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70" r:id="rId11"/>
    <p:sldId id="268" r:id="rId12"/>
    <p:sldId id="269" r:id="rId13"/>
    <p:sldId id="264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67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0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29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06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680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52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928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40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94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0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7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6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3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13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91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9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57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497AFC-3BBF-43CF-BBD7-61E14FC15776}" type="datetimeFigureOut">
              <a:rPr lang="en-IN" smtClean="0"/>
              <a:t>03-08-2022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E76DF-2C53-4651-B343-1CCD2733A14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Benchmarking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0E99-0F33-7B7F-F0DC-FAD0022D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216" y="2858610"/>
            <a:ext cx="4260419" cy="87914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Internship Presentation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Quantitative and qualitative analysis)</a:t>
            </a:r>
            <a:endParaRPr lang="en-IN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193F-67F1-2EBB-AF5F-368FA050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98" y="4937957"/>
            <a:ext cx="3923930" cy="136518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Submitted by:</a:t>
            </a:r>
          </a:p>
          <a:p>
            <a:pPr algn="l"/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Virender Singh                                                                                                                              </a:t>
            </a:r>
          </a:p>
          <a:p>
            <a:pPr algn="l"/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National Institute of Technology,</a:t>
            </a:r>
          </a:p>
          <a:p>
            <a:pPr algn="l"/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Hamirpur (H.P.)                                                                                       </a:t>
            </a: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2B0EB-4420-62ED-D66C-431EAF05A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52" y="594233"/>
            <a:ext cx="3595696" cy="151693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A4080B3-AC50-85CA-4A7B-0F019599DBCB}"/>
              </a:ext>
            </a:extLst>
          </p:cNvPr>
          <p:cNvSpPr txBox="1">
            <a:spLocks/>
          </p:cNvSpPr>
          <p:nvPr/>
        </p:nvSpPr>
        <p:spPr>
          <a:xfrm>
            <a:off x="7704722" y="4937957"/>
            <a:ext cx="3923930" cy="13651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Mentored by:</a:t>
            </a:r>
          </a:p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Fahim Mohammad</a:t>
            </a:r>
          </a:p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Sai Teja Vallabhaneni</a:t>
            </a:r>
          </a:p>
          <a:p>
            <a:r>
              <a:rPr lang="en-IN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4167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4361-EBC8-F033-678B-C38A4275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18" y="0"/>
            <a:ext cx="10018713" cy="91033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Window Area and Price in Maharashtra region</a:t>
            </a:r>
            <a:endParaRPr lang="en-IN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28266C-4906-DB27-1C9D-62BA3FBA224F}"/>
              </a:ext>
            </a:extLst>
          </p:cNvPr>
          <p:cNvSpPr txBox="1">
            <a:spLocks/>
          </p:cNvSpPr>
          <p:nvPr/>
        </p:nvSpPr>
        <p:spPr>
          <a:xfrm>
            <a:off x="1086643" y="5473747"/>
            <a:ext cx="10018713" cy="9103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affordable segment the opportunities won have average windows number(245) much greater than premium segment(7)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Opportunities having very less number of windows and Area are lost. </a:t>
            </a:r>
            <a:endParaRPr lang="en-IN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84891F-B534-6AC1-5FD3-AA0D6CC65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44" y="910331"/>
            <a:ext cx="8062659" cy="1074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4A6E57-D68A-EFF0-D59E-C2106316B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42" y="2426926"/>
            <a:ext cx="5776461" cy="24309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966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5A66A7-4FF6-1D75-94AC-5B78C4A4E9BF}"/>
              </a:ext>
            </a:extLst>
          </p:cNvPr>
          <p:cNvSpPr txBox="1">
            <a:spLocks/>
          </p:cNvSpPr>
          <p:nvPr/>
        </p:nvSpPr>
        <p:spPr>
          <a:xfrm>
            <a:off x="1408869" y="1085670"/>
            <a:ext cx="8964706" cy="80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IN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residential type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2BD194-9168-6D0A-22CF-1D098269E8D3}"/>
              </a:ext>
            </a:extLst>
          </p:cNvPr>
          <p:cNvSpPr txBox="1">
            <a:spLocks/>
          </p:cNvSpPr>
          <p:nvPr/>
        </p:nvSpPr>
        <p:spPr>
          <a:xfrm>
            <a:off x="3999669" y="280021"/>
            <a:ext cx="8964706" cy="80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Andhra Pradesh region</a:t>
            </a:r>
            <a:endParaRPr lang="en-I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02AA113-8838-A9EC-FDC8-6FC37BA6BE2C}"/>
              </a:ext>
            </a:extLst>
          </p:cNvPr>
          <p:cNvSpPr txBox="1">
            <a:spLocks/>
          </p:cNvSpPr>
          <p:nvPr/>
        </p:nvSpPr>
        <p:spPr>
          <a:xfrm>
            <a:off x="1613646" y="5148768"/>
            <a:ext cx="8964706" cy="805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Andhra Pradesh Flat/Individual houses Type of Opportunities are more than the Apartment type</a:t>
            </a:r>
          </a:p>
          <a:p>
            <a:pPr algn="l"/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opportunities won in Flat/Individual Type are more than the Apartment type</a:t>
            </a:r>
            <a:endParaRPr lang="en-IN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FBBDA8-53B1-E22E-505A-9C743407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15" y="2285901"/>
            <a:ext cx="7955969" cy="22861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0349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F422-61A0-B071-1296-291BD92A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86" y="357811"/>
            <a:ext cx="10018712" cy="65472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property segment</a:t>
            </a:r>
            <a:endParaRPr lang="en-IN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44C81-C8D0-3BB2-FDEA-75B2F5883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86" y="1356083"/>
            <a:ext cx="4660810" cy="2455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D1B41-5B55-6C95-9165-A48FE31A3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5" y="1288409"/>
            <a:ext cx="3810330" cy="188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64D90-6165-08EE-B2E2-9018A6E15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5" y="3606555"/>
            <a:ext cx="3810330" cy="1935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13EDF-E09D-BF46-D0B3-243F17BA9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3" y="4296107"/>
            <a:ext cx="4648603" cy="71634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4183A23-6662-0C64-E007-48C97D93C2F1}"/>
              </a:ext>
            </a:extLst>
          </p:cNvPr>
          <p:cNvSpPr txBox="1">
            <a:spLocks/>
          </p:cNvSpPr>
          <p:nvPr/>
        </p:nvSpPr>
        <p:spPr>
          <a:xfrm>
            <a:off x="1050786" y="5699538"/>
            <a:ext cx="10018712" cy="6547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opportunities are won in Affordable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premium segment opportunities having more price(per sq feet) for less area, are lost.</a:t>
            </a:r>
            <a:endParaRPr lang="en-I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1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6C66-0702-D242-2B77-A1F34047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55" y="236216"/>
            <a:ext cx="10118217" cy="694426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Window Area and Price in Andhra Pradesh region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706E1F-5103-DA55-DEE8-413047ED7183}"/>
              </a:ext>
            </a:extLst>
          </p:cNvPr>
          <p:cNvSpPr txBox="1">
            <a:spLocks/>
          </p:cNvSpPr>
          <p:nvPr/>
        </p:nvSpPr>
        <p:spPr>
          <a:xfrm>
            <a:off x="2390441" y="5533657"/>
            <a:ext cx="8117165" cy="10678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pportunities having less number of windows and less window area are </a:t>
            </a: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won</a:t>
            </a: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while opportunities with more number of windows and more window area are</a:t>
            </a: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either </a:t>
            </a: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lost </a:t>
            </a: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 in </a:t>
            </a: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Active stage</a:t>
            </a: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20138-8F03-C7F4-E6DB-5D10D0DD4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83" y="1128990"/>
            <a:ext cx="9004823" cy="1225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FC62C2-B9DD-9F14-8B29-BD9595873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90" y="2753416"/>
            <a:ext cx="5761219" cy="24614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2484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F3A-EDEC-C4B9-EE95-434CA472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394" y="462281"/>
            <a:ext cx="8137209" cy="12039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 to improve sales</a:t>
            </a:r>
            <a:endParaRPr lang="en-IN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A3E7-E28B-C494-69CC-6362C778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336040"/>
            <a:ext cx="10018713" cy="418592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Maharashtra region influencers plays a vital role as we have seen in the presentation. So we can involve more influencers to increase the sales.</a:t>
            </a: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Maharashtra, renovation type opportunities are less but their won percentage is high. So to improve the sales, we should need to get more renovation type work.</a:t>
            </a: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Opportunities with less number of windows we have lost due to high construction cost per sq feet.</a:t>
            </a:r>
          </a:p>
          <a:p>
            <a:pPr marL="0" indent="0">
              <a:buNone/>
            </a:pPr>
            <a:endParaRPr lang="en-IN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9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C67-0622-0163-6630-74E2B1F3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066" y="1062731"/>
            <a:ext cx="10018713" cy="381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internship learnings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0024-5F71-1DB1-B1E4-23DD7E31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656" y="1890944"/>
            <a:ext cx="10018713" cy="37138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UPVC windows and UPVC profiles and How are they manufactured.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Improve websites by doing a detailed benchmarking with the competitors.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Collecting data from the sales team and then analysis data using some powerful business tools like Microsoft Power Bi.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work as a team and find solutions to the problems that arises during the work.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Obtaining insights that helps to increase reach and sales of the products.</a:t>
            </a:r>
          </a:p>
          <a:p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0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A1DA-6CD7-976D-FC13-AD49DAF0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575046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dirty="0"/>
              <a:t>THANK YOU!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14789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3C75-A77D-6BBC-41FB-FE5D052B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988438"/>
            <a:ext cx="10018713" cy="72796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Contents                                                                     </a:t>
            </a:r>
            <a:endParaRPr lang="en-IN" sz="28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23E6-F2BC-028D-1F8D-1ECF65E4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1433701"/>
            <a:ext cx="10251917" cy="515836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Internship Goal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 based on the benchmarking done by comparing Saint Gobain home website and some Indian and International websites.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Analytics Part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Maharashtra region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Andhra Pradesh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 to improve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Internship learnings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7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5AC0-A26E-0D55-77B7-D4785BD7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807" y="538207"/>
            <a:ext cx="9568386" cy="727230"/>
          </a:xfrm>
        </p:spPr>
        <p:txBody>
          <a:bodyPr>
            <a:normAutofit/>
          </a:bodyPr>
          <a:lstStyle/>
          <a:p>
            <a:pPr algn="l"/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Internship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1D9A-451D-688F-F5C2-6FDF9104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343" y="901822"/>
            <a:ext cx="9935313" cy="461490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find out what are the various problems that an individual can face with windows.</a:t>
            </a:r>
          </a:p>
          <a:p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understand how the UPVC windows and UPVC profiles are manufactured in the plant</a:t>
            </a:r>
          </a:p>
          <a:p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do complete benchmarking on Saint Gobain Windows Home website and some Indian and International Windows websites and to find out the ways how to improve the Saint Gobain windows home website.</a:t>
            </a:r>
          </a:p>
          <a:p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collect Sales data related to the various opportunities raised by the sales team of Saint Gobain , analysis the data and provide regional insights that will help to increase customer reach and sales</a:t>
            </a:r>
          </a:p>
        </p:txBody>
      </p:sp>
    </p:spTree>
    <p:extLst>
      <p:ext uri="{BB962C8B-B14F-4D97-AF65-F5344CB8AC3E}">
        <p14:creationId xmlns:p14="http://schemas.microsoft.com/office/powerpoint/2010/main" val="258479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09CA-4AAA-E47F-5EB7-24C88700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81" y="205665"/>
            <a:ext cx="10018713" cy="1047566"/>
          </a:xfrm>
        </p:spPr>
        <p:txBody>
          <a:bodyPr>
            <a:normAutofit/>
          </a:bodyPr>
          <a:lstStyle/>
          <a:p>
            <a:pPr algn="l"/>
            <a:r>
              <a:rPr lang="en-IN" sz="2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 to improve Saint Gobain Windows Home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B549-3C0D-2D0B-BE75-6BF92812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981" y="1398231"/>
            <a:ext cx="11035259" cy="5459769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Provision for finding the dealer and or contractor nearby the locality</a:t>
            </a:r>
          </a:p>
          <a:p>
            <a:pPr marL="0" indent="0">
              <a:buNone/>
            </a:pP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(</a:t>
            </a: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AIS windows and Jeld Wen websites are having this feature).</a:t>
            </a:r>
          </a:p>
          <a:p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Feedback provision for the customers. It helps to understand the customer’s experience with the  product or service. It also helps the marketing team to understand where there is a gap for improvement(</a:t>
            </a: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Jeld Wen website is having this feature).</a:t>
            </a:r>
            <a:endParaRPr lang="en-IN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Searching provision to find the right product. It helps the customer to find the product easily and in less time.(</a:t>
            </a: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Fenesta , Anderson , pella Jeld Wen websites are having this feature)</a:t>
            </a:r>
            <a:endParaRPr lang="en-IN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Transportation cost estimator based on the project location.(</a:t>
            </a: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 website is having this feature.)</a:t>
            </a:r>
            <a:endParaRPr lang="en-IN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Recent customer’s Project review and testimonials so that the new customer can get some ideas for his/her project work and testimonials helps to push the customers to buy products or services(</a:t>
            </a: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AIS windows, Anderson windows and pella windows are having this feature.)</a:t>
            </a:r>
            <a:endParaRPr lang="en-IN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 buying and installation guide.(</a:t>
            </a: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 website is having this feature)</a:t>
            </a:r>
            <a:endParaRPr lang="en-IN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 Link for Benchmarking</a:t>
            </a: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  <a:hlinkClick r:id="rId2" action="ppaction://hlinkfile"/>
              </a:rPr>
              <a:t>https://github.com/virender-7728/Saint-Gobain-Intership-files</a:t>
            </a:r>
            <a:endParaRPr lang="en-IN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5EC3-28A9-8052-1698-7B443F2C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29" y="158039"/>
            <a:ext cx="4833191" cy="2260345"/>
          </a:xfrm>
        </p:spPr>
        <p:txBody>
          <a:bodyPr>
            <a:noAutofit/>
          </a:bodyPr>
          <a:lstStyle/>
          <a:p>
            <a:pPr algn="l"/>
            <a:r>
              <a:rPr lang="en-I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Analytics Part</a:t>
            </a:r>
            <a:b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Maharashtra Region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5D395-ADCF-5E84-13E9-881CC8B4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95" y="158039"/>
            <a:ext cx="5082594" cy="256740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9DAC5E-2636-8C6A-AA3F-C80BF3BF2A37}"/>
              </a:ext>
            </a:extLst>
          </p:cNvPr>
          <p:cNvSpPr txBox="1">
            <a:spLocks/>
          </p:cNvSpPr>
          <p:nvPr/>
        </p:nvSpPr>
        <p:spPr>
          <a:xfrm>
            <a:off x="6495495" y="2967147"/>
            <a:ext cx="5134334" cy="8575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Preferred product Features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B9D483-BE1C-08D8-B4A8-1B7419B2164C}"/>
              </a:ext>
            </a:extLst>
          </p:cNvPr>
          <p:cNvSpPr txBox="1">
            <a:spLocks/>
          </p:cNvSpPr>
          <p:nvPr/>
        </p:nvSpPr>
        <p:spPr>
          <a:xfrm>
            <a:off x="1391533" y="2547056"/>
            <a:ext cx="2760551" cy="4200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number</a:t>
            </a:r>
            <a:endParaRPr lang="en-IN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C71A2C4-9F90-15B0-2708-E08E85F2E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1"/>
          <a:stretch/>
        </p:blipFill>
        <p:spPr>
          <a:xfrm>
            <a:off x="248871" y="3076716"/>
            <a:ext cx="5045877" cy="362324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EBAD8E-4F79-E088-B791-6A7BBA85D8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7" b="12476"/>
          <a:stretch/>
        </p:blipFill>
        <p:spPr>
          <a:xfrm>
            <a:off x="5666820" y="3678481"/>
            <a:ext cx="6155183" cy="30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BC11-67F9-C93B-9A18-322629AD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12" y="236925"/>
            <a:ext cx="11251847" cy="895581"/>
          </a:xfrm>
        </p:spPr>
        <p:txBody>
          <a:bodyPr>
            <a:noAutofit/>
          </a:bodyPr>
          <a:lstStyle/>
          <a:p>
            <a:r>
              <a:rPr lang="en-IN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type of product features we are able to won most in Maharashtra region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622E205-B4A5-5839-A734-B28F06630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02" y="1674561"/>
            <a:ext cx="6908994" cy="2706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F856490-75CF-E299-602D-C57A074B56A8}"/>
              </a:ext>
            </a:extLst>
          </p:cNvPr>
          <p:cNvSpPr txBox="1">
            <a:spLocks/>
          </p:cNvSpPr>
          <p:nvPr/>
        </p:nvSpPr>
        <p:spPr>
          <a:xfrm>
            <a:off x="3752394" y="4730230"/>
            <a:ext cx="5503502" cy="17536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                         	  won %age</a:t>
            </a:r>
          </a:p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		 		=          18.61%</a:t>
            </a:r>
          </a:p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Seamless Zip welded     =          50%</a:t>
            </a:r>
          </a:p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Acoustic			        =          7.14%</a:t>
            </a:r>
          </a:p>
          <a:p>
            <a:pPr algn="l"/>
            <a:r>
              <a:rPr lang="en-IN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Glass 				 =         100%  </a:t>
            </a:r>
          </a:p>
        </p:txBody>
      </p:sp>
    </p:spTree>
    <p:extLst>
      <p:ext uri="{BB962C8B-B14F-4D97-AF65-F5344CB8AC3E}">
        <p14:creationId xmlns:p14="http://schemas.microsoft.com/office/powerpoint/2010/main" val="290570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2F14F3-FA0F-DD9F-0BB4-F1872C5E5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20" y="3850267"/>
            <a:ext cx="5509737" cy="2568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A77593-BDFB-3ED1-A9EA-6432072DA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032451"/>
            <a:ext cx="5563082" cy="258340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A16A2C9-4983-BBE5-CCA7-42C43C4C0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1" t="18057"/>
          <a:stretch/>
        </p:blipFill>
        <p:spPr>
          <a:xfrm>
            <a:off x="1230401" y="1582128"/>
            <a:ext cx="5360422" cy="213776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8F7443-2542-10C6-A757-DDB0DE748E4F}"/>
              </a:ext>
            </a:extLst>
          </p:cNvPr>
          <p:cNvSpPr txBox="1"/>
          <p:nvPr/>
        </p:nvSpPr>
        <p:spPr>
          <a:xfrm>
            <a:off x="501215" y="5275872"/>
            <a:ext cx="550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opportunities are won when the construction type is Renovation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3299F4-56D1-177A-9C31-655BEB0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156" y="276476"/>
            <a:ext cx="9647592" cy="521563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Construction Type</a:t>
            </a:r>
            <a:endParaRPr lang="en-IN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4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B5DA-67DD-66C6-F9EE-61426CE5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67" y="308754"/>
            <a:ext cx="9647592" cy="521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based on property segment</a:t>
            </a:r>
            <a:endParaRPr lang="en-IN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EC1E5E-9F75-983B-5ADC-A03ED2E2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t="2083" r="2800" b="5320"/>
          <a:stretch/>
        </p:blipFill>
        <p:spPr>
          <a:xfrm>
            <a:off x="976545" y="1091265"/>
            <a:ext cx="4234648" cy="208739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3D12F7-9B9F-D726-3E69-6E1EB5A35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30" y="3178661"/>
            <a:ext cx="4312536" cy="185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95A7F9-59FC-30FD-F4FC-94235B725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30" y="1091264"/>
            <a:ext cx="4312536" cy="18348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922256-E88A-3E72-C8B0-334921DCE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5" y="3439610"/>
            <a:ext cx="4278567" cy="223789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84E67ED-018A-99EB-FEF4-B9275B780405}"/>
              </a:ext>
            </a:extLst>
          </p:cNvPr>
          <p:cNvSpPr txBox="1">
            <a:spLocks/>
          </p:cNvSpPr>
          <p:nvPr/>
        </p:nvSpPr>
        <p:spPr>
          <a:xfrm>
            <a:off x="5601809" y="5290302"/>
            <a:ext cx="5970431" cy="12589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Won %age in premium segment is more than the affordable segment.</a:t>
            </a:r>
          </a:p>
          <a:p>
            <a:pPr algn="l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affordable segment we are getting only few renovation type projects.</a:t>
            </a:r>
            <a:endParaRPr lang="en-IN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2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BEC0-FDA4-5774-A9B7-4BF57E9F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7" y="210563"/>
            <a:ext cx="9919810" cy="461513"/>
          </a:xfrm>
        </p:spPr>
        <p:txBody>
          <a:bodyPr>
            <a:noAutofit/>
          </a:bodyPr>
          <a:lstStyle/>
          <a:p>
            <a:r>
              <a:rPr lang="en-IN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 of Influencers on the sales in Maharashtra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D3F48-4348-6F7B-D93B-A5A1B212D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25" y="1442523"/>
            <a:ext cx="4959904" cy="19864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CE2FD-D331-8061-E124-775389440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3" y="3691369"/>
            <a:ext cx="5839017" cy="29560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178DB0-BE6B-601B-9CB2-79191EC5419E}"/>
              </a:ext>
            </a:extLst>
          </p:cNvPr>
          <p:cNvSpPr txBox="1">
            <a:spLocks/>
          </p:cNvSpPr>
          <p:nvPr/>
        </p:nvSpPr>
        <p:spPr>
          <a:xfrm>
            <a:off x="6450535" y="3496618"/>
            <a:ext cx="5020574" cy="31508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Won %age in presence of influencer = 17.95%</a:t>
            </a:r>
          </a:p>
          <a:p>
            <a:pPr algn="l"/>
            <a:r>
              <a:rPr lang="en-I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%age in presence of influencer = 30.775%</a:t>
            </a:r>
          </a:p>
          <a:p>
            <a:pPr algn="l"/>
            <a:endParaRPr lang="en-IN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IN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I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Won %age in absence of influencer = 12.82%</a:t>
            </a:r>
          </a:p>
          <a:p>
            <a:pPr algn="l"/>
            <a:r>
              <a:rPr lang="en-I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%age in absence of influencer = 33.33%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0EAFE-6C76-A650-A89B-BFF4DBAAD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" y="1380790"/>
            <a:ext cx="4779146" cy="21099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183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892</TotalTime>
  <Words>855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Segoe UI Light</vt:lpstr>
      <vt:lpstr>Parallax</vt:lpstr>
      <vt:lpstr>Internship Presentation (Quantitative and qualitative analysis)</vt:lpstr>
      <vt:lpstr>  Contents                                                                     </vt:lpstr>
      <vt:lpstr>Internship Goal</vt:lpstr>
      <vt:lpstr>Recommendations to improve Saint Gobain Windows Home website</vt:lpstr>
      <vt:lpstr>Data Analytics Part  Maharashtra Region</vt:lpstr>
      <vt:lpstr>What type of product features we are able to won most in Maharashtra region</vt:lpstr>
      <vt:lpstr>Analysis based on Construction Type</vt:lpstr>
      <vt:lpstr>Analysis based on property segment</vt:lpstr>
      <vt:lpstr>Effect of Influencers on the sales in Maharashtra region</vt:lpstr>
      <vt:lpstr>Analysis based on Window Area and Price in Maharashtra region</vt:lpstr>
      <vt:lpstr>PowerPoint Presentation</vt:lpstr>
      <vt:lpstr>Analysis based on property segment</vt:lpstr>
      <vt:lpstr>Analysis based on Window Area and Price in Andhra Pradesh region</vt:lpstr>
      <vt:lpstr>Recommendations to improve sales</vt:lpstr>
      <vt:lpstr>My internship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 On  work Done  in </dc:title>
  <dc:creator>Virender Singh</dc:creator>
  <cp:lastModifiedBy>Virender Singh</cp:lastModifiedBy>
  <cp:revision>29</cp:revision>
  <dcterms:created xsi:type="dcterms:W3CDTF">2022-07-26T07:49:01Z</dcterms:created>
  <dcterms:modified xsi:type="dcterms:W3CDTF">2022-08-03T08:27:28Z</dcterms:modified>
</cp:coreProperties>
</file>