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3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7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29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6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68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2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92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40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9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497AFC-3BBF-43CF-BBD7-61E14FC15776}" type="datetimeFigureOut">
              <a:rPr lang="en-IN" smtClean="0"/>
              <a:t>30-07-2022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0E99-0F33-7B7F-F0DC-FAD0022D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730" y="1863190"/>
            <a:ext cx="4768539" cy="143662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Internship Presentation On 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 Done 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193F-67F1-2EBB-AF5F-368FA050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4" y="4485196"/>
            <a:ext cx="7318559" cy="1365188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Submitted by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                                                                </a:t>
            </a:r>
            <a:r>
              <a:rPr lang="en-US" sz="1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Mentored by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Virender Singh                                                               Fahim Mohammad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National Institute of Technology Hamirpur                      Sai Teja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63884D-933C-0050-0BA4-6F5A357121E0}"/>
              </a:ext>
            </a:extLst>
          </p:cNvPr>
          <p:cNvSpPr txBox="1">
            <a:spLocks/>
          </p:cNvSpPr>
          <p:nvPr/>
        </p:nvSpPr>
        <p:spPr>
          <a:xfrm>
            <a:off x="3690847" y="2852140"/>
            <a:ext cx="4810304" cy="8953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“Saint Gobain”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2B0EB-4420-62ED-D66C-431EAF05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51" y="117776"/>
            <a:ext cx="3595696" cy="15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BEC0-FDA4-5774-A9B7-4BF57E9F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99" y="375972"/>
            <a:ext cx="9919810" cy="461513"/>
          </a:xfrm>
        </p:spPr>
        <p:txBody>
          <a:bodyPr>
            <a:noAutofit/>
          </a:bodyPr>
          <a:lstStyle/>
          <a:p>
            <a:pPr algn="l"/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 of Influencers on the sales in Maharashtra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D3F48-4348-6F7B-D93B-A5A1B212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0" y="1009247"/>
            <a:ext cx="4959904" cy="19864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CE2FD-D331-8061-E124-775389440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48" y="3611470"/>
            <a:ext cx="5839017" cy="29560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178DB0-BE6B-601B-9CB2-79191EC5419E}"/>
              </a:ext>
            </a:extLst>
          </p:cNvPr>
          <p:cNvSpPr txBox="1">
            <a:spLocks/>
          </p:cNvSpPr>
          <p:nvPr/>
        </p:nvSpPr>
        <p:spPr>
          <a:xfrm>
            <a:off x="7319965" y="3046281"/>
            <a:ext cx="5020574" cy="31508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Won %age in presence of influencer = 17.95%</a:t>
            </a: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%age in presence of influencer = 30.775%</a:t>
            </a:r>
          </a:p>
          <a:p>
            <a:pPr algn="l"/>
            <a:endParaRPr lang="en-IN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IN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Won %age in absence of influencer = 12.82%</a:t>
            </a: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%age in absence of influencer = 33.33%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0EAFE-6C76-A650-A89B-BFF4DBAAD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7" y="1035880"/>
            <a:ext cx="4779146" cy="21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6C66-0702-D242-2B77-A1F3404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55" y="770138"/>
            <a:ext cx="10118217" cy="694426"/>
          </a:xfrm>
        </p:spPr>
        <p:txBody>
          <a:bodyPr>
            <a:normAutofit/>
          </a:bodyPr>
          <a:lstStyle/>
          <a:p>
            <a:pPr algn="l"/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Window Area in Maharashtra region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706E1F-5103-DA55-DEE8-413047ED7183}"/>
              </a:ext>
            </a:extLst>
          </p:cNvPr>
          <p:cNvSpPr txBox="1">
            <a:spLocks/>
          </p:cNvSpPr>
          <p:nvPr/>
        </p:nvSpPr>
        <p:spPr>
          <a:xfrm>
            <a:off x="1507678" y="4516248"/>
            <a:ext cx="6543215" cy="10678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Opportunities having very less average area and high price per </a:t>
            </a:r>
            <a:r>
              <a:rPr lang="en-IN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feet are lost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082897-5F18-1837-8382-683E28F2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55" y="1906277"/>
            <a:ext cx="7006007" cy="19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F63ED-980B-0125-F7CE-3B6969691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40" y="2547830"/>
            <a:ext cx="4701947" cy="24081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5A66A7-4FF6-1D75-94AC-5B78C4A4E9BF}"/>
              </a:ext>
            </a:extLst>
          </p:cNvPr>
          <p:cNvSpPr txBox="1">
            <a:spLocks/>
          </p:cNvSpPr>
          <p:nvPr/>
        </p:nvSpPr>
        <p:spPr>
          <a:xfrm>
            <a:off x="1484310" y="1529177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many Opportunities are in Active, Won and Lost stage in Andhra Pradesh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2BD194-9168-6D0A-22CF-1D098269E8D3}"/>
              </a:ext>
            </a:extLst>
          </p:cNvPr>
          <p:cNvSpPr txBox="1">
            <a:spLocks/>
          </p:cNvSpPr>
          <p:nvPr/>
        </p:nvSpPr>
        <p:spPr>
          <a:xfrm>
            <a:off x="1613647" y="261151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Andhra Pradesh region</a:t>
            </a:r>
            <a:endParaRPr lang="en-I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9B07C7-4843-FCF0-D626-57E1F86F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 b="3542"/>
          <a:stretch/>
        </p:blipFill>
        <p:spPr>
          <a:xfrm>
            <a:off x="1777273" y="2660309"/>
            <a:ext cx="4492294" cy="21831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02AF68-969F-42D1-78E4-89DF12071BE1}"/>
              </a:ext>
            </a:extLst>
          </p:cNvPr>
          <p:cNvSpPr txBox="1">
            <a:spLocks/>
          </p:cNvSpPr>
          <p:nvPr/>
        </p:nvSpPr>
        <p:spPr>
          <a:xfrm>
            <a:off x="1777273" y="5328823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Reason for Lost Opportunities: Retail work</a:t>
            </a: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9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F422-61A0-B071-1296-291BD92A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90" y="296555"/>
            <a:ext cx="10018712" cy="654728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property segment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44C81-C8D0-3BB2-FDEA-75B2F588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90" y="1160952"/>
            <a:ext cx="4660810" cy="2455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D1B41-5B55-6C95-9165-A48FE31A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5" y="1288409"/>
            <a:ext cx="3810330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64D90-6165-08EE-B2E2-9018A6E15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5" y="3606555"/>
            <a:ext cx="3810330" cy="1935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13EDF-E09D-BF46-D0B3-243F17BA9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97" y="4216208"/>
            <a:ext cx="4648603" cy="71634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183A23-6662-0C64-E007-48C97D93C2F1}"/>
              </a:ext>
            </a:extLst>
          </p:cNvPr>
          <p:cNvSpPr txBox="1">
            <a:spLocks/>
          </p:cNvSpPr>
          <p:nvPr/>
        </p:nvSpPr>
        <p:spPr>
          <a:xfrm>
            <a:off x="1853104" y="5369684"/>
            <a:ext cx="10018712" cy="6547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Reason for not winning Premium segment opportunities:</a:t>
            </a:r>
          </a:p>
          <a:p>
            <a:pPr algn="l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price per sq feet for less area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361-EBC8-F033-678B-C38A4275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16" y="439074"/>
            <a:ext cx="10018713" cy="910331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Window Area</a:t>
            </a:r>
            <a:endParaRPr lang="en-I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5440A-162E-6C04-04DF-06093B69A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3"/>
          <a:stretch/>
        </p:blipFill>
        <p:spPr>
          <a:xfrm>
            <a:off x="1897016" y="2061534"/>
            <a:ext cx="4198984" cy="1367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E0965-650E-9EEE-A0FC-BF545A16F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23"/>
          <a:stretch/>
        </p:blipFill>
        <p:spPr>
          <a:xfrm>
            <a:off x="6767637" y="2088168"/>
            <a:ext cx="4160881" cy="13674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28266C-4906-DB27-1C9D-62BA3FBA224F}"/>
              </a:ext>
            </a:extLst>
          </p:cNvPr>
          <p:cNvSpPr txBox="1">
            <a:spLocks/>
          </p:cNvSpPr>
          <p:nvPr/>
        </p:nvSpPr>
        <p:spPr>
          <a:xfrm>
            <a:off x="1758280" y="4568670"/>
            <a:ext cx="10018713" cy="9103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both the property type only those opportunities are won which are having less project area(window area)</a:t>
            </a:r>
            <a:endParaRPr lang="en-I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6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C67-0622-0163-6630-74E2B1F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062731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internship learnings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0024-5F71-1DB1-B1E4-23DD7E31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656" y="1890944"/>
            <a:ext cx="10018713" cy="3713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UPVC windows and UPVC profiles and How are they manufactured.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 websites by doing a detailed benchmarking with the competitors.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Collecting data from the sales team and then analysis data using some powerful business tools like Microsoft Power Bi.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work as a team and find solutions to the problems that arises during the work.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Obtaining insights that helps to increase reach and sales of the products.</a:t>
            </a:r>
          </a:p>
          <a:p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3C75-A77D-6BBC-41FB-FE5D052B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2796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Contents:                                                                     </a:t>
            </a:r>
            <a:endParaRPr lang="en-IN" sz="28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23E6-F2BC-028D-1F8D-1ECF65E4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550" y="727968"/>
            <a:ext cx="9707474" cy="5809991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Internship Project Outcomes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Quantitative and qualitative analytics to develop regional insights about potential IHB Customers and Influencers to propose a detailed plan of action that will result in better reach and higher sales.</a:t>
            </a:r>
          </a:p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Phases: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understand what type of Windows product Saint Gobain delivers and what are the different problems that one can face with Windows.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UPVC windows and profiles are manufactured.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do a complete benchmarking on Saint Goabin Windows Home Website and Some Indian and International websites.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collect Sales data from Saint Gobain windows Sales team and obtain some useful insights by analysing the collected data that help to increase windows sale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 learn during the Internship?</a:t>
            </a:r>
          </a:p>
        </p:txBody>
      </p:sp>
    </p:spTree>
    <p:extLst>
      <p:ext uri="{BB962C8B-B14F-4D97-AF65-F5344CB8AC3E}">
        <p14:creationId xmlns:p14="http://schemas.microsoft.com/office/powerpoint/2010/main" val="8735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AC0-A26E-0D55-77B7-D4785BD7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74" y="1066801"/>
            <a:ext cx="9568386" cy="727230"/>
          </a:xfrm>
        </p:spPr>
        <p:txBody>
          <a:bodyPr>
            <a:normAutofit/>
          </a:bodyPr>
          <a:lstStyle/>
          <a:p>
            <a:pPr algn="l"/>
            <a:r>
              <a:rPr lang="en-IN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Internship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1D9A-451D-688F-F5C2-6FDF9104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111" y="977655"/>
            <a:ext cx="10018713" cy="461490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find out what are the various problems that an individual can face with windows.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understand how the UPVC windows and UPVC profiles are manufactured in the plant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do complete benchmarking on Saint </a:t>
            </a:r>
            <a:r>
              <a:rPr lang="en-IN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Gobain</a:t>
            </a: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Windows Home website and some Indian and International Windows websites and to find out the ways how to improve the Saint </a:t>
            </a:r>
            <a:r>
              <a:rPr lang="en-IN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Gobain</a:t>
            </a: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windows home website.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collect Sales data related to the various opportunities raised by the sales team of Saint </a:t>
            </a:r>
            <a:r>
              <a:rPr lang="en-IN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Gobain</a:t>
            </a: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, analysis the data and provide regional insights that will help to increase customer reach and sales</a:t>
            </a:r>
          </a:p>
        </p:txBody>
      </p:sp>
    </p:spTree>
    <p:extLst>
      <p:ext uri="{BB962C8B-B14F-4D97-AF65-F5344CB8AC3E}">
        <p14:creationId xmlns:p14="http://schemas.microsoft.com/office/powerpoint/2010/main" val="25847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09CA-4AAA-E47F-5EB7-24C8870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64" y="674704"/>
            <a:ext cx="10018713" cy="104756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to improve Saint </a:t>
            </a:r>
            <a:r>
              <a:rPr lang="en-IN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Gobain</a:t>
            </a:r>
            <a:r>
              <a:rPr lang="en-I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Windows Home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B549-3C0D-2D0B-BE75-6BF92812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965" y="1411551"/>
            <a:ext cx="10018713" cy="447434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Provision for finding the dealer and or contractor nearby the locality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Feedback provision for the customers.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Searching provision to find the right product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 or Cost estimator that helps customer to have an idea about the overall project cost.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Recent project Gallery and testimonials</a:t>
            </a:r>
          </a:p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buying and installation guide.</a:t>
            </a:r>
          </a:p>
          <a:p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EC3-28A9-8052-1698-7B443F2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304" y="92238"/>
            <a:ext cx="4833191" cy="2260345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Analytics Part</a:t>
            </a:r>
            <a:b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Maharashtra Region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BC83AA3-5208-8248-C594-C9281ADD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3" y="2071132"/>
            <a:ext cx="5082594" cy="4348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5D395-ADCF-5E84-13E9-881CC8B4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95" y="158039"/>
            <a:ext cx="5082594" cy="25674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9DAC5E-2636-8C6A-AA3F-C80BF3BF2A37}"/>
              </a:ext>
            </a:extLst>
          </p:cNvPr>
          <p:cNvSpPr txBox="1">
            <a:spLocks/>
          </p:cNvSpPr>
          <p:nvPr/>
        </p:nvSpPr>
        <p:spPr>
          <a:xfrm>
            <a:off x="6495495" y="2967147"/>
            <a:ext cx="5134334" cy="8575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type of product features are preferred more in Maharashtra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D43478-F71E-F20B-F250-89657C14D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77" y="3833599"/>
            <a:ext cx="5220152" cy="29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BC11-67F9-C93B-9A18-322629AD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46" y="281202"/>
            <a:ext cx="10311694" cy="895581"/>
          </a:xfrm>
        </p:spPr>
        <p:txBody>
          <a:bodyPr>
            <a:noAutofit/>
          </a:bodyPr>
          <a:lstStyle/>
          <a:p>
            <a:pPr algn="l"/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type of product features we are able to won most and what type of products features we lost most in Maharashtra region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22E205-B4A5-5839-A734-B28F0663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44" y="1562219"/>
            <a:ext cx="6908994" cy="270665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3893C-C797-1A13-E9E6-45D756629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46" y="4418950"/>
            <a:ext cx="7005420" cy="175366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856490-75CF-E299-602D-C57A074B56A8}"/>
              </a:ext>
            </a:extLst>
          </p:cNvPr>
          <p:cNvSpPr txBox="1">
            <a:spLocks/>
          </p:cNvSpPr>
          <p:nvPr/>
        </p:nvSpPr>
        <p:spPr>
          <a:xfrm>
            <a:off x="8476054" y="1704675"/>
            <a:ext cx="3355786" cy="12108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won %age = 18.61%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loss %age = 39.54%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are in Active state (41.85%)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5C4A9DC-E7D0-08AA-A1E2-74CA26DE9952}"/>
              </a:ext>
            </a:extLst>
          </p:cNvPr>
          <p:cNvSpPr txBox="1">
            <a:spLocks/>
          </p:cNvSpPr>
          <p:nvPr/>
        </p:nvSpPr>
        <p:spPr>
          <a:xfrm>
            <a:off x="8675352" y="4418950"/>
            <a:ext cx="3355786" cy="12108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Acoustic won %age = 7.14%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Acoustic loss %age = 57.14%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are in Active state (35.52%)</a:t>
            </a:r>
          </a:p>
        </p:txBody>
      </p:sp>
    </p:spTree>
    <p:extLst>
      <p:ext uri="{BB962C8B-B14F-4D97-AF65-F5344CB8AC3E}">
        <p14:creationId xmlns:p14="http://schemas.microsoft.com/office/powerpoint/2010/main" val="29057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2F14F3-FA0F-DD9F-0BB4-F1872C5E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0" y="3850267"/>
            <a:ext cx="5509737" cy="256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77593-BDFB-3ED1-A9EA-6432072DA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032451"/>
            <a:ext cx="5563082" cy="258340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16A2C9-4983-BBE5-CCA7-42C43C4C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8057"/>
          <a:stretch/>
        </p:blipFill>
        <p:spPr>
          <a:xfrm>
            <a:off x="1230401" y="1582128"/>
            <a:ext cx="5360422" cy="213776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8F7443-2542-10C6-A757-DDB0DE748E4F}"/>
              </a:ext>
            </a:extLst>
          </p:cNvPr>
          <p:cNvSpPr txBox="1"/>
          <p:nvPr/>
        </p:nvSpPr>
        <p:spPr>
          <a:xfrm>
            <a:off x="1648502" y="4395684"/>
            <a:ext cx="436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opportunities are won when the construction type is Renovation</a:t>
            </a: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opportunities are in active stage when the construction type is New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3299F4-56D1-177A-9C31-655BEB0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02" y="414628"/>
            <a:ext cx="9647592" cy="521563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Construction Type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B5DA-67DD-66C6-F9EE-61426CE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514" y="202222"/>
            <a:ext cx="9647592" cy="521563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property segment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EC1E5E-9F75-983B-5ADC-A03ED2E2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2083" r="2800" b="5320"/>
          <a:stretch/>
        </p:blipFill>
        <p:spPr>
          <a:xfrm>
            <a:off x="1713392" y="984733"/>
            <a:ext cx="4234648" cy="208739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D12F7-9B9F-D726-3E69-6E1EB5A3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63" y="2876032"/>
            <a:ext cx="3482955" cy="1498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5A7F9-59FC-30FD-F4FC-94235B72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7" y="984733"/>
            <a:ext cx="3522341" cy="1498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22256-E88A-3E72-C8B0-334921DC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2" y="3333078"/>
            <a:ext cx="4278567" cy="223789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84E67ED-018A-99EB-FEF4-B9275B780405}"/>
              </a:ext>
            </a:extLst>
          </p:cNvPr>
          <p:cNvSpPr txBox="1">
            <a:spLocks/>
          </p:cNvSpPr>
          <p:nvPr/>
        </p:nvSpPr>
        <p:spPr>
          <a:xfrm>
            <a:off x="6338656" y="5007006"/>
            <a:ext cx="5743853" cy="12589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affordable segment won percentage is less as compared to premium segment because of less opportunities in renovation construction type. </a:t>
            </a: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2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05B9-B78C-E05D-7F43-A1DB6582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10" y="632533"/>
            <a:ext cx="8964706" cy="805649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many Opportunities are in Active, Won and Lost stage in Maharashtra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81682C-028F-79D9-0E72-90CAA5A9A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10" y="1518082"/>
            <a:ext cx="5378718" cy="297491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6182C51-13B7-C815-C369-A24BC2EF6EBF}"/>
              </a:ext>
            </a:extLst>
          </p:cNvPr>
          <p:cNvSpPr txBox="1">
            <a:spLocks/>
          </p:cNvSpPr>
          <p:nvPr/>
        </p:nvSpPr>
        <p:spPr>
          <a:xfrm>
            <a:off x="7426730" y="1828800"/>
            <a:ext cx="4191741" cy="20792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Reasons for Opportunities in active stage</a:t>
            </a:r>
          </a:p>
          <a:p>
            <a:pPr algn="l"/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Window area of Opportunity is very high(around 5000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feet)</a:t>
            </a:r>
          </a:p>
          <a:p>
            <a:pPr algn="l"/>
            <a:endParaRPr lang="en-IN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less influencer are involved.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062461-E3C6-0420-34B9-34A366C11E26}"/>
              </a:ext>
            </a:extLst>
          </p:cNvPr>
          <p:cNvSpPr txBox="1">
            <a:spLocks/>
          </p:cNvSpPr>
          <p:nvPr/>
        </p:nvSpPr>
        <p:spPr>
          <a:xfrm>
            <a:off x="7329075" y="4492998"/>
            <a:ext cx="4191741" cy="20792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Reasons for Lost Opportunities</a:t>
            </a:r>
          </a:p>
          <a:p>
            <a:pPr algn="l"/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Window area of Opportunity is very less(around 300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feet)</a:t>
            </a:r>
          </a:p>
          <a:p>
            <a:pPr algn="l"/>
            <a:endParaRPr lang="en-IN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 per </a:t>
            </a:r>
            <a:r>
              <a:rPr lang="en-IN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feet is too high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9E994B-FE06-8FB6-0ED5-EFE1CAEC95A3}"/>
              </a:ext>
            </a:extLst>
          </p:cNvPr>
          <p:cNvSpPr txBox="1">
            <a:spLocks/>
          </p:cNvSpPr>
          <p:nvPr/>
        </p:nvSpPr>
        <p:spPr>
          <a:xfrm>
            <a:off x="2394571" y="4740675"/>
            <a:ext cx="4191741" cy="1805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Reasons for won Opportunities</a:t>
            </a:r>
          </a:p>
          <a:p>
            <a:pPr algn="l"/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type is renovation</a:t>
            </a:r>
          </a:p>
          <a:p>
            <a:pPr algn="l"/>
            <a:endParaRPr lang="en-IN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influencers are involved</a:t>
            </a:r>
          </a:p>
          <a:p>
            <a:pPr algn="l"/>
            <a:endParaRPr lang="en-IN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16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662</TotalTime>
  <Words>745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Segoe UI Light</vt:lpstr>
      <vt:lpstr>Parallax</vt:lpstr>
      <vt:lpstr>Internship Presentation On  work Done  in </vt:lpstr>
      <vt:lpstr>    Contents:                                                                     </vt:lpstr>
      <vt:lpstr>Internship Goals</vt:lpstr>
      <vt:lpstr>Recommendations to improve Saint Gobain Windows Home website</vt:lpstr>
      <vt:lpstr>Data Analytics Part  Maharashtra Region</vt:lpstr>
      <vt:lpstr>What type of product features we are able to won most and what type of products features we lost most in Maharashtra region</vt:lpstr>
      <vt:lpstr>Analysis based on Construction Type</vt:lpstr>
      <vt:lpstr>Analysis based on property segment</vt:lpstr>
      <vt:lpstr>How many Opportunities are in Active, Won and Lost stage in Maharashtra</vt:lpstr>
      <vt:lpstr>Effect of Influencers on the sales in Maharashtra region</vt:lpstr>
      <vt:lpstr>Analysis based on Window Area in Maharashtra region</vt:lpstr>
      <vt:lpstr>PowerPoint Presentation</vt:lpstr>
      <vt:lpstr>Analysis based on property segment</vt:lpstr>
      <vt:lpstr>Analysis based on Window Area</vt:lpstr>
      <vt:lpstr>My internship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On  work Done  in </dc:title>
  <dc:creator>Virender Singh</dc:creator>
  <cp:lastModifiedBy>Virender Singh</cp:lastModifiedBy>
  <cp:revision>11</cp:revision>
  <dcterms:created xsi:type="dcterms:W3CDTF">2022-07-26T07:49:01Z</dcterms:created>
  <dcterms:modified xsi:type="dcterms:W3CDTF">2022-07-30T18:45:14Z</dcterms:modified>
</cp:coreProperties>
</file>