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4" r:id="rId17"/>
    <p:sldId id="276" r:id="rId18"/>
    <p:sldId id="277" r:id="rId19"/>
    <p:sldId id="283" r:id="rId20"/>
    <p:sldId id="281" r:id="rId21"/>
    <p:sldId id="287" r:id="rId22"/>
    <p:sldId id="312" r:id="rId23"/>
    <p:sldId id="284" r:id="rId24"/>
    <p:sldId id="285" r:id="rId25"/>
    <p:sldId id="286" r:id="rId26"/>
    <p:sldId id="288" r:id="rId27"/>
    <p:sldId id="298" r:id="rId28"/>
    <p:sldId id="300" r:id="rId29"/>
    <p:sldId id="30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2791E2-E8F1-44A3-8B5D-4F280C18CF81}"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39246-AD34-4229-AAC2-FDB6AA7E0ED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2791E2-E8F1-44A3-8B5D-4F280C18CF81}"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39246-AD34-4229-AAC2-FDB6AA7E0E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2791E2-E8F1-44A3-8B5D-4F280C18CF81}"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39246-AD34-4229-AAC2-FDB6AA7E0E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2791E2-E8F1-44A3-8B5D-4F280C18CF81}"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39246-AD34-4229-AAC2-FDB6AA7E0ED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2791E2-E8F1-44A3-8B5D-4F280C18CF81}"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39246-AD34-4229-AAC2-FDB6AA7E0ED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2791E2-E8F1-44A3-8B5D-4F280C18CF81}"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39246-AD34-4229-AAC2-FDB6AA7E0ED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2791E2-E8F1-44A3-8B5D-4F280C18CF81}" type="datetimeFigureOut">
              <a:rPr lang="en-US" smtClean="0"/>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D39246-AD34-4229-AAC2-FDB6AA7E0ED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2791E2-E8F1-44A3-8B5D-4F280C18CF81}" type="datetimeFigureOut">
              <a:rPr lang="en-US" smtClean="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D39246-AD34-4229-AAC2-FDB6AA7E0ED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791E2-E8F1-44A3-8B5D-4F280C18CF81}" type="datetimeFigureOut">
              <a:rPr lang="en-US" smtClean="0"/>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D39246-AD34-4229-AAC2-FDB6AA7E0E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2791E2-E8F1-44A3-8B5D-4F280C18CF81}"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39246-AD34-4229-AAC2-FDB6AA7E0ED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2791E2-E8F1-44A3-8B5D-4F280C18CF81}"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39246-AD34-4229-AAC2-FDB6AA7E0ED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791E2-E8F1-44A3-8B5D-4F280C18CF81}" type="datetimeFigureOut">
              <a:rPr lang="en-US" smtClean="0"/>
              <a:t>5/20/2025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39246-AD34-4229-AAC2-FDB6AA7E0ED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brettwooldridge/HikariC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7356" y="2000240"/>
            <a:ext cx="5611473" cy="2031325"/>
          </a:xfrm>
          <a:prstGeom prst="rect">
            <a:avLst/>
          </a:prstGeom>
          <a:noFill/>
        </p:spPr>
        <p:txBody>
          <a:bodyPr wrap="none" rtlCol="0">
            <a:spAutoFit/>
          </a:bodyPr>
          <a:lstStyle/>
          <a:p>
            <a:r>
              <a:rPr lang="en-US" b="1" dirty="0" err="1"/>
              <a:t>JavaXcelerate</a:t>
            </a:r>
            <a:r>
              <a:rPr lang="en-US" b="1" dirty="0"/>
              <a:t>: Java Performance Optimization </a:t>
            </a:r>
            <a:r>
              <a:rPr lang="en-US" b="1" dirty="0" smtClean="0"/>
              <a:t>Workshop</a:t>
            </a:r>
          </a:p>
          <a:p>
            <a:endParaRPr lang="en-US" b="1" dirty="0"/>
          </a:p>
          <a:p>
            <a:endParaRPr lang="en-US" b="1" dirty="0" smtClean="0"/>
          </a:p>
          <a:p>
            <a:endParaRPr lang="en-US" b="1" dirty="0"/>
          </a:p>
          <a:p>
            <a:r>
              <a:rPr lang="en-US" b="1" dirty="0" smtClean="0"/>
              <a:t>BY M.H. SHOIAB</a:t>
            </a:r>
          </a:p>
          <a:p>
            <a:r>
              <a:rPr lang="en-US" b="1" dirty="0" smtClean="0"/>
              <a:t>9840135749</a:t>
            </a:r>
          </a:p>
          <a:p>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720" y="214290"/>
            <a:ext cx="8215369" cy="6494085"/>
          </a:xfrm>
          <a:prstGeom prst="rect">
            <a:avLst/>
          </a:prstGeom>
          <a:noFill/>
        </p:spPr>
        <p:txBody>
          <a:bodyPr wrap="square" rtlCol="0">
            <a:spAutoFit/>
          </a:bodyPr>
          <a:lstStyle/>
          <a:p>
            <a:pPr marL="342900" indent="-342900"/>
            <a:r>
              <a:rPr lang="en-US" sz="1600" dirty="0" smtClean="0"/>
              <a:t>Improving the performance of a Spring Boot application by:</a:t>
            </a:r>
          </a:p>
          <a:p>
            <a:pPr marL="342900" indent="-342900"/>
            <a:r>
              <a:rPr lang="en-US" sz="1600" dirty="0" smtClean="0"/>
              <a:t>- Caching expensive database queries.</a:t>
            </a:r>
          </a:p>
          <a:p>
            <a:pPr marL="342900" indent="-342900"/>
            <a:r>
              <a:rPr lang="en-US" sz="1600" dirty="0" smtClean="0"/>
              <a:t>- Reducing the payload size in REST APIs with DTOs.</a:t>
            </a:r>
          </a:p>
          <a:p>
            <a:pPr marL="342900" indent="-342900"/>
            <a:r>
              <a:rPr lang="en-US" sz="1600" dirty="0" smtClean="0"/>
              <a:t>- Monitoring with APM tools like New Relic or </a:t>
            </a:r>
            <a:r>
              <a:rPr lang="en-US" sz="1600" dirty="0" err="1" smtClean="0"/>
              <a:t>Dynatrace</a:t>
            </a:r>
            <a:r>
              <a:rPr lang="en-US" sz="1600" dirty="0" smtClean="0"/>
              <a:t>.</a:t>
            </a:r>
          </a:p>
          <a:p>
            <a:pPr marL="342900" indent="-342900"/>
            <a:endParaRPr lang="en-US" sz="1600" dirty="0" smtClean="0"/>
          </a:p>
          <a:p>
            <a:pPr marL="342900" indent="-342900"/>
            <a:r>
              <a:rPr lang="en-US" sz="1600" dirty="0" smtClean="0"/>
              <a:t> General Tools for Performance Tuning</a:t>
            </a:r>
          </a:p>
          <a:p>
            <a:pPr marL="342900" indent="-342900"/>
            <a:r>
              <a:rPr lang="en-US" sz="1600" dirty="0" smtClean="0"/>
              <a:t>1. Profilers:</a:t>
            </a:r>
          </a:p>
          <a:p>
            <a:pPr marL="342900" indent="-342900"/>
            <a:r>
              <a:rPr lang="en-US" sz="1600" dirty="0" smtClean="0"/>
              <a:t>   - </a:t>
            </a:r>
            <a:r>
              <a:rPr lang="en-US" sz="1600" dirty="0" err="1" smtClean="0"/>
              <a:t>JProfiler</a:t>
            </a:r>
            <a:r>
              <a:rPr lang="en-US" sz="1600" dirty="0" smtClean="0"/>
              <a:t>, MAT, </a:t>
            </a:r>
            <a:r>
              <a:rPr lang="en-US" sz="1600" dirty="0" err="1" smtClean="0"/>
              <a:t>VisualVM</a:t>
            </a:r>
            <a:r>
              <a:rPr lang="en-US" sz="1600" dirty="0" smtClean="0"/>
              <a:t>.</a:t>
            </a:r>
          </a:p>
          <a:p>
            <a:pPr marL="342900" indent="-342900"/>
            <a:r>
              <a:rPr lang="en-US" sz="1600" dirty="0" smtClean="0"/>
              <a:t>2. Garbage Collection Analyzers:</a:t>
            </a:r>
          </a:p>
          <a:p>
            <a:pPr marL="342900" indent="-342900"/>
            <a:r>
              <a:rPr lang="en-US" sz="1600" dirty="0" smtClean="0"/>
              <a:t>   - </a:t>
            </a:r>
            <a:r>
              <a:rPr lang="en-US" sz="1600" dirty="0" err="1" smtClean="0"/>
              <a:t>GCViewer</a:t>
            </a:r>
            <a:r>
              <a:rPr lang="en-US" sz="1600" dirty="0" smtClean="0"/>
              <a:t>, </a:t>
            </a:r>
            <a:r>
              <a:rPr lang="en-US" sz="1600" dirty="0" err="1" smtClean="0"/>
              <a:t>GCEasy</a:t>
            </a:r>
            <a:r>
              <a:rPr lang="en-US" sz="1600" dirty="0" smtClean="0"/>
              <a:t>.</a:t>
            </a:r>
          </a:p>
          <a:p>
            <a:pPr marL="342900" indent="-342900"/>
            <a:r>
              <a:rPr lang="en-US" sz="1600" dirty="0" smtClean="0"/>
              <a:t>3. Heap Dump Analyzers:</a:t>
            </a:r>
          </a:p>
          <a:p>
            <a:pPr marL="342900" indent="-342900"/>
            <a:r>
              <a:rPr lang="en-US" sz="1600" dirty="0" smtClean="0"/>
              <a:t>   - Eclipse MAT (Memory Analyzer Tool).</a:t>
            </a:r>
          </a:p>
          <a:p>
            <a:pPr marL="342900" indent="-342900"/>
            <a:r>
              <a:rPr lang="en-US" sz="1600" dirty="0" smtClean="0"/>
              <a:t>4. Load Testing Tools:</a:t>
            </a:r>
          </a:p>
          <a:p>
            <a:pPr marL="342900" indent="-342900"/>
            <a:r>
              <a:rPr lang="en-US" sz="1600" dirty="0" smtClean="0"/>
              <a:t>   - Apache </a:t>
            </a:r>
            <a:r>
              <a:rPr lang="en-US" sz="1600" dirty="0" err="1" smtClean="0"/>
              <a:t>JMeter</a:t>
            </a:r>
            <a:r>
              <a:rPr lang="en-US" sz="1600" dirty="0" smtClean="0"/>
              <a:t>.</a:t>
            </a:r>
          </a:p>
          <a:p>
            <a:pPr marL="342900" indent="-342900"/>
            <a:endParaRPr lang="en-US" sz="1600" dirty="0" smtClean="0"/>
          </a:p>
          <a:p>
            <a:pPr marL="342900" indent="-342900"/>
            <a:r>
              <a:rPr lang="en-US" sz="1600" dirty="0" smtClean="0"/>
              <a:t>Key Performance Metrics</a:t>
            </a:r>
          </a:p>
          <a:p>
            <a:pPr marL="342900" indent="-342900"/>
            <a:r>
              <a:rPr lang="en-US" sz="1600" dirty="0" smtClean="0"/>
              <a:t>1. Throughput: Number of requests/operations per second.</a:t>
            </a:r>
          </a:p>
          <a:p>
            <a:pPr marL="342900" indent="-342900"/>
            <a:r>
              <a:rPr lang="en-US" sz="1600" dirty="0" smtClean="0"/>
              <a:t>2. Latency: Time taken to process a single request.</a:t>
            </a:r>
          </a:p>
          <a:p>
            <a:pPr marL="342900" indent="-342900"/>
            <a:r>
              <a:rPr lang="en-US" sz="1600" dirty="0" smtClean="0"/>
              <a:t>3. Memory Usage: Heap/stack utilization.</a:t>
            </a:r>
          </a:p>
          <a:p>
            <a:pPr marL="342900" indent="-342900"/>
            <a:r>
              <a:rPr lang="en-US" sz="1600" dirty="0" smtClean="0"/>
              <a:t>4. CPU Usage: CPU efficiency during processing.</a:t>
            </a:r>
          </a:p>
          <a:p>
            <a:r>
              <a:rPr lang="en-US" sz="1600" b="1" dirty="0" smtClean="0"/>
              <a:t>Core Java Tuning:</a:t>
            </a:r>
            <a:r>
              <a:rPr lang="en-US" sz="1600" dirty="0" smtClean="0"/>
              <a:t> Focuses on efficient use of algorithms, threading, and memory.</a:t>
            </a:r>
          </a:p>
          <a:p>
            <a:r>
              <a:rPr lang="en-US" sz="1600" b="1" dirty="0" smtClean="0"/>
              <a:t>Enterprise Java Tuning:</a:t>
            </a:r>
            <a:r>
              <a:rPr lang="en-US" sz="1600" dirty="0" smtClean="0"/>
              <a:t> Involves database optimization, caching, GC tuning, and scaling distributed systems.</a:t>
            </a:r>
          </a:p>
          <a:p>
            <a:r>
              <a:rPr lang="en-US" sz="1600" b="1" dirty="0" smtClean="0"/>
              <a:t>Tools and Monitoring:</a:t>
            </a:r>
            <a:r>
              <a:rPr lang="en-US" sz="1600" dirty="0" smtClean="0"/>
              <a:t> Use profilers, heap analyzers, and APM tools to diagnose bottlenecks.</a:t>
            </a:r>
          </a:p>
          <a:p>
            <a:r>
              <a:rPr lang="en-US" sz="1600" dirty="0" smtClean="0"/>
              <a:t>Performance tuning is an iterative process that requires profiling, diagnosing bottlenecks, and applying targeted optimizations.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142853"/>
            <a:ext cx="8215369" cy="6740307"/>
          </a:xfrm>
          <a:prstGeom prst="rect">
            <a:avLst/>
          </a:prstGeom>
          <a:noFill/>
        </p:spPr>
        <p:txBody>
          <a:bodyPr wrap="square" rtlCol="0">
            <a:spAutoFit/>
          </a:bodyPr>
          <a:lstStyle/>
          <a:p>
            <a:pPr marL="342900" indent="-342900"/>
            <a:r>
              <a:rPr lang="en-US" b="1" dirty="0"/>
              <a:t>Exercise: Measure Performance Metrics in a Sample </a:t>
            </a:r>
            <a:r>
              <a:rPr lang="en-US" b="1" dirty="0" smtClean="0"/>
              <a:t>Application</a:t>
            </a:r>
          </a:p>
          <a:p>
            <a:r>
              <a:rPr lang="en-US" b="1" dirty="0"/>
              <a:t>package</a:t>
            </a:r>
            <a:r>
              <a:rPr lang="en-US" dirty="0"/>
              <a:t> </a:t>
            </a:r>
            <a:r>
              <a:rPr lang="en-US" dirty="0" err="1"/>
              <a:t>performancepack</a:t>
            </a:r>
            <a:r>
              <a:rPr lang="en-US" dirty="0"/>
              <a:t>;</a:t>
            </a:r>
          </a:p>
          <a:p>
            <a:r>
              <a:rPr lang="en-US" b="1" dirty="0" smtClean="0"/>
              <a:t>public</a:t>
            </a:r>
            <a:r>
              <a:rPr lang="en-US" dirty="0" smtClean="0"/>
              <a:t> </a:t>
            </a:r>
            <a:r>
              <a:rPr lang="en-US" b="1" dirty="0" smtClean="0"/>
              <a:t>class</a:t>
            </a:r>
            <a:r>
              <a:rPr lang="en-US" dirty="0" smtClean="0"/>
              <a:t> Ex4 {</a:t>
            </a:r>
          </a:p>
          <a:p>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lvl="1"/>
            <a:r>
              <a:rPr lang="en-US" dirty="0" smtClean="0"/>
              <a:t>// Measure precise time in nanoseconds</a:t>
            </a:r>
          </a:p>
          <a:p>
            <a:pPr lvl="1"/>
            <a:r>
              <a:rPr lang="en-US" b="1" dirty="0" smtClean="0"/>
              <a:t>long</a:t>
            </a:r>
            <a:r>
              <a:rPr lang="en-US" dirty="0" smtClean="0"/>
              <a:t> </a:t>
            </a:r>
            <a:r>
              <a:rPr lang="en-US" dirty="0" err="1" smtClean="0"/>
              <a:t>startTimeNano</a:t>
            </a:r>
            <a:r>
              <a:rPr lang="en-US" dirty="0" smtClean="0"/>
              <a:t> = </a:t>
            </a:r>
            <a:r>
              <a:rPr lang="en-US" dirty="0" err="1" smtClean="0"/>
              <a:t>System.</a:t>
            </a:r>
            <a:r>
              <a:rPr lang="en-US" i="1" dirty="0" err="1" smtClean="0"/>
              <a:t>nanoTime</a:t>
            </a:r>
            <a:r>
              <a:rPr lang="en-US" dirty="0" smtClean="0"/>
              <a:t>();</a:t>
            </a:r>
          </a:p>
          <a:p>
            <a:pPr lvl="1"/>
            <a:r>
              <a:rPr lang="en-US" dirty="0" err="1" smtClean="0"/>
              <a:t>System.</a:t>
            </a:r>
            <a:r>
              <a:rPr lang="en-US" b="1" i="1" dirty="0" err="1" smtClean="0"/>
              <a:t>out</a:t>
            </a:r>
            <a:r>
              <a:rPr lang="en-US" dirty="0" err="1" smtClean="0"/>
              <a:t>.println</a:t>
            </a:r>
            <a:r>
              <a:rPr lang="en-US" dirty="0" smtClean="0"/>
              <a:t>("Start time in nanoseconds (from </a:t>
            </a:r>
            <a:r>
              <a:rPr lang="en-US" dirty="0" err="1" smtClean="0"/>
              <a:t>nanoTime</a:t>
            </a:r>
            <a:r>
              <a:rPr lang="en-US" dirty="0" smtClean="0"/>
              <a:t>): " + </a:t>
            </a:r>
            <a:r>
              <a:rPr lang="en-US" dirty="0" err="1" smtClean="0"/>
              <a:t>startTimeNano</a:t>
            </a:r>
            <a:r>
              <a:rPr lang="en-US" dirty="0" smtClean="0"/>
              <a:t>);</a:t>
            </a:r>
          </a:p>
          <a:p>
            <a:pPr lvl="1"/>
            <a:r>
              <a:rPr lang="en-US" b="1" dirty="0" smtClean="0"/>
              <a:t>try</a:t>
            </a:r>
            <a:r>
              <a:rPr lang="en-US" dirty="0" smtClean="0"/>
              <a:t> {</a:t>
            </a:r>
            <a:r>
              <a:rPr lang="en-US" dirty="0" err="1" smtClean="0"/>
              <a:t>Thread.</a:t>
            </a:r>
            <a:r>
              <a:rPr lang="en-US" i="1" dirty="0" err="1" smtClean="0"/>
              <a:t>sleep</a:t>
            </a:r>
            <a:r>
              <a:rPr lang="en-US" dirty="0" smtClean="0"/>
              <a:t>(1);}</a:t>
            </a:r>
            <a:r>
              <a:rPr lang="en-US" b="1" dirty="0" smtClean="0"/>
              <a:t>catch</a:t>
            </a:r>
            <a:r>
              <a:rPr lang="en-US" dirty="0" smtClean="0"/>
              <a:t>(Exception e) {}</a:t>
            </a:r>
          </a:p>
          <a:p>
            <a:pPr lvl="1"/>
            <a:r>
              <a:rPr lang="en-US" b="1" dirty="0" smtClean="0"/>
              <a:t>long</a:t>
            </a:r>
            <a:r>
              <a:rPr lang="en-US" dirty="0" smtClean="0"/>
              <a:t> </a:t>
            </a:r>
            <a:r>
              <a:rPr lang="en-US" dirty="0" err="1" smtClean="0"/>
              <a:t>endTimeNano</a:t>
            </a:r>
            <a:r>
              <a:rPr lang="en-US" dirty="0" smtClean="0"/>
              <a:t>=</a:t>
            </a:r>
            <a:r>
              <a:rPr lang="en-US" dirty="0" err="1" smtClean="0"/>
              <a:t>System.</a:t>
            </a:r>
            <a:r>
              <a:rPr lang="en-US" i="1" dirty="0" err="1" smtClean="0"/>
              <a:t>nanoTime</a:t>
            </a:r>
            <a:r>
              <a:rPr lang="en-US" dirty="0" smtClean="0"/>
              <a:t>();</a:t>
            </a:r>
          </a:p>
          <a:p>
            <a:pPr lvl="1"/>
            <a:r>
              <a:rPr lang="en-US" dirty="0" err="1" smtClean="0"/>
              <a:t>System.</a:t>
            </a:r>
            <a:r>
              <a:rPr lang="en-US" b="1" i="1" dirty="0" err="1" smtClean="0"/>
              <a:t>out</a:t>
            </a:r>
            <a:r>
              <a:rPr lang="en-US" dirty="0" err="1" smtClean="0"/>
              <a:t>.println</a:t>
            </a:r>
            <a:r>
              <a:rPr lang="en-US" dirty="0" smtClean="0"/>
              <a:t>("End time in nanoseconds (from </a:t>
            </a:r>
            <a:r>
              <a:rPr lang="en-US" dirty="0" err="1" smtClean="0"/>
              <a:t>nanoTime</a:t>
            </a:r>
            <a:r>
              <a:rPr lang="en-US" dirty="0" smtClean="0"/>
              <a:t>): " + </a:t>
            </a:r>
            <a:r>
              <a:rPr lang="en-US" dirty="0" err="1" smtClean="0"/>
              <a:t>endTimeNano</a:t>
            </a:r>
            <a:r>
              <a:rPr lang="en-US" dirty="0" smtClean="0"/>
              <a:t>);</a:t>
            </a:r>
          </a:p>
          <a:p>
            <a:pPr lvl="1"/>
            <a:r>
              <a:rPr lang="en-US" dirty="0" err="1" smtClean="0"/>
              <a:t>System.</a:t>
            </a:r>
            <a:r>
              <a:rPr lang="en-US" b="1" i="1" dirty="0" err="1" smtClean="0"/>
              <a:t>out</a:t>
            </a:r>
            <a:r>
              <a:rPr lang="en-US" dirty="0" err="1" smtClean="0"/>
              <a:t>.println</a:t>
            </a:r>
            <a:r>
              <a:rPr lang="en-US" dirty="0" smtClean="0"/>
              <a:t>("Time Difference is..:"+(</a:t>
            </a:r>
            <a:r>
              <a:rPr lang="en-US" dirty="0" err="1" smtClean="0"/>
              <a:t>endTimeNano-startTimeNano</a:t>
            </a:r>
            <a:r>
              <a:rPr lang="en-US" dirty="0" smtClean="0"/>
              <a:t>));</a:t>
            </a:r>
          </a:p>
          <a:p>
            <a:pPr lvl="1"/>
            <a:r>
              <a:rPr lang="en-US" dirty="0" smtClean="0"/>
              <a:t>// Memory usage</a:t>
            </a:r>
          </a:p>
          <a:p>
            <a:pPr lvl="1"/>
            <a:r>
              <a:rPr lang="en-US" b="1" dirty="0" smtClean="0"/>
              <a:t>long</a:t>
            </a:r>
            <a:r>
              <a:rPr lang="en-US" dirty="0" smtClean="0"/>
              <a:t> </a:t>
            </a:r>
            <a:r>
              <a:rPr lang="en-US" dirty="0" err="1" smtClean="0"/>
              <a:t>freeMemory</a:t>
            </a:r>
            <a:r>
              <a:rPr lang="en-US" dirty="0" smtClean="0"/>
              <a:t> = </a:t>
            </a:r>
            <a:r>
              <a:rPr lang="en-US" dirty="0" err="1" smtClean="0"/>
              <a:t>Runtime.</a:t>
            </a:r>
            <a:r>
              <a:rPr lang="en-US" i="1" dirty="0" err="1" smtClean="0"/>
              <a:t>getRuntime</a:t>
            </a:r>
            <a:r>
              <a:rPr lang="en-US" dirty="0" smtClean="0"/>
              <a:t>().</a:t>
            </a:r>
            <a:r>
              <a:rPr lang="en-US" dirty="0" err="1" smtClean="0"/>
              <a:t>freeMemory</a:t>
            </a:r>
            <a:r>
              <a:rPr lang="en-US" dirty="0" smtClean="0"/>
              <a:t>();</a:t>
            </a:r>
          </a:p>
          <a:p>
            <a:pPr lvl="1"/>
            <a:r>
              <a:rPr lang="en-US" b="1" dirty="0" smtClean="0"/>
              <a:t>long</a:t>
            </a:r>
            <a:r>
              <a:rPr lang="en-US" dirty="0" smtClean="0"/>
              <a:t> </a:t>
            </a:r>
            <a:r>
              <a:rPr lang="en-US" dirty="0" err="1" smtClean="0"/>
              <a:t>totalMemory</a:t>
            </a:r>
            <a:r>
              <a:rPr lang="en-US" dirty="0" smtClean="0"/>
              <a:t> = </a:t>
            </a:r>
            <a:r>
              <a:rPr lang="en-US" dirty="0" err="1" smtClean="0"/>
              <a:t>Runtime.</a:t>
            </a:r>
            <a:r>
              <a:rPr lang="en-US" i="1" dirty="0" err="1" smtClean="0"/>
              <a:t>getRuntime</a:t>
            </a:r>
            <a:r>
              <a:rPr lang="en-US" dirty="0" smtClean="0"/>
              <a:t>().</a:t>
            </a:r>
            <a:r>
              <a:rPr lang="en-US" dirty="0" err="1" smtClean="0"/>
              <a:t>totalMemory</a:t>
            </a:r>
            <a:r>
              <a:rPr lang="en-US" dirty="0" smtClean="0"/>
              <a:t>();</a:t>
            </a:r>
          </a:p>
          <a:p>
            <a:pPr lvl="1"/>
            <a:r>
              <a:rPr lang="en-US" b="1" dirty="0" smtClean="0"/>
              <a:t>long</a:t>
            </a:r>
            <a:r>
              <a:rPr lang="en-US" dirty="0" smtClean="0"/>
              <a:t> </a:t>
            </a:r>
            <a:r>
              <a:rPr lang="en-US" dirty="0" err="1" smtClean="0"/>
              <a:t>usedMemory</a:t>
            </a:r>
            <a:r>
              <a:rPr lang="en-US" dirty="0" smtClean="0"/>
              <a:t> = </a:t>
            </a:r>
            <a:r>
              <a:rPr lang="en-US" dirty="0" err="1" smtClean="0"/>
              <a:t>totalMemory</a:t>
            </a:r>
            <a:r>
              <a:rPr lang="en-US" dirty="0" smtClean="0"/>
              <a:t> - </a:t>
            </a:r>
            <a:r>
              <a:rPr lang="en-US" dirty="0" err="1" smtClean="0"/>
              <a:t>freeMemory</a:t>
            </a:r>
            <a:r>
              <a:rPr lang="en-US" dirty="0" smtClean="0"/>
              <a:t>;</a:t>
            </a:r>
          </a:p>
          <a:p>
            <a:pPr lvl="1"/>
            <a:r>
              <a:rPr lang="en-US" dirty="0" smtClean="0"/>
              <a:t/>
            </a:r>
            <a:br>
              <a:rPr lang="en-US" dirty="0" smtClean="0"/>
            </a:br>
            <a:endParaRPr lang="en-US" dirty="0" smtClean="0"/>
          </a:p>
          <a:p>
            <a:pPr lvl="1"/>
            <a:r>
              <a:rPr lang="en-US" dirty="0" err="1" smtClean="0"/>
              <a:t>System.</a:t>
            </a:r>
            <a:r>
              <a:rPr lang="en-US" b="1" i="1" dirty="0" err="1" smtClean="0"/>
              <a:t>out</a:t>
            </a:r>
            <a:r>
              <a:rPr lang="en-US" dirty="0" err="1" smtClean="0"/>
              <a:t>.println</a:t>
            </a:r>
            <a:r>
              <a:rPr lang="en-US" dirty="0" smtClean="0"/>
              <a:t>("Start Free Memory (bytes): " + </a:t>
            </a:r>
            <a:r>
              <a:rPr lang="en-US" dirty="0" err="1" smtClean="0"/>
              <a:t>freeMemory</a:t>
            </a:r>
            <a:r>
              <a:rPr lang="en-US" dirty="0" smtClean="0"/>
              <a:t>);</a:t>
            </a:r>
          </a:p>
          <a:p>
            <a:pPr lvl="1"/>
            <a:r>
              <a:rPr lang="en-US" dirty="0" err="1" smtClean="0"/>
              <a:t>System.</a:t>
            </a:r>
            <a:r>
              <a:rPr lang="en-US" b="1" i="1" dirty="0" err="1" smtClean="0"/>
              <a:t>out</a:t>
            </a:r>
            <a:r>
              <a:rPr lang="en-US" dirty="0" err="1" smtClean="0"/>
              <a:t>.println</a:t>
            </a:r>
            <a:r>
              <a:rPr lang="en-US" dirty="0" smtClean="0"/>
              <a:t>("Total Memory (bytes): " + </a:t>
            </a:r>
            <a:r>
              <a:rPr lang="en-US" dirty="0" err="1" smtClean="0"/>
              <a:t>totalMemory</a:t>
            </a:r>
            <a:r>
              <a:rPr lang="en-US" dirty="0" smtClean="0"/>
              <a:t>);</a:t>
            </a:r>
          </a:p>
          <a:p>
            <a:pPr lvl="1"/>
            <a:r>
              <a:rPr lang="en-US" dirty="0" err="1" smtClean="0"/>
              <a:t>System.</a:t>
            </a:r>
            <a:r>
              <a:rPr lang="en-US" b="1" i="1" dirty="0" err="1" smtClean="0"/>
              <a:t>out</a:t>
            </a:r>
            <a:r>
              <a:rPr lang="en-US" dirty="0" err="1" smtClean="0"/>
              <a:t>.println</a:t>
            </a:r>
            <a:r>
              <a:rPr lang="en-US" dirty="0" smtClean="0"/>
              <a:t>("Memory Usage Before (bytes): " + </a:t>
            </a:r>
            <a:r>
              <a:rPr lang="en-US" dirty="0" err="1" smtClean="0"/>
              <a:t>usedMemory</a:t>
            </a:r>
            <a:r>
              <a:rPr lang="en-US" dirty="0" smtClean="0"/>
              <a:t>);</a:t>
            </a:r>
          </a:p>
          <a:p>
            <a:r>
              <a:rPr lang="en-US" dirty="0" smtClean="0"/>
              <a:t>}</a:t>
            </a:r>
          </a:p>
          <a:p>
            <a:r>
              <a:rPr lang="en-US" dirty="0" smtClean="0"/>
              <a:t>}</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34" y="285729"/>
            <a:ext cx="8215369" cy="4924425"/>
          </a:xfrm>
          <a:prstGeom prst="rect">
            <a:avLst/>
          </a:prstGeom>
          <a:noFill/>
        </p:spPr>
        <p:txBody>
          <a:bodyPr wrap="square" rtlCol="0">
            <a:spAutoFit/>
          </a:bodyPr>
          <a:lstStyle/>
          <a:p>
            <a:pPr marL="342900" indent="-342900"/>
            <a:r>
              <a:rPr lang="en-US" dirty="0" smtClean="0"/>
              <a:t>In Java's JVM options, XX stands for non-standard or advanced options that are specific to the </a:t>
            </a:r>
            <a:r>
              <a:rPr lang="en-US" dirty="0" err="1" smtClean="0"/>
              <a:t>HotSpot</a:t>
            </a:r>
            <a:r>
              <a:rPr lang="en-US" dirty="0" smtClean="0"/>
              <a:t> JVM implementation. These options are typically used for fine-tuning JVM performance, debugging, or experimenting with internal JVM behaviors. They are not guaranteed to be available across all JVM implementations or versions.</a:t>
            </a:r>
          </a:p>
          <a:p>
            <a:pPr marL="342900" indent="-342900"/>
            <a:endParaRPr lang="en-US" sz="1600" dirty="0"/>
          </a:p>
          <a:p>
            <a:pPr marL="342900" indent="-342900"/>
            <a:r>
              <a:rPr lang="en-US" sz="1600" dirty="0" smtClean="0"/>
              <a:t>Types of JVM Options</a:t>
            </a:r>
          </a:p>
          <a:p>
            <a:pPr marL="342900" indent="-342900"/>
            <a:r>
              <a:rPr lang="en-US" sz="1600" dirty="0" smtClean="0"/>
              <a:t>1. Standard Options:</a:t>
            </a:r>
          </a:p>
          <a:p>
            <a:pPr marL="342900" indent="-342900"/>
            <a:r>
              <a:rPr lang="en-US" sz="1600" dirty="0" smtClean="0"/>
              <a:t>   - Begin with a single - (e.g., -</a:t>
            </a:r>
            <a:r>
              <a:rPr lang="en-US" sz="1600" dirty="0" err="1" smtClean="0"/>
              <a:t>classpath</a:t>
            </a:r>
            <a:r>
              <a:rPr lang="en-US" sz="1600" dirty="0" smtClean="0"/>
              <a:t>, -</a:t>
            </a:r>
            <a:r>
              <a:rPr lang="en-US" sz="1600" dirty="0" err="1" smtClean="0"/>
              <a:t>Dproperty</a:t>
            </a:r>
            <a:r>
              <a:rPr lang="en-US" sz="1600" dirty="0" smtClean="0"/>
              <a:t>=value).</a:t>
            </a:r>
          </a:p>
          <a:p>
            <a:pPr marL="342900" indent="-342900"/>
            <a:r>
              <a:rPr lang="en-US" sz="1600" dirty="0" smtClean="0"/>
              <a:t>   - These are guaranteed to work across all JVM implementations.</a:t>
            </a:r>
          </a:p>
          <a:p>
            <a:pPr marL="342900" indent="-342900"/>
            <a:endParaRPr lang="en-US" sz="1600" dirty="0" smtClean="0"/>
          </a:p>
          <a:p>
            <a:pPr marL="342900" indent="-342900"/>
            <a:r>
              <a:rPr lang="en-US" sz="1600" dirty="0" smtClean="0"/>
              <a:t>2. Non-Standard Options:</a:t>
            </a:r>
          </a:p>
          <a:p>
            <a:pPr marL="342900" indent="-342900"/>
            <a:r>
              <a:rPr lang="en-US" sz="1600" dirty="0" smtClean="0"/>
              <a:t>   - Begin with -X (e.g., -</a:t>
            </a:r>
            <a:r>
              <a:rPr lang="en-US" sz="1600" dirty="0" err="1" smtClean="0"/>
              <a:t>Xms</a:t>
            </a:r>
            <a:r>
              <a:rPr lang="en-US" sz="1600" dirty="0" smtClean="0"/>
              <a:t>, -</a:t>
            </a:r>
            <a:r>
              <a:rPr lang="en-US" sz="1600" dirty="0" err="1" smtClean="0"/>
              <a:t>Xmx</a:t>
            </a:r>
            <a:r>
              <a:rPr lang="en-US" sz="1600" dirty="0" smtClean="0"/>
              <a:t> for heap sizes, -</a:t>
            </a:r>
            <a:r>
              <a:rPr lang="en-US" sz="1600" dirty="0" err="1" smtClean="0"/>
              <a:t>Xss</a:t>
            </a:r>
            <a:r>
              <a:rPr lang="en-US" sz="1600" dirty="0" smtClean="0"/>
              <a:t> for stack size).</a:t>
            </a:r>
          </a:p>
          <a:p>
            <a:pPr marL="342900" indent="-342900"/>
            <a:r>
              <a:rPr lang="en-US" sz="1600" dirty="0" smtClean="0"/>
              <a:t>   - Commonly supported but not part of the Java SE specification.</a:t>
            </a:r>
          </a:p>
          <a:p>
            <a:pPr marL="342900" indent="-342900"/>
            <a:endParaRPr lang="en-US" sz="1600" dirty="0" smtClean="0"/>
          </a:p>
          <a:p>
            <a:pPr marL="342900" indent="-342900"/>
            <a:r>
              <a:rPr lang="en-US" sz="1600" dirty="0" smtClean="0"/>
              <a:t>3. Advanced Options:</a:t>
            </a:r>
          </a:p>
          <a:p>
            <a:pPr marL="342900" indent="-342900"/>
            <a:r>
              <a:rPr lang="en-US" sz="1600" dirty="0" smtClean="0"/>
              <a:t>   - Begin with -XX: (e.g., -XX:+UseG1GC).</a:t>
            </a:r>
          </a:p>
          <a:p>
            <a:pPr marL="342900" indent="-342900"/>
            <a:r>
              <a:rPr lang="en-US" sz="1600" dirty="0" smtClean="0"/>
              <a:t>   - Offer advanced controls over JVM internals and are JVM-specific.</a:t>
            </a:r>
          </a:p>
          <a:p>
            <a:pPr marL="342900" indent="-342900"/>
            <a:endParaRPr lang="en-US" sz="16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42909" y="642920"/>
          <a:ext cx="7429554" cy="5513714"/>
        </p:xfrm>
        <a:graphic>
          <a:graphicData uri="http://schemas.openxmlformats.org/drawingml/2006/table">
            <a:tbl>
              <a:tblPr firstRow="1" bandRow="1">
                <a:tableStyleId>{5C22544A-7EE6-4342-B048-85BDC9FD1C3A}</a:tableStyleId>
              </a:tblPr>
              <a:tblGrid>
                <a:gridCol w="857257"/>
                <a:gridCol w="1928826"/>
                <a:gridCol w="4643471"/>
              </a:tblGrid>
              <a:tr h="653737">
                <a:tc>
                  <a:txBody>
                    <a:bodyPr/>
                    <a:lstStyle/>
                    <a:p>
                      <a:r>
                        <a:rPr lang="en-US" dirty="0" err="1" smtClean="0"/>
                        <a:t>S.No</a:t>
                      </a:r>
                      <a:endParaRPr lang="en-US" dirty="0"/>
                    </a:p>
                  </a:txBody>
                  <a:tcPr/>
                </a:tc>
                <a:tc>
                  <a:txBody>
                    <a:bodyPr/>
                    <a:lstStyle/>
                    <a:p>
                      <a:r>
                        <a:rPr lang="en-US" dirty="0" smtClean="0"/>
                        <a:t>Option</a:t>
                      </a:r>
                      <a:endParaRPr lang="en-US" dirty="0"/>
                    </a:p>
                  </a:txBody>
                  <a:tcPr/>
                </a:tc>
                <a:tc>
                  <a:txBody>
                    <a:bodyPr/>
                    <a:lstStyle/>
                    <a:p>
                      <a:r>
                        <a:rPr lang="en-US" dirty="0" smtClean="0"/>
                        <a:t>Description</a:t>
                      </a:r>
                      <a:endParaRPr lang="en-US" dirty="0"/>
                    </a:p>
                  </a:txBody>
                  <a:tcPr/>
                </a:tc>
              </a:tr>
              <a:tr h="334711">
                <a:tc>
                  <a:txBody>
                    <a:bodyPr/>
                    <a:lstStyle/>
                    <a:p>
                      <a:r>
                        <a:rPr lang="en-US" dirty="0" smtClean="0"/>
                        <a:t>1</a:t>
                      </a:r>
                      <a:endParaRPr lang="en-US" dirty="0"/>
                    </a:p>
                  </a:txBody>
                  <a:tcPr/>
                </a:tc>
                <a:tc>
                  <a:txBody>
                    <a:bodyPr/>
                    <a:lstStyle/>
                    <a:p>
                      <a:r>
                        <a:rPr lang="en-US" dirty="0" smtClean="0"/>
                        <a:t>-</a:t>
                      </a:r>
                      <a:r>
                        <a:rPr lang="en-US" dirty="0" err="1" smtClean="0"/>
                        <a:t>Xms</a:t>
                      </a:r>
                      <a:endParaRPr lang="en-US" dirty="0"/>
                    </a:p>
                  </a:txBody>
                  <a:tcPr/>
                </a:tc>
                <a:tc>
                  <a:txBody>
                    <a:bodyPr/>
                    <a:lstStyle/>
                    <a:p>
                      <a:r>
                        <a:rPr lang="en-US" dirty="0" smtClean="0"/>
                        <a:t>Sets Heap Memory - By Default it is 1/64th of the physical memory, can be increased </a:t>
                      </a:r>
                      <a:r>
                        <a:rPr lang="en-US" dirty="0" err="1" smtClean="0"/>
                        <a:t>upto</a:t>
                      </a:r>
                      <a:r>
                        <a:rPr lang="en-US" dirty="0" smtClean="0"/>
                        <a:t> 1/4</a:t>
                      </a:r>
                      <a:r>
                        <a:rPr lang="en-US" baseline="30000" dirty="0" smtClean="0"/>
                        <a:t>th</a:t>
                      </a:r>
                      <a:r>
                        <a:rPr lang="en-US" dirty="0" smtClean="0"/>
                        <a:t> of the physical memory. Ex: - Xms512m</a:t>
                      </a:r>
                      <a:endParaRPr lang="en-US" dirty="0"/>
                    </a:p>
                  </a:txBody>
                  <a:tcPr/>
                </a:tc>
              </a:tr>
              <a:tr h="334711">
                <a:tc>
                  <a:txBody>
                    <a:bodyPr/>
                    <a:lstStyle/>
                    <a:p>
                      <a:r>
                        <a:rPr lang="en-US" dirty="0" smtClean="0"/>
                        <a:t>2</a:t>
                      </a:r>
                      <a:endParaRPr lang="en-US" dirty="0"/>
                    </a:p>
                  </a:txBody>
                  <a:tcPr/>
                </a:tc>
                <a:tc>
                  <a:txBody>
                    <a:bodyPr/>
                    <a:lstStyle/>
                    <a:p>
                      <a:r>
                        <a:rPr lang="en-US" dirty="0" smtClean="0"/>
                        <a:t>-</a:t>
                      </a:r>
                      <a:r>
                        <a:rPr lang="en-US" dirty="0" err="1" smtClean="0"/>
                        <a:t>Xmx</a:t>
                      </a:r>
                      <a:endParaRPr lang="en-US" dirty="0"/>
                    </a:p>
                  </a:txBody>
                  <a:tcPr/>
                </a:tc>
                <a:tc>
                  <a:txBody>
                    <a:bodyPr/>
                    <a:lstStyle/>
                    <a:p>
                      <a:r>
                        <a:rPr lang="en-US" dirty="0" smtClean="0"/>
                        <a:t>To set the maximum size – Ex: -Xmx512m</a:t>
                      </a:r>
                      <a:endParaRPr lang="en-US" dirty="0"/>
                    </a:p>
                  </a:txBody>
                  <a:tcPr/>
                </a:tc>
              </a:tr>
              <a:tr h="376555">
                <a:tc>
                  <a:txBody>
                    <a:bodyPr/>
                    <a:lstStyle/>
                    <a:p>
                      <a:r>
                        <a:rPr lang="en-US" dirty="0" smtClean="0"/>
                        <a:t>3</a:t>
                      </a:r>
                      <a:endParaRPr lang="en-US" dirty="0"/>
                    </a:p>
                  </a:txBody>
                  <a:tcPr/>
                </a:tc>
                <a:tc>
                  <a:txBody>
                    <a:bodyPr/>
                    <a:lstStyle/>
                    <a:p>
                      <a:r>
                        <a:rPr lang="en-US" dirty="0" smtClean="0"/>
                        <a:t>-</a:t>
                      </a:r>
                      <a:r>
                        <a:rPr lang="en-US" dirty="0" err="1" smtClean="0"/>
                        <a:t>Xss</a:t>
                      </a:r>
                      <a:endParaRPr lang="en-US" dirty="0"/>
                    </a:p>
                  </a:txBody>
                  <a:tcPr/>
                </a:tc>
                <a:tc>
                  <a:txBody>
                    <a:bodyPr/>
                    <a:lstStyle/>
                    <a:p>
                      <a:r>
                        <a:rPr lang="en-US" dirty="0" smtClean="0"/>
                        <a:t>in a 64 bit machine - Stack Memory is allotted 1 MB (1024KB)//in a 32 bit  320 KB Ex: -Xss10m</a:t>
                      </a:r>
                      <a:endParaRPr lang="en-US" dirty="0"/>
                    </a:p>
                  </a:txBody>
                  <a:tcPr/>
                </a:tc>
              </a:tr>
              <a:tr h="334711">
                <a:tc>
                  <a:txBody>
                    <a:bodyPr/>
                    <a:lstStyle/>
                    <a:p>
                      <a:r>
                        <a:rPr lang="en-US" dirty="0" smtClean="0"/>
                        <a:t>4</a:t>
                      </a:r>
                      <a:endParaRPr lang="en-US" dirty="0"/>
                    </a:p>
                  </a:txBody>
                  <a:tcPr/>
                </a:tc>
                <a:tc>
                  <a:txBody>
                    <a:bodyPr/>
                    <a:lstStyle/>
                    <a:p>
                      <a:r>
                        <a:rPr lang="en-US" dirty="0" smtClean="0"/>
                        <a:t>XX</a:t>
                      </a:r>
                      <a:endParaRPr lang="en-US" dirty="0"/>
                    </a:p>
                  </a:txBody>
                  <a:tcPr/>
                </a:tc>
                <a:tc>
                  <a:txBody>
                    <a:bodyPr/>
                    <a:lstStyle/>
                    <a:p>
                      <a:r>
                        <a:rPr lang="en-US" dirty="0" smtClean="0"/>
                        <a:t>-XX options are JVM-specific (mainly for Oracle's </a:t>
                      </a:r>
                      <a:r>
                        <a:rPr lang="en-US" dirty="0" err="1" smtClean="0"/>
                        <a:t>HotSpot</a:t>
                      </a:r>
                      <a:r>
                        <a:rPr lang="en-US" dirty="0" smtClean="0"/>
                        <a:t> or </a:t>
                      </a:r>
                      <a:r>
                        <a:rPr lang="en-US" dirty="0" err="1" smtClean="0"/>
                        <a:t>OpenJDK</a:t>
                      </a:r>
                      <a:r>
                        <a:rPr lang="en-US" dirty="0" smtClean="0"/>
                        <a:t>).</a:t>
                      </a:r>
                      <a:endParaRPr lang="en-US" dirty="0"/>
                    </a:p>
                  </a:txBody>
                  <a:tcPr/>
                </a:tc>
              </a:tr>
              <a:tr h="334711">
                <a:tc>
                  <a:txBody>
                    <a:bodyPr/>
                    <a:lstStyle/>
                    <a:p>
                      <a:r>
                        <a:rPr lang="en-US" dirty="0" smtClean="0"/>
                        <a:t>5</a:t>
                      </a:r>
                      <a:endParaRPr lang="en-US" dirty="0"/>
                    </a:p>
                  </a:txBody>
                  <a:tcPr/>
                </a:tc>
                <a:tc>
                  <a:txBody>
                    <a:bodyPr/>
                    <a:lstStyle/>
                    <a:p>
                      <a:r>
                        <a:rPr lang="en-US" dirty="0"/>
                        <a:t>-XX:+UseG1GC</a:t>
                      </a:r>
                    </a:p>
                  </a:txBody>
                  <a:tcPr anchor="ctr"/>
                </a:tc>
                <a:tc>
                  <a:txBody>
                    <a:bodyPr/>
                    <a:lstStyle/>
                    <a:p>
                      <a:r>
                        <a:rPr lang="en-US" dirty="0" smtClean="0"/>
                        <a:t>Enables the G1 Garbage Collector.</a:t>
                      </a:r>
                      <a:endParaRPr lang="en-US" dirty="0"/>
                    </a:p>
                  </a:txBody>
                  <a:tcPr/>
                </a:tc>
              </a:tr>
              <a:tr h="334711">
                <a:tc>
                  <a:txBody>
                    <a:bodyPr/>
                    <a:lstStyle/>
                    <a:p>
                      <a:r>
                        <a:rPr lang="en-US" dirty="0" smtClean="0"/>
                        <a:t>6</a:t>
                      </a:r>
                      <a:endParaRPr lang="en-US" dirty="0"/>
                    </a:p>
                  </a:txBody>
                  <a:tcPr/>
                </a:tc>
                <a:tc>
                  <a:txBody>
                    <a:bodyPr/>
                    <a:lstStyle/>
                    <a:p>
                      <a:r>
                        <a:rPr lang="en-US" dirty="0" smtClean="0"/>
                        <a:t>-</a:t>
                      </a:r>
                      <a:r>
                        <a:rPr lang="en-US" dirty="0" err="1" smtClean="0"/>
                        <a:t>XX:MaxHeapSize</a:t>
                      </a:r>
                      <a:r>
                        <a:rPr lang="en-US" dirty="0" smtClean="0"/>
                        <a:t> =&lt;size&gt;</a:t>
                      </a:r>
                      <a:endParaRPr lang="en-US" dirty="0"/>
                    </a:p>
                  </a:txBody>
                  <a:tcPr/>
                </a:tc>
                <a:tc>
                  <a:txBody>
                    <a:bodyPr/>
                    <a:lstStyle/>
                    <a:p>
                      <a:r>
                        <a:rPr lang="en-US" dirty="0" smtClean="0"/>
                        <a:t>Sets the maximum heap size (similar to -</a:t>
                      </a:r>
                      <a:r>
                        <a:rPr lang="en-US" dirty="0" err="1" smtClean="0"/>
                        <a:t>Xmx</a:t>
                      </a:r>
                      <a:r>
                        <a:rPr lang="en-US" dirty="0" smtClean="0"/>
                        <a:t>).</a:t>
                      </a:r>
                      <a:endParaRPr lang="en-US" dirty="0"/>
                    </a:p>
                  </a:txBody>
                  <a:tcPr/>
                </a:tc>
              </a:tr>
              <a:tr h="355616">
                <a:tc>
                  <a:txBody>
                    <a:bodyPr/>
                    <a:lstStyle/>
                    <a:p>
                      <a:r>
                        <a:rPr lang="en-US" dirty="0" smtClean="0"/>
                        <a:t>7</a:t>
                      </a:r>
                      <a:endParaRPr lang="en-US" dirty="0"/>
                    </a:p>
                  </a:txBody>
                  <a:tcPr/>
                </a:tc>
                <a:tc>
                  <a:txBody>
                    <a:bodyPr/>
                    <a:lstStyle/>
                    <a:p>
                      <a:r>
                        <a:rPr lang="en-US" dirty="0" smtClean="0"/>
                        <a:t>-</a:t>
                      </a:r>
                      <a:r>
                        <a:rPr lang="en-US" dirty="0" err="1" smtClean="0"/>
                        <a:t>XX:InitialHeapSize</a:t>
                      </a:r>
                      <a:r>
                        <a:rPr lang="en-US" dirty="0" smtClean="0"/>
                        <a:t> = &lt;size&gt;</a:t>
                      </a:r>
                      <a:endParaRPr lang="en-US" dirty="0"/>
                    </a:p>
                  </a:txBody>
                  <a:tcPr/>
                </a:tc>
                <a:tc>
                  <a:txBody>
                    <a:bodyPr/>
                    <a:lstStyle/>
                    <a:p>
                      <a:r>
                        <a:rPr lang="en-US" dirty="0" smtClean="0"/>
                        <a:t>Sets the initial heap size (similar to -</a:t>
                      </a:r>
                      <a:r>
                        <a:rPr lang="en-US" dirty="0" err="1" smtClean="0"/>
                        <a:t>Xms</a:t>
                      </a:r>
                      <a:r>
                        <a:rPr lang="en-US" dirty="0" smtClean="0"/>
                        <a:t>).</a:t>
                      </a:r>
                      <a:endParaRPr lang="en-US" dirty="0"/>
                    </a:p>
                  </a:txBody>
                  <a:tcPr/>
                </a:tc>
              </a:tr>
              <a:tr h="653737">
                <a:tc>
                  <a:txBody>
                    <a:bodyPr/>
                    <a:lstStyle/>
                    <a:p>
                      <a:r>
                        <a:rPr lang="en-US" dirty="0" smtClean="0"/>
                        <a:t>8</a:t>
                      </a:r>
                      <a:endParaRPr lang="en-US" dirty="0"/>
                    </a:p>
                  </a:txBody>
                  <a:tcPr/>
                </a:tc>
                <a:tc>
                  <a:txBody>
                    <a:bodyPr/>
                    <a:lstStyle/>
                    <a:p>
                      <a:r>
                        <a:rPr lang="en-US" dirty="0" smtClean="0"/>
                        <a:t>-</a:t>
                      </a:r>
                      <a:r>
                        <a:rPr lang="en-US" dirty="0" err="1" smtClean="0"/>
                        <a:t>XX:PermSize</a:t>
                      </a:r>
                      <a:r>
                        <a:rPr lang="en-US" dirty="0" smtClean="0"/>
                        <a:t>= &lt;size&gt;</a:t>
                      </a:r>
                      <a:endParaRPr lang="en-US" dirty="0"/>
                    </a:p>
                  </a:txBody>
                  <a:tcPr/>
                </a:tc>
                <a:tc>
                  <a:txBody>
                    <a:bodyPr/>
                    <a:lstStyle/>
                    <a:p>
                      <a:r>
                        <a:rPr lang="en-US" dirty="0" smtClean="0"/>
                        <a:t>Sets the initial size of the Permanent Generation (pre-Java 8).</a:t>
                      </a:r>
                      <a:endParaRPr lang="en-US"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14348" y="142852"/>
          <a:ext cx="7429554" cy="6323017"/>
        </p:xfrm>
        <a:graphic>
          <a:graphicData uri="http://schemas.openxmlformats.org/drawingml/2006/table">
            <a:tbl>
              <a:tblPr firstRow="1" bandRow="1">
                <a:tableStyleId>{5C22544A-7EE6-4342-B048-85BDC9FD1C3A}</a:tableStyleId>
              </a:tblPr>
              <a:tblGrid>
                <a:gridCol w="857257"/>
                <a:gridCol w="1928826"/>
                <a:gridCol w="4643471"/>
              </a:tblGrid>
              <a:tr h="357190">
                <a:tc>
                  <a:txBody>
                    <a:bodyPr/>
                    <a:lstStyle/>
                    <a:p>
                      <a:r>
                        <a:rPr lang="en-US" dirty="0" err="1" smtClean="0"/>
                        <a:t>S.No</a:t>
                      </a:r>
                      <a:endParaRPr lang="en-US" dirty="0"/>
                    </a:p>
                  </a:txBody>
                  <a:tcPr/>
                </a:tc>
                <a:tc>
                  <a:txBody>
                    <a:bodyPr/>
                    <a:lstStyle/>
                    <a:p>
                      <a:r>
                        <a:rPr lang="en-US" dirty="0" smtClean="0"/>
                        <a:t>Option</a:t>
                      </a:r>
                      <a:endParaRPr lang="en-US" dirty="0"/>
                    </a:p>
                  </a:txBody>
                  <a:tcPr/>
                </a:tc>
                <a:tc>
                  <a:txBody>
                    <a:bodyPr/>
                    <a:lstStyle/>
                    <a:p>
                      <a:r>
                        <a:rPr lang="en-US" dirty="0" smtClean="0"/>
                        <a:t>Description</a:t>
                      </a:r>
                      <a:endParaRPr lang="en-US" dirty="0"/>
                    </a:p>
                  </a:txBody>
                  <a:tcPr/>
                </a:tc>
              </a:tr>
              <a:tr h="334711">
                <a:tc>
                  <a:txBody>
                    <a:bodyPr/>
                    <a:lstStyle/>
                    <a:p>
                      <a:r>
                        <a:rPr lang="en-US" dirty="0" smtClean="0"/>
                        <a:t>9</a:t>
                      </a:r>
                      <a:endParaRPr lang="en-US" dirty="0"/>
                    </a:p>
                  </a:txBody>
                  <a:tcPr/>
                </a:tc>
                <a:tc>
                  <a:txBody>
                    <a:bodyPr/>
                    <a:lstStyle/>
                    <a:p>
                      <a:r>
                        <a:rPr lang="en-US" dirty="0" smtClean="0"/>
                        <a:t>-</a:t>
                      </a:r>
                      <a:r>
                        <a:rPr lang="en-US" dirty="0" err="1" smtClean="0"/>
                        <a:t>XX:MetaspaceSize</a:t>
                      </a:r>
                      <a:r>
                        <a:rPr lang="en-US" dirty="0" smtClean="0"/>
                        <a:t>   =&lt;size&gt;</a:t>
                      </a:r>
                      <a:endParaRPr lang="en-US" dirty="0"/>
                    </a:p>
                  </a:txBody>
                  <a:tcPr/>
                </a:tc>
                <a:tc>
                  <a:txBody>
                    <a:bodyPr/>
                    <a:lstStyle/>
                    <a:p>
                      <a:r>
                        <a:rPr lang="en-US" dirty="0" smtClean="0"/>
                        <a:t>Sets the initial size of </a:t>
                      </a:r>
                      <a:r>
                        <a:rPr lang="en-US" dirty="0" err="1" smtClean="0"/>
                        <a:t>Metaspace</a:t>
                      </a:r>
                      <a:r>
                        <a:rPr lang="en-US" dirty="0" smtClean="0"/>
                        <a:t> (Java 8 and later).</a:t>
                      </a:r>
                      <a:endParaRPr lang="en-US" dirty="0"/>
                    </a:p>
                  </a:txBody>
                  <a:tcPr/>
                </a:tc>
              </a:tr>
              <a:tr h="334711">
                <a:tc>
                  <a:txBody>
                    <a:bodyPr/>
                    <a:lstStyle/>
                    <a:p>
                      <a:r>
                        <a:rPr lang="en-US" dirty="0" smtClean="0"/>
                        <a:t>10</a:t>
                      </a:r>
                      <a:endParaRPr lang="en-US" dirty="0"/>
                    </a:p>
                  </a:txBody>
                  <a:tcPr/>
                </a:tc>
                <a:tc>
                  <a:txBody>
                    <a:bodyPr/>
                    <a:lstStyle/>
                    <a:p>
                      <a:r>
                        <a:rPr lang="en-US" dirty="0" smtClean="0"/>
                        <a:t>-</a:t>
                      </a:r>
                      <a:r>
                        <a:rPr lang="en-US" dirty="0" err="1" smtClean="0"/>
                        <a:t>XX:NewRatio</a:t>
                      </a:r>
                      <a:r>
                        <a:rPr lang="en-US" dirty="0" smtClean="0"/>
                        <a:t>= &lt;value&gt;</a:t>
                      </a:r>
                      <a:endParaRPr lang="en-US" dirty="0"/>
                    </a:p>
                  </a:txBody>
                  <a:tcPr/>
                </a:tc>
                <a:tc>
                  <a:txBody>
                    <a:bodyPr/>
                    <a:lstStyle/>
                    <a:p>
                      <a:r>
                        <a:rPr lang="en-US" dirty="0" smtClean="0"/>
                        <a:t>Sets the ratio of the old generation to the young generation in the heap.</a:t>
                      </a:r>
                      <a:endParaRPr lang="en-US" dirty="0"/>
                    </a:p>
                  </a:txBody>
                  <a:tcPr/>
                </a:tc>
              </a:tr>
              <a:tr h="376555">
                <a:tc>
                  <a:txBody>
                    <a:bodyPr/>
                    <a:lstStyle/>
                    <a:p>
                      <a:r>
                        <a:rPr lang="en-US" dirty="0" smtClean="0"/>
                        <a:t>11</a:t>
                      </a:r>
                      <a:endParaRPr lang="en-US" dirty="0"/>
                    </a:p>
                  </a:txBody>
                  <a:tcPr/>
                </a:tc>
                <a:tc>
                  <a:txBody>
                    <a:bodyPr/>
                    <a:lstStyle/>
                    <a:p>
                      <a:r>
                        <a:rPr lang="en-US" dirty="0" smtClean="0"/>
                        <a:t>-XX:+</a:t>
                      </a:r>
                      <a:r>
                        <a:rPr lang="en-US" dirty="0" err="1" smtClean="0"/>
                        <a:t>HeapDumpOnOutOfMemoryError</a:t>
                      </a:r>
                      <a:endParaRPr lang="en-US" dirty="0"/>
                    </a:p>
                  </a:txBody>
                  <a:tcPr/>
                </a:tc>
                <a:tc>
                  <a:txBody>
                    <a:bodyPr/>
                    <a:lstStyle/>
                    <a:p>
                      <a:r>
                        <a:rPr lang="en-US" dirty="0" smtClean="0"/>
                        <a:t>Dumps the heap to a file when an </a:t>
                      </a:r>
                      <a:r>
                        <a:rPr lang="en-US" dirty="0" err="1" smtClean="0"/>
                        <a:t>OutOfMemoryError</a:t>
                      </a:r>
                      <a:r>
                        <a:rPr lang="en-US" dirty="0" smtClean="0"/>
                        <a:t> occurs.</a:t>
                      </a:r>
                      <a:endParaRPr lang="en-US" dirty="0"/>
                    </a:p>
                  </a:txBody>
                  <a:tcPr/>
                </a:tc>
              </a:tr>
              <a:tr h="334711">
                <a:tc>
                  <a:txBody>
                    <a:bodyPr/>
                    <a:lstStyle/>
                    <a:p>
                      <a:r>
                        <a:rPr lang="en-US" dirty="0" smtClean="0"/>
                        <a:t>12</a:t>
                      </a:r>
                      <a:endParaRPr lang="en-US" dirty="0"/>
                    </a:p>
                  </a:txBody>
                  <a:tcPr/>
                </a:tc>
                <a:tc>
                  <a:txBody>
                    <a:bodyPr/>
                    <a:lstStyle/>
                    <a:p>
                      <a:r>
                        <a:rPr lang="en-US" dirty="0" smtClean="0"/>
                        <a:t>-</a:t>
                      </a:r>
                      <a:r>
                        <a:rPr lang="en-US" dirty="0" err="1" smtClean="0"/>
                        <a:t>XX:MaxMetaspaceSize</a:t>
                      </a:r>
                      <a:r>
                        <a:rPr lang="en-US" dirty="0" smtClean="0"/>
                        <a:t>=&lt;size&gt;</a:t>
                      </a:r>
                      <a:endParaRPr lang="en-US" dirty="0"/>
                    </a:p>
                  </a:txBody>
                  <a:tcPr/>
                </a:tc>
                <a:tc>
                  <a:txBody>
                    <a:bodyPr/>
                    <a:lstStyle/>
                    <a:p>
                      <a:r>
                        <a:rPr lang="en-US" dirty="0" smtClean="0"/>
                        <a:t>Sets the maximum size of </a:t>
                      </a:r>
                      <a:r>
                        <a:rPr lang="en-US" dirty="0" err="1" smtClean="0"/>
                        <a:t>Metaspace</a:t>
                      </a:r>
                      <a:r>
                        <a:rPr lang="en-US" dirty="0" smtClean="0"/>
                        <a:t>.</a:t>
                      </a:r>
                      <a:endParaRPr lang="en-US" dirty="0"/>
                    </a:p>
                  </a:txBody>
                  <a:tcPr/>
                </a:tc>
              </a:tr>
              <a:tr h="334711">
                <a:tc>
                  <a:txBody>
                    <a:bodyPr/>
                    <a:lstStyle/>
                    <a:p>
                      <a:r>
                        <a:rPr lang="en-US" dirty="0" smtClean="0"/>
                        <a:t>13</a:t>
                      </a:r>
                      <a:endParaRPr lang="en-US" dirty="0"/>
                    </a:p>
                  </a:txBody>
                  <a:tcPr/>
                </a:tc>
                <a:tc>
                  <a:txBody>
                    <a:bodyPr/>
                    <a:lstStyle/>
                    <a:p>
                      <a:r>
                        <a:rPr lang="en-US" sz="1800" dirty="0" smtClean="0"/>
                        <a:t>XX:+</a:t>
                      </a:r>
                      <a:r>
                        <a:rPr lang="en-US" sz="1800" dirty="0" err="1" smtClean="0"/>
                        <a:t>UseSerialGC</a:t>
                      </a:r>
                      <a:endParaRPr lang="en-US" dirty="0"/>
                    </a:p>
                  </a:txBody>
                  <a:tcPr anchor="ctr"/>
                </a:tc>
                <a:tc>
                  <a:txBody>
                    <a:bodyPr/>
                    <a:lstStyle/>
                    <a:p>
                      <a:r>
                        <a:rPr lang="en-US" sz="1800" dirty="0" smtClean="0"/>
                        <a:t>Suitable for </a:t>
                      </a:r>
                      <a:r>
                        <a:rPr lang="en-US" sz="1800" b="1" dirty="0" err="1" smtClean="0"/>
                        <a:t>singlethreaded</a:t>
                      </a:r>
                      <a:r>
                        <a:rPr lang="en-US" sz="1800" dirty="0" smtClean="0"/>
                        <a:t> environments.</a:t>
                      </a:r>
                      <a:endParaRPr lang="en-US" dirty="0"/>
                    </a:p>
                  </a:txBody>
                  <a:tcPr/>
                </a:tc>
              </a:tr>
              <a:tr h="334711">
                <a:tc>
                  <a:txBody>
                    <a:bodyPr/>
                    <a:lstStyle/>
                    <a:p>
                      <a:r>
                        <a:rPr lang="en-US" dirty="0" smtClean="0"/>
                        <a:t>14</a:t>
                      </a:r>
                      <a:endParaRPr lang="en-US" dirty="0"/>
                    </a:p>
                  </a:txBody>
                  <a:tcPr/>
                </a:tc>
                <a:tc>
                  <a:txBody>
                    <a:bodyPr/>
                    <a:lstStyle/>
                    <a:p>
                      <a:r>
                        <a:rPr lang="en-US" sz="1800" dirty="0" smtClean="0"/>
                        <a:t>XX:+</a:t>
                      </a:r>
                      <a:r>
                        <a:rPr lang="en-US" sz="1800" dirty="0" err="1" smtClean="0"/>
                        <a:t>UseParallelGC</a:t>
                      </a:r>
                      <a:endParaRPr lang="en-US" dirty="0"/>
                    </a:p>
                  </a:txBody>
                  <a:tcPr/>
                </a:tc>
                <a:tc>
                  <a:txBody>
                    <a:bodyPr/>
                    <a:lstStyle/>
                    <a:p>
                      <a:r>
                        <a:rPr lang="en-US" sz="1800" dirty="0" smtClean="0"/>
                        <a:t> Uses </a:t>
                      </a:r>
                      <a:r>
                        <a:rPr lang="en-US" sz="1800" b="1" dirty="0" smtClean="0"/>
                        <a:t>multiple threads </a:t>
                      </a:r>
                      <a:r>
                        <a:rPr lang="en-US" sz="1800" dirty="0" smtClean="0"/>
                        <a:t>for GC in both Young and Old Generations</a:t>
                      </a:r>
                      <a:endParaRPr lang="en-US" dirty="0"/>
                    </a:p>
                  </a:txBody>
                  <a:tcPr/>
                </a:tc>
              </a:tr>
              <a:tr h="355616">
                <a:tc>
                  <a:txBody>
                    <a:bodyPr/>
                    <a:lstStyle/>
                    <a:p>
                      <a:r>
                        <a:rPr lang="en-US" dirty="0" smtClean="0"/>
                        <a:t>15</a:t>
                      </a:r>
                      <a:endParaRPr lang="en-US" dirty="0"/>
                    </a:p>
                  </a:txBody>
                  <a:tcPr/>
                </a:tc>
                <a:tc>
                  <a:txBody>
                    <a:bodyPr/>
                    <a:lstStyle/>
                    <a:p>
                      <a:r>
                        <a:rPr lang="en-US" sz="1800" dirty="0" smtClean="0"/>
                        <a:t>XX:+UseG1GC</a:t>
                      </a:r>
                      <a:endParaRPr lang="en-US" dirty="0"/>
                    </a:p>
                  </a:txBody>
                  <a:tcPr/>
                </a:tc>
                <a:tc>
                  <a:txBody>
                    <a:bodyPr/>
                    <a:lstStyle/>
                    <a:p>
                      <a:r>
                        <a:rPr lang="en-US" sz="1800" dirty="0" smtClean="0"/>
                        <a:t>Suitable for </a:t>
                      </a:r>
                      <a:r>
                        <a:rPr lang="en-US" sz="1800" b="1" dirty="0" smtClean="0"/>
                        <a:t>large heaps </a:t>
                      </a:r>
                      <a:r>
                        <a:rPr lang="en-US" sz="1800" dirty="0" smtClean="0"/>
                        <a:t>with low pause requirements.</a:t>
                      </a:r>
                      <a:endParaRPr lang="en-US" dirty="0"/>
                    </a:p>
                  </a:txBody>
                  <a:tcPr/>
                </a:tc>
              </a:tr>
              <a:tr h="653737">
                <a:tc>
                  <a:txBody>
                    <a:bodyPr/>
                    <a:lstStyle/>
                    <a:p>
                      <a:r>
                        <a:rPr lang="en-US" dirty="0" smtClean="0"/>
                        <a:t>16</a:t>
                      </a:r>
                      <a:endParaRPr lang="en-US" dirty="0"/>
                    </a:p>
                  </a:txBody>
                  <a:tcPr/>
                </a:tc>
                <a:tc>
                  <a:txBody>
                    <a:bodyPr/>
                    <a:lstStyle/>
                    <a:p>
                      <a:r>
                        <a:rPr lang="en-US" sz="1800" dirty="0" smtClean="0"/>
                        <a:t>XX:+</a:t>
                      </a:r>
                      <a:r>
                        <a:rPr lang="en-US" sz="1800" dirty="0" err="1" smtClean="0"/>
                        <a:t>UseZGC</a:t>
                      </a:r>
                      <a:endParaRPr lang="en-US" dirty="0"/>
                    </a:p>
                  </a:txBody>
                  <a:tcPr/>
                </a:tc>
                <a:tc>
                  <a:txBody>
                    <a:bodyPr/>
                    <a:lstStyle/>
                    <a:p>
                      <a:r>
                        <a:rPr lang="en-US" sz="1800" dirty="0" smtClean="0"/>
                        <a:t>Designed for ultralow pause times.</a:t>
                      </a:r>
                      <a:endParaRPr lang="en-US"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14348" y="142852"/>
          <a:ext cx="7429554" cy="6231577"/>
        </p:xfrm>
        <a:graphic>
          <a:graphicData uri="http://schemas.openxmlformats.org/drawingml/2006/table">
            <a:tbl>
              <a:tblPr firstRow="1" bandRow="1">
                <a:tableStyleId>{5C22544A-7EE6-4342-B048-85BDC9FD1C3A}</a:tableStyleId>
              </a:tblPr>
              <a:tblGrid>
                <a:gridCol w="857257"/>
                <a:gridCol w="2071701"/>
                <a:gridCol w="4500596"/>
              </a:tblGrid>
              <a:tr h="357190">
                <a:tc>
                  <a:txBody>
                    <a:bodyPr/>
                    <a:lstStyle/>
                    <a:p>
                      <a:r>
                        <a:rPr lang="en-US" dirty="0" err="1" smtClean="0"/>
                        <a:t>S.No</a:t>
                      </a:r>
                      <a:endParaRPr lang="en-US" dirty="0"/>
                    </a:p>
                  </a:txBody>
                  <a:tcPr/>
                </a:tc>
                <a:tc>
                  <a:txBody>
                    <a:bodyPr/>
                    <a:lstStyle/>
                    <a:p>
                      <a:r>
                        <a:rPr lang="en-US" dirty="0" smtClean="0"/>
                        <a:t>Option</a:t>
                      </a:r>
                      <a:endParaRPr lang="en-US" dirty="0"/>
                    </a:p>
                  </a:txBody>
                  <a:tcPr/>
                </a:tc>
                <a:tc>
                  <a:txBody>
                    <a:bodyPr/>
                    <a:lstStyle/>
                    <a:p>
                      <a:r>
                        <a:rPr lang="en-US" dirty="0" smtClean="0"/>
                        <a:t>Description</a:t>
                      </a:r>
                      <a:endParaRPr lang="en-US" dirty="0"/>
                    </a:p>
                  </a:txBody>
                  <a:tcPr/>
                </a:tc>
              </a:tr>
              <a:tr h="334711">
                <a:tc>
                  <a:txBody>
                    <a:bodyPr/>
                    <a:lstStyle/>
                    <a:p>
                      <a:r>
                        <a:rPr lang="en-US" dirty="0" smtClean="0"/>
                        <a:t>17</a:t>
                      </a:r>
                      <a:endParaRPr lang="en-US" dirty="0"/>
                    </a:p>
                  </a:txBody>
                  <a:tcPr/>
                </a:tc>
                <a:tc>
                  <a:txBody>
                    <a:bodyPr/>
                    <a:lstStyle/>
                    <a:p>
                      <a:r>
                        <a:rPr lang="en-US" sz="1800" dirty="0" smtClean="0"/>
                        <a:t>XX:+</a:t>
                      </a:r>
                      <a:r>
                        <a:rPr lang="en-US" sz="1800" dirty="0" err="1" smtClean="0"/>
                        <a:t>PrintGCDetails</a:t>
                      </a:r>
                      <a:endParaRPr lang="en-US" sz="1800" dirty="0" smtClean="0"/>
                    </a:p>
                  </a:txBody>
                  <a:tcPr/>
                </a:tc>
                <a:tc>
                  <a:txBody>
                    <a:bodyPr/>
                    <a:lstStyle/>
                    <a:p>
                      <a:r>
                        <a:rPr lang="en-US" sz="1800" dirty="0" smtClean="0"/>
                        <a:t>Print detailed GC information</a:t>
                      </a:r>
                      <a:endParaRPr lang="en-US" dirty="0"/>
                    </a:p>
                  </a:txBody>
                  <a:tcPr/>
                </a:tc>
              </a:tr>
              <a:tr h="334711">
                <a:tc>
                  <a:txBody>
                    <a:bodyPr/>
                    <a:lstStyle/>
                    <a:p>
                      <a:r>
                        <a:rPr lang="en-US" dirty="0" smtClean="0"/>
                        <a:t>18</a:t>
                      </a:r>
                      <a:endParaRPr lang="en-US" dirty="0"/>
                    </a:p>
                  </a:txBody>
                  <a:tcPr/>
                </a:tc>
                <a:tc>
                  <a:txBody>
                    <a:bodyPr/>
                    <a:lstStyle/>
                    <a:p>
                      <a:r>
                        <a:rPr lang="en-US" sz="1800" dirty="0" smtClean="0"/>
                        <a:t>XX:+</a:t>
                      </a:r>
                      <a:r>
                        <a:rPr lang="en-US" sz="1800" dirty="0" err="1" smtClean="0"/>
                        <a:t>PrintGCTimeStamps</a:t>
                      </a:r>
                      <a:endParaRPr lang="en-US" sz="1800" dirty="0" smtClean="0"/>
                    </a:p>
                  </a:txBody>
                  <a:tcPr/>
                </a:tc>
                <a:tc>
                  <a:txBody>
                    <a:bodyPr/>
                    <a:lstStyle/>
                    <a:p>
                      <a:r>
                        <a:rPr lang="en-US" sz="1800" dirty="0" smtClean="0"/>
                        <a:t>Print timestamps for each GC event</a:t>
                      </a:r>
                      <a:endParaRPr lang="en-US" dirty="0"/>
                    </a:p>
                  </a:txBody>
                  <a:tcPr/>
                </a:tc>
              </a:tr>
              <a:tr h="376555">
                <a:tc>
                  <a:txBody>
                    <a:bodyPr/>
                    <a:lstStyle/>
                    <a:p>
                      <a:r>
                        <a:rPr lang="en-US" dirty="0" smtClean="0"/>
                        <a:t>19</a:t>
                      </a:r>
                      <a:endParaRPr lang="en-US" dirty="0"/>
                    </a:p>
                  </a:txBody>
                  <a:tcPr/>
                </a:tc>
                <a:tc>
                  <a:txBody>
                    <a:bodyPr/>
                    <a:lstStyle/>
                    <a:p>
                      <a:r>
                        <a:rPr lang="en-US" sz="1800" dirty="0" smtClean="0"/>
                        <a:t>XX:+</a:t>
                      </a:r>
                      <a:r>
                        <a:rPr lang="en-US" sz="1800" dirty="0" err="1" smtClean="0"/>
                        <a:t>PrintGCDateStamps</a:t>
                      </a:r>
                      <a:endParaRPr lang="en-US" sz="1800" dirty="0" smtClean="0"/>
                    </a:p>
                  </a:txBody>
                  <a:tcPr/>
                </a:tc>
                <a:tc>
                  <a:txBody>
                    <a:bodyPr/>
                    <a:lstStyle/>
                    <a:p>
                      <a:r>
                        <a:rPr lang="en-US" sz="1800" dirty="0" smtClean="0"/>
                        <a:t>Print date and time of each GC event</a:t>
                      </a:r>
                      <a:endParaRPr lang="en-US" dirty="0"/>
                    </a:p>
                  </a:txBody>
                  <a:tcPr/>
                </a:tc>
              </a:tr>
              <a:tr h="334711">
                <a:tc>
                  <a:txBody>
                    <a:bodyPr/>
                    <a:lstStyle/>
                    <a:p>
                      <a:r>
                        <a:rPr lang="en-US" dirty="0" smtClean="0"/>
                        <a:t>20</a:t>
                      </a:r>
                      <a:endParaRPr lang="en-US" dirty="0"/>
                    </a:p>
                  </a:txBody>
                  <a:tcPr/>
                </a:tc>
                <a:tc>
                  <a:txBody>
                    <a:bodyPr/>
                    <a:lstStyle/>
                    <a:p>
                      <a:r>
                        <a:rPr lang="en-US" sz="1800" dirty="0" smtClean="0"/>
                        <a:t>XX:+</a:t>
                      </a:r>
                      <a:r>
                        <a:rPr lang="en-US" sz="1800" dirty="0" err="1" smtClean="0"/>
                        <a:t>PrintHeapAtGC</a:t>
                      </a:r>
                      <a:endParaRPr lang="en-US" sz="1800" dirty="0" smtClean="0"/>
                    </a:p>
                  </a:txBody>
                  <a:tcPr/>
                </a:tc>
                <a:tc>
                  <a:txBody>
                    <a:bodyPr/>
                    <a:lstStyle/>
                    <a:p>
                      <a:r>
                        <a:rPr lang="en-US" sz="1800" dirty="0" smtClean="0"/>
                        <a:t>Print heap status before and after GC</a:t>
                      </a:r>
                      <a:endParaRPr lang="en-US" dirty="0"/>
                    </a:p>
                  </a:txBody>
                  <a:tcPr/>
                </a:tc>
              </a:tr>
              <a:tr h="334711">
                <a:tc>
                  <a:txBody>
                    <a:bodyPr/>
                    <a:lstStyle/>
                    <a:p>
                      <a:r>
                        <a:rPr lang="en-US" dirty="0" smtClean="0"/>
                        <a:t>21</a:t>
                      </a:r>
                      <a:endParaRPr lang="en-US" dirty="0"/>
                    </a:p>
                  </a:txBody>
                  <a:tcPr/>
                </a:tc>
                <a:tc>
                  <a:txBody>
                    <a:bodyPr/>
                    <a:lstStyle/>
                    <a:p>
                      <a:r>
                        <a:rPr lang="en-US" dirty="0" smtClean="0"/>
                        <a:t>-</a:t>
                      </a:r>
                      <a:r>
                        <a:rPr lang="en-US" dirty="0" err="1" smtClean="0"/>
                        <a:t>Xlog:gc</a:t>
                      </a:r>
                      <a:r>
                        <a:rPr lang="en-US" dirty="0" smtClean="0"/>
                        <a:t>*:file=</a:t>
                      </a:r>
                      <a:r>
                        <a:rPr lang="en-US" dirty="0" err="1" smtClean="0"/>
                        <a:t>gc.log:time,uptime,level,tags</a:t>
                      </a:r>
                      <a:endParaRPr lang="en-US" dirty="0"/>
                    </a:p>
                  </a:txBody>
                  <a:tcPr anchor="ctr"/>
                </a:tc>
                <a:tc>
                  <a:txBody>
                    <a:bodyPr/>
                    <a:lstStyle/>
                    <a:p>
                      <a:r>
                        <a:rPr lang="en-US" b="1" dirty="0" err="1" smtClean="0"/>
                        <a:t>gc</a:t>
                      </a:r>
                      <a:r>
                        <a:rPr lang="en-US" b="1" dirty="0" smtClean="0"/>
                        <a:t>*</a:t>
                      </a:r>
                      <a:r>
                        <a:rPr lang="en-US" dirty="0" smtClean="0"/>
                        <a:t>: Enables logging for garbage collection events.</a:t>
                      </a:r>
                    </a:p>
                    <a:p>
                      <a:r>
                        <a:rPr lang="en-US" b="1" dirty="0" smtClean="0"/>
                        <a:t>file=gc.log</a:t>
                      </a:r>
                      <a:r>
                        <a:rPr lang="en-US" dirty="0" smtClean="0"/>
                        <a:t>: Writes the logs to a file named gc.log.</a:t>
                      </a:r>
                    </a:p>
                    <a:p>
                      <a:r>
                        <a:rPr lang="en-US" b="1" dirty="0" smtClean="0"/>
                        <a:t>time</a:t>
                      </a:r>
                      <a:r>
                        <a:rPr lang="en-US" dirty="0" smtClean="0"/>
                        <a:t>: Includes timestamps in the logs.</a:t>
                      </a:r>
                    </a:p>
                    <a:p>
                      <a:r>
                        <a:rPr lang="en-US" b="1" dirty="0" smtClean="0"/>
                        <a:t>uptime</a:t>
                      </a:r>
                      <a:r>
                        <a:rPr lang="en-US" dirty="0" smtClean="0"/>
                        <a:t>: Logs the uptime since JVM startup.</a:t>
                      </a:r>
                    </a:p>
                    <a:p>
                      <a:r>
                        <a:rPr lang="en-US" b="1" dirty="0" err="1" smtClean="0"/>
                        <a:t>level,tags</a:t>
                      </a:r>
                      <a:r>
                        <a:rPr lang="en-US" dirty="0" smtClean="0"/>
                        <a:t>: Adds logging levels and tags for clarity.</a:t>
                      </a:r>
                      <a:endParaRPr lang="en-US" dirty="0"/>
                    </a:p>
                  </a:txBody>
                  <a:tcPr/>
                </a:tc>
              </a:tr>
              <a:tr h="653737">
                <a:tc>
                  <a:txBody>
                    <a:bodyPr/>
                    <a:lstStyle/>
                    <a:p>
                      <a:r>
                        <a:rPr lang="en-US" dirty="0" smtClean="0"/>
                        <a:t>22</a:t>
                      </a:r>
                      <a:endParaRPr lang="en-US" dirty="0"/>
                    </a:p>
                  </a:txBody>
                  <a:tcPr/>
                </a:tc>
                <a:tc>
                  <a:txBody>
                    <a:bodyPr/>
                    <a:lstStyle/>
                    <a:p>
                      <a:r>
                        <a:rPr lang="en-US" dirty="0" smtClean="0"/>
                        <a:t>java -XX:+</a:t>
                      </a:r>
                      <a:r>
                        <a:rPr lang="en-US" dirty="0" err="1" smtClean="0"/>
                        <a:t>PrintFlagsFinal</a:t>
                      </a:r>
                      <a:r>
                        <a:rPr lang="en-US" dirty="0" smtClean="0"/>
                        <a:t> -version</a:t>
                      </a:r>
                      <a:endParaRPr lang="en-US" dirty="0"/>
                    </a:p>
                  </a:txBody>
                  <a:tcPr/>
                </a:tc>
                <a:tc>
                  <a:txBody>
                    <a:bodyPr/>
                    <a:lstStyle/>
                    <a:p>
                      <a:r>
                        <a:rPr lang="en-US" dirty="0" smtClean="0"/>
                        <a:t>This prints all -XX options with their default values, categorized as </a:t>
                      </a:r>
                      <a:r>
                        <a:rPr lang="en-US" b="1" dirty="0" smtClean="0"/>
                        <a:t>default</a:t>
                      </a:r>
                      <a:r>
                        <a:rPr lang="en-US" dirty="0" smtClean="0"/>
                        <a:t>, </a:t>
                      </a:r>
                      <a:r>
                        <a:rPr lang="en-US" b="1" dirty="0" smtClean="0"/>
                        <a:t>command-line</a:t>
                      </a:r>
                      <a:r>
                        <a:rPr lang="en-US" dirty="0" smtClean="0"/>
                        <a:t>, </a:t>
                      </a:r>
                      <a:r>
                        <a:rPr lang="en-US" b="1" dirty="0" smtClean="0"/>
                        <a:t>JVM-internal</a:t>
                      </a:r>
                      <a:r>
                        <a:rPr lang="en-US" dirty="0" smtClean="0"/>
                        <a:t>, or </a:t>
                      </a:r>
                      <a:r>
                        <a:rPr lang="en-US" b="1" dirty="0" smtClean="0"/>
                        <a:t>system properties</a:t>
                      </a:r>
                      <a:r>
                        <a:rPr lang="en-US" dirty="0" smtClean="0"/>
                        <a:t>.</a:t>
                      </a:r>
                      <a:endParaRPr lang="en-US" dirty="0"/>
                    </a:p>
                  </a:txBody>
                  <a:tcPr/>
                </a:tc>
              </a:tr>
              <a:tr h="653737">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214290"/>
            <a:ext cx="8215369" cy="2800767"/>
          </a:xfrm>
          <a:prstGeom prst="rect">
            <a:avLst/>
          </a:prstGeom>
          <a:noFill/>
        </p:spPr>
        <p:txBody>
          <a:bodyPr wrap="square" rtlCol="0">
            <a:spAutoFit/>
          </a:bodyPr>
          <a:lstStyle/>
          <a:p>
            <a:r>
              <a:rPr lang="en-US" sz="2400" b="1" dirty="0" smtClean="0"/>
              <a:t>Introduction </a:t>
            </a:r>
            <a:r>
              <a:rPr lang="en-US" sz="2400" b="1" dirty="0" smtClean="0"/>
              <a:t>to Garbage Collection in Java</a:t>
            </a:r>
          </a:p>
          <a:p>
            <a:endParaRPr lang="en-US" sz="1200" dirty="0" smtClean="0"/>
          </a:p>
          <a:p>
            <a:r>
              <a:rPr lang="en-US" sz="2000" dirty="0" smtClean="0"/>
              <a:t> </a:t>
            </a:r>
            <a:r>
              <a:rPr lang="en-US" sz="2000" dirty="0" smtClean="0"/>
              <a:t>	What </a:t>
            </a:r>
            <a:r>
              <a:rPr lang="en-US" sz="2000" dirty="0" smtClean="0"/>
              <a:t>is Garbage Collection?  </a:t>
            </a:r>
          </a:p>
          <a:p>
            <a:endParaRPr lang="en-US" sz="2000" dirty="0" smtClean="0"/>
          </a:p>
          <a:p>
            <a:r>
              <a:rPr lang="en-US" sz="2000" dirty="0" smtClean="0"/>
              <a:t>	Importance </a:t>
            </a:r>
            <a:r>
              <a:rPr lang="en-US" sz="2000" dirty="0" smtClean="0"/>
              <a:t>of GC  </a:t>
            </a:r>
          </a:p>
          <a:p>
            <a:endParaRPr lang="en-US" sz="2000" dirty="0" smtClean="0"/>
          </a:p>
          <a:p>
            <a:r>
              <a:rPr lang="en-US" sz="2000" dirty="0" smtClean="0"/>
              <a:t> </a:t>
            </a:r>
            <a:r>
              <a:rPr lang="en-US" sz="2000" dirty="0" smtClean="0"/>
              <a:t>	Garbage </a:t>
            </a:r>
            <a:r>
              <a:rPr lang="en-US" sz="2000" dirty="0" smtClean="0"/>
              <a:t>Collection Architecture</a:t>
            </a:r>
          </a:p>
          <a:p>
            <a:r>
              <a:rPr lang="en-US" sz="2000" b="1" dirty="0" smtClean="0"/>
              <a:t>		Young </a:t>
            </a:r>
            <a:r>
              <a:rPr lang="en-US" sz="2000" b="1" dirty="0" smtClean="0"/>
              <a:t>Generation</a:t>
            </a:r>
            <a:r>
              <a:rPr lang="en-US" sz="2000" b="1" dirty="0" smtClean="0"/>
              <a:t>:</a:t>
            </a:r>
            <a:endParaRPr lang="en-US" sz="2000" dirty="0" smtClean="0"/>
          </a:p>
          <a:p>
            <a:r>
              <a:rPr lang="en-US" sz="2000" dirty="0" smtClean="0"/>
              <a:t> </a:t>
            </a:r>
            <a:r>
              <a:rPr lang="en-US" sz="2000" dirty="0" smtClean="0"/>
              <a:t>		</a:t>
            </a:r>
            <a:r>
              <a:rPr lang="en-US" sz="2000" b="1" dirty="0" smtClean="0"/>
              <a:t>Old </a:t>
            </a:r>
            <a:r>
              <a:rPr lang="en-US" sz="2000" b="1" dirty="0" smtClean="0"/>
              <a:t>Generation (Tenured Space): </a:t>
            </a:r>
            <a:r>
              <a:rPr lang="en-US" sz="2000" b="1" dirty="0" smtClean="0"/>
              <a:t>How </a:t>
            </a:r>
            <a:r>
              <a:rPr lang="en-US" sz="2000" b="1" dirty="0" smtClean="0"/>
              <a:t>GC </a:t>
            </a:r>
            <a:r>
              <a:rPr lang="en-US" sz="2000" b="1" dirty="0" smtClean="0"/>
              <a:t>Works</a:t>
            </a:r>
            <a:endParaRPr lang="en-US" sz="2000" b="1" dirty="0" smtClean="0"/>
          </a:p>
        </p:txBody>
      </p:sp>
      <p:grpSp>
        <p:nvGrpSpPr>
          <p:cNvPr id="2" name="Group 13"/>
          <p:cNvGrpSpPr/>
          <p:nvPr/>
        </p:nvGrpSpPr>
        <p:grpSpPr>
          <a:xfrm>
            <a:off x="714348" y="3714752"/>
            <a:ext cx="7715304" cy="2928958"/>
            <a:chOff x="1714480" y="4572008"/>
            <a:chExt cx="6715172" cy="2071702"/>
          </a:xfrm>
        </p:grpSpPr>
        <p:sp>
          <p:nvSpPr>
            <p:cNvPr id="3" name="Rectangle 2"/>
            <p:cNvSpPr/>
            <p:nvPr/>
          </p:nvSpPr>
          <p:spPr>
            <a:xfrm>
              <a:off x="1714480" y="4572008"/>
              <a:ext cx="3500462" cy="207170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endParaRPr lang="en-US" dirty="0"/>
            </a:p>
            <a:p>
              <a:r>
                <a:rPr lang="en-US" dirty="0" smtClean="0"/>
                <a:t>YOUNG</a:t>
              </a:r>
            </a:p>
            <a:p>
              <a:r>
                <a:rPr lang="en-US" dirty="0" smtClean="0"/>
                <a:t> GENEGERATION</a:t>
              </a:r>
              <a:endParaRPr lang="en-US" dirty="0"/>
            </a:p>
          </p:txBody>
        </p:sp>
        <p:sp>
          <p:nvSpPr>
            <p:cNvPr id="5" name="Oval 4"/>
            <p:cNvSpPr/>
            <p:nvPr/>
          </p:nvSpPr>
          <p:spPr>
            <a:xfrm>
              <a:off x="1785918" y="4643446"/>
              <a:ext cx="1571636" cy="7858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EDEN SPACE</a:t>
              </a:r>
              <a:endParaRPr lang="en-US" dirty="0"/>
            </a:p>
          </p:txBody>
        </p:sp>
        <p:sp>
          <p:nvSpPr>
            <p:cNvPr id="7" name="Rounded Rectangle 6"/>
            <p:cNvSpPr/>
            <p:nvPr/>
          </p:nvSpPr>
          <p:spPr>
            <a:xfrm>
              <a:off x="3571868" y="4786322"/>
              <a:ext cx="1571636" cy="171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SURVIVOR SPACE</a:t>
              </a:r>
              <a:endParaRPr lang="en-US" sz="1200" dirty="0"/>
            </a:p>
          </p:txBody>
        </p:sp>
        <p:sp>
          <p:nvSpPr>
            <p:cNvPr id="8" name="Oval 7"/>
            <p:cNvSpPr/>
            <p:nvPr/>
          </p:nvSpPr>
          <p:spPr>
            <a:xfrm>
              <a:off x="3643306" y="4857760"/>
              <a:ext cx="1357322" cy="64294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S0</a:t>
              </a:r>
              <a:endParaRPr lang="en-US" dirty="0"/>
            </a:p>
          </p:txBody>
        </p:sp>
        <p:sp>
          <p:nvSpPr>
            <p:cNvPr id="9" name="Oval 8"/>
            <p:cNvSpPr/>
            <p:nvPr/>
          </p:nvSpPr>
          <p:spPr>
            <a:xfrm>
              <a:off x="3714744" y="5786454"/>
              <a:ext cx="1285884" cy="642942"/>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US" dirty="0"/>
            </a:p>
          </p:txBody>
        </p:sp>
        <p:sp>
          <p:nvSpPr>
            <p:cNvPr id="10" name="Rectangle 9"/>
            <p:cNvSpPr/>
            <p:nvPr/>
          </p:nvSpPr>
          <p:spPr>
            <a:xfrm>
              <a:off x="5929322" y="4572008"/>
              <a:ext cx="2428892" cy="107157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OLD GENERATION (TENURED SPACE)</a:t>
              </a:r>
              <a:endParaRPr lang="en-US" dirty="0"/>
            </a:p>
          </p:txBody>
        </p:sp>
        <p:sp>
          <p:nvSpPr>
            <p:cNvPr id="11" name="Right Arrow 10"/>
            <p:cNvSpPr/>
            <p:nvPr/>
          </p:nvSpPr>
          <p:spPr>
            <a:xfrm>
              <a:off x="3357554" y="5072074"/>
              <a:ext cx="285752" cy="14287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214942" y="5072074"/>
              <a:ext cx="714380" cy="14287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5929322" y="5857892"/>
              <a:ext cx="2500330"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METASPACE</a:t>
              </a:r>
              <a:endParaRPr lang="en-US" dirty="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428604"/>
            <a:ext cx="8215369" cy="5447645"/>
          </a:xfrm>
          <a:prstGeom prst="rect">
            <a:avLst/>
          </a:prstGeom>
          <a:noFill/>
        </p:spPr>
        <p:txBody>
          <a:bodyPr wrap="square" rtlCol="0">
            <a:spAutoFit/>
          </a:bodyPr>
          <a:lstStyle/>
          <a:p>
            <a:r>
              <a:rPr lang="en-US" sz="1200" dirty="0" smtClean="0"/>
              <a:t> </a:t>
            </a:r>
            <a:r>
              <a:rPr lang="en-US" sz="1200" b="1" dirty="0" smtClean="0"/>
              <a:t>Garbage Collection Algorithms – We can choose</a:t>
            </a:r>
          </a:p>
          <a:p>
            <a:endParaRPr lang="en-US" sz="1200" dirty="0" smtClean="0"/>
          </a:p>
          <a:p>
            <a:r>
              <a:rPr lang="en-US" dirty="0" smtClean="0"/>
              <a:t>Different GC algorithms (or collectors) are available in Java, and each has its strengths and tradeoffs:</a:t>
            </a:r>
          </a:p>
          <a:p>
            <a:endParaRPr lang="en-US" dirty="0" smtClean="0"/>
          </a:p>
          <a:p>
            <a:r>
              <a:rPr lang="en-US" dirty="0" smtClean="0"/>
              <a:t> 1. Serial Garbage Collector</a:t>
            </a:r>
          </a:p>
          <a:p>
            <a:endParaRPr lang="en-US" dirty="0" smtClean="0"/>
          </a:p>
          <a:p>
            <a:r>
              <a:rPr lang="en-US" dirty="0" smtClean="0"/>
              <a:t>   JVM Option: XX:+</a:t>
            </a:r>
            <a:r>
              <a:rPr lang="en-US" dirty="0" err="1" smtClean="0"/>
              <a:t>UseSerialGC</a:t>
            </a:r>
            <a:endParaRPr lang="en-US" dirty="0" smtClean="0"/>
          </a:p>
          <a:p>
            <a:endParaRPr lang="en-US" dirty="0" smtClean="0"/>
          </a:p>
          <a:p>
            <a:r>
              <a:rPr lang="en-US" dirty="0" smtClean="0"/>
              <a:t> 2. Parallel Garbage Collector (Throughput Collector)</a:t>
            </a:r>
          </a:p>
          <a:p>
            <a:endParaRPr lang="en-US" dirty="0" smtClean="0"/>
          </a:p>
          <a:p>
            <a:r>
              <a:rPr lang="en-US" dirty="0" smtClean="0"/>
              <a:t>   JVM Option: XX:+</a:t>
            </a:r>
            <a:r>
              <a:rPr lang="en-US" dirty="0" err="1" smtClean="0"/>
              <a:t>UseParallelGC</a:t>
            </a:r>
            <a:endParaRPr lang="en-US" dirty="0" smtClean="0"/>
          </a:p>
          <a:p>
            <a:endParaRPr lang="en-US" dirty="0" smtClean="0"/>
          </a:p>
          <a:p>
            <a:r>
              <a:rPr lang="en-US" dirty="0" smtClean="0"/>
              <a:t> 3. G1 Garbage Collector (Garbage First)</a:t>
            </a:r>
          </a:p>
          <a:p>
            <a:endParaRPr lang="en-US" dirty="0" smtClean="0"/>
          </a:p>
          <a:p>
            <a:r>
              <a:rPr lang="en-US" dirty="0" smtClean="0"/>
              <a:t>   JVM Option: XX:+UseG1GC</a:t>
            </a:r>
          </a:p>
          <a:p>
            <a:endParaRPr lang="en-US" dirty="0" smtClean="0"/>
          </a:p>
          <a:p>
            <a:r>
              <a:rPr lang="en-US" dirty="0" smtClean="0"/>
              <a:t> 4. Z Garbage Collector (ZGC)</a:t>
            </a:r>
          </a:p>
          <a:p>
            <a:endParaRPr lang="en-US" dirty="0" smtClean="0"/>
          </a:p>
          <a:p>
            <a:r>
              <a:rPr lang="en-US" dirty="0" smtClean="0"/>
              <a:t>   JVM Option: XX:+</a:t>
            </a:r>
            <a:r>
              <a:rPr lang="en-US" dirty="0" err="1" smtClean="0"/>
              <a:t>UseZGC</a:t>
            </a:r>
            <a:endParaRPr 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428604"/>
            <a:ext cx="8215369" cy="4031873"/>
          </a:xfrm>
          <a:prstGeom prst="rect">
            <a:avLst/>
          </a:prstGeom>
          <a:noFill/>
        </p:spPr>
        <p:txBody>
          <a:bodyPr wrap="square" rtlCol="0">
            <a:spAutoFit/>
          </a:bodyPr>
          <a:lstStyle/>
          <a:p>
            <a:r>
              <a:rPr lang="en-US" sz="1600" dirty="0" smtClean="0"/>
              <a:t>The default garbage collector (GC) depends on the Java version and the operating system you're running. Here's the general trend:</a:t>
            </a:r>
          </a:p>
          <a:p>
            <a:r>
              <a:rPr lang="en-US" sz="1600" b="1" dirty="0" smtClean="0"/>
              <a:t>JDK 8</a:t>
            </a:r>
            <a:r>
              <a:rPr lang="en-US" sz="1600" dirty="0" smtClean="0"/>
              <a:t>: The default GC is the </a:t>
            </a:r>
            <a:r>
              <a:rPr lang="en-US" sz="1600" b="1" dirty="0" smtClean="0"/>
              <a:t>Parallel Garbage Collector (Throughput Collector)</a:t>
            </a:r>
            <a:r>
              <a:rPr lang="en-US" sz="1600" dirty="0" smtClean="0"/>
              <a:t> for most platforms.</a:t>
            </a:r>
          </a:p>
          <a:p>
            <a:pPr lvl="1"/>
            <a:r>
              <a:rPr lang="en-US" sz="1600" dirty="0" smtClean="0"/>
              <a:t>-XX:+</a:t>
            </a:r>
            <a:r>
              <a:rPr lang="en-US" sz="1600" dirty="0" err="1" smtClean="0"/>
              <a:t>UseParallelGC</a:t>
            </a:r>
            <a:endParaRPr lang="en-US" sz="1600" dirty="0" smtClean="0"/>
          </a:p>
          <a:p>
            <a:pPr lvl="1"/>
            <a:endParaRPr lang="en-US" sz="1600" dirty="0" smtClean="0"/>
          </a:p>
          <a:p>
            <a:r>
              <a:rPr lang="en-US" sz="1600" b="1" dirty="0" smtClean="0"/>
              <a:t>JDK 9 to JDK 17</a:t>
            </a:r>
            <a:r>
              <a:rPr lang="en-US" sz="1600" dirty="0" smtClean="0"/>
              <a:t>: The </a:t>
            </a:r>
            <a:r>
              <a:rPr lang="en-US" sz="1600" b="1" dirty="0" smtClean="0"/>
              <a:t>G1 Garbage Collector (Garbage First)</a:t>
            </a:r>
            <a:r>
              <a:rPr lang="en-US" sz="1600" dirty="0" smtClean="0"/>
              <a:t> is the default.</a:t>
            </a:r>
          </a:p>
          <a:p>
            <a:pPr lvl="1"/>
            <a:r>
              <a:rPr lang="en-US" sz="1600" dirty="0" smtClean="0"/>
              <a:t>-XX:+</a:t>
            </a:r>
            <a:r>
              <a:rPr lang="en-US" sz="1600" dirty="0" smtClean="0"/>
              <a:t>UseG1GC</a:t>
            </a:r>
          </a:p>
          <a:p>
            <a:pPr lvl="1"/>
            <a:endParaRPr lang="en-US" sz="1600" dirty="0"/>
          </a:p>
          <a:p>
            <a:pPr lvl="1"/>
            <a:endParaRPr lang="en-US" sz="1600" dirty="0" smtClean="0"/>
          </a:p>
          <a:p>
            <a:r>
              <a:rPr lang="en-US" sz="1600" b="1" dirty="0" smtClean="0"/>
              <a:t>JDK 18+</a:t>
            </a:r>
            <a:r>
              <a:rPr lang="en-US" sz="1600" dirty="0" smtClean="0"/>
              <a:t>: The </a:t>
            </a:r>
            <a:r>
              <a:rPr lang="en-US" sz="1600" b="1" dirty="0" smtClean="0"/>
              <a:t>G1 Garbage Collector</a:t>
            </a:r>
            <a:r>
              <a:rPr lang="en-US" sz="1600" dirty="0" smtClean="0"/>
              <a:t> remains the default, but on specific systems (e.g., with very large heaps), the JVM may automatically select ZGC.</a:t>
            </a:r>
          </a:p>
          <a:p>
            <a:r>
              <a:rPr lang="en-US" sz="1600" dirty="0" smtClean="0"/>
              <a:t>To confirm which GC is being used by your JVM, you can add this option to your application:</a:t>
            </a:r>
          </a:p>
          <a:p>
            <a:endParaRPr lang="en-US" sz="1600" dirty="0"/>
          </a:p>
          <a:p>
            <a:r>
              <a:rPr lang="en-US" sz="1600" dirty="0" smtClean="0"/>
              <a:t>//JVM Flags - -XX:+</a:t>
            </a:r>
            <a:r>
              <a:rPr lang="en-US" sz="1600" dirty="0" err="1" smtClean="0"/>
              <a:t>PrintGCDetails</a:t>
            </a:r>
            <a:r>
              <a:rPr lang="en-US" sz="1600" dirty="0" smtClean="0"/>
              <a:t> -XX:+</a:t>
            </a:r>
            <a:r>
              <a:rPr lang="en-US" sz="1600" dirty="0" err="1" smtClean="0"/>
              <a:t>PrintCommandLineFlags</a:t>
            </a:r>
            <a:r>
              <a:rPr lang="en-US" sz="1600" dirty="0" smtClean="0"/>
              <a:t> </a:t>
            </a:r>
          </a:p>
          <a:p>
            <a:endParaRPr lang="en-US" sz="16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428604"/>
            <a:ext cx="8215369" cy="5262979"/>
          </a:xfrm>
          <a:prstGeom prst="rect">
            <a:avLst/>
          </a:prstGeom>
          <a:noFill/>
        </p:spPr>
        <p:txBody>
          <a:bodyPr wrap="square" rtlCol="0">
            <a:spAutoFit/>
          </a:bodyPr>
          <a:lstStyle/>
          <a:p>
            <a:r>
              <a:rPr lang="en-US" sz="1600" dirty="0" smtClean="0"/>
              <a:t>Performance </a:t>
            </a:r>
            <a:r>
              <a:rPr lang="en-US" sz="1600" dirty="0" smtClean="0"/>
              <a:t>Tuning for GC</a:t>
            </a:r>
          </a:p>
          <a:p>
            <a:endParaRPr lang="en-US" sz="1600" dirty="0" smtClean="0"/>
          </a:p>
          <a:p>
            <a:r>
              <a:rPr lang="en-US" sz="1600" dirty="0" smtClean="0"/>
              <a:t>Tuning garbage collection can help in optimizing memory usage, reducing GC pause times, and improving overall performance.</a:t>
            </a:r>
          </a:p>
          <a:p>
            <a:endParaRPr lang="en-US" sz="1600" dirty="0" smtClean="0"/>
          </a:p>
          <a:p>
            <a:r>
              <a:rPr lang="en-US" sz="1600" dirty="0" smtClean="0"/>
              <a:t> Key Tuning Parameters</a:t>
            </a:r>
          </a:p>
          <a:p>
            <a:endParaRPr lang="en-US" sz="1600" dirty="0" smtClean="0"/>
          </a:p>
          <a:p>
            <a:pPr marL="228600" indent="-228600">
              <a:buAutoNum type="arabicPeriod"/>
            </a:pPr>
            <a:r>
              <a:rPr lang="en-US" sz="1600" dirty="0" smtClean="0"/>
              <a:t>Heap </a:t>
            </a:r>
            <a:r>
              <a:rPr lang="en-US" sz="1600" dirty="0" smtClean="0"/>
              <a:t>Size: Increase or decrease heap size based on the application’s memory requirement.</a:t>
            </a:r>
          </a:p>
          <a:p>
            <a:pPr marL="228600" indent="-228600">
              <a:buAutoNum type="arabicPeriod"/>
            </a:pPr>
            <a:endParaRPr lang="en-US" sz="1600" dirty="0" smtClean="0"/>
          </a:p>
          <a:p>
            <a:r>
              <a:rPr lang="en-US" sz="1600" dirty="0" smtClean="0"/>
              <a:t>2. GC Algorithm Selection: Choose the right GC algorithm based on application needs (e.g., G1GC for </a:t>
            </a:r>
            <a:r>
              <a:rPr lang="en-US" sz="1600" dirty="0" err="1" smtClean="0"/>
              <a:t>lowlatency</a:t>
            </a:r>
            <a:r>
              <a:rPr lang="en-US" sz="1600" dirty="0" smtClean="0"/>
              <a:t>).</a:t>
            </a:r>
          </a:p>
          <a:p>
            <a:endParaRPr lang="en-US" sz="1600" dirty="0" smtClean="0"/>
          </a:p>
          <a:p>
            <a:r>
              <a:rPr lang="en-US" sz="1600" dirty="0" smtClean="0"/>
              <a:t>3. Adjusting Young Generation Size: Affects frequency of Minor GCs.</a:t>
            </a:r>
          </a:p>
          <a:p>
            <a:r>
              <a:rPr lang="en-US" sz="1600" dirty="0" smtClean="0"/>
              <a:t>    </a:t>
            </a:r>
          </a:p>
          <a:p>
            <a:r>
              <a:rPr lang="en-US" sz="1600" dirty="0" smtClean="0"/>
              <a:t>4. G1GC Tuning (for applications with low latency requirements)</a:t>
            </a:r>
          </a:p>
          <a:p>
            <a:r>
              <a:rPr lang="en-US" sz="1600" dirty="0" smtClean="0"/>
              <a:t>    </a:t>
            </a:r>
          </a:p>
          <a:p>
            <a:r>
              <a:rPr lang="en-US" sz="1600" dirty="0" smtClean="0"/>
              <a:t> Example Tuning Setup for </a:t>
            </a:r>
            <a:r>
              <a:rPr lang="en-US" sz="1600" dirty="0" smtClean="0"/>
              <a:t>Low Latency </a:t>
            </a:r>
            <a:r>
              <a:rPr lang="en-US" sz="1600" dirty="0" smtClean="0"/>
              <a:t>Application</a:t>
            </a:r>
          </a:p>
          <a:p>
            <a:endParaRPr lang="en-US" sz="1600" dirty="0" smtClean="0"/>
          </a:p>
          <a:p>
            <a:r>
              <a:rPr lang="en-US" sz="1600" dirty="0" smtClean="0"/>
              <a:t>java Xms4g Xmx4g XX:+UseG1GC </a:t>
            </a:r>
            <a:r>
              <a:rPr lang="en-US" sz="1600" dirty="0" err="1" smtClean="0"/>
              <a:t>XX:MaxGCPauseMillis</a:t>
            </a:r>
            <a:r>
              <a:rPr lang="en-US" sz="1600" dirty="0" smtClean="0"/>
              <a:t>=200 </a:t>
            </a:r>
            <a:r>
              <a:rPr lang="en-US" sz="1600" dirty="0" err="1" smtClean="0"/>
              <a:t>XX:InitiatingHeapOccupancyPercent</a:t>
            </a:r>
            <a:r>
              <a:rPr lang="en-US" sz="1600" dirty="0" smtClean="0"/>
              <a:t>=45 </a:t>
            </a:r>
            <a:r>
              <a:rPr lang="en-US" sz="1600" dirty="0" err="1" smtClean="0"/>
              <a:t>MyApp</a:t>
            </a:r>
            <a:endParaRPr lang="en-US" sz="1600" dirty="0" smtClean="0"/>
          </a:p>
          <a:p>
            <a:endParaRPr lang="en-US" sz="16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348" y="612845"/>
            <a:ext cx="7000924" cy="3785652"/>
          </a:xfrm>
          <a:prstGeom prst="rect">
            <a:avLst/>
          </a:prstGeom>
        </p:spPr>
        <p:txBody>
          <a:bodyPr wrap="square">
            <a:spAutoFit/>
          </a:bodyPr>
          <a:lstStyle/>
          <a:p>
            <a:pPr lvl="0"/>
            <a:r>
              <a:rPr lang="en-US" sz="1600" b="1" dirty="0" smtClean="0"/>
              <a:t>Day 1</a:t>
            </a:r>
          </a:p>
          <a:p>
            <a:pPr lvl="0"/>
            <a:endParaRPr lang="en-US" sz="1600" b="1" dirty="0" smtClean="0"/>
          </a:p>
          <a:p>
            <a:pPr lvl="0"/>
            <a:r>
              <a:rPr lang="en-US" sz="1600" b="1" dirty="0" smtClean="0"/>
              <a:t>Overview of Performance </a:t>
            </a:r>
            <a:r>
              <a:rPr lang="en-US" sz="1600" b="1" dirty="0" smtClean="0"/>
              <a:t>Optimization</a:t>
            </a:r>
          </a:p>
          <a:p>
            <a:pPr lvl="0"/>
            <a:r>
              <a:rPr lang="en-US" sz="1600" b="1" dirty="0" smtClean="0"/>
              <a:t>	</a:t>
            </a:r>
            <a:r>
              <a:rPr lang="en-US" sz="1600" dirty="0" smtClean="0"/>
              <a:t>Introduction to Agile Programming</a:t>
            </a:r>
            <a:r>
              <a:rPr lang="en-US" sz="1600" dirty="0"/>
              <a:t>	</a:t>
            </a:r>
            <a:endParaRPr lang="en-US" sz="1600" dirty="0" smtClean="0"/>
          </a:p>
          <a:p>
            <a:pPr lvl="1"/>
            <a:r>
              <a:rPr lang="en-US" sz="1600" dirty="0" smtClean="0"/>
              <a:t>o Importance of performance optimization</a:t>
            </a:r>
          </a:p>
          <a:p>
            <a:pPr lvl="1"/>
            <a:r>
              <a:rPr lang="en-US" sz="1600" dirty="0" smtClean="0"/>
              <a:t>o Key performance </a:t>
            </a:r>
            <a:r>
              <a:rPr lang="en-US" sz="1600" dirty="0" err="1" smtClean="0"/>
              <a:t>metrics:Latency,throughput,responsetime,CPU,memory</a:t>
            </a:r>
            <a:endParaRPr lang="en-US" sz="1600" dirty="0" smtClean="0"/>
          </a:p>
          <a:p>
            <a:pPr lvl="1"/>
            <a:r>
              <a:rPr lang="en-US" sz="1600" dirty="0" smtClean="0"/>
              <a:t>usage</a:t>
            </a:r>
          </a:p>
          <a:p>
            <a:pPr lvl="0"/>
            <a:endParaRPr lang="en-US" sz="1600" b="1" dirty="0" smtClean="0"/>
          </a:p>
          <a:p>
            <a:pPr lvl="0"/>
            <a:r>
              <a:rPr lang="en-US" sz="1600" b="1" dirty="0" smtClean="0"/>
              <a:t>Understanding the </a:t>
            </a:r>
            <a:r>
              <a:rPr lang="en-US" sz="1600" b="1" dirty="0" err="1" smtClean="0"/>
              <a:t>JavaVirtual</a:t>
            </a:r>
            <a:r>
              <a:rPr lang="en-US" sz="1600" b="1" dirty="0" smtClean="0"/>
              <a:t> Machine(JVM)</a:t>
            </a:r>
          </a:p>
          <a:p>
            <a:pPr lvl="1"/>
            <a:r>
              <a:rPr lang="en-US" sz="1600" dirty="0" smtClean="0"/>
              <a:t>o JVM architecture and execution model</a:t>
            </a:r>
          </a:p>
          <a:p>
            <a:pPr lvl="1"/>
            <a:r>
              <a:rPr lang="en-US" sz="1600" dirty="0" smtClean="0"/>
              <a:t>o How the JVM manages memory: </a:t>
            </a:r>
            <a:r>
              <a:rPr lang="en-US" sz="1600" dirty="0" err="1" smtClean="0"/>
              <a:t>Heap,Stack,GarbageCollection</a:t>
            </a:r>
            <a:r>
              <a:rPr lang="en-US" sz="1600" dirty="0" smtClean="0"/>
              <a:t>(GC)</a:t>
            </a:r>
          </a:p>
          <a:p>
            <a:pPr lvl="1"/>
            <a:r>
              <a:rPr lang="en-US" sz="1600" dirty="0" smtClean="0"/>
              <a:t>o JVM options and tuning flags for performance</a:t>
            </a:r>
          </a:p>
          <a:p>
            <a:pPr lvl="1"/>
            <a:r>
              <a:rPr lang="en-US" sz="1600" dirty="0" smtClean="0"/>
              <a:t>Performance Bottlenecks</a:t>
            </a:r>
          </a:p>
          <a:p>
            <a:pPr lvl="1"/>
            <a:r>
              <a:rPr lang="en-US" sz="1600" dirty="0" smtClean="0"/>
              <a:t>o Common performance bottlenecks in Java applications</a:t>
            </a:r>
          </a:p>
          <a:p>
            <a:pPr lvl="1"/>
            <a:r>
              <a:rPr lang="en-US" sz="1600" dirty="0" smtClean="0"/>
              <a:t>o Identifying bottlenecks: CPU-bound vs. IO-bound applications</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428604"/>
            <a:ext cx="8215369" cy="1754326"/>
          </a:xfrm>
          <a:prstGeom prst="rect">
            <a:avLst/>
          </a:prstGeom>
          <a:noFill/>
        </p:spPr>
        <p:txBody>
          <a:bodyPr wrap="square" rtlCol="0">
            <a:spAutoFit/>
          </a:bodyPr>
          <a:lstStyle/>
          <a:p>
            <a:r>
              <a:rPr lang="en-US" sz="1200" b="1" dirty="0" smtClean="0"/>
              <a:t>Verbose GC</a:t>
            </a:r>
          </a:p>
          <a:p>
            <a:endParaRPr lang="en-US" sz="1200" b="1" dirty="0"/>
          </a:p>
          <a:p>
            <a:r>
              <a:rPr lang="en-US" sz="1200" b="1" dirty="0" smtClean="0"/>
              <a:t>What It </a:t>
            </a:r>
            <a:r>
              <a:rPr lang="en-US" sz="1200" b="1" dirty="0" err="1" smtClean="0"/>
              <a:t>Shows</a:t>
            </a:r>
            <a:r>
              <a:rPr lang="en-US" sz="1200" dirty="0" err="1" smtClean="0"/>
              <a:t>:</a:t>
            </a:r>
            <a:r>
              <a:rPr lang="en-US" sz="1200" b="1" dirty="0" err="1" smtClean="0"/>
              <a:t>GC</a:t>
            </a:r>
            <a:r>
              <a:rPr lang="en-US" sz="1200" b="1" dirty="0" smtClean="0"/>
              <a:t> Type</a:t>
            </a:r>
            <a:r>
              <a:rPr lang="en-US" sz="1200" dirty="0" smtClean="0"/>
              <a:t>: Either GC (minor/young GC) or Full GC.</a:t>
            </a:r>
          </a:p>
          <a:p>
            <a:r>
              <a:rPr lang="en-US" sz="1200" b="1" dirty="0" smtClean="0"/>
              <a:t>Before and After Heap Usage</a:t>
            </a:r>
            <a:r>
              <a:rPr lang="en-US" sz="1200" dirty="0" smtClean="0"/>
              <a:t>: (e.g., 12345K-&gt;4567K).</a:t>
            </a:r>
          </a:p>
          <a:p>
            <a:r>
              <a:rPr lang="en-US" sz="1200" b="1" dirty="0" smtClean="0"/>
              <a:t>Total Heap Size</a:t>
            </a:r>
            <a:r>
              <a:rPr lang="en-US" sz="1200" dirty="0" smtClean="0"/>
              <a:t>: (e.g., 123456K).</a:t>
            </a:r>
          </a:p>
          <a:p>
            <a:r>
              <a:rPr lang="en-US" sz="1200" b="1" dirty="0" smtClean="0"/>
              <a:t>Time Taken</a:t>
            </a:r>
            <a:r>
              <a:rPr lang="en-US" sz="1200" dirty="0" smtClean="0"/>
              <a:t>: (e.g., 0.1234560 </a:t>
            </a:r>
            <a:r>
              <a:rPr lang="en-US" sz="1200" dirty="0" err="1" smtClean="0"/>
              <a:t>secs</a:t>
            </a:r>
            <a:r>
              <a:rPr lang="en-US" sz="1200" dirty="0" smtClean="0"/>
              <a:t>).</a:t>
            </a:r>
          </a:p>
          <a:p>
            <a:endParaRPr lang="en-US" sz="1200" dirty="0"/>
          </a:p>
          <a:p>
            <a:endParaRPr lang="en-US" sz="1200" dirty="0" smtClean="0"/>
          </a:p>
          <a:p>
            <a:endParaRPr lang="en-US" sz="1200" dirty="0"/>
          </a:p>
        </p:txBody>
      </p:sp>
      <p:graphicFrame>
        <p:nvGraphicFramePr>
          <p:cNvPr id="3" name="Table 2"/>
          <p:cNvGraphicFramePr>
            <a:graphicFrameLocks noGrp="1"/>
          </p:cNvGraphicFramePr>
          <p:nvPr/>
        </p:nvGraphicFramePr>
        <p:xfrm>
          <a:off x="571472" y="2143116"/>
          <a:ext cx="8072493" cy="2782051"/>
        </p:xfrm>
        <a:graphic>
          <a:graphicData uri="http://schemas.openxmlformats.org/drawingml/2006/table">
            <a:tbl>
              <a:tblPr/>
              <a:tblGrid>
                <a:gridCol w="2690831"/>
                <a:gridCol w="2690831"/>
                <a:gridCol w="2690831"/>
              </a:tblGrid>
              <a:tr h="242627">
                <a:tc>
                  <a:txBody>
                    <a:bodyPr/>
                    <a:lstStyle/>
                    <a:p>
                      <a:r>
                        <a:rPr lang="en-US" sz="1200" b="1" dirty="0"/>
                        <a:t>Feature</a:t>
                      </a:r>
                    </a:p>
                  </a:txBody>
                  <a:tcPr marL="60657" marR="60657" marT="30328" marB="30328" anchor="ctr">
                    <a:lnL>
                      <a:noFill/>
                    </a:lnL>
                    <a:lnR>
                      <a:noFill/>
                    </a:lnR>
                    <a:lnT>
                      <a:noFill/>
                    </a:lnT>
                    <a:lnB>
                      <a:noFill/>
                    </a:lnB>
                  </a:tcPr>
                </a:tc>
                <a:tc>
                  <a:txBody>
                    <a:bodyPr/>
                    <a:lstStyle/>
                    <a:p>
                      <a:r>
                        <a:rPr lang="en-US" sz="1200" b="1" dirty="0"/>
                        <a:t>-</a:t>
                      </a:r>
                      <a:r>
                        <a:rPr lang="en-US" sz="1200" b="1" dirty="0" err="1"/>
                        <a:t>verbose:gc</a:t>
                      </a:r>
                      <a:endParaRPr lang="en-US" sz="1200" b="1" dirty="0"/>
                    </a:p>
                  </a:txBody>
                  <a:tcPr marL="60657" marR="60657" marT="30328" marB="30328" anchor="ctr">
                    <a:lnL>
                      <a:noFill/>
                    </a:lnL>
                    <a:lnR>
                      <a:noFill/>
                    </a:lnR>
                    <a:lnT>
                      <a:noFill/>
                    </a:lnT>
                    <a:lnB>
                      <a:noFill/>
                    </a:lnB>
                  </a:tcPr>
                </a:tc>
                <a:tc>
                  <a:txBody>
                    <a:bodyPr/>
                    <a:lstStyle/>
                    <a:p>
                      <a:r>
                        <a:rPr lang="en-US" sz="1200" b="1" dirty="0"/>
                        <a:t>-</a:t>
                      </a:r>
                      <a:r>
                        <a:rPr lang="en-US" sz="1200" b="1" dirty="0" err="1"/>
                        <a:t>Xlog</a:t>
                      </a:r>
                      <a:endParaRPr lang="en-US" sz="1200" b="1" dirty="0"/>
                    </a:p>
                  </a:txBody>
                  <a:tcPr marL="60657" marR="60657" marT="30328" marB="30328" anchor="ctr">
                    <a:lnL>
                      <a:noFill/>
                    </a:lnL>
                    <a:lnR>
                      <a:noFill/>
                    </a:lnR>
                    <a:lnT>
                      <a:noFill/>
                    </a:lnT>
                    <a:lnB>
                      <a:noFill/>
                    </a:lnB>
                  </a:tcPr>
                </a:tc>
              </a:tr>
              <a:tr h="424597">
                <a:tc>
                  <a:txBody>
                    <a:bodyPr/>
                    <a:lstStyle/>
                    <a:p>
                      <a:r>
                        <a:rPr lang="en-US" sz="1200" b="1" dirty="0"/>
                        <a:t>Availability</a:t>
                      </a:r>
                      <a:endParaRPr lang="en-US" sz="1200" dirty="0"/>
                    </a:p>
                  </a:txBody>
                  <a:tcPr marL="60657" marR="60657" marT="30328" marB="30328" anchor="ctr">
                    <a:lnL>
                      <a:noFill/>
                    </a:lnL>
                    <a:lnR>
                      <a:noFill/>
                    </a:lnR>
                    <a:lnT>
                      <a:noFill/>
                    </a:lnT>
                    <a:lnB>
                      <a:noFill/>
                    </a:lnB>
                  </a:tcPr>
                </a:tc>
                <a:tc>
                  <a:txBody>
                    <a:bodyPr/>
                    <a:lstStyle/>
                    <a:p>
                      <a:r>
                        <a:rPr lang="en-US" sz="1200" dirty="0"/>
                        <a:t>Available in all Java versions.</a:t>
                      </a:r>
                    </a:p>
                  </a:txBody>
                  <a:tcPr marL="60657" marR="60657" marT="30328" marB="30328" anchor="ctr">
                    <a:lnL>
                      <a:noFill/>
                    </a:lnL>
                    <a:lnR>
                      <a:noFill/>
                    </a:lnR>
                    <a:lnT>
                      <a:noFill/>
                    </a:lnT>
                    <a:lnB>
                      <a:noFill/>
                    </a:lnB>
                  </a:tcPr>
                </a:tc>
                <a:tc>
                  <a:txBody>
                    <a:bodyPr/>
                    <a:lstStyle/>
                    <a:p>
                      <a:r>
                        <a:rPr lang="en-US" sz="1200"/>
                        <a:t>Introduced in Java 9 and later.</a:t>
                      </a:r>
                    </a:p>
                  </a:txBody>
                  <a:tcPr marL="60657" marR="60657" marT="30328" marB="30328" anchor="ctr">
                    <a:lnL>
                      <a:noFill/>
                    </a:lnL>
                    <a:lnR>
                      <a:noFill/>
                    </a:lnR>
                    <a:lnT>
                      <a:noFill/>
                    </a:lnT>
                    <a:lnB>
                      <a:noFill/>
                    </a:lnB>
                  </a:tcPr>
                </a:tc>
              </a:tr>
              <a:tr h="331999">
                <a:tc>
                  <a:txBody>
                    <a:bodyPr/>
                    <a:lstStyle/>
                    <a:p>
                      <a:r>
                        <a:rPr lang="en-US" sz="1200" b="1" dirty="0"/>
                        <a:t>Customization</a:t>
                      </a:r>
                      <a:endParaRPr lang="en-US" sz="1200" dirty="0"/>
                    </a:p>
                  </a:txBody>
                  <a:tcPr marL="60657" marR="60657" marT="30328" marB="30328" anchor="ctr">
                    <a:lnL>
                      <a:noFill/>
                    </a:lnL>
                    <a:lnR>
                      <a:noFill/>
                    </a:lnR>
                    <a:lnT>
                      <a:noFill/>
                    </a:lnT>
                    <a:lnB>
                      <a:noFill/>
                    </a:lnB>
                  </a:tcPr>
                </a:tc>
                <a:tc>
                  <a:txBody>
                    <a:bodyPr/>
                    <a:lstStyle/>
                    <a:p>
                      <a:r>
                        <a:rPr lang="en-US" sz="1200"/>
                        <a:t>None.</a:t>
                      </a:r>
                    </a:p>
                  </a:txBody>
                  <a:tcPr marL="60657" marR="60657" marT="30328" marB="30328" anchor="ctr">
                    <a:lnL>
                      <a:noFill/>
                    </a:lnL>
                    <a:lnR>
                      <a:noFill/>
                    </a:lnR>
                    <a:lnT>
                      <a:noFill/>
                    </a:lnT>
                    <a:lnB>
                      <a:noFill/>
                    </a:lnB>
                  </a:tcPr>
                </a:tc>
                <a:tc>
                  <a:txBody>
                    <a:bodyPr/>
                    <a:lstStyle/>
                    <a:p>
                      <a:r>
                        <a:rPr lang="en-US" sz="1200"/>
                        <a:t>Highly customizable (tags, levels, output).</a:t>
                      </a:r>
                    </a:p>
                  </a:txBody>
                  <a:tcPr marL="60657" marR="60657" marT="30328" marB="30328" anchor="ctr">
                    <a:lnL>
                      <a:noFill/>
                    </a:lnL>
                    <a:lnR>
                      <a:noFill/>
                    </a:lnR>
                    <a:lnT>
                      <a:noFill/>
                    </a:lnT>
                    <a:lnB>
                      <a:noFill/>
                    </a:lnB>
                  </a:tcPr>
                </a:tc>
              </a:tr>
              <a:tr h="357190">
                <a:tc>
                  <a:txBody>
                    <a:bodyPr/>
                    <a:lstStyle/>
                    <a:p>
                      <a:r>
                        <a:rPr lang="en-US" sz="1200" b="1"/>
                        <a:t>Details Logged</a:t>
                      </a:r>
                      <a:endParaRPr lang="en-US" sz="1200"/>
                    </a:p>
                  </a:txBody>
                  <a:tcPr marL="60657" marR="60657" marT="30328" marB="30328" anchor="ctr">
                    <a:lnL>
                      <a:noFill/>
                    </a:lnL>
                    <a:lnR>
                      <a:noFill/>
                    </a:lnR>
                    <a:lnT>
                      <a:noFill/>
                    </a:lnT>
                    <a:lnB>
                      <a:noFill/>
                    </a:lnB>
                  </a:tcPr>
                </a:tc>
                <a:tc>
                  <a:txBody>
                    <a:bodyPr/>
                    <a:lstStyle/>
                    <a:p>
                      <a:r>
                        <a:rPr lang="en-US" sz="1200"/>
                        <a:t>Basic GC info (type, heap usage, time).</a:t>
                      </a:r>
                    </a:p>
                  </a:txBody>
                  <a:tcPr marL="60657" marR="60657" marT="30328" marB="30328" anchor="ctr">
                    <a:lnL>
                      <a:noFill/>
                    </a:lnL>
                    <a:lnR>
                      <a:noFill/>
                    </a:lnR>
                    <a:lnT>
                      <a:noFill/>
                    </a:lnT>
                    <a:lnB>
                      <a:noFill/>
                    </a:lnB>
                  </a:tcPr>
                </a:tc>
                <a:tc>
                  <a:txBody>
                    <a:bodyPr/>
                    <a:lstStyle/>
                    <a:p>
                      <a:r>
                        <a:rPr lang="en-US" sz="1200"/>
                        <a:t>Detailed GC info, including timestamps, phases, and more.</a:t>
                      </a:r>
                    </a:p>
                  </a:txBody>
                  <a:tcPr marL="60657" marR="60657" marT="30328" marB="30328" anchor="ctr">
                    <a:lnL>
                      <a:noFill/>
                    </a:lnL>
                    <a:lnR>
                      <a:noFill/>
                    </a:lnR>
                    <a:lnT>
                      <a:noFill/>
                    </a:lnT>
                    <a:lnB>
                      <a:noFill/>
                    </a:lnB>
                  </a:tcPr>
                </a:tc>
              </a:tr>
              <a:tr h="502278">
                <a:tc>
                  <a:txBody>
                    <a:bodyPr/>
                    <a:lstStyle/>
                    <a:p>
                      <a:r>
                        <a:rPr lang="en-US" sz="1200" b="1" dirty="0"/>
                        <a:t>Other JVM Components</a:t>
                      </a:r>
                      <a:endParaRPr lang="en-US" sz="1200" dirty="0"/>
                    </a:p>
                  </a:txBody>
                  <a:tcPr marL="60657" marR="60657" marT="30328" marB="30328" anchor="ctr">
                    <a:lnL>
                      <a:noFill/>
                    </a:lnL>
                    <a:lnR>
                      <a:noFill/>
                    </a:lnR>
                    <a:lnT>
                      <a:noFill/>
                    </a:lnT>
                    <a:lnB>
                      <a:noFill/>
                    </a:lnB>
                  </a:tcPr>
                </a:tc>
                <a:tc>
                  <a:txBody>
                    <a:bodyPr/>
                    <a:lstStyle/>
                    <a:p>
                      <a:r>
                        <a:rPr lang="en-US" sz="1200"/>
                        <a:t>Logs only GC events.</a:t>
                      </a:r>
                    </a:p>
                  </a:txBody>
                  <a:tcPr marL="60657" marR="60657" marT="30328" marB="30328" anchor="ctr">
                    <a:lnL>
                      <a:noFill/>
                    </a:lnL>
                    <a:lnR>
                      <a:noFill/>
                    </a:lnR>
                    <a:lnT>
                      <a:noFill/>
                    </a:lnT>
                    <a:lnB>
                      <a:noFill/>
                    </a:lnB>
                  </a:tcPr>
                </a:tc>
                <a:tc>
                  <a:txBody>
                    <a:bodyPr/>
                    <a:lstStyle/>
                    <a:p>
                      <a:r>
                        <a:rPr lang="en-US" sz="1200"/>
                        <a:t>Logs many components (GC, threads, memory, etc.).</a:t>
                      </a:r>
                    </a:p>
                  </a:txBody>
                  <a:tcPr marL="60657" marR="60657" marT="30328" marB="30328" anchor="ctr">
                    <a:lnL>
                      <a:noFill/>
                    </a:lnL>
                    <a:lnR>
                      <a:noFill/>
                    </a:lnR>
                    <a:lnT>
                      <a:noFill/>
                    </a:lnT>
                    <a:lnB>
                      <a:noFill/>
                    </a:lnB>
                  </a:tcPr>
                </a:tc>
              </a:tr>
              <a:tr h="428628">
                <a:tc>
                  <a:txBody>
                    <a:bodyPr/>
                    <a:lstStyle/>
                    <a:p>
                      <a:r>
                        <a:rPr lang="en-US" sz="1200" b="1"/>
                        <a:t>Log Format</a:t>
                      </a:r>
                      <a:endParaRPr lang="en-US" sz="1200"/>
                    </a:p>
                  </a:txBody>
                  <a:tcPr marL="60657" marR="60657" marT="30328" marB="30328" anchor="ctr">
                    <a:lnL>
                      <a:noFill/>
                    </a:lnL>
                    <a:lnR>
                      <a:noFill/>
                    </a:lnR>
                    <a:lnT>
                      <a:noFill/>
                    </a:lnT>
                    <a:lnB>
                      <a:noFill/>
                    </a:lnB>
                  </a:tcPr>
                </a:tc>
                <a:tc>
                  <a:txBody>
                    <a:bodyPr/>
                    <a:lstStyle/>
                    <a:p>
                      <a:r>
                        <a:rPr lang="en-US" sz="1200"/>
                        <a:t>Simple and human-readable.</a:t>
                      </a:r>
                    </a:p>
                  </a:txBody>
                  <a:tcPr marL="60657" marR="60657" marT="30328" marB="30328" anchor="ctr">
                    <a:lnL>
                      <a:noFill/>
                    </a:lnL>
                    <a:lnR>
                      <a:noFill/>
                    </a:lnR>
                    <a:lnT>
                      <a:noFill/>
                    </a:lnT>
                    <a:lnB>
                      <a:noFill/>
                    </a:lnB>
                  </a:tcPr>
                </a:tc>
                <a:tc>
                  <a:txBody>
                    <a:bodyPr/>
                    <a:lstStyle/>
                    <a:p>
                      <a:r>
                        <a:rPr lang="en-US" sz="1200"/>
                        <a:t>Structured, customizable, and programmatically friendly.</a:t>
                      </a:r>
                    </a:p>
                  </a:txBody>
                  <a:tcPr marL="60657" marR="60657" marT="30328" marB="30328" anchor="ctr">
                    <a:lnL>
                      <a:noFill/>
                    </a:lnL>
                    <a:lnR>
                      <a:noFill/>
                    </a:lnR>
                    <a:lnT>
                      <a:noFill/>
                    </a:lnT>
                    <a:lnB>
                      <a:noFill/>
                    </a:lnB>
                  </a:tcPr>
                </a:tc>
              </a:tr>
              <a:tr h="424597">
                <a:tc>
                  <a:txBody>
                    <a:bodyPr/>
                    <a:lstStyle/>
                    <a:p>
                      <a:r>
                        <a:rPr lang="en-US" sz="1200" b="1"/>
                        <a:t>Performance Impact</a:t>
                      </a:r>
                      <a:endParaRPr lang="en-US" sz="1200"/>
                    </a:p>
                  </a:txBody>
                  <a:tcPr marL="60657" marR="60657" marT="30328" marB="30328" anchor="ctr">
                    <a:lnL>
                      <a:noFill/>
                    </a:lnL>
                    <a:lnR>
                      <a:noFill/>
                    </a:lnR>
                    <a:lnT>
                      <a:noFill/>
                    </a:lnT>
                    <a:lnB>
                      <a:noFill/>
                    </a:lnB>
                  </a:tcPr>
                </a:tc>
                <a:tc>
                  <a:txBody>
                    <a:bodyPr/>
                    <a:lstStyle/>
                    <a:p>
                      <a:r>
                        <a:rPr lang="en-US" sz="1200"/>
                        <a:t>Minimal but not optimized.</a:t>
                      </a:r>
                    </a:p>
                  </a:txBody>
                  <a:tcPr marL="60657" marR="60657" marT="30328" marB="30328" anchor="ctr">
                    <a:lnL>
                      <a:noFill/>
                    </a:lnL>
                    <a:lnR>
                      <a:noFill/>
                    </a:lnR>
                    <a:lnT>
                      <a:noFill/>
                    </a:lnT>
                    <a:lnB>
                      <a:noFill/>
                    </a:lnB>
                  </a:tcPr>
                </a:tc>
                <a:tc>
                  <a:txBody>
                    <a:bodyPr/>
                    <a:lstStyle/>
                    <a:p>
                      <a:r>
                        <a:rPr lang="en-US" sz="1200" dirty="0"/>
                        <a:t>Designed for efficient logging.</a:t>
                      </a:r>
                    </a:p>
                  </a:txBody>
                  <a:tcPr marL="60657" marR="60657" marT="30328" marB="30328" anchor="ctr">
                    <a:lnL>
                      <a:noFill/>
                    </a:lnL>
                    <a:lnR>
                      <a:noFill/>
                    </a:lnR>
                    <a:lnT>
                      <a:noFill/>
                    </a:lnT>
                    <a:lnB>
                      <a:noFill/>
                    </a:lnB>
                  </a:tcPr>
                </a:tc>
              </a:tr>
            </a:tbl>
          </a:graphicData>
        </a:graphic>
      </p:graphicFrame>
      <p:sp>
        <p:nvSpPr>
          <p:cNvPr id="8806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chemeClr val="tx1"/>
                </a:solidFill>
                <a:effectLst/>
                <a:latin typeface="Arial" pitchFamily="34" charset="0"/>
                <a:cs typeface="Arial" pitchFamily="34" charset="0"/>
              </a:rPr>
              <a:t>Key Differences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428604"/>
            <a:ext cx="8215369" cy="5940088"/>
          </a:xfrm>
          <a:prstGeom prst="rect">
            <a:avLst/>
          </a:prstGeom>
          <a:noFill/>
        </p:spPr>
        <p:txBody>
          <a:bodyPr wrap="square" rtlCol="0">
            <a:spAutoFit/>
          </a:bodyPr>
          <a:lstStyle/>
          <a:p>
            <a:r>
              <a:rPr lang="en-US" sz="1600" b="1" dirty="0" smtClean="0"/>
              <a:t>Analyzing Collection Level Memory Leaks</a:t>
            </a:r>
          </a:p>
          <a:p>
            <a:endParaRPr lang="en-US" sz="1600" dirty="0"/>
          </a:p>
          <a:p>
            <a:r>
              <a:rPr lang="en-US" sz="1600" b="1" dirty="0" smtClean="0"/>
              <a:t>Common Causes</a:t>
            </a:r>
          </a:p>
          <a:p>
            <a:r>
              <a:rPr lang="en-US" sz="1600" b="1" dirty="0" smtClean="0"/>
              <a:t>Unintended References</a:t>
            </a:r>
            <a:r>
              <a:rPr lang="en-US" sz="1600" dirty="0" smtClean="0"/>
              <a:t>: Collections holding references to objects that should have been released</a:t>
            </a:r>
          </a:p>
          <a:p>
            <a:r>
              <a:rPr lang="en-US" sz="1600" b="1" dirty="0" smtClean="0"/>
              <a:t>Static Collections</a:t>
            </a:r>
            <a:r>
              <a:rPr lang="en-US" sz="1600" dirty="0" smtClean="0"/>
              <a:t>: Collections declared as static/global that keep growing</a:t>
            </a:r>
          </a:p>
          <a:p>
            <a:r>
              <a:rPr lang="en-US" sz="1600" b="1" dirty="0" smtClean="0"/>
              <a:t>Listener/Callback Accumulation</a:t>
            </a:r>
            <a:r>
              <a:rPr lang="en-US" sz="1600" dirty="0" smtClean="0"/>
              <a:t>: Collections storing event listeners that aren't properly removed</a:t>
            </a:r>
          </a:p>
          <a:p>
            <a:r>
              <a:rPr lang="en-US" sz="1600" b="1" dirty="0" smtClean="0"/>
              <a:t>Caching Without Eviction</a:t>
            </a:r>
            <a:r>
              <a:rPr lang="en-US" sz="1600" dirty="0" smtClean="0"/>
              <a:t>: Caches that grow indefinitely without size limits or expiration</a:t>
            </a:r>
          </a:p>
          <a:p>
            <a:r>
              <a:rPr lang="en-US" sz="1600" b="1" dirty="0" smtClean="0"/>
              <a:t>Map Key Issues</a:t>
            </a:r>
            <a:r>
              <a:rPr lang="en-US" sz="1600" dirty="0" smtClean="0"/>
              <a:t>: Using mutable objects as keys in maps that change their hash codes</a:t>
            </a:r>
          </a:p>
          <a:p>
            <a:endParaRPr lang="en-US" sz="1600" dirty="0" smtClean="0"/>
          </a:p>
          <a:p>
            <a:r>
              <a:rPr lang="en-US" sz="1600" b="1" dirty="0" smtClean="0"/>
              <a:t>Analysis Techniques</a:t>
            </a:r>
          </a:p>
          <a:p>
            <a:r>
              <a:rPr lang="en-US" sz="1600" b="1" dirty="0" smtClean="0"/>
              <a:t>1. Heap Dump Analysis</a:t>
            </a:r>
          </a:p>
          <a:p>
            <a:r>
              <a:rPr lang="en-US" sz="1600" dirty="0" smtClean="0"/>
              <a:t>2. Memory Profiling</a:t>
            </a:r>
          </a:p>
          <a:p>
            <a:r>
              <a:rPr lang="en-US" sz="1600" dirty="0" smtClean="0"/>
              <a:t>3. Code Inspection Patterns</a:t>
            </a:r>
          </a:p>
          <a:p>
            <a:endParaRPr lang="en-US" sz="1600" dirty="0"/>
          </a:p>
          <a:p>
            <a:endParaRPr lang="en-US" sz="1600" dirty="0" smtClean="0"/>
          </a:p>
          <a:p>
            <a:r>
              <a:rPr lang="en-US" sz="1600" b="1" dirty="0" smtClean="0"/>
              <a:t>Prevention Strategies</a:t>
            </a:r>
          </a:p>
          <a:p>
            <a:pPr lvl="1"/>
            <a:r>
              <a:rPr lang="en-US" sz="1600" dirty="0" smtClean="0"/>
              <a:t>Use Weak References</a:t>
            </a:r>
          </a:p>
          <a:p>
            <a:pPr lvl="1"/>
            <a:r>
              <a:rPr lang="en-US" sz="1600" dirty="0" smtClean="0"/>
              <a:t>Implement Size Limits</a:t>
            </a:r>
          </a:p>
          <a:p>
            <a:pPr lvl="1"/>
            <a:r>
              <a:rPr lang="en-US" sz="1600" dirty="0" smtClean="0"/>
              <a:t>Clear Collections </a:t>
            </a:r>
          </a:p>
          <a:p>
            <a:pPr lvl="1"/>
            <a:r>
              <a:rPr lang="en-US" sz="1600" dirty="0" smtClean="0"/>
              <a:t>Use Specialized Collections</a:t>
            </a:r>
          </a:p>
          <a:p>
            <a:pPr lvl="1"/>
            <a:r>
              <a:rPr lang="en-US" sz="1600" dirty="0" smtClean="0"/>
              <a:t>Monitor Collection Sizes</a:t>
            </a:r>
          </a:p>
          <a:p>
            <a:endParaRPr lang="en-US" sz="16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7" y="272735"/>
            <a:ext cx="4000527" cy="3970318"/>
          </a:xfrm>
          <a:prstGeom prst="rect">
            <a:avLst/>
          </a:prstGeom>
          <a:noFill/>
        </p:spPr>
        <p:txBody>
          <a:bodyPr wrap="square" rtlCol="0">
            <a:spAutoFit/>
          </a:bodyPr>
          <a:lstStyle/>
          <a:p>
            <a:r>
              <a:rPr lang="en-US" sz="1050" dirty="0" smtClean="0"/>
              <a:t>package day4;</a:t>
            </a:r>
          </a:p>
          <a:p>
            <a:endParaRPr lang="en-US" sz="1050" dirty="0" smtClean="0"/>
          </a:p>
          <a:p>
            <a:r>
              <a:rPr lang="en-US" sz="1050" dirty="0" smtClean="0"/>
              <a:t>import </a:t>
            </a:r>
            <a:r>
              <a:rPr lang="en-US" sz="1050" dirty="0" err="1" smtClean="0"/>
              <a:t>java.util.ArrayList</a:t>
            </a:r>
            <a:r>
              <a:rPr lang="en-US" sz="1050" dirty="0" smtClean="0"/>
              <a:t>;</a:t>
            </a:r>
          </a:p>
          <a:p>
            <a:r>
              <a:rPr lang="en-US" sz="1050" dirty="0" smtClean="0"/>
              <a:t>import </a:t>
            </a:r>
            <a:r>
              <a:rPr lang="en-US" sz="1050" dirty="0" err="1" smtClean="0"/>
              <a:t>java.util.List</a:t>
            </a:r>
            <a:r>
              <a:rPr lang="en-US" sz="1050" dirty="0" smtClean="0"/>
              <a:t>;</a:t>
            </a:r>
          </a:p>
          <a:p>
            <a:r>
              <a:rPr lang="en-US" sz="1050" dirty="0" smtClean="0"/>
              <a:t>import </a:t>
            </a:r>
            <a:r>
              <a:rPr lang="en-US" sz="1050" dirty="0" err="1" smtClean="0"/>
              <a:t>java.util.concurrent.PriorityBlockingQueue</a:t>
            </a:r>
            <a:r>
              <a:rPr lang="en-US" sz="1050" dirty="0" smtClean="0"/>
              <a:t>;</a:t>
            </a:r>
          </a:p>
          <a:p>
            <a:endParaRPr lang="en-US" sz="1050" dirty="0" smtClean="0"/>
          </a:p>
          <a:p>
            <a:r>
              <a:rPr lang="en-US" sz="1050" dirty="0" smtClean="0"/>
              <a:t>public class </a:t>
            </a:r>
            <a:r>
              <a:rPr lang="en-US" sz="1050" dirty="0" err="1" smtClean="0"/>
              <a:t>GCTest</a:t>
            </a:r>
            <a:r>
              <a:rPr lang="en-US" sz="1050" dirty="0" smtClean="0"/>
              <a:t> {</a:t>
            </a:r>
          </a:p>
          <a:p>
            <a:r>
              <a:rPr lang="en-US" sz="1050" dirty="0" smtClean="0"/>
              <a:t>	public static void main(String[] </a:t>
            </a:r>
            <a:r>
              <a:rPr lang="en-US" sz="1050" dirty="0" err="1" smtClean="0"/>
              <a:t>args</a:t>
            </a:r>
            <a:r>
              <a:rPr lang="en-US" sz="1050" dirty="0" smtClean="0"/>
              <a:t>) {</a:t>
            </a:r>
          </a:p>
          <a:p>
            <a:r>
              <a:rPr lang="en-US" sz="1050" dirty="0" smtClean="0"/>
              <a:t>	List&lt;String&gt; list=new </a:t>
            </a:r>
            <a:r>
              <a:rPr lang="en-US" sz="1050" dirty="0" err="1" smtClean="0"/>
              <a:t>ArrayList</a:t>
            </a:r>
            <a:r>
              <a:rPr lang="en-US" sz="1050" dirty="0" smtClean="0"/>
              <a:t>&lt;&gt;();</a:t>
            </a:r>
          </a:p>
          <a:p>
            <a:r>
              <a:rPr lang="en-US" sz="1050" dirty="0" smtClean="0"/>
              <a:t>	long </a:t>
            </a:r>
            <a:r>
              <a:rPr lang="en-US" sz="1050" dirty="0" err="1" smtClean="0"/>
              <a:t>startTime</a:t>
            </a:r>
            <a:r>
              <a:rPr lang="en-US" sz="1050" dirty="0" smtClean="0"/>
              <a:t>=</a:t>
            </a:r>
            <a:r>
              <a:rPr lang="en-US" sz="1050" dirty="0" err="1" smtClean="0"/>
              <a:t>System.currentTimeMillis</a:t>
            </a:r>
            <a:r>
              <a:rPr lang="en-US" sz="1050" dirty="0" smtClean="0"/>
              <a:t>();</a:t>
            </a:r>
          </a:p>
          <a:p>
            <a:r>
              <a:rPr lang="en-US" sz="1050" dirty="0" smtClean="0"/>
              <a:t>//run for 10 minute</a:t>
            </a:r>
          </a:p>
          <a:p>
            <a:r>
              <a:rPr lang="en-US" sz="1050" dirty="0" smtClean="0"/>
              <a:t>	while(</a:t>
            </a:r>
            <a:r>
              <a:rPr lang="en-US" sz="1050" dirty="0" err="1" smtClean="0"/>
              <a:t>System.currentTimeMillis</a:t>
            </a:r>
            <a:r>
              <a:rPr lang="en-US" sz="1050" dirty="0" smtClean="0"/>
              <a:t>()-</a:t>
            </a:r>
            <a:r>
              <a:rPr lang="en-US" sz="1050" dirty="0" err="1" smtClean="0"/>
              <a:t>startTime</a:t>
            </a:r>
            <a:r>
              <a:rPr lang="en-US" sz="1050" dirty="0" smtClean="0"/>
              <a:t>&lt;600000) {</a:t>
            </a:r>
          </a:p>
          <a:p>
            <a:r>
              <a:rPr lang="en-US" sz="1050" dirty="0" smtClean="0"/>
              <a:t>	for(</a:t>
            </a:r>
            <a:r>
              <a:rPr lang="en-US" sz="1050" dirty="0" err="1" smtClean="0"/>
              <a:t>int</a:t>
            </a:r>
            <a:r>
              <a:rPr lang="en-US" sz="1050" dirty="0" smtClean="0"/>
              <a:t> </a:t>
            </a:r>
            <a:r>
              <a:rPr lang="en-US" sz="1050" dirty="0" err="1" smtClean="0"/>
              <a:t>i</a:t>
            </a:r>
            <a:r>
              <a:rPr lang="en-US" sz="1050" dirty="0" smtClean="0"/>
              <a:t>=0;i&lt;10000;i++) {</a:t>
            </a:r>
          </a:p>
          <a:p>
            <a:r>
              <a:rPr lang="en-US" sz="1050" dirty="0" smtClean="0"/>
              <a:t>		</a:t>
            </a:r>
            <a:r>
              <a:rPr lang="en-US" sz="1050" dirty="0" err="1" smtClean="0"/>
              <a:t>list.add</a:t>
            </a:r>
            <a:r>
              <a:rPr lang="en-US" sz="1050" dirty="0" smtClean="0"/>
              <a:t>("Message..."+</a:t>
            </a:r>
            <a:r>
              <a:rPr lang="en-US" sz="1050" dirty="0" err="1" smtClean="0"/>
              <a:t>i</a:t>
            </a:r>
            <a:r>
              <a:rPr lang="en-US" sz="1050" dirty="0" smtClean="0"/>
              <a:t>);</a:t>
            </a:r>
          </a:p>
          <a:p>
            <a:r>
              <a:rPr lang="en-US" sz="1050" dirty="0" smtClean="0"/>
              <a:t>	}</a:t>
            </a:r>
          </a:p>
          <a:p>
            <a:r>
              <a:rPr lang="en-US" sz="1050" dirty="0" smtClean="0"/>
              <a:t>	for(</a:t>
            </a:r>
            <a:r>
              <a:rPr lang="en-US" sz="1050" dirty="0" err="1" smtClean="0"/>
              <a:t>int</a:t>
            </a:r>
            <a:r>
              <a:rPr lang="en-US" sz="1050" dirty="0" smtClean="0"/>
              <a:t> </a:t>
            </a:r>
            <a:r>
              <a:rPr lang="en-US" sz="1050" dirty="0" err="1" smtClean="0"/>
              <a:t>i</a:t>
            </a:r>
            <a:r>
              <a:rPr lang="en-US" sz="1050" dirty="0" smtClean="0"/>
              <a:t>=0;i&lt;5000;i++) {</a:t>
            </a:r>
          </a:p>
          <a:p>
            <a:r>
              <a:rPr lang="en-US" sz="1050" dirty="0" smtClean="0"/>
              <a:t>		</a:t>
            </a:r>
            <a:r>
              <a:rPr lang="en-US" sz="1050" dirty="0" err="1" smtClean="0"/>
              <a:t>list.remove</a:t>
            </a:r>
            <a:r>
              <a:rPr lang="en-US" sz="1050" dirty="0" smtClean="0"/>
              <a:t>(</a:t>
            </a:r>
            <a:r>
              <a:rPr lang="en-US" sz="1050" dirty="0" err="1" smtClean="0"/>
              <a:t>i</a:t>
            </a:r>
            <a:r>
              <a:rPr lang="en-US" sz="1050" dirty="0" smtClean="0"/>
              <a:t>);			</a:t>
            </a:r>
          </a:p>
          <a:p>
            <a:r>
              <a:rPr lang="en-US" sz="1050" dirty="0"/>
              <a:t>	</a:t>
            </a:r>
            <a:r>
              <a:rPr lang="en-US" sz="1050" dirty="0" smtClean="0"/>
              <a:t>}</a:t>
            </a:r>
          </a:p>
          <a:p>
            <a:r>
              <a:rPr lang="en-US" sz="1050" dirty="0"/>
              <a:t> </a:t>
            </a:r>
            <a:r>
              <a:rPr lang="en-US" sz="1050" dirty="0" smtClean="0"/>
              <a:t>       }		 			</a:t>
            </a:r>
          </a:p>
          <a:p>
            <a:r>
              <a:rPr lang="en-US" sz="1050" dirty="0"/>
              <a:t> </a:t>
            </a:r>
            <a:r>
              <a:rPr lang="en-US" sz="1050" dirty="0" smtClean="0"/>
              <a:t>    }</a:t>
            </a:r>
          </a:p>
          <a:p>
            <a:r>
              <a:rPr lang="en-US" sz="1050" dirty="0" smtClean="0"/>
              <a:t>}</a:t>
            </a:r>
          </a:p>
        </p:txBody>
      </p:sp>
      <p:sp>
        <p:nvSpPr>
          <p:cNvPr id="3" name="TextBox 2"/>
          <p:cNvSpPr txBox="1"/>
          <p:nvPr/>
        </p:nvSpPr>
        <p:spPr>
          <a:xfrm>
            <a:off x="4572000" y="428604"/>
            <a:ext cx="4214841" cy="3647152"/>
          </a:xfrm>
          <a:prstGeom prst="rect">
            <a:avLst/>
          </a:prstGeom>
          <a:noFill/>
        </p:spPr>
        <p:txBody>
          <a:bodyPr wrap="square" rtlCol="0">
            <a:spAutoFit/>
          </a:bodyPr>
          <a:lstStyle/>
          <a:p>
            <a:r>
              <a:rPr lang="en-US" sz="1050" dirty="0" smtClean="0"/>
              <a:t>package day4;</a:t>
            </a:r>
          </a:p>
          <a:p>
            <a:endParaRPr lang="en-US" sz="1050" dirty="0" smtClean="0"/>
          </a:p>
          <a:p>
            <a:r>
              <a:rPr lang="en-US" sz="1050" dirty="0" smtClean="0"/>
              <a:t>import </a:t>
            </a:r>
            <a:r>
              <a:rPr lang="en-US" sz="1050" dirty="0" err="1" smtClean="0"/>
              <a:t>java.util.ArrayList</a:t>
            </a:r>
            <a:r>
              <a:rPr lang="en-US" sz="1050" dirty="0" smtClean="0"/>
              <a:t>;</a:t>
            </a:r>
          </a:p>
          <a:p>
            <a:r>
              <a:rPr lang="en-US" sz="1050" dirty="0" smtClean="0"/>
              <a:t>import </a:t>
            </a:r>
            <a:r>
              <a:rPr lang="en-US" sz="1050" dirty="0" err="1" smtClean="0"/>
              <a:t>java.util.List</a:t>
            </a:r>
            <a:r>
              <a:rPr lang="en-US" sz="1050" dirty="0" smtClean="0"/>
              <a:t>;</a:t>
            </a:r>
          </a:p>
          <a:p>
            <a:r>
              <a:rPr lang="en-US" sz="1050" dirty="0" smtClean="0"/>
              <a:t>import </a:t>
            </a:r>
            <a:r>
              <a:rPr lang="en-US" sz="1050" dirty="0" err="1" smtClean="0"/>
              <a:t>java.util.concurrent.PriorityBlockingQueue</a:t>
            </a:r>
            <a:r>
              <a:rPr lang="en-US" sz="1050" dirty="0" smtClean="0"/>
              <a:t>;</a:t>
            </a:r>
          </a:p>
          <a:p>
            <a:endParaRPr lang="en-US" sz="1050" dirty="0" smtClean="0"/>
          </a:p>
          <a:p>
            <a:r>
              <a:rPr lang="en-US" sz="1050" dirty="0" smtClean="0"/>
              <a:t>public class GCTest2 {</a:t>
            </a:r>
          </a:p>
          <a:p>
            <a:r>
              <a:rPr lang="en-US" sz="1050" dirty="0" smtClean="0"/>
              <a:t>	public static void main(String[] </a:t>
            </a:r>
            <a:r>
              <a:rPr lang="en-US" sz="1050" dirty="0" err="1" smtClean="0"/>
              <a:t>args</a:t>
            </a:r>
            <a:r>
              <a:rPr lang="en-US" sz="1050" dirty="0" smtClean="0"/>
              <a:t>) {</a:t>
            </a:r>
          </a:p>
          <a:p>
            <a:r>
              <a:rPr lang="en-US" sz="1050" dirty="0" err="1" smtClean="0"/>
              <a:t>PriorityBlockingQueue</a:t>
            </a:r>
            <a:r>
              <a:rPr lang="en-US" sz="1050" dirty="0" smtClean="0"/>
              <a:t>&lt;String&gt; queue=new </a:t>
            </a:r>
            <a:r>
              <a:rPr lang="en-US" sz="1050" dirty="0" err="1" smtClean="0"/>
              <a:t>PriorityBlockingQueue</a:t>
            </a:r>
            <a:r>
              <a:rPr lang="en-US" sz="1050" dirty="0" smtClean="0"/>
              <a:t>();</a:t>
            </a:r>
          </a:p>
          <a:p>
            <a:r>
              <a:rPr lang="en-US" sz="1050" dirty="0" smtClean="0"/>
              <a:t>long </a:t>
            </a:r>
            <a:r>
              <a:rPr lang="en-US" sz="1050" dirty="0" err="1" smtClean="0"/>
              <a:t>startTime</a:t>
            </a:r>
            <a:r>
              <a:rPr lang="en-US" sz="1050" dirty="0" smtClean="0"/>
              <a:t>=</a:t>
            </a:r>
            <a:r>
              <a:rPr lang="en-US" sz="1050" dirty="0" err="1" smtClean="0"/>
              <a:t>System.currentTimeMillis</a:t>
            </a:r>
            <a:r>
              <a:rPr lang="en-US" sz="1050" dirty="0" smtClean="0"/>
              <a:t>();</a:t>
            </a:r>
          </a:p>
          <a:p>
            <a:r>
              <a:rPr lang="en-US" sz="1050" dirty="0" smtClean="0"/>
              <a:t>//run for a minute</a:t>
            </a:r>
          </a:p>
          <a:p>
            <a:r>
              <a:rPr lang="en-US" sz="1050" dirty="0" smtClean="0"/>
              <a:t>while(</a:t>
            </a:r>
            <a:r>
              <a:rPr lang="en-US" sz="1050" dirty="0" err="1" smtClean="0"/>
              <a:t>System.currentTimeMillis</a:t>
            </a:r>
            <a:r>
              <a:rPr lang="en-US" sz="1050" dirty="0" smtClean="0"/>
              <a:t>()-</a:t>
            </a:r>
            <a:r>
              <a:rPr lang="en-US" sz="1050" dirty="0" err="1" smtClean="0"/>
              <a:t>startTime</a:t>
            </a:r>
            <a:r>
              <a:rPr lang="en-US" sz="1050" dirty="0" smtClean="0"/>
              <a:t>&lt;600000) </a:t>
            </a:r>
          </a:p>
          <a:p>
            <a:r>
              <a:rPr lang="en-US" sz="1050" dirty="0"/>
              <a:t> </a:t>
            </a:r>
            <a:r>
              <a:rPr lang="en-US" sz="1050" dirty="0" smtClean="0"/>
              <a:t>  {</a:t>
            </a:r>
          </a:p>
          <a:p>
            <a:r>
              <a:rPr lang="en-US" sz="1050" dirty="0" smtClean="0"/>
              <a:t>            for(</a:t>
            </a:r>
            <a:r>
              <a:rPr lang="en-US" sz="1050" dirty="0" err="1" smtClean="0"/>
              <a:t>int</a:t>
            </a:r>
            <a:r>
              <a:rPr lang="en-US" sz="1050" dirty="0" smtClean="0"/>
              <a:t> </a:t>
            </a:r>
            <a:r>
              <a:rPr lang="en-US" sz="1050" dirty="0" err="1" smtClean="0"/>
              <a:t>i</a:t>
            </a:r>
            <a:r>
              <a:rPr lang="en-US" sz="1050" dirty="0" smtClean="0"/>
              <a:t>=0;i&lt;10000;i++) {			</a:t>
            </a:r>
            <a:r>
              <a:rPr lang="en-US" sz="1050" dirty="0" err="1" smtClean="0"/>
              <a:t>queue.add</a:t>
            </a:r>
            <a:r>
              <a:rPr lang="en-US" sz="1050" dirty="0" smtClean="0"/>
              <a:t>("Message..."+</a:t>
            </a:r>
            <a:r>
              <a:rPr lang="en-US" sz="1050" dirty="0" err="1" smtClean="0"/>
              <a:t>i</a:t>
            </a:r>
            <a:r>
              <a:rPr lang="en-US" sz="1050" dirty="0" smtClean="0"/>
              <a:t>);</a:t>
            </a:r>
          </a:p>
          <a:p>
            <a:r>
              <a:rPr lang="en-US" sz="1050" dirty="0" smtClean="0"/>
              <a:t>             }</a:t>
            </a:r>
          </a:p>
          <a:p>
            <a:r>
              <a:rPr lang="en-US" sz="1050" dirty="0" smtClean="0"/>
              <a:t>             for(</a:t>
            </a:r>
            <a:r>
              <a:rPr lang="en-US" sz="1050" dirty="0" err="1" smtClean="0"/>
              <a:t>int</a:t>
            </a:r>
            <a:r>
              <a:rPr lang="en-US" sz="1050" dirty="0" smtClean="0"/>
              <a:t> </a:t>
            </a:r>
            <a:r>
              <a:rPr lang="en-US" sz="1050" dirty="0" err="1" smtClean="0"/>
              <a:t>i</a:t>
            </a:r>
            <a:r>
              <a:rPr lang="en-US" sz="1050" dirty="0" smtClean="0"/>
              <a:t>=0;i&lt;5000;i++) {		</a:t>
            </a:r>
          </a:p>
          <a:p>
            <a:r>
              <a:rPr lang="en-US" sz="1050" dirty="0"/>
              <a:t> </a:t>
            </a:r>
            <a:r>
              <a:rPr lang="en-US" sz="1050" dirty="0" smtClean="0"/>
              <a:t>                              </a:t>
            </a:r>
            <a:r>
              <a:rPr lang="en-US" sz="1050" dirty="0" err="1" smtClean="0"/>
              <a:t>queue.remove</a:t>
            </a:r>
            <a:r>
              <a:rPr lang="en-US" sz="1050" dirty="0" smtClean="0"/>
              <a:t>(</a:t>
            </a:r>
            <a:r>
              <a:rPr lang="en-US" sz="1050" dirty="0" err="1" smtClean="0"/>
              <a:t>i</a:t>
            </a:r>
            <a:r>
              <a:rPr lang="en-US" sz="1050" dirty="0" smtClean="0"/>
              <a:t>);</a:t>
            </a:r>
          </a:p>
          <a:p>
            <a:r>
              <a:rPr lang="en-US" sz="1050" dirty="0"/>
              <a:t> </a:t>
            </a:r>
            <a:r>
              <a:rPr lang="en-US" sz="1050" dirty="0" smtClean="0"/>
              <a:t>             }</a:t>
            </a:r>
          </a:p>
          <a:p>
            <a:r>
              <a:rPr lang="en-US" sz="1050" dirty="0" smtClean="0"/>
              <a:t>    }</a:t>
            </a:r>
          </a:p>
          <a:p>
            <a:r>
              <a:rPr lang="en-US" sz="1050" dirty="0" smtClean="0"/>
              <a:t>  }</a:t>
            </a:r>
          </a:p>
          <a:p>
            <a:r>
              <a:rPr lang="en-US" sz="1050" dirty="0" smtClean="0"/>
              <a:t>}</a:t>
            </a:r>
          </a:p>
        </p:txBody>
      </p:sp>
      <p:pic>
        <p:nvPicPr>
          <p:cNvPr id="91138" name="Picture 2"/>
          <p:cNvPicPr>
            <a:picLocks noChangeAspect="1" noChangeArrowheads="1"/>
          </p:cNvPicPr>
          <p:nvPr/>
        </p:nvPicPr>
        <p:blipFill>
          <a:blip r:embed="rId2"/>
          <a:srcRect/>
          <a:stretch>
            <a:fillRect/>
          </a:stretch>
        </p:blipFill>
        <p:spPr bwMode="auto">
          <a:xfrm>
            <a:off x="571472" y="4286256"/>
            <a:ext cx="3571900" cy="2225070"/>
          </a:xfrm>
          <a:prstGeom prst="rect">
            <a:avLst/>
          </a:prstGeom>
          <a:noFill/>
          <a:ln w="9525">
            <a:noFill/>
            <a:miter lim="800000"/>
            <a:headEnd/>
            <a:tailEnd/>
          </a:ln>
          <a:effectLst/>
        </p:spPr>
      </p:pic>
      <p:sp>
        <p:nvSpPr>
          <p:cNvPr id="5" name="Down Arrow 4"/>
          <p:cNvSpPr/>
          <p:nvPr/>
        </p:nvSpPr>
        <p:spPr>
          <a:xfrm>
            <a:off x="2071670" y="3500438"/>
            <a:ext cx="214314"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1139" name="Picture 3"/>
          <p:cNvPicPr>
            <a:picLocks noChangeAspect="1" noChangeArrowheads="1"/>
          </p:cNvPicPr>
          <p:nvPr/>
        </p:nvPicPr>
        <p:blipFill>
          <a:blip r:embed="rId3"/>
          <a:srcRect/>
          <a:stretch>
            <a:fillRect/>
          </a:stretch>
        </p:blipFill>
        <p:spPr bwMode="auto">
          <a:xfrm>
            <a:off x="4929190" y="4214818"/>
            <a:ext cx="3786214" cy="2393534"/>
          </a:xfrm>
          <a:prstGeom prst="rect">
            <a:avLst/>
          </a:prstGeom>
          <a:noFill/>
          <a:ln w="9525">
            <a:noFill/>
            <a:miter lim="800000"/>
            <a:headEnd/>
            <a:tailEnd/>
          </a:ln>
          <a:effectLst/>
        </p:spPr>
      </p:pic>
      <p:sp>
        <p:nvSpPr>
          <p:cNvPr id="7" name="Down Arrow 6"/>
          <p:cNvSpPr/>
          <p:nvPr/>
        </p:nvSpPr>
        <p:spPr>
          <a:xfrm>
            <a:off x="7286644" y="3500438"/>
            <a:ext cx="214314"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rot="16200000" flipH="1">
            <a:off x="6607983" y="3964785"/>
            <a:ext cx="1643074" cy="1143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H="1">
            <a:off x="2071670" y="4000504"/>
            <a:ext cx="1714512"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28860" y="4000504"/>
            <a:ext cx="1223412" cy="246221"/>
          </a:xfrm>
          <a:prstGeom prst="rect">
            <a:avLst/>
          </a:prstGeom>
          <a:noFill/>
        </p:spPr>
        <p:txBody>
          <a:bodyPr wrap="none" rtlCol="0">
            <a:spAutoFit/>
          </a:bodyPr>
          <a:lstStyle/>
          <a:p>
            <a:r>
              <a:rPr lang="en-US" sz="1000" dirty="0" smtClean="0"/>
              <a:t>Heap Memory Used</a:t>
            </a:r>
            <a:endParaRPr lang="en-US" sz="1000" dirty="0"/>
          </a:p>
        </p:txBody>
      </p:sp>
      <p:sp>
        <p:nvSpPr>
          <p:cNvPr id="14" name="TextBox 13"/>
          <p:cNvSpPr txBox="1"/>
          <p:nvPr/>
        </p:nvSpPr>
        <p:spPr>
          <a:xfrm>
            <a:off x="6429388" y="3929066"/>
            <a:ext cx="1223412" cy="246221"/>
          </a:xfrm>
          <a:prstGeom prst="rect">
            <a:avLst/>
          </a:prstGeom>
          <a:noFill/>
        </p:spPr>
        <p:txBody>
          <a:bodyPr wrap="none" rtlCol="0">
            <a:spAutoFit/>
          </a:bodyPr>
          <a:lstStyle/>
          <a:p>
            <a:r>
              <a:rPr lang="en-US" sz="1000" dirty="0" smtClean="0"/>
              <a:t>Heap Memory Used</a:t>
            </a:r>
            <a:endParaRPr lang="en-US" sz="1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272735"/>
            <a:ext cx="8215369" cy="5447645"/>
          </a:xfrm>
          <a:prstGeom prst="rect">
            <a:avLst/>
          </a:prstGeom>
          <a:noFill/>
        </p:spPr>
        <p:txBody>
          <a:bodyPr wrap="square" rtlCol="0">
            <a:spAutoFit/>
          </a:bodyPr>
          <a:lstStyle/>
          <a:p>
            <a:r>
              <a:rPr lang="en-US" sz="1200" dirty="0" smtClean="0"/>
              <a:t> Introduction to Telemetry</a:t>
            </a:r>
          </a:p>
          <a:p>
            <a:endParaRPr lang="en-US" sz="1200" dirty="0" smtClean="0"/>
          </a:p>
          <a:p>
            <a:r>
              <a:rPr lang="en-US" sz="1200" dirty="0" smtClean="0"/>
              <a:t> What is Telemetry?</a:t>
            </a:r>
          </a:p>
          <a:p>
            <a:r>
              <a:rPr lang="en-US" sz="1200" dirty="0" smtClean="0"/>
              <a:t>Telemetry is the automated process of collecting, transmitting, and analyzing data from applications or systems to monitor their health, performance, and behavior. It provides critical insights into how applications function, helps identify bottlenecks, and ensures reliability in production environments.</a:t>
            </a:r>
          </a:p>
          <a:p>
            <a:endParaRPr lang="en-US" sz="1200" dirty="0" smtClean="0"/>
          </a:p>
          <a:p>
            <a:r>
              <a:rPr lang="en-US" sz="1200" dirty="0" smtClean="0"/>
              <a:t>---</a:t>
            </a:r>
          </a:p>
          <a:p>
            <a:endParaRPr lang="en-US" sz="1200" dirty="0" smtClean="0"/>
          </a:p>
          <a:p>
            <a:r>
              <a:rPr lang="en-US" sz="1200" dirty="0" smtClean="0"/>
              <a:t> Importance of Telemetry in Modern Applications</a:t>
            </a:r>
          </a:p>
          <a:p>
            <a:r>
              <a:rPr lang="en-US" sz="1200" dirty="0" smtClean="0"/>
              <a:t>1. </a:t>
            </a:r>
            <a:r>
              <a:rPr lang="en-US" sz="1200" dirty="0" err="1" smtClean="0"/>
              <a:t>Observability</a:t>
            </a:r>
            <a:r>
              <a:rPr lang="en-US" sz="1200" dirty="0" smtClean="0"/>
              <a:t>: Provides visibility into the internal state of an application to detect and troubleshoot issues.</a:t>
            </a:r>
          </a:p>
          <a:p>
            <a:r>
              <a:rPr lang="en-US" sz="1200" dirty="0" smtClean="0"/>
              <a:t>2. Performance Monitoring: Tracks metrics like response time, error rates, and resource usage to ensure optimal performance.</a:t>
            </a:r>
          </a:p>
          <a:p>
            <a:r>
              <a:rPr lang="en-US" sz="1200" dirty="0" smtClean="0"/>
              <a:t>3. Proactive Issue Detection: Enables quick identification and resolution of performance degradations or system failures.</a:t>
            </a:r>
          </a:p>
          <a:p>
            <a:r>
              <a:rPr lang="en-US" sz="1200" dirty="0" smtClean="0"/>
              <a:t>4. Scalability: Assists in determining scaling requirements by analyzing resource utilization trends.</a:t>
            </a:r>
          </a:p>
          <a:p>
            <a:r>
              <a:rPr lang="en-US" sz="1200" dirty="0" smtClean="0"/>
              <a:t>5. Compliance and Auditing: Captures logs and traces to meet regulatory requirements.</a:t>
            </a:r>
          </a:p>
          <a:p>
            <a:endParaRPr lang="en-US" sz="1200" dirty="0"/>
          </a:p>
          <a:p>
            <a:r>
              <a:rPr lang="en-US" sz="1200" dirty="0" smtClean="0"/>
              <a:t> Types of Telemetry Data</a:t>
            </a:r>
          </a:p>
          <a:p>
            <a:r>
              <a:rPr lang="en-US" sz="1200" dirty="0" smtClean="0"/>
              <a:t>1. Logs:</a:t>
            </a:r>
          </a:p>
          <a:p>
            <a:r>
              <a:rPr lang="en-US" sz="1200" dirty="0" smtClean="0"/>
              <a:t>   - Captures event information about what is happening in the application.</a:t>
            </a:r>
          </a:p>
          <a:p>
            <a:r>
              <a:rPr lang="en-US" sz="1200" dirty="0" smtClean="0"/>
              <a:t>   - Example: Errors, warnings, and debug information.</a:t>
            </a:r>
          </a:p>
          <a:p>
            <a:endParaRPr lang="en-US" sz="1200" dirty="0" smtClean="0"/>
          </a:p>
          <a:p>
            <a:r>
              <a:rPr lang="en-US" sz="1200" dirty="0" smtClean="0"/>
              <a:t>2. Metrics:</a:t>
            </a:r>
          </a:p>
          <a:p>
            <a:r>
              <a:rPr lang="en-US" sz="1200" dirty="0" smtClean="0"/>
              <a:t>   - Numeric representations of the application's performance over time.</a:t>
            </a:r>
          </a:p>
          <a:p>
            <a:r>
              <a:rPr lang="en-US" sz="1200" dirty="0" smtClean="0"/>
              <a:t>   - Example: CPU usage, memory usage, request latency, throughput.</a:t>
            </a:r>
          </a:p>
          <a:p>
            <a:endParaRPr lang="en-US" sz="1200" dirty="0" smtClean="0"/>
          </a:p>
          <a:p>
            <a:r>
              <a:rPr lang="en-US" sz="1200" dirty="0" smtClean="0"/>
              <a:t>3. Traces:</a:t>
            </a:r>
          </a:p>
          <a:p>
            <a:r>
              <a:rPr lang="en-US" sz="1200" dirty="0" smtClean="0"/>
              <a:t>   - Tracks a request's journey across distributed systems, showing the time spent at each stage.</a:t>
            </a:r>
          </a:p>
          <a:p>
            <a:r>
              <a:rPr lang="en-US" sz="1200" dirty="0" smtClean="0"/>
              <a:t>   - Example: End-to-end request latency in a </a:t>
            </a:r>
            <a:r>
              <a:rPr lang="en-US" sz="1200" dirty="0" err="1" smtClean="0"/>
              <a:t>microservices</a:t>
            </a:r>
            <a:r>
              <a:rPr lang="en-US" sz="1200" dirty="0" smtClean="0"/>
              <a:t> architecture.</a:t>
            </a:r>
          </a:p>
          <a:p>
            <a:endParaRPr lang="en-US" sz="12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272735"/>
            <a:ext cx="8215369" cy="5816977"/>
          </a:xfrm>
          <a:prstGeom prst="rect">
            <a:avLst/>
          </a:prstGeom>
          <a:noFill/>
        </p:spPr>
        <p:txBody>
          <a:bodyPr wrap="square" rtlCol="0">
            <a:spAutoFit/>
          </a:bodyPr>
          <a:lstStyle/>
          <a:p>
            <a:r>
              <a:rPr lang="en-US" sz="1200" b="1" dirty="0" smtClean="0"/>
              <a:t>Implementing Telemetry in Java</a:t>
            </a:r>
          </a:p>
          <a:p>
            <a:endParaRPr lang="en-US" sz="1200" dirty="0" smtClean="0"/>
          </a:p>
          <a:p>
            <a:r>
              <a:rPr lang="en-US" sz="1200" dirty="0" smtClean="0"/>
              <a:t> Tools and Libraries</a:t>
            </a:r>
          </a:p>
          <a:p>
            <a:r>
              <a:rPr lang="en-US" sz="1200" dirty="0" smtClean="0"/>
              <a:t>1. </a:t>
            </a:r>
            <a:r>
              <a:rPr lang="en-US" sz="1200" dirty="0" err="1" smtClean="0"/>
              <a:t>OpenTelemetry</a:t>
            </a:r>
            <a:r>
              <a:rPr lang="en-US" sz="1200" dirty="0" smtClean="0"/>
              <a:t>:</a:t>
            </a:r>
          </a:p>
          <a:p>
            <a:r>
              <a:rPr lang="en-US" sz="1200" dirty="0" smtClean="0"/>
              <a:t>   - A vendor-neutral </a:t>
            </a:r>
            <a:r>
              <a:rPr lang="en-US" sz="1200" dirty="0" err="1" smtClean="0"/>
              <a:t>observability</a:t>
            </a:r>
            <a:r>
              <a:rPr lang="en-US" sz="1200" dirty="0" smtClean="0"/>
              <a:t> framework for logs, metrics, and traces.</a:t>
            </a:r>
          </a:p>
          <a:p>
            <a:r>
              <a:rPr lang="en-US" sz="1200" dirty="0" smtClean="0"/>
              <a:t>   - Supports distributed tracing and integrates with popular </a:t>
            </a:r>
            <a:r>
              <a:rPr lang="en-US" sz="1200" dirty="0" err="1" smtClean="0"/>
              <a:t>backends</a:t>
            </a:r>
            <a:r>
              <a:rPr lang="en-US" sz="1200" dirty="0" smtClean="0"/>
              <a:t> like Prometheus, Jaeger, and </a:t>
            </a:r>
            <a:r>
              <a:rPr lang="en-US" sz="1200" dirty="0" err="1" smtClean="0"/>
              <a:t>Elasticsearch</a:t>
            </a:r>
            <a:r>
              <a:rPr lang="en-US" sz="1200" dirty="0" smtClean="0"/>
              <a:t>.</a:t>
            </a:r>
          </a:p>
          <a:p>
            <a:endParaRPr lang="en-US" sz="1200" dirty="0" smtClean="0"/>
          </a:p>
          <a:p>
            <a:r>
              <a:rPr lang="en-US" sz="1200" dirty="0" smtClean="0"/>
              <a:t>2. Micrometer:</a:t>
            </a:r>
          </a:p>
          <a:p>
            <a:r>
              <a:rPr lang="en-US" sz="1200" dirty="0" smtClean="0"/>
              <a:t>   - A metrics library that integrates seamlessly with frameworks like Spring Boot.</a:t>
            </a:r>
          </a:p>
          <a:p>
            <a:r>
              <a:rPr lang="en-US" sz="1200" dirty="0" smtClean="0"/>
              <a:t>   - Provides instrumentation for JVM metrics, HTTP requests, and more.</a:t>
            </a:r>
          </a:p>
          <a:p>
            <a:r>
              <a:rPr lang="en-US" sz="1200" dirty="0" smtClean="0"/>
              <a:t>   - Works with monitoring systems like Prometheus, </a:t>
            </a:r>
            <a:r>
              <a:rPr lang="en-US" sz="1200" dirty="0" err="1" smtClean="0"/>
              <a:t>Datadog</a:t>
            </a:r>
            <a:r>
              <a:rPr lang="en-US" sz="1200" dirty="0" smtClean="0"/>
              <a:t>, and New Relic.</a:t>
            </a:r>
          </a:p>
          <a:p>
            <a:endParaRPr lang="en-US" sz="1200" dirty="0" smtClean="0"/>
          </a:p>
          <a:p>
            <a:r>
              <a:rPr lang="en-US" sz="1200" dirty="0" smtClean="0"/>
              <a:t>3. </a:t>
            </a:r>
            <a:r>
              <a:rPr lang="en-US" sz="1200" dirty="0" err="1" smtClean="0"/>
              <a:t>Dropwizard</a:t>
            </a:r>
            <a:r>
              <a:rPr lang="en-US" sz="1200" dirty="0" smtClean="0"/>
              <a:t> Metrics:</a:t>
            </a:r>
          </a:p>
          <a:p>
            <a:r>
              <a:rPr lang="en-US" sz="1200" dirty="0" smtClean="0"/>
              <a:t>   - A Java library for metrics collection and reporting.</a:t>
            </a:r>
          </a:p>
          <a:p>
            <a:r>
              <a:rPr lang="en-US" sz="1200" dirty="0" smtClean="0"/>
              <a:t>   - Useful for tracking counters, timers, and gauges.</a:t>
            </a:r>
          </a:p>
          <a:p>
            <a:endParaRPr lang="en-US" sz="1200" dirty="0" smtClean="0"/>
          </a:p>
          <a:p>
            <a:r>
              <a:rPr lang="en-US" sz="1200" dirty="0" smtClean="0"/>
              <a:t>---</a:t>
            </a:r>
          </a:p>
          <a:p>
            <a:endParaRPr lang="en-US" sz="1200" dirty="0" smtClean="0"/>
          </a:p>
          <a:p>
            <a:r>
              <a:rPr lang="en-US" sz="1200" b="1" dirty="0" smtClean="0"/>
              <a:t> Setting Up Basic Telemetry</a:t>
            </a:r>
          </a:p>
          <a:p>
            <a:endParaRPr lang="en-US" sz="1200" dirty="0" smtClean="0"/>
          </a:p>
          <a:p>
            <a:r>
              <a:rPr lang="en-US" sz="1200" dirty="0" smtClean="0"/>
              <a:t>1. Metrics Collection:</a:t>
            </a:r>
          </a:p>
          <a:p>
            <a:r>
              <a:rPr lang="en-US" sz="1200" dirty="0" smtClean="0"/>
              <a:t>   - Use Micrometer or </a:t>
            </a:r>
            <a:r>
              <a:rPr lang="en-US" sz="1200" dirty="0" err="1" smtClean="0"/>
              <a:t>Dropwizard</a:t>
            </a:r>
            <a:r>
              <a:rPr lang="en-US" sz="1200" dirty="0" smtClean="0"/>
              <a:t> Metrics to collect metrics like request latency, JVM memory usage, and thread counts.</a:t>
            </a:r>
          </a:p>
          <a:p>
            <a:r>
              <a:rPr lang="en-US" sz="1200" dirty="0" smtClean="0"/>
              <a:t>   - Export these metrics to a monitoring backend such as Prometheus.</a:t>
            </a:r>
          </a:p>
          <a:p>
            <a:endParaRPr lang="en-US" sz="1200" dirty="0" smtClean="0"/>
          </a:p>
          <a:p>
            <a:r>
              <a:rPr lang="en-US" sz="1200" dirty="0" smtClean="0"/>
              <a:t>2. Logging:</a:t>
            </a:r>
          </a:p>
          <a:p>
            <a:r>
              <a:rPr lang="en-US" sz="1200" dirty="0" smtClean="0"/>
              <a:t>   - Use SLF4J, </a:t>
            </a:r>
            <a:r>
              <a:rPr lang="en-US" sz="1200" dirty="0" err="1" smtClean="0"/>
              <a:t>Logback</a:t>
            </a:r>
            <a:r>
              <a:rPr lang="en-US" sz="1200" dirty="0" smtClean="0"/>
              <a:t>, or Log4j2 for structured logging.</a:t>
            </a:r>
          </a:p>
          <a:p>
            <a:r>
              <a:rPr lang="en-US" sz="1200" dirty="0" smtClean="0"/>
              <a:t>   - Ensure logs are centralized using tools like </a:t>
            </a:r>
            <a:r>
              <a:rPr lang="en-US" sz="1200" dirty="0" err="1" smtClean="0"/>
              <a:t>Elasticsearch</a:t>
            </a:r>
            <a:r>
              <a:rPr lang="en-US" sz="1200" dirty="0" smtClean="0"/>
              <a:t>, </a:t>
            </a:r>
            <a:r>
              <a:rPr lang="en-US" sz="1200" dirty="0" err="1" smtClean="0"/>
              <a:t>Fluentd</a:t>
            </a:r>
            <a:r>
              <a:rPr lang="en-US" sz="1200" dirty="0" smtClean="0"/>
              <a:t>, or </a:t>
            </a:r>
            <a:r>
              <a:rPr lang="en-US" sz="1200" dirty="0" err="1" smtClean="0"/>
              <a:t>Logstash</a:t>
            </a:r>
            <a:r>
              <a:rPr lang="en-US" sz="1200" dirty="0" smtClean="0"/>
              <a:t>.</a:t>
            </a:r>
          </a:p>
          <a:p>
            <a:endParaRPr lang="en-US" sz="1200" dirty="0" smtClean="0"/>
          </a:p>
          <a:p>
            <a:r>
              <a:rPr lang="en-US" sz="1200" dirty="0" smtClean="0"/>
              <a:t>3. Tracing:</a:t>
            </a:r>
          </a:p>
          <a:p>
            <a:r>
              <a:rPr lang="en-US" sz="1200" dirty="0" smtClean="0"/>
              <a:t>   - Integrate </a:t>
            </a:r>
            <a:r>
              <a:rPr lang="en-US" sz="1200" dirty="0" err="1" smtClean="0"/>
              <a:t>OpenTelemetry</a:t>
            </a:r>
            <a:r>
              <a:rPr lang="en-US" sz="1200" dirty="0" smtClean="0"/>
              <a:t> for distributed tracing across </a:t>
            </a:r>
            <a:r>
              <a:rPr lang="en-US" sz="1200" dirty="0" err="1" smtClean="0"/>
              <a:t>microservices</a:t>
            </a:r>
            <a:r>
              <a:rPr lang="en-US" sz="1200" dirty="0" smtClean="0"/>
              <a:t>.</a:t>
            </a:r>
          </a:p>
          <a:p>
            <a:r>
              <a:rPr lang="en-US" sz="1200" dirty="0" smtClean="0"/>
              <a:t>   - Export trace data to visualization tools like Jaeger or </a:t>
            </a:r>
            <a:r>
              <a:rPr lang="en-US" sz="1200" dirty="0" err="1" smtClean="0"/>
              <a:t>Zipkin</a:t>
            </a:r>
            <a:r>
              <a:rPr lang="en-US" sz="1200" dirty="0" smtClean="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272735"/>
            <a:ext cx="8215369" cy="4339650"/>
          </a:xfrm>
          <a:prstGeom prst="rect">
            <a:avLst/>
          </a:prstGeom>
          <a:noFill/>
        </p:spPr>
        <p:txBody>
          <a:bodyPr wrap="square" rtlCol="0">
            <a:spAutoFit/>
          </a:bodyPr>
          <a:lstStyle/>
          <a:p>
            <a:r>
              <a:rPr lang="en-US" sz="1200" dirty="0" smtClean="0"/>
              <a:t> </a:t>
            </a:r>
            <a:r>
              <a:rPr lang="en-US" sz="1200" dirty="0" err="1" smtClean="0"/>
              <a:t>Instrumenting</a:t>
            </a:r>
            <a:r>
              <a:rPr lang="en-US" sz="1200" dirty="0" smtClean="0"/>
              <a:t> Your Code for Telemetry</a:t>
            </a:r>
          </a:p>
          <a:p>
            <a:endParaRPr lang="en-US" sz="1200" dirty="0" smtClean="0"/>
          </a:p>
          <a:p>
            <a:r>
              <a:rPr lang="en-US" sz="1200" dirty="0" smtClean="0"/>
              <a:t>1. Capturing Key Performance Indicators (KPIs):</a:t>
            </a:r>
          </a:p>
          <a:p>
            <a:r>
              <a:rPr lang="en-US" sz="1200" dirty="0" smtClean="0"/>
              <a:t>   - Counters: Track occurrences of events (e.g., requests processed, errors).</a:t>
            </a:r>
          </a:p>
          <a:p>
            <a:r>
              <a:rPr lang="en-US" sz="1200" dirty="0" smtClean="0"/>
              <a:t>   - Timers: Measure how long an operation takes.</a:t>
            </a:r>
          </a:p>
          <a:p>
            <a:r>
              <a:rPr lang="en-US" sz="1200" dirty="0" smtClean="0"/>
              <a:t>   - Gauges: Monitor instantaneous values (e.g., current memory usage).</a:t>
            </a:r>
          </a:p>
          <a:p>
            <a:endParaRPr lang="en-US" sz="1200" dirty="0" smtClean="0"/>
          </a:p>
          <a:p>
            <a:r>
              <a:rPr lang="en-US" sz="1200" dirty="0" smtClean="0"/>
              <a:t>   Example KPIs:</a:t>
            </a:r>
          </a:p>
          <a:p>
            <a:r>
              <a:rPr lang="en-US" sz="1200" dirty="0" smtClean="0"/>
              <a:t>   - Request processing time (latency).</a:t>
            </a:r>
          </a:p>
          <a:p>
            <a:r>
              <a:rPr lang="en-US" sz="1200" dirty="0" smtClean="0"/>
              <a:t>   - Error rates (number of failed requests).</a:t>
            </a:r>
          </a:p>
          <a:p>
            <a:r>
              <a:rPr lang="en-US" sz="1200" dirty="0" smtClean="0"/>
              <a:t>   - Resource utilization (CPU, memory).</a:t>
            </a:r>
          </a:p>
          <a:p>
            <a:endParaRPr lang="en-US" sz="1200" dirty="0" smtClean="0"/>
          </a:p>
          <a:p>
            <a:r>
              <a:rPr lang="en-US" sz="1200" dirty="0" smtClean="0"/>
              <a:t>2. Integrating Metrics:</a:t>
            </a:r>
          </a:p>
          <a:p>
            <a:r>
              <a:rPr lang="en-US" sz="1200" dirty="0" smtClean="0"/>
              <a:t>   - Use Micrometer's annotations or APIs to measure method execution time.</a:t>
            </a:r>
          </a:p>
          <a:p>
            <a:r>
              <a:rPr lang="en-US" sz="1200" dirty="0" smtClean="0"/>
              <a:t>   - Example: @Timed annotation in Spring Boot for automatic latency tracking.</a:t>
            </a:r>
          </a:p>
          <a:p>
            <a:endParaRPr lang="en-US" sz="1200" dirty="0" smtClean="0"/>
          </a:p>
          <a:p>
            <a:r>
              <a:rPr lang="en-US" sz="1200" dirty="0" smtClean="0"/>
              <a:t>3. Adding Tracing:</a:t>
            </a:r>
          </a:p>
          <a:p>
            <a:r>
              <a:rPr lang="en-US" sz="1200" dirty="0" smtClean="0"/>
              <a:t>   - Instrument your code with </a:t>
            </a:r>
            <a:r>
              <a:rPr lang="en-US" sz="1200" dirty="0" err="1" smtClean="0"/>
              <a:t>OpenTelemetry</a:t>
            </a:r>
            <a:r>
              <a:rPr lang="en-US" sz="1200" dirty="0" smtClean="0"/>
              <a:t> to trace requests across services.</a:t>
            </a:r>
          </a:p>
          <a:p>
            <a:r>
              <a:rPr lang="en-US" sz="1200" dirty="0" smtClean="0"/>
              <a:t>   - Use manual spans for custom events or automatic instrumentation for HTTP clients and servers.</a:t>
            </a:r>
          </a:p>
          <a:p>
            <a:endParaRPr lang="en-US" sz="1200" dirty="0" smtClean="0"/>
          </a:p>
          <a:p>
            <a:r>
              <a:rPr lang="en-US" sz="1200" dirty="0" smtClean="0"/>
              <a:t>4. Logging Best Practices:</a:t>
            </a:r>
          </a:p>
          <a:p>
            <a:r>
              <a:rPr lang="en-US" sz="1200" dirty="0" smtClean="0"/>
              <a:t>   - Use structured logging formats like JSON for easier parsing.</a:t>
            </a:r>
          </a:p>
          <a:p>
            <a:r>
              <a:rPr lang="en-US" sz="1200" dirty="0" smtClean="0"/>
              <a:t>   - Include correlation IDs in logs to link requests with traces.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272735"/>
            <a:ext cx="8215369" cy="5539978"/>
          </a:xfrm>
          <a:prstGeom prst="rect">
            <a:avLst/>
          </a:prstGeom>
          <a:noFill/>
        </p:spPr>
        <p:txBody>
          <a:bodyPr wrap="square" rtlCol="0">
            <a:spAutoFit/>
          </a:bodyPr>
          <a:lstStyle/>
          <a:p>
            <a:r>
              <a:rPr lang="en-US" sz="1400" dirty="0"/>
              <a:t>For the below example, Please add the </a:t>
            </a:r>
            <a:r>
              <a:rPr lang="en-US" sz="1400" dirty="0" err="1"/>
              <a:t>dependancies</a:t>
            </a:r>
            <a:r>
              <a:rPr lang="en-US" sz="1400" dirty="0"/>
              <a:t> in pom.xml</a:t>
            </a:r>
          </a:p>
          <a:p>
            <a:r>
              <a:rPr lang="en-US" sz="1400" dirty="0"/>
              <a:t>&lt;dependency&gt;</a:t>
            </a:r>
          </a:p>
          <a:p>
            <a:r>
              <a:rPr lang="en-US" sz="1400" dirty="0"/>
              <a:t>&lt;</a:t>
            </a:r>
            <a:r>
              <a:rPr lang="en-US" sz="1400" dirty="0" err="1"/>
              <a:t>groupId</a:t>
            </a:r>
            <a:r>
              <a:rPr lang="en-US" sz="1400" dirty="0"/>
              <a:t>&gt;</a:t>
            </a:r>
            <a:r>
              <a:rPr lang="en-US" sz="1400" dirty="0" err="1"/>
              <a:t>io.dropwizard.metrics</a:t>
            </a:r>
            <a:r>
              <a:rPr lang="en-US" sz="1400" dirty="0"/>
              <a:t>&lt;/</a:t>
            </a:r>
            <a:r>
              <a:rPr lang="en-US" sz="1400" dirty="0" err="1"/>
              <a:t>groupId</a:t>
            </a:r>
            <a:r>
              <a:rPr lang="en-US" sz="1400" dirty="0"/>
              <a:t>&gt;</a:t>
            </a:r>
          </a:p>
          <a:p>
            <a:r>
              <a:rPr lang="en-US" sz="1400" dirty="0"/>
              <a:t>&lt;</a:t>
            </a:r>
            <a:r>
              <a:rPr lang="en-US" sz="1400" dirty="0" err="1"/>
              <a:t>artifactId</a:t>
            </a:r>
            <a:r>
              <a:rPr lang="en-US" sz="1400" dirty="0"/>
              <a:t>&gt;metrics-core&lt;/</a:t>
            </a:r>
            <a:r>
              <a:rPr lang="en-US" sz="1400" dirty="0" err="1"/>
              <a:t>artifactId</a:t>
            </a:r>
            <a:r>
              <a:rPr lang="en-US" sz="1400" dirty="0"/>
              <a:t>&gt;</a:t>
            </a:r>
          </a:p>
          <a:p>
            <a:r>
              <a:rPr lang="en-US" sz="1400" dirty="0"/>
              <a:t>&lt;version&gt;4.2.18&lt;/version&gt; &lt;!-- Replace with the latest version if needed --&gt;</a:t>
            </a:r>
          </a:p>
          <a:p>
            <a:r>
              <a:rPr lang="en-US" sz="1400" dirty="0"/>
              <a:t>&lt;/dependency&gt;</a:t>
            </a:r>
          </a:p>
          <a:p>
            <a:r>
              <a:rPr lang="en-US" sz="1400" dirty="0"/>
              <a:t>&lt;dependency&gt;</a:t>
            </a:r>
          </a:p>
          <a:p>
            <a:r>
              <a:rPr lang="en-US" sz="1400" dirty="0"/>
              <a:t>&lt;</a:t>
            </a:r>
            <a:r>
              <a:rPr lang="en-US" sz="1400" dirty="0" err="1"/>
              <a:t>groupId</a:t>
            </a:r>
            <a:r>
              <a:rPr lang="en-US" sz="1400" dirty="0"/>
              <a:t>&gt;</a:t>
            </a:r>
            <a:r>
              <a:rPr lang="en-US" sz="1400" dirty="0" err="1"/>
              <a:t>io.micrometer</a:t>
            </a:r>
            <a:r>
              <a:rPr lang="en-US" sz="1400" dirty="0"/>
              <a:t>&lt;/</a:t>
            </a:r>
            <a:r>
              <a:rPr lang="en-US" sz="1400" dirty="0" err="1"/>
              <a:t>groupId</a:t>
            </a:r>
            <a:r>
              <a:rPr lang="en-US" sz="1400" dirty="0"/>
              <a:t>&gt;</a:t>
            </a:r>
          </a:p>
          <a:p>
            <a:r>
              <a:rPr lang="en-US" sz="1400" dirty="0"/>
              <a:t>&lt;</a:t>
            </a:r>
            <a:r>
              <a:rPr lang="en-US" sz="1400" dirty="0" err="1"/>
              <a:t>artifactId</a:t>
            </a:r>
            <a:r>
              <a:rPr lang="en-US" sz="1400" dirty="0"/>
              <a:t>&gt;micrometer-core&lt;/</a:t>
            </a:r>
            <a:r>
              <a:rPr lang="en-US" sz="1400" dirty="0" err="1"/>
              <a:t>artifactId</a:t>
            </a:r>
            <a:r>
              <a:rPr lang="en-US" sz="1400" dirty="0"/>
              <a:t>&gt;</a:t>
            </a:r>
          </a:p>
          <a:p>
            <a:r>
              <a:rPr lang="en-US" sz="1400" dirty="0"/>
              <a:t>&lt;version&gt;1.11.3&lt;/version&gt; &lt;!-- Replace with the latest version if needed --&gt;</a:t>
            </a:r>
          </a:p>
          <a:p>
            <a:r>
              <a:rPr lang="en-US" sz="1400" dirty="0"/>
              <a:t>&lt;/dependency&gt;</a:t>
            </a:r>
          </a:p>
          <a:p>
            <a:r>
              <a:rPr lang="en-US" sz="1400" dirty="0"/>
              <a:t>&lt;dependency&gt;</a:t>
            </a:r>
          </a:p>
          <a:p>
            <a:r>
              <a:rPr lang="en-US" sz="1400" dirty="0"/>
              <a:t>&lt;</a:t>
            </a:r>
            <a:r>
              <a:rPr lang="en-US" sz="1400" dirty="0" err="1"/>
              <a:t>groupId</a:t>
            </a:r>
            <a:r>
              <a:rPr lang="en-US" sz="1400" dirty="0"/>
              <a:t>&gt;</a:t>
            </a:r>
            <a:r>
              <a:rPr lang="en-US" sz="1400" dirty="0" err="1"/>
              <a:t>io.micrometer</a:t>
            </a:r>
            <a:r>
              <a:rPr lang="en-US" sz="1400" dirty="0"/>
              <a:t>&lt;/</a:t>
            </a:r>
            <a:r>
              <a:rPr lang="en-US" sz="1400" dirty="0" err="1"/>
              <a:t>groupId</a:t>
            </a:r>
            <a:r>
              <a:rPr lang="en-US" sz="1400" dirty="0"/>
              <a:t>&gt;</a:t>
            </a:r>
          </a:p>
          <a:p>
            <a:r>
              <a:rPr lang="en-US" sz="1400" dirty="0"/>
              <a:t>&lt;</a:t>
            </a:r>
            <a:r>
              <a:rPr lang="en-US" sz="1400" dirty="0" err="1"/>
              <a:t>artifactId</a:t>
            </a:r>
            <a:r>
              <a:rPr lang="en-US" sz="1400" dirty="0"/>
              <a:t>&gt;micrometer-registry-</a:t>
            </a:r>
            <a:r>
              <a:rPr lang="en-US" sz="1400" dirty="0" err="1"/>
              <a:t>prometheus</a:t>
            </a:r>
            <a:r>
              <a:rPr lang="en-US" sz="1400" dirty="0"/>
              <a:t>&lt;/</a:t>
            </a:r>
            <a:r>
              <a:rPr lang="en-US" sz="1400" dirty="0" err="1"/>
              <a:t>artifactId</a:t>
            </a:r>
            <a:r>
              <a:rPr lang="en-US" sz="1400" dirty="0"/>
              <a:t>&gt;</a:t>
            </a:r>
          </a:p>
          <a:p>
            <a:r>
              <a:rPr lang="en-US" sz="1400" dirty="0"/>
              <a:t>&lt;version&gt;1.11.3&lt;/version&gt; &lt;!-- Replace with the latest version if needed --&gt;</a:t>
            </a:r>
          </a:p>
          <a:p>
            <a:r>
              <a:rPr lang="en-US" sz="1400" dirty="0"/>
              <a:t>&lt;/dependency&gt;</a:t>
            </a:r>
          </a:p>
          <a:p>
            <a:r>
              <a:rPr lang="en-US" sz="1400" dirty="0"/>
              <a:t/>
            </a:r>
            <a:br>
              <a:rPr lang="en-US" sz="1400" dirty="0"/>
            </a:br>
            <a:endParaRPr lang="en-US" sz="1400" dirty="0"/>
          </a:p>
          <a:p>
            <a:r>
              <a:rPr lang="en-US" sz="1400" dirty="0"/>
              <a:t>&lt;dependency&gt;</a:t>
            </a:r>
          </a:p>
          <a:p>
            <a:r>
              <a:rPr lang="en-US" sz="1400" dirty="0"/>
              <a:t>&lt;</a:t>
            </a:r>
            <a:r>
              <a:rPr lang="en-US" sz="1400" dirty="0" err="1"/>
              <a:t>groupId</a:t>
            </a:r>
            <a:r>
              <a:rPr lang="en-US" sz="1400" dirty="0"/>
              <a:t>&gt;</a:t>
            </a:r>
            <a:r>
              <a:rPr lang="en-US" sz="1400" dirty="0" err="1"/>
              <a:t>org.openjdk.jmh</a:t>
            </a:r>
            <a:r>
              <a:rPr lang="en-US" sz="1400" dirty="0"/>
              <a:t>&lt;/</a:t>
            </a:r>
            <a:r>
              <a:rPr lang="en-US" sz="1400" dirty="0" err="1"/>
              <a:t>groupId</a:t>
            </a:r>
            <a:r>
              <a:rPr lang="en-US" sz="1400" dirty="0"/>
              <a:t>&gt;</a:t>
            </a:r>
          </a:p>
          <a:p>
            <a:r>
              <a:rPr lang="en-US" sz="1400" dirty="0"/>
              <a:t>&lt;</a:t>
            </a:r>
            <a:r>
              <a:rPr lang="en-US" sz="1400" dirty="0" err="1"/>
              <a:t>artifactId</a:t>
            </a:r>
            <a:r>
              <a:rPr lang="en-US" sz="1400" dirty="0"/>
              <a:t>&gt;</a:t>
            </a:r>
            <a:r>
              <a:rPr lang="en-US" sz="1400" dirty="0" err="1"/>
              <a:t>jmh</a:t>
            </a:r>
            <a:r>
              <a:rPr lang="en-US" sz="1400" dirty="0"/>
              <a:t>-generator-</a:t>
            </a:r>
            <a:r>
              <a:rPr lang="en-US" sz="1400" dirty="0" err="1"/>
              <a:t>annprocess</a:t>
            </a:r>
            <a:r>
              <a:rPr lang="en-US" sz="1400" dirty="0"/>
              <a:t>&lt;/</a:t>
            </a:r>
            <a:r>
              <a:rPr lang="en-US" sz="1400" dirty="0" err="1"/>
              <a:t>artifactId</a:t>
            </a:r>
            <a:r>
              <a:rPr lang="en-US" sz="1400" dirty="0"/>
              <a:t>&gt;</a:t>
            </a:r>
          </a:p>
          <a:p>
            <a:r>
              <a:rPr lang="en-US" sz="1400" dirty="0"/>
              <a:t>&lt;version&gt;1.37&lt;/version&gt;</a:t>
            </a:r>
          </a:p>
          <a:p>
            <a:r>
              <a:rPr lang="en-US" sz="1400" dirty="0"/>
              <a:t>&lt;scope&gt;test&lt;/scope&gt;</a:t>
            </a:r>
          </a:p>
          <a:p>
            <a:r>
              <a:rPr lang="en-US" sz="1400" dirty="0"/>
              <a:t>&lt;/dependency&gt;</a:t>
            </a:r>
          </a:p>
          <a:p>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34" y="1214422"/>
            <a:ext cx="7929617" cy="4247317"/>
          </a:xfrm>
          <a:prstGeom prst="rect">
            <a:avLst/>
          </a:prstGeom>
          <a:noFill/>
        </p:spPr>
        <p:txBody>
          <a:bodyPr wrap="square" rtlCol="0">
            <a:spAutoFit/>
          </a:bodyPr>
          <a:lstStyle/>
          <a:p>
            <a:r>
              <a:rPr lang="en-US" sz="2000" b="1" dirty="0" err="1" smtClean="0"/>
              <a:t>CyclicBarrier</a:t>
            </a:r>
            <a:r>
              <a:rPr lang="en-US" sz="2000" dirty="0" smtClean="0"/>
              <a:t> and </a:t>
            </a:r>
            <a:r>
              <a:rPr lang="en-US" sz="2000" b="1" dirty="0" err="1" smtClean="0"/>
              <a:t>Phaser</a:t>
            </a:r>
            <a:endParaRPr lang="en-US" sz="2000" dirty="0" smtClean="0"/>
          </a:p>
          <a:p>
            <a:endParaRPr lang="en-US" sz="1400" dirty="0"/>
          </a:p>
          <a:p>
            <a:endParaRPr lang="en-US" sz="1400" dirty="0" smtClean="0"/>
          </a:p>
          <a:p>
            <a:r>
              <a:rPr lang="en-US" sz="1400" dirty="0" smtClean="0"/>
              <a:t> Both </a:t>
            </a:r>
            <a:r>
              <a:rPr lang="en-US" sz="1400" b="1" dirty="0" err="1" smtClean="0"/>
              <a:t>CyclicBarrier</a:t>
            </a:r>
            <a:r>
              <a:rPr lang="en-US" sz="1400" dirty="0" smtClean="0"/>
              <a:t> and </a:t>
            </a:r>
            <a:r>
              <a:rPr lang="en-US" sz="1400" b="1" dirty="0" err="1" smtClean="0"/>
              <a:t>Phaser</a:t>
            </a:r>
            <a:r>
              <a:rPr lang="en-US" sz="1400" dirty="0" smtClean="0"/>
              <a:t> are synchronization constructs used to coordinate the execution </a:t>
            </a:r>
          </a:p>
          <a:p>
            <a:r>
              <a:rPr lang="en-US" sz="1400" dirty="0" smtClean="0"/>
              <a:t> of multiple threads. </a:t>
            </a:r>
          </a:p>
          <a:p>
            <a:r>
              <a:rPr lang="en-US" sz="1400" dirty="0" smtClean="0"/>
              <a:t> </a:t>
            </a:r>
            <a:r>
              <a:rPr lang="en-US" sz="1400" dirty="0" err="1" smtClean="0"/>
              <a:t>CyclicBarrier</a:t>
            </a:r>
            <a:r>
              <a:rPr lang="en-US" sz="1400" dirty="0" smtClean="0"/>
              <a:t>: It is a simple synchronization barrier where a fixed number of threads must arrive </a:t>
            </a:r>
          </a:p>
          <a:p>
            <a:r>
              <a:rPr lang="en-US" sz="1400" dirty="0" smtClean="0"/>
              <a:t> at the barrier before any of them can proceed. Once all threads arrive, the barrier is "reset" and </a:t>
            </a:r>
          </a:p>
          <a:p>
            <a:r>
              <a:rPr lang="en-US" sz="1400" dirty="0" smtClean="0"/>
              <a:t> can be reused.</a:t>
            </a:r>
          </a:p>
          <a:p>
            <a:endParaRPr lang="en-US" sz="1400" dirty="0" smtClean="0"/>
          </a:p>
          <a:p>
            <a:r>
              <a:rPr lang="en-US" sz="1400" dirty="0" err="1" smtClean="0"/>
              <a:t>Phaser</a:t>
            </a:r>
            <a:r>
              <a:rPr lang="en-US" sz="1400" dirty="0" smtClean="0"/>
              <a:t>: It is a more flexible and dynamic synchronization construct, which allows threads to wait </a:t>
            </a:r>
          </a:p>
          <a:p>
            <a:r>
              <a:rPr lang="en-US" sz="1400" dirty="0" smtClean="0"/>
              <a:t>on one or more phases. It provides more control over phases and participants and can be used </a:t>
            </a:r>
          </a:p>
          <a:p>
            <a:r>
              <a:rPr lang="en-US" sz="1400" dirty="0" smtClean="0"/>
              <a:t>in more complex scenarios, including cases where the number of threads might vary over time.</a:t>
            </a:r>
          </a:p>
          <a:p>
            <a:endParaRPr lang="en-US" sz="1400" dirty="0" smtClean="0"/>
          </a:p>
          <a:p>
            <a:r>
              <a:rPr lang="en-US" sz="1400" dirty="0" smtClean="0"/>
              <a:t>Key Differences:</a:t>
            </a:r>
          </a:p>
          <a:p>
            <a:endParaRPr lang="en-US" sz="1400" dirty="0" smtClean="0"/>
          </a:p>
          <a:p>
            <a:r>
              <a:rPr lang="en-US" sz="1400" dirty="0" smtClean="0"/>
              <a:t>    </a:t>
            </a:r>
            <a:r>
              <a:rPr lang="en-US" sz="1400" dirty="0" err="1" smtClean="0"/>
              <a:t>CyclicBarrier</a:t>
            </a:r>
            <a:r>
              <a:rPr lang="en-US" sz="1400" dirty="0" smtClean="0"/>
              <a:t> is fixed in terms of the number of threads that need to synchronize.</a:t>
            </a:r>
          </a:p>
          <a:p>
            <a:r>
              <a:rPr lang="en-US" sz="1400" dirty="0" smtClean="0"/>
              <a:t>    </a:t>
            </a:r>
            <a:r>
              <a:rPr lang="en-US" sz="1400" dirty="0" err="1" smtClean="0"/>
              <a:t>Phaser</a:t>
            </a:r>
            <a:r>
              <a:rPr lang="en-US" sz="1400" dirty="0" smtClean="0"/>
              <a:t> allows for more complex synchronization patterns, including dynamic participation </a:t>
            </a:r>
          </a:p>
          <a:p>
            <a:r>
              <a:rPr lang="en-US" sz="1400" dirty="0" smtClean="0"/>
              <a:t>    (threads can register and deregister).</a:t>
            </a:r>
          </a:p>
          <a:p>
            <a:r>
              <a:rPr lang="en-US" sz="1400" dirty="0" smtClean="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428596" y="2143116"/>
          <a:ext cx="8143932" cy="4546290"/>
        </p:xfrm>
        <a:graphic>
          <a:graphicData uri="http://schemas.openxmlformats.org/drawingml/2006/table">
            <a:tbl>
              <a:tblPr firstRow="1" bandRow="1">
                <a:tableStyleId>{5C22544A-7EE6-4342-B048-85BDC9FD1C3A}</a:tableStyleId>
              </a:tblPr>
              <a:tblGrid>
                <a:gridCol w="2071702"/>
                <a:gridCol w="2928958"/>
                <a:gridCol w="3143272"/>
              </a:tblGrid>
              <a:tr h="428628">
                <a:tc>
                  <a:txBody>
                    <a:bodyPr/>
                    <a:lstStyle/>
                    <a:p>
                      <a:r>
                        <a:rPr lang="en-US" dirty="0" smtClean="0"/>
                        <a:t>Feature		</a:t>
                      </a:r>
                    </a:p>
                  </a:txBody>
                  <a:tcPr/>
                </a:tc>
                <a:tc>
                  <a:txBody>
                    <a:bodyPr/>
                    <a:lstStyle/>
                    <a:p>
                      <a:r>
                        <a:rPr lang="en-US" dirty="0" err="1" smtClean="0"/>
                        <a:t>TreeMap</a:t>
                      </a:r>
                      <a:r>
                        <a:rPr lang="en-US" dirty="0" smtClean="0"/>
                        <a:t>			</a:t>
                      </a:r>
                    </a:p>
                  </a:txBody>
                  <a:tcPr/>
                </a:tc>
                <a:tc>
                  <a:txBody>
                    <a:bodyPr/>
                    <a:lstStyle/>
                    <a:p>
                      <a:r>
                        <a:rPr lang="en-US" dirty="0" err="1" smtClean="0"/>
                        <a:t>ConcurrentSkipListMap</a:t>
                      </a:r>
                      <a:endParaRPr lang="en-US" dirty="0" smtClean="0"/>
                    </a:p>
                  </a:txBody>
                  <a:tcPr/>
                </a:tc>
              </a:tr>
              <a:tr h="642942">
                <a:tc>
                  <a:txBody>
                    <a:bodyPr/>
                    <a:lstStyle/>
                    <a:p>
                      <a:r>
                        <a:rPr lang="en-US" dirty="0" smtClean="0"/>
                        <a:t>Thread Safety</a:t>
                      </a:r>
                    </a:p>
                    <a:p>
                      <a:r>
                        <a:rPr lang="en-US" dirty="0" smtClean="0"/>
                        <a:t>	</a:t>
                      </a:r>
                    </a:p>
                  </a:txBody>
                  <a:tcPr/>
                </a:tc>
                <a:tc>
                  <a:txBody>
                    <a:bodyPr/>
                    <a:lstStyle/>
                    <a:p>
                      <a:r>
                        <a:rPr lang="en-US" dirty="0" smtClean="0"/>
                        <a:t>Not thread-safe; requires external synchronization	</a:t>
                      </a:r>
                      <a:endParaRPr lang="en-US" dirty="0"/>
                    </a:p>
                  </a:txBody>
                  <a:tcPr/>
                </a:tc>
                <a:tc>
                  <a:txBody>
                    <a:bodyPr/>
                    <a:lstStyle/>
                    <a:p>
                      <a:r>
                        <a:rPr lang="en-US" dirty="0" smtClean="0"/>
                        <a:t>Thread-safe; supports concurrent access</a:t>
                      </a:r>
                      <a:endParaRPr lang="en-US" dirty="0"/>
                    </a:p>
                  </a:txBody>
                  <a:tcPr/>
                </a:tc>
              </a:tr>
              <a:tr h="366120">
                <a:tc>
                  <a:txBody>
                    <a:bodyPr/>
                    <a:lstStyle/>
                    <a:p>
                      <a:r>
                        <a:rPr lang="en-US" dirty="0" smtClean="0"/>
                        <a:t>Synchronization Scope</a:t>
                      </a:r>
                      <a:endParaRPr lang="en-US" dirty="0"/>
                    </a:p>
                  </a:txBody>
                  <a:tcPr/>
                </a:tc>
                <a:tc>
                  <a:txBody>
                    <a:bodyPr/>
                    <a:lstStyle/>
                    <a:p>
                      <a:r>
                        <a:rPr lang="en-US" dirty="0" smtClean="0"/>
                        <a:t>Must synchronize externally	</a:t>
                      </a:r>
                      <a:endParaRPr lang="en-US" dirty="0"/>
                    </a:p>
                  </a:txBody>
                  <a:tcPr/>
                </a:tc>
                <a:tc>
                  <a:txBody>
                    <a:bodyPr/>
                    <a:lstStyle/>
                    <a:p>
                      <a:r>
                        <a:rPr lang="en-US" dirty="0" smtClean="0"/>
                        <a:t>Uses fine-grained locks for efficient concurrency</a:t>
                      </a:r>
                    </a:p>
                  </a:txBody>
                  <a:tcPr/>
                </a:tc>
              </a:tr>
              <a:tr h="366120">
                <a:tc>
                  <a:txBody>
                    <a:bodyPr/>
                    <a:lstStyle/>
                    <a:p>
                      <a:r>
                        <a:rPr lang="en-US" dirty="0" smtClean="0"/>
                        <a:t>Performance</a:t>
                      </a:r>
                    </a:p>
                  </a:txBody>
                  <a:tcPr/>
                </a:tc>
                <a:tc>
                  <a:txBody>
                    <a:bodyPr/>
                    <a:lstStyle/>
                    <a:p>
                      <a:r>
                        <a:rPr lang="en-US" dirty="0" smtClean="0"/>
                        <a:t>Slower in multi-threaded environments due to explicit locking	</a:t>
                      </a:r>
                      <a:endParaRPr lang="en-US" dirty="0"/>
                    </a:p>
                  </a:txBody>
                  <a:tcPr/>
                </a:tc>
                <a:tc>
                  <a:txBody>
                    <a:bodyPr/>
                    <a:lstStyle/>
                    <a:p>
                      <a:r>
                        <a:rPr lang="en-US" dirty="0" smtClean="0"/>
                        <a:t>Faster in multi-threaded environments due to lock-free design</a:t>
                      </a:r>
                      <a:endParaRPr lang="en-US" dirty="0"/>
                    </a:p>
                  </a:txBody>
                  <a:tcPr/>
                </a:tc>
              </a:tr>
              <a:tr h="366120">
                <a:tc>
                  <a:txBody>
                    <a:bodyPr/>
                    <a:lstStyle/>
                    <a:p>
                      <a:r>
                        <a:rPr lang="en-US" dirty="0" smtClean="0"/>
                        <a:t>Ordering	</a:t>
                      </a:r>
                    </a:p>
                  </a:txBody>
                  <a:tcPr/>
                </a:tc>
                <a:tc>
                  <a:txBody>
                    <a:bodyPr/>
                    <a:lstStyle/>
                    <a:p>
                      <a:r>
                        <a:rPr lang="en-US" dirty="0" smtClean="0"/>
                        <a:t>Maintains natural order of keys</a:t>
                      </a:r>
                      <a:endParaRPr lang="en-US" dirty="0"/>
                    </a:p>
                  </a:txBody>
                  <a:tcPr/>
                </a:tc>
                <a:tc>
                  <a:txBody>
                    <a:bodyPr/>
                    <a:lstStyle/>
                    <a:p>
                      <a:r>
                        <a:rPr lang="en-US" dirty="0" smtClean="0"/>
                        <a:t>Maintains natural order of keys</a:t>
                      </a:r>
                      <a:endParaRPr lang="en-US" dirty="0"/>
                    </a:p>
                  </a:txBody>
                  <a:tcPr/>
                </a:tc>
              </a:tr>
              <a:tr h="366120">
                <a:tc>
                  <a:txBody>
                    <a:bodyPr/>
                    <a:lstStyle/>
                    <a:p>
                      <a:r>
                        <a:rPr lang="en-US" dirty="0" smtClean="0"/>
                        <a:t>Scalability</a:t>
                      </a:r>
                    </a:p>
                  </a:txBody>
                  <a:tcPr/>
                </a:tc>
                <a:tc>
                  <a:txBody>
                    <a:bodyPr/>
                    <a:lstStyle/>
                    <a:p>
                      <a:r>
                        <a:rPr lang="en-US" dirty="0" smtClean="0"/>
                        <a:t>Limited scalability in multi-threaded 			</a:t>
                      </a:r>
                      <a:endParaRPr lang="en-US" dirty="0"/>
                    </a:p>
                  </a:txBody>
                  <a:tcPr/>
                </a:tc>
                <a:tc>
                  <a:txBody>
                    <a:bodyPr/>
                    <a:lstStyle/>
                    <a:p>
                      <a:r>
                        <a:rPr lang="en-US" dirty="0" smtClean="0"/>
                        <a:t>scenarios	Highly scalable for concurrent access</a:t>
                      </a:r>
                      <a:endParaRPr lang="en-US" dirty="0"/>
                    </a:p>
                  </a:txBody>
                  <a:tcPr/>
                </a:tc>
              </a:tr>
              <a:tr h="366120">
                <a:tc>
                  <a:txBody>
                    <a:bodyPr/>
                    <a:lstStyle/>
                    <a:p>
                      <a:r>
                        <a:rPr lang="en-US" dirty="0" smtClean="0"/>
                        <a:t>Use Case</a:t>
                      </a:r>
                    </a:p>
                    <a:p>
                      <a:endParaRPr lang="en-US" dirty="0" smtClean="0"/>
                    </a:p>
                  </a:txBody>
                  <a:tcPr/>
                </a:tc>
                <a:tc>
                  <a:txBody>
                    <a:bodyPr/>
                    <a:lstStyle/>
                    <a:p>
                      <a:r>
                        <a:rPr lang="en-US" dirty="0" smtClean="0"/>
                        <a:t>Single-threaded scenarios or explicit synchronization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Multi-threaded scenarios with sorted data</a:t>
                      </a:r>
                    </a:p>
                  </a:txBody>
                  <a:tcPr/>
                </a:tc>
              </a:tr>
            </a:tbl>
          </a:graphicData>
        </a:graphic>
      </p:graphicFrame>
      <p:sp>
        <p:nvSpPr>
          <p:cNvPr id="7" name="Rectangle 6"/>
          <p:cNvSpPr/>
          <p:nvPr/>
        </p:nvSpPr>
        <p:spPr>
          <a:xfrm>
            <a:off x="500034" y="642918"/>
            <a:ext cx="8001056" cy="1323439"/>
          </a:xfrm>
          <a:prstGeom prst="rect">
            <a:avLst/>
          </a:prstGeom>
        </p:spPr>
        <p:txBody>
          <a:bodyPr wrap="square">
            <a:spAutoFit/>
          </a:bodyPr>
          <a:lstStyle/>
          <a:p>
            <a:r>
              <a:rPr lang="en-US" sz="1600" b="1" dirty="0" err="1" smtClean="0"/>
              <a:t>ConcurrentSkipListMap</a:t>
            </a:r>
            <a:r>
              <a:rPr lang="en-US" sz="1600" dirty="0" smtClean="0"/>
              <a:t> was introduced in </a:t>
            </a:r>
            <a:r>
              <a:rPr lang="en-US" sz="1600" b="1" dirty="0" smtClean="0"/>
              <a:t>Java 6</a:t>
            </a:r>
            <a:r>
              <a:rPr lang="en-US" sz="1600" dirty="0" smtClean="0"/>
              <a:t> as part of the </a:t>
            </a:r>
            <a:r>
              <a:rPr lang="en-US" sz="1600" b="1" dirty="0" err="1" smtClean="0"/>
              <a:t>java.util.concurrent</a:t>
            </a:r>
            <a:r>
              <a:rPr lang="en-US" sz="1600" dirty="0" smtClean="0"/>
              <a:t> package.</a:t>
            </a:r>
          </a:p>
          <a:p>
            <a:r>
              <a:rPr lang="en-US" sz="1600" dirty="0" smtClean="0"/>
              <a:t>It is a thread-safe, scalable, and navigable map implementation based on a </a:t>
            </a:r>
            <a:r>
              <a:rPr lang="en-US" sz="1600" b="1" dirty="0" smtClean="0"/>
              <a:t>skip list</a:t>
            </a:r>
            <a:r>
              <a:rPr lang="en-US" sz="1600" dirty="0" smtClean="0"/>
              <a:t> data structure. The map is sorted according to the natural ordering of its keys or by a specified comparator. Its non-blocking nature and guaranteed log(n) time complexity for most operations make it suitable for highly concurrent environments.</a:t>
            </a:r>
            <a:endParaRPr lang="en-US"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428596" y="2428868"/>
          <a:ext cx="8143932" cy="3629028"/>
        </p:xfrm>
        <a:graphic>
          <a:graphicData uri="http://schemas.openxmlformats.org/drawingml/2006/table">
            <a:tbl>
              <a:tblPr firstRow="1" bandRow="1">
                <a:tableStyleId>{5C22544A-7EE6-4342-B048-85BDC9FD1C3A}</a:tableStyleId>
              </a:tblPr>
              <a:tblGrid>
                <a:gridCol w="2071702"/>
                <a:gridCol w="2928958"/>
                <a:gridCol w="3143272"/>
              </a:tblGrid>
              <a:tr h="428628">
                <a:tc>
                  <a:txBody>
                    <a:bodyPr/>
                    <a:lstStyle/>
                    <a:p>
                      <a:r>
                        <a:rPr lang="en-US" dirty="0" smtClean="0"/>
                        <a:t>Feature		</a:t>
                      </a:r>
                    </a:p>
                  </a:txBody>
                  <a:tcPr/>
                </a:tc>
                <a:tc>
                  <a:txBody>
                    <a:bodyPr/>
                    <a:lstStyle/>
                    <a:p>
                      <a:r>
                        <a:rPr lang="en-US" dirty="0" smtClean="0"/>
                        <a:t>Direct (</a:t>
                      </a:r>
                      <a:r>
                        <a:rPr lang="en-US" dirty="0" err="1" smtClean="0"/>
                        <a:t>DriverManager</a:t>
                      </a:r>
                      <a:r>
                        <a:rPr lang="en-US" dirty="0" smtClean="0"/>
                        <a:t>)	</a:t>
                      </a:r>
                      <a:endParaRPr lang="en-US" dirty="0"/>
                    </a:p>
                  </a:txBody>
                  <a:tcPr/>
                </a:tc>
                <a:tc>
                  <a:txBody>
                    <a:bodyPr/>
                    <a:lstStyle/>
                    <a:p>
                      <a:r>
                        <a:rPr lang="en-US" dirty="0" smtClean="0"/>
                        <a:t>Connection Pool (</a:t>
                      </a:r>
                      <a:r>
                        <a:rPr lang="en-US" dirty="0" err="1" smtClean="0"/>
                        <a:t>DataSource</a:t>
                      </a:r>
                      <a:r>
                        <a:rPr lang="en-US" dirty="0" smtClean="0"/>
                        <a:t>)</a:t>
                      </a:r>
                      <a:endParaRPr lang="en-US" dirty="0"/>
                    </a:p>
                  </a:txBody>
                  <a:tcPr/>
                </a:tc>
              </a:tr>
              <a:tr h="366120">
                <a:tc>
                  <a:txBody>
                    <a:bodyPr/>
                    <a:lstStyle/>
                    <a:p>
                      <a:r>
                        <a:rPr lang="en-US" dirty="0" smtClean="0"/>
                        <a:t>Performance	</a:t>
                      </a:r>
                    </a:p>
                  </a:txBody>
                  <a:tcPr/>
                </a:tc>
                <a:tc>
                  <a:txBody>
                    <a:bodyPr/>
                    <a:lstStyle/>
                    <a:p>
                      <a:r>
                        <a:rPr lang="en-US" dirty="0" smtClean="0"/>
                        <a:t>Slow due to the cost of creating/closing connections	</a:t>
                      </a:r>
                      <a:endParaRPr lang="en-US" dirty="0"/>
                    </a:p>
                  </a:txBody>
                  <a:tcPr/>
                </a:tc>
                <a:tc>
                  <a:txBody>
                    <a:bodyPr/>
                    <a:lstStyle/>
                    <a:p>
                      <a:r>
                        <a:rPr lang="en-US" dirty="0" smtClean="0"/>
                        <a:t>Fast as connections are reuse</a:t>
                      </a:r>
                      <a:endParaRPr lang="en-US" dirty="0"/>
                    </a:p>
                  </a:txBody>
                  <a:tcPr/>
                </a:tc>
              </a:tr>
              <a:tr h="366120">
                <a:tc>
                  <a:txBody>
                    <a:bodyPr/>
                    <a:lstStyle/>
                    <a:p>
                      <a:r>
                        <a:rPr lang="en-US" dirty="0" smtClean="0"/>
                        <a:t>Scalability	</a:t>
                      </a:r>
                      <a:endParaRPr lang="en-US" dirty="0"/>
                    </a:p>
                  </a:txBody>
                  <a:tcPr/>
                </a:tc>
                <a:tc>
                  <a:txBody>
                    <a:bodyPr/>
                    <a:lstStyle/>
                    <a:p>
                      <a:r>
                        <a:rPr lang="en-US" dirty="0" smtClean="0"/>
                        <a:t>Poor scalability in high-concurrency environments	</a:t>
                      </a:r>
                      <a:endParaRPr lang="en-US" dirty="0"/>
                    </a:p>
                  </a:txBody>
                  <a:tcPr/>
                </a:tc>
                <a:tc>
                  <a:txBody>
                    <a:bodyPr/>
                    <a:lstStyle/>
                    <a:p>
                      <a:r>
                        <a:rPr lang="en-US" dirty="0" smtClean="0"/>
                        <a:t>Highly scalable with efficient resource usage</a:t>
                      </a:r>
                    </a:p>
                  </a:txBody>
                  <a:tcPr/>
                </a:tc>
              </a:tr>
              <a:tr h="366120">
                <a:tc>
                  <a:txBody>
                    <a:bodyPr/>
                    <a:lstStyle/>
                    <a:p>
                      <a:r>
                        <a:rPr lang="en-US" dirty="0" smtClean="0"/>
                        <a:t>Ease of Use</a:t>
                      </a:r>
                    </a:p>
                  </a:txBody>
                  <a:tcPr/>
                </a:tc>
                <a:tc>
                  <a:txBody>
                    <a:bodyPr/>
                    <a:lstStyle/>
                    <a:p>
                      <a:r>
                        <a:rPr lang="en-US" dirty="0" smtClean="0"/>
                        <a:t>Simple but not suitable for production</a:t>
                      </a:r>
                      <a:endParaRPr lang="en-US" dirty="0"/>
                    </a:p>
                  </a:txBody>
                  <a:tcPr/>
                </a:tc>
                <a:tc>
                  <a:txBody>
                    <a:bodyPr/>
                    <a:lstStyle/>
                    <a:p>
                      <a:r>
                        <a:rPr lang="en-US" dirty="0" smtClean="0"/>
                        <a:t>Slightly complex setup but production-ready</a:t>
                      </a:r>
                      <a:endParaRPr lang="en-US" dirty="0"/>
                    </a:p>
                  </a:txBody>
                  <a:tcPr/>
                </a:tc>
              </a:tr>
              <a:tr h="366120">
                <a:tc>
                  <a:txBody>
                    <a:bodyPr/>
                    <a:lstStyle/>
                    <a:p>
                      <a:r>
                        <a:rPr lang="en-US" dirty="0" smtClean="0"/>
                        <a:t>Connection Management</a:t>
                      </a:r>
                    </a:p>
                  </a:txBody>
                  <a:tcPr/>
                </a:tc>
                <a:tc>
                  <a:txBody>
                    <a:bodyPr/>
                    <a:lstStyle/>
                    <a:p>
                      <a:r>
                        <a:rPr lang="en-US" dirty="0" smtClean="0"/>
                        <a:t>Manually managed, prone to resource leaks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Automatically managed, reduces resource leaks</a:t>
                      </a:r>
                    </a:p>
                  </a:txBody>
                  <a:tcPr/>
                </a:tc>
              </a:tr>
              <a:tr h="366120">
                <a:tc>
                  <a:txBody>
                    <a:bodyPr/>
                    <a:lstStyle/>
                    <a:p>
                      <a:r>
                        <a:rPr lang="en-US" dirty="0" smtClean="0"/>
                        <a:t>Use Case</a:t>
                      </a:r>
                      <a:endParaRPr lang="en-US" dirty="0"/>
                    </a:p>
                  </a:txBody>
                  <a:tcPr/>
                </a:tc>
                <a:tc>
                  <a:txBody>
                    <a:bodyPr/>
                    <a:lstStyle/>
                    <a:p>
                      <a:r>
                        <a:rPr lang="en-US" dirty="0" smtClean="0"/>
                        <a:t>Simple, small-scale apps</a:t>
                      </a:r>
                      <a:endParaRPr lang="en-US" dirty="0"/>
                    </a:p>
                  </a:txBody>
                  <a:tcPr/>
                </a:tc>
                <a:tc>
                  <a:txBody>
                    <a:bodyPr/>
                    <a:lstStyle/>
                    <a:p>
                      <a:r>
                        <a:rPr lang="en-US" dirty="0" smtClean="0"/>
                        <a:t>High-performance, multi-threaded applications</a:t>
                      </a:r>
                      <a:endParaRPr lang="en-US" dirty="0"/>
                    </a:p>
                  </a:txBody>
                  <a:tcPr/>
                </a:tc>
              </a:tr>
            </a:tbl>
          </a:graphicData>
        </a:graphic>
      </p:graphicFrame>
      <p:sp>
        <p:nvSpPr>
          <p:cNvPr id="7" name="Rectangle 6"/>
          <p:cNvSpPr/>
          <p:nvPr/>
        </p:nvSpPr>
        <p:spPr>
          <a:xfrm>
            <a:off x="500034" y="642918"/>
            <a:ext cx="8001056" cy="1215717"/>
          </a:xfrm>
          <a:prstGeom prst="rect">
            <a:avLst/>
          </a:prstGeom>
        </p:spPr>
        <p:txBody>
          <a:bodyPr wrap="square">
            <a:spAutoFit/>
          </a:bodyPr>
          <a:lstStyle/>
          <a:p>
            <a:r>
              <a:rPr lang="en-US" b="1" dirty="0" smtClean="0"/>
              <a:t>JDBC Performance Improvement</a:t>
            </a:r>
          </a:p>
          <a:p>
            <a:endParaRPr lang="en-US" sz="1100" b="1" dirty="0"/>
          </a:p>
          <a:p>
            <a:r>
              <a:rPr lang="en-US" sz="1100" b="1" dirty="0" err="1" smtClean="0"/>
              <a:t>HikariCP</a:t>
            </a:r>
            <a:r>
              <a:rPr lang="en-US" sz="1100" dirty="0" smtClean="0"/>
              <a:t> is an open-source project originally developed by </a:t>
            </a:r>
            <a:r>
              <a:rPr lang="en-US" sz="1100" b="1" dirty="0" smtClean="0"/>
              <a:t>Brett Wooldridge</a:t>
            </a:r>
            <a:r>
              <a:rPr lang="en-US" sz="1100" dirty="0" smtClean="0"/>
              <a:t>. It is not tied to any specific company but is widely used in the Java community due to its high performance and low latency.</a:t>
            </a:r>
          </a:p>
          <a:p>
            <a:r>
              <a:rPr lang="en-US" sz="1100" dirty="0" smtClean="0"/>
              <a:t>The project is hosted on </a:t>
            </a:r>
            <a:r>
              <a:rPr lang="en-US" sz="1100" b="1" dirty="0" err="1" smtClean="0"/>
              <a:t>GitHub</a:t>
            </a:r>
            <a:r>
              <a:rPr lang="en-US" sz="1100" dirty="0" smtClean="0"/>
              <a:t> under the repository: </a:t>
            </a:r>
            <a:r>
              <a:rPr lang="en-US" sz="1100" dirty="0" err="1" smtClean="0">
                <a:hlinkClick r:id="rId2"/>
              </a:rPr>
              <a:t>brettwooldridge</a:t>
            </a:r>
            <a:r>
              <a:rPr lang="en-US" sz="1100" dirty="0" smtClean="0">
                <a:hlinkClick r:id="rId2"/>
              </a:rPr>
              <a:t>/</a:t>
            </a:r>
            <a:r>
              <a:rPr lang="en-US" sz="1100" dirty="0" err="1" smtClean="0">
                <a:hlinkClick r:id="rId2"/>
              </a:rPr>
              <a:t>HikariCP</a:t>
            </a:r>
            <a:r>
              <a:rPr lang="en-US" sz="1100" dirty="0" smtClean="0"/>
              <a:t>, and it is licensed under the </a:t>
            </a:r>
            <a:r>
              <a:rPr lang="en-US" sz="1100" b="1" dirty="0" smtClean="0"/>
              <a:t>Apache License 2.0</a:t>
            </a:r>
            <a:r>
              <a:rPr lang="en-US" sz="1100" dirty="0" smtClean="0"/>
              <a:t>. Brett Wooldridge designed </a:t>
            </a:r>
            <a:r>
              <a:rPr lang="en-US" sz="1100" dirty="0" err="1" smtClean="0"/>
              <a:t>HikariCP</a:t>
            </a:r>
            <a:r>
              <a:rPr lang="en-US" sz="1100" dirty="0" smtClean="0"/>
              <a:t> to be a "lightweight and lightning-fast JDBC connection pool."</a:t>
            </a:r>
            <a:endParaRPr lang="en-US"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35" y="642918"/>
            <a:ext cx="8215369" cy="5124480"/>
          </a:xfrm>
          <a:prstGeom prst="rect">
            <a:avLst/>
          </a:prstGeom>
          <a:noFill/>
        </p:spPr>
        <p:txBody>
          <a:bodyPr wrap="square" rtlCol="0">
            <a:spAutoFit/>
          </a:bodyPr>
          <a:lstStyle/>
          <a:p>
            <a:pPr marL="342900" indent="-342900"/>
            <a:r>
              <a:rPr lang="en-US" sz="23900" b="1" dirty="0" smtClean="0"/>
              <a:t>AGILE</a:t>
            </a:r>
          </a:p>
          <a:p>
            <a:pPr marL="342900" indent="-342900"/>
            <a:r>
              <a:rPr lang="en-US" sz="4400" b="1" dirty="0" smtClean="0"/>
              <a:t>PROGRAMMING A DEEP DIVE</a:t>
            </a:r>
          </a:p>
          <a:p>
            <a:pPr marL="342900" indent="-342900"/>
            <a:endParaRPr lang="en-US" sz="4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35" y="642918"/>
            <a:ext cx="8215369" cy="5632311"/>
          </a:xfrm>
          <a:prstGeom prst="rect">
            <a:avLst/>
          </a:prstGeom>
          <a:noFill/>
        </p:spPr>
        <p:txBody>
          <a:bodyPr wrap="square" rtlCol="0">
            <a:spAutoFit/>
          </a:bodyPr>
          <a:lstStyle/>
          <a:p>
            <a:pPr marL="342900" indent="-342900"/>
            <a:r>
              <a:rPr lang="en-US" b="1" dirty="0" smtClean="0"/>
              <a:t>Importance of performance optimization</a:t>
            </a:r>
          </a:p>
          <a:p>
            <a:pPr marL="342900" indent="-342900"/>
            <a:endParaRPr lang="en-US" b="1" dirty="0"/>
          </a:p>
          <a:p>
            <a:pPr marL="342900" indent="-342900"/>
            <a:r>
              <a:rPr lang="en-US" b="1" dirty="0"/>
              <a:t>Performance optimization </a:t>
            </a:r>
            <a:r>
              <a:rPr lang="en-US" dirty="0"/>
              <a:t>is crucial in Java applications to ensure smooth and efficient functionality. </a:t>
            </a:r>
            <a:endParaRPr lang="en-US" dirty="0" smtClean="0"/>
          </a:p>
          <a:p>
            <a:pPr marL="342900" indent="-342900"/>
            <a:r>
              <a:rPr lang="en-US" dirty="0" smtClean="0"/>
              <a:t>Optimizing </a:t>
            </a:r>
            <a:r>
              <a:rPr lang="en-US" dirty="0"/>
              <a:t>an application can improve the user experience, reduce resource consumption, and increase the scalability and reliability of the software. </a:t>
            </a:r>
            <a:r>
              <a:rPr lang="en-US" dirty="0" smtClean="0"/>
              <a:t> </a:t>
            </a:r>
          </a:p>
          <a:p>
            <a:pPr marL="342900" indent="-342900"/>
            <a:r>
              <a:rPr lang="en-US" dirty="0" smtClean="0"/>
              <a:t>Java</a:t>
            </a:r>
            <a:r>
              <a:rPr lang="en-US" dirty="0"/>
              <a:t>, being widely used for </a:t>
            </a:r>
            <a:r>
              <a:rPr lang="en-US" dirty="0" smtClean="0"/>
              <a:t>high scale </a:t>
            </a:r>
            <a:r>
              <a:rPr lang="en-US" dirty="0"/>
              <a:t>applications, benefits greatly from proper tuning and optimization</a:t>
            </a:r>
            <a:r>
              <a:rPr lang="en-US" dirty="0" smtClean="0"/>
              <a:t>.</a:t>
            </a:r>
          </a:p>
          <a:p>
            <a:pPr marL="342900" indent="-342900"/>
            <a:endParaRPr lang="en-US" dirty="0" smtClean="0"/>
          </a:p>
          <a:p>
            <a:pPr marL="342900" indent="-342900"/>
            <a:r>
              <a:rPr lang="en-US" b="1" dirty="0" smtClean="0"/>
              <a:t>Performance tuning </a:t>
            </a:r>
            <a:r>
              <a:rPr lang="en-US" dirty="0" smtClean="0"/>
              <a:t>in Java involves optimizing code and system configurations to improve the efficiency, speed, and resource usage of applications. </a:t>
            </a:r>
          </a:p>
          <a:p>
            <a:pPr marL="342900" indent="-342900"/>
            <a:r>
              <a:rPr lang="en-US" dirty="0" smtClean="0"/>
              <a:t>It is critical for ensuring high performance, scalability, and reliability in both Core Java applications (standalone programs) and Enterprise Java applications (web-based, distributed systems). </a:t>
            </a:r>
          </a:p>
          <a:p>
            <a:pPr marL="342900" indent="-342900"/>
            <a:r>
              <a:rPr lang="en-US" dirty="0" smtClean="0"/>
              <a:t>The approach varies depending on the application's complexity, architecture, and use case.</a:t>
            </a:r>
          </a:p>
          <a:p>
            <a:pPr marL="342900" indent="-342900"/>
            <a:endParaRPr lang="en-US" dirty="0" smtClean="0"/>
          </a:p>
          <a:p>
            <a:pPr marL="342900" indent="-342900"/>
            <a:endParaRPr lang="en-US" dirty="0"/>
          </a:p>
          <a:p>
            <a:pPr marL="342900" indent="-342900"/>
            <a:endParaRPr lang="en-US" dirty="0"/>
          </a:p>
          <a:p>
            <a:pPr marL="342900" indent="-342900"/>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357166"/>
            <a:ext cx="8215369" cy="6186309"/>
          </a:xfrm>
          <a:prstGeom prst="rect">
            <a:avLst/>
          </a:prstGeom>
          <a:noFill/>
        </p:spPr>
        <p:txBody>
          <a:bodyPr wrap="square" rtlCol="0">
            <a:spAutoFit/>
          </a:bodyPr>
          <a:lstStyle/>
          <a:p>
            <a:pPr marL="342900" indent="-342900"/>
            <a:r>
              <a:rPr lang="en-US" dirty="0" smtClean="0"/>
              <a:t>Overview </a:t>
            </a:r>
            <a:r>
              <a:rPr lang="en-US" dirty="0"/>
              <a:t>of Performance </a:t>
            </a:r>
            <a:r>
              <a:rPr lang="en-US" dirty="0" smtClean="0"/>
              <a:t>Optimization</a:t>
            </a:r>
          </a:p>
          <a:p>
            <a:pPr marL="342900" indent="-342900">
              <a:buAutoNum type="arabicPeriod"/>
            </a:pPr>
            <a:endParaRPr lang="en-US" dirty="0"/>
          </a:p>
          <a:p>
            <a:r>
              <a:rPr lang="en-US" b="1" dirty="0"/>
              <a:t>Key Performance Metrics</a:t>
            </a:r>
          </a:p>
          <a:p>
            <a:r>
              <a:rPr lang="en-US" dirty="0"/>
              <a:t>Understanding the key performance metrics is essential for evaluating how well your application is performing:</a:t>
            </a:r>
          </a:p>
          <a:p>
            <a:r>
              <a:rPr lang="en-US" dirty="0"/>
              <a:t> </a:t>
            </a:r>
          </a:p>
          <a:p>
            <a:r>
              <a:rPr lang="en-US" b="1" dirty="0"/>
              <a:t>1. Latency: </a:t>
            </a:r>
            <a:r>
              <a:rPr lang="en-US" dirty="0"/>
              <a:t>The time taken to process a single request. Lower latency is generally better, as it means requests are handled faster.</a:t>
            </a:r>
          </a:p>
          <a:p>
            <a:r>
              <a:rPr lang="en-US" b="1" dirty="0"/>
              <a:t>2. Throughput: </a:t>
            </a:r>
            <a:r>
              <a:rPr lang="en-US" dirty="0"/>
              <a:t>The number of tasks or requests processed per unit of time. Higher throughput is typically a sign of a </a:t>
            </a:r>
            <a:r>
              <a:rPr lang="en-US" dirty="0" smtClean="0"/>
              <a:t>well optimized </a:t>
            </a:r>
            <a:r>
              <a:rPr lang="en-US" dirty="0"/>
              <a:t>system.</a:t>
            </a:r>
          </a:p>
          <a:p>
            <a:r>
              <a:rPr lang="en-US" b="1" dirty="0"/>
              <a:t>3. Response Time:</a:t>
            </a:r>
            <a:r>
              <a:rPr lang="en-US" dirty="0"/>
              <a:t> The total time taken from when a request is made until the response is received by the user. Response time is closely related to latency but includes additional factors.</a:t>
            </a:r>
          </a:p>
          <a:p>
            <a:r>
              <a:rPr lang="en-US" b="1" dirty="0"/>
              <a:t>4. CPU Usage:</a:t>
            </a:r>
            <a:r>
              <a:rPr lang="en-US" dirty="0"/>
              <a:t> The percentage of CPU resources used by the application. High CPU usage can indicate a </a:t>
            </a:r>
            <a:r>
              <a:rPr lang="en-US" dirty="0" err="1"/>
              <a:t>CPUbound</a:t>
            </a:r>
            <a:r>
              <a:rPr lang="en-US" dirty="0"/>
              <a:t> application, while low CPU usage may indicate an </a:t>
            </a:r>
            <a:r>
              <a:rPr lang="en-US" dirty="0" err="1"/>
              <a:t>IObound</a:t>
            </a:r>
            <a:r>
              <a:rPr lang="en-US" dirty="0"/>
              <a:t> application.</a:t>
            </a:r>
          </a:p>
          <a:p>
            <a:r>
              <a:rPr lang="en-US" b="1" dirty="0"/>
              <a:t>5. Memory Usage:</a:t>
            </a:r>
            <a:r>
              <a:rPr lang="en-US" dirty="0"/>
              <a:t> The amount of memory used by the application. Excessive memory usage can lead to memory leaks and increased garbage collection activity</a:t>
            </a:r>
            <a:r>
              <a:rPr lang="en-US" dirty="0" smtClean="0"/>
              <a:t>.</a:t>
            </a:r>
            <a:endParaRPr lang="en-US" dirty="0"/>
          </a:p>
          <a:p>
            <a:r>
              <a:rPr lang="en-US" dirty="0" smtClean="0"/>
              <a:t>Initialization time</a:t>
            </a:r>
          </a:p>
          <a:p>
            <a:r>
              <a:rPr lang="en-US" dirty="0" smtClean="0"/>
              <a:t>Managing Cache</a:t>
            </a:r>
          </a:p>
          <a:p>
            <a:r>
              <a:rPr lang="en-US" dirty="0" smtClean="0"/>
              <a:t>Managing Garbage Collection</a:t>
            </a:r>
          </a:p>
          <a:p>
            <a:r>
              <a:rPr lang="en-US" dirty="0" smtClean="0"/>
              <a:t>Boot up sequence.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357166"/>
            <a:ext cx="8215369" cy="1754326"/>
          </a:xfrm>
          <a:prstGeom prst="rect">
            <a:avLst/>
          </a:prstGeom>
          <a:noFill/>
        </p:spPr>
        <p:txBody>
          <a:bodyPr wrap="square" rtlCol="0">
            <a:spAutoFit/>
          </a:bodyPr>
          <a:lstStyle/>
          <a:p>
            <a:r>
              <a:rPr lang="en-US" b="1" dirty="0" smtClean="0"/>
              <a:t>Understanding the Java Virtual Machine (JVM)</a:t>
            </a:r>
          </a:p>
          <a:p>
            <a:r>
              <a:rPr lang="en-US" dirty="0" smtClean="0"/>
              <a:t>The </a:t>
            </a:r>
            <a:r>
              <a:rPr lang="en-US" b="1" dirty="0" smtClean="0"/>
              <a:t>Java Virtual Machine (JVM)</a:t>
            </a:r>
            <a:r>
              <a:rPr lang="en-US" dirty="0" smtClean="0"/>
              <a:t> is the runtime engine that executes Java </a:t>
            </a:r>
            <a:r>
              <a:rPr lang="en-US" dirty="0" err="1" smtClean="0"/>
              <a:t>bytecode</a:t>
            </a:r>
            <a:r>
              <a:rPr lang="en-US" dirty="0" smtClean="0"/>
              <a:t>, providing platform independence ("Write Once, Run Anywhere"). Below is a breakdown of its architecture, memory management, and performance tuning.</a:t>
            </a:r>
          </a:p>
          <a:p>
            <a:endParaRPr lang="en-US" dirty="0" smtClean="0"/>
          </a:p>
          <a:p>
            <a:endParaRPr lang="en-US" dirty="0"/>
          </a:p>
        </p:txBody>
      </p:sp>
      <p:sp>
        <p:nvSpPr>
          <p:cNvPr id="1026" name="AutoShape 2" descr="How JVM Works – JVM Architecture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ow JVM Works – JVM Architecture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descr="How JVM Works — JVM Architecture? | by Somnathshintre | Medium"/>
          <p:cNvPicPr>
            <a:picLocks noChangeAspect="1" noChangeArrowheads="1"/>
          </p:cNvPicPr>
          <p:nvPr/>
        </p:nvPicPr>
        <p:blipFill>
          <a:blip r:embed="rId2"/>
          <a:srcRect/>
          <a:stretch>
            <a:fillRect/>
          </a:stretch>
        </p:blipFill>
        <p:spPr bwMode="auto">
          <a:xfrm>
            <a:off x="1357291" y="1643050"/>
            <a:ext cx="5857916" cy="505459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357166"/>
            <a:ext cx="8215369" cy="5632311"/>
          </a:xfrm>
          <a:prstGeom prst="rect">
            <a:avLst/>
          </a:prstGeom>
          <a:noFill/>
        </p:spPr>
        <p:txBody>
          <a:bodyPr wrap="square" rtlCol="0">
            <a:spAutoFit/>
          </a:bodyPr>
          <a:lstStyle/>
          <a:p>
            <a:r>
              <a:rPr lang="en-US" b="1" dirty="0" smtClean="0"/>
              <a:t>Class Loader</a:t>
            </a:r>
          </a:p>
          <a:p>
            <a:r>
              <a:rPr lang="en-US" b="1" dirty="0" smtClean="0"/>
              <a:t>        Loads .class files into memory.</a:t>
            </a:r>
          </a:p>
          <a:p>
            <a:r>
              <a:rPr lang="en-US" b="1" dirty="0" smtClean="0"/>
              <a:t>        Three types:</a:t>
            </a:r>
          </a:p>
          <a:p>
            <a:r>
              <a:rPr lang="en-US" dirty="0" smtClean="0"/>
              <a:t>            Bootstrap </a:t>
            </a:r>
            <a:r>
              <a:rPr lang="en-US" dirty="0" err="1" smtClean="0"/>
              <a:t>ClassLoader</a:t>
            </a:r>
            <a:r>
              <a:rPr lang="en-US" dirty="0" smtClean="0"/>
              <a:t> (loads core Java classes, e.g., </a:t>
            </a:r>
            <a:r>
              <a:rPr lang="en-US" dirty="0" err="1" smtClean="0"/>
              <a:t>java.lang</a:t>
            </a:r>
            <a:r>
              <a:rPr lang="en-US" dirty="0" smtClean="0"/>
              <a:t>.*).</a:t>
            </a:r>
          </a:p>
          <a:p>
            <a:r>
              <a:rPr lang="en-US" dirty="0" smtClean="0"/>
              <a:t>            Extension </a:t>
            </a:r>
            <a:r>
              <a:rPr lang="en-US" dirty="0" err="1" smtClean="0"/>
              <a:t>ClassLoader</a:t>
            </a:r>
            <a:r>
              <a:rPr lang="en-US" dirty="0" smtClean="0"/>
              <a:t> (loads </a:t>
            </a:r>
            <a:r>
              <a:rPr lang="en-US" dirty="0" err="1" smtClean="0"/>
              <a:t>jre</a:t>
            </a:r>
            <a:r>
              <a:rPr lang="en-US" dirty="0" smtClean="0"/>
              <a:t>/lib/ext classes).</a:t>
            </a:r>
          </a:p>
          <a:p>
            <a:r>
              <a:rPr lang="en-US" dirty="0" smtClean="0"/>
              <a:t>            Application </a:t>
            </a:r>
            <a:r>
              <a:rPr lang="en-US" dirty="0" err="1" smtClean="0"/>
              <a:t>ClassLoader</a:t>
            </a:r>
            <a:r>
              <a:rPr lang="en-US" dirty="0" smtClean="0"/>
              <a:t> (loads user-defined classes).</a:t>
            </a:r>
          </a:p>
          <a:p>
            <a:endParaRPr lang="en-US" b="1" dirty="0" smtClean="0"/>
          </a:p>
          <a:p>
            <a:r>
              <a:rPr lang="en-US" b="1" dirty="0" smtClean="0"/>
              <a:t>Runtime Data Areas (Memory Management)</a:t>
            </a:r>
          </a:p>
          <a:p>
            <a:r>
              <a:rPr lang="en-US" dirty="0" smtClean="0"/>
              <a:t>       Heap (Object storage, shared across threads).</a:t>
            </a:r>
          </a:p>
          <a:p>
            <a:r>
              <a:rPr lang="en-US" dirty="0" smtClean="0"/>
              <a:t>       Method Area (Stores class metadata, static variables, constants).</a:t>
            </a:r>
          </a:p>
          <a:p>
            <a:r>
              <a:rPr lang="en-US" dirty="0" smtClean="0"/>
              <a:t>       JVM Stacks (Per-thread stack for method calls, local variables).</a:t>
            </a:r>
          </a:p>
          <a:p>
            <a:r>
              <a:rPr lang="en-US" dirty="0" smtClean="0"/>
              <a:t>       PC Register (Tracks thread execution point).</a:t>
            </a:r>
          </a:p>
          <a:p>
            <a:r>
              <a:rPr lang="en-US" dirty="0" smtClean="0"/>
              <a:t>       Native Method Stack (For native code, e.g., JNI calls).</a:t>
            </a:r>
          </a:p>
          <a:p>
            <a:endParaRPr lang="en-US" b="1" dirty="0" smtClean="0"/>
          </a:p>
          <a:p>
            <a:r>
              <a:rPr lang="en-US" b="1" dirty="0" smtClean="0"/>
              <a:t> Execution Engine</a:t>
            </a:r>
          </a:p>
          <a:p>
            <a:r>
              <a:rPr lang="en-US" dirty="0" smtClean="0"/>
              <a:t>        Interpreter: Executes </a:t>
            </a:r>
            <a:r>
              <a:rPr lang="en-US" dirty="0" err="1" smtClean="0"/>
              <a:t>bytecode</a:t>
            </a:r>
            <a:r>
              <a:rPr lang="en-US" dirty="0" smtClean="0"/>
              <a:t> line-by-line (slow).</a:t>
            </a:r>
          </a:p>
          <a:p>
            <a:r>
              <a:rPr lang="en-US" dirty="0" smtClean="0"/>
              <a:t>        JIT Compiler (Just-In-Time): Converts frequently used </a:t>
            </a:r>
            <a:r>
              <a:rPr lang="en-US" dirty="0" err="1" smtClean="0"/>
              <a:t>bytecode</a:t>
            </a:r>
            <a:r>
              <a:rPr lang="en-US" dirty="0" smtClean="0"/>
              <a:t> to native machine code (optimizes performance).</a:t>
            </a:r>
          </a:p>
          <a:p>
            <a:r>
              <a:rPr lang="en-US" dirty="0" smtClean="0"/>
              <a:t>        Garbage Collector (GC): Automatically reclaims unused memory.</a:t>
            </a:r>
          </a:p>
          <a:p>
            <a:endParaRPr lang="en-US" dirty="0"/>
          </a:p>
        </p:txBody>
      </p:sp>
      <p:sp>
        <p:nvSpPr>
          <p:cNvPr id="1026" name="AutoShape 2" descr="How JVM Works – JVM Architecture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ow JVM Works – JVM Architecture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117693"/>
            <a:ext cx="8215369" cy="6740307"/>
          </a:xfrm>
          <a:prstGeom prst="rect">
            <a:avLst/>
          </a:prstGeom>
          <a:noFill/>
        </p:spPr>
        <p:txBody>
          <a:bodyPr wrap="square" rtlCol="0">
            <a:spAutoFit/>
          </a:bodyPr>
          <a:lstStyle/>
          <a:p>
            <a:pPr marL="342900" indent="-342900"/>
            <a:r>
              <a:rPr lang="en-US" dirty="0" smtClean="0"/>
              <a:t>Core Java applications are typically standalone programs or tools. The performance bottlenecks in such applications are often related to memory management, algorithms, and threading.</a:t>
            </a:r>
          </a:p>
          <a:p>
            <a:pPr marL="342900" indent="-342900"/>
            <a:endParaRPr lang="en-US" dirty="0" smtClean="0"/>
          </a:p>
          <a:p>
            <a:pPr marL="342900" indent="-342900"/>
            <a:r>
              <a:rPr lang="en-US" dirty="0" smtClean="0"/>
              <a:t> Key Areas for Tuning in Core Java</a:t>
            </a:r>
          </a:p>
          <a:p>
            <a:pPr marL="342900" indent="-342900"/>
            <a:r>
              <a:rPr lang="en-US" dirty="0" smtClean="0"/>
              <a:t>1. Garbage Collection (GC):</a:t>
            </a:r>
          </a:p>
          <a:p>
            <a:pPr marL="342900" indent="-342900"/>
            <a:r>
              <a:rPr lang="en-US" dirty="0" smtClean="0"/>
              <a:t>   - Optimize JVM GC settings using flags like -XX:+UseG1GC or -</a:t>
            </a:r>
            <a:r>
              <a:rPr lang="en-US" dirty="0" err="1" smtClean="0"/>
              <a:t>Xms</a:t>
            </a:r>
            <a:r>
              <a:rPr lang="en-US" dirty="0" smtClean="0"/>
              <a:t>/-</a:t>
            </a:r>
            <a:r>
              <a:rPr lang="en-US" dirty="0" err="1" smtClean="0"/>
              <a:t>Xmx</a:t>
            </a:r>
            <a:r>
              <a:rPr lang="en-US" dirty="0" smtClean="0"/>
              <a:t>.</a:t>
            </a:r>
          </a:p>
          <a:p>
            <a:pPr marL="342900" indent="-342900"/>
            <a:r>
              <a:rPr lang="en-US" dirty="0" smtClean="0"/>
              <a:t>   - Analyze GC logs to minimize pauses.</a:t>
            </a:r>
          </a:p>
          <a:p>
            <a:pPr marL="342900" indent="-342900"/>
            <a:endParaRPr lang="en-US" dirty="0" smtClean="0"/>
          </a:p>
          <a:p>
            <a:pPr marL="342900" indent="-342900"/>
            <a:r>
              <a:rPr lang="en-US" dirty="0" smtClean="0"/>
              <a:t>2. Data Structures and Algorithms:</a:t>
            </a:r>
          </a:p>
          <a:p>
            <a:pPr marL="342900" indent="-342900"/>
            <a:r>
              <a:rPr lang="en-US" dirty="0" smtClean="0"/>
              <a:t>   - Use the right data structures (</a:t>
            </a:r>
            <a:r>
              <a:rPr lang="en-US" dirty="0" err="1" smtClean="0"/>
              <a:t>ArrayList</a:t>
            </a:r>
            <a:r>
              <a:rPr lang="en-US" dirty="0" smtClean="0"/>
              <a:t>, </a:t>
            </a:r>
            <a:r>
              <a:rPr lang="en-US" dirty="0" err="1" smtClean="0"/>
              <a:t>HashMap</a:t>
            </a:r>
            <a:r>
              <a:rPr lang="en-US" dirty="0" smtClean="0"/>
              <a:t>, etc.) for the task.</a:t>
            </a:r>
          </a:p>
          <a:p>
            <a:pPr marL="342900" indent="-342900"/>
            <a:r>
              <a:rPr lang="en-US" dirty="0" smtClean="0"/>
              <a:t>   - Optimize loops and recursion.</a:t>
            </a:r>
          </a:p>
          <a:p>
            <a:pPr marL="342900" indent="-342900"/>
            <a:endParaRPr lang="en-US" dirty="0" smtClean="0"/>
          </a:p>
          <a:p>
            <a:pPr marL="342900" indent="-342900"/>
            <a:r>
              <a:rPr lang="en-US" dirty="0" smtClean="0"/>
              <a:t>3. String Management:</a:t>
            </a:r>
          </a:p>
          <a:p>
            <a:pPr marL="342900" indent="-342900"/>
            <a:r>
              <a:rPr lang="en-US" dirty="0" smtClean="0"/>
              <a:t>   - Use </a:t>
            </a:r>
            <a:r>
              <a:rPr lang="en-US" dirty="0" err="1" smtClean="0"/>
              <a:t>StringBuilder</a:t>
            </a:r>
            <a:r>
              <a:rPr lang="en-US" dirty="0" smtClean="0"/>
              <a:t> for concatenations instead of String.</a:t>
            </a:r>
          </a:p>
          <a:p>
            <a:pPr marL="342900" indent="-342900"/>
            <a:r>
              <a:rPr lang="en-US" dirty="0" smtClean="0"/>
              <a:t>   - Leverage Java 9+ Compact Strings.</a:t>
            </a:r>
          </a:p>
          <a:p>
            <a:pPr marL="342900" indent="-342900"/>
            <a:endParaRPr lang="en-US" dirty="0" smtClean="0"/>
          </a:p>
          <a:p>
            <a:pPr marL="342900" indent="-342900"/>
            <a:r>
              <a:rPr lang="en-US" dirty="0" smtClean="0"/>
              <a:t>4. Multithreading:</a:t>
            </a:r>
          </a:p>
          <a:p>
            <a:pPr marL="342900" indent="-342900"/>
            <a:r>
              <a:rPr lang="en-US" dirty="0" smtClean="0"/>
              <a:t>   - Use thread pools (</a:t>
            </a:r>
            <a:r>
              <a:rPr lang="en-US" dirty="0" err="1" smtClean="0"/>
              <a:t>ExecutorService</a:t>
            </a:r>
            <a:r>
              <a:rPr lang="en-US" dirty="0" smtClean="0"/>
              <a:t>) instead of manually creating threads.</a:t>
            </a:r>
          </a:p>
          <a:p>
            <a:pPr marL="342900" indent="-342900"/>
            <a:r>
              <a:rPr lang="en-US" dirty="0" smtClean="0"/>
              <a:t>   - Reduce thread contention using synchronized blocks or </a:t>
            </a:r>
            <a:r>
              <a:rPr lang="en-US" dirty="0" err="1" smtClean="0"/>
              <a:t>java.util.concurrent</a:t>
            </a:r>
            <a:r>
              <a:rPr lang="en-US" dirty="0" smtClean="0"/>
              <a:t> locks.</a:t>
            </a:r>
          </a:p>
          <a:p>
            <a:pPr marL="342900" indent="-342900"/>
            <a:endParaRPr lang="en-US" dirty="0" smtClean="0"/>
          </a:p>
          <a:p>
            <a:pPr marL="342900" indent="-342900"/>
            <a:r>
              <a:rPr lang="en-US" dirty="0" smtClean="0"/>
              <a:t>5. File I/O:</a:t>
            </a:r>
          </a:p>
          <a:p>
            <a:pPr marL="342900" indent="-342900"/>
            <a:r>
              <a:rPr lang="en-US" dirty="0" smtClean="0"/>
              <a:t>   - Use buffered streams for efficient file operations.</a:t>
            </a:r>
          </a:p>
          <a:p>
            <a:pPr marL="342900" indent="-342900"/>
            <a:r>
              <a:rPr lang="en-US" dirty="0" smtClean="0"/>
              <a:t>   - Leverage NIO or NIO.2 for non-blocking 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117693"/>
            <a:ext cx="8215369" cy="6555641"/>
          </a:xfrm>
          <a:prstGeom prst="rect">
            <a:avLst/>
          </a:prstGeom>
          <a:noFill/>
        </p:spPr>
        <p:txBody>
          <a:bodyPr wrap="square" rtlCol="0">
            <a:spAutoFit/>
          </a:bodyPr>
          <a:lstStyle/>
          <a:p>
            <a:pPr marL="342900" indent="-342900"/>
            <a:r>
              <a:rPr lang="en-US" sz="1400" dirty="0" smtClean="0"/>
              <a:t>Performance Tuning in Enterprise Java - Enterprise Java applications are complex, distributed systems often built with frameworks like Spring, Hibernate, or JEE technologies. Tuning involves optimizing both the application code and the infrastructure it runs on.</a:t>
            </a:r>
          </a:p>
          <a:p>
            <a:pPr marL="342900" indent="-342900"/>
            <a:endParaRPr lang="en-US" sz="1400" dirty="0" smtClean="0"/>
          </a:p>
          <a:p>
            <a:pPr marL="342900" indent="-342900"/>
            <a:r>
              <a:rPr lang="en-US" sz="1400" b="1" dirty="0" smtClean="0"/>
              <a:t> Key Areas for Tuning in Enterprise Java</a:t>
            </a:r>
          </a:p>
          <a:p>
            <a:pPr marL="342900" indent="-342900"/>
            <a:r>
              <a:rPr lang="en-US" sz="1400" dirty="0" smtClean="0"/>
              <a:t>1. Database Optimization (JPA/Hibernate):</a:t>
            </a:r>
          </a:p>
          <a:p>
            <a:pPr marL="342900" indent="-342900"/>
            <a:r>
              <a:rPr lang="en-US" sz="1400" dirty="0" smtClean="0"/>
              <a:t>   - Use lazy loading to fetch only necessary data.</a:t>
            </a:r>
          </a:p>
          <a:p>
            <a:pPr marL="342900" indent="-342900"/>
            <a:r>
              <a:rPr lang="en-US" sz="1400" dirty="0" smtClean="0"/>
              <a:t>   - Optimize queries with indexes and projections.</a:t>
            </a:r>
          </a:p>
          <a:p>
            <a:pPr marL="342900" indent="-342900"/>
            <a:r>
              <a:rPr lang="en-US" sz="1400" dirty="0" smtClean="0"/>
              <a:t>   - Use batching for inserts/updates.</a:t>
            </a:r>
          </a:p>
          <a:p>
            <a:pPr marL="342900" indent="-342900"/>
            <a:endParaRPr lang="en-US" sz="1400" dirty="0" smtClean="0"/>
          </a:p>
          <a:p>
            <a:pPr marL="342900" indent="-342900"/>
            <a:r>
              <a:rPr lang="en-US" sz="1400" dirty="0" smtClean="0"/>
              <a:t>2. Caching:</a:t>
            </a:r>
          </a:p>
          <a:p>
            <a:pPr marL="342900" indent="-342900"/>
            <a:r>
              <a:rPr lang="en-US" sz="1400" dirty="0" smtClean="0"/>
              <a:t>   - Implement caching strategies using tools like </a:t>
            </a:r>
            <a:r>
              <a:rPr lang="en-US" sz="1400" dirty="0" err="1" smtClean="0"/>
              <a:t>Ehcache</a:t>
            </a:r>
            <a:r>
              <a:rPr lang="en-US" sz="1400" dirty="0" smtClean="0"/>
              <a:t>, </a:t>
            </a:r>
            <a:r>
              <a:rPr lang="en-US" sz="1400" dirty="0" err="1" smtClean="0"/>
              <a:t>Redis</a:t>
            </a:r>
            <a:r>
              <a:rPr lang="en-US" sz="1400" dirty="0" smtClean="0"/>
              <a:t>, or Spring Cache.</a:t>
            </a:r>
          </a:p>
          <a:p>
            <a:pPr marL="342900" indent="-342900"/>
            <a:r>
              <a:rPr lang="en-US" sz="1400" dirty="0" smtClean="0"/>
              <a:t>   - Cache frequently accessed data to reduce database calls.</a:t>
            </a:r>
          </a:p>
          <a:p>
            <a:pPr marL="342900" indent="-342900"/>
            <a:endParaRPr lang="en-US" sz="1400" dirty="0" smtClean="0"/>
          </a:p>
          <a:p>
            <a:pPr marL="342900" indent="-342900"/>
            <a:r>
              <a:rPr lang="en-US" sz="1400" dirty="0" smtClean="0"/>
              <a:t>3. Web Application Performance:</a:t>
            </a:r>
          </a:p>
          <a:p>
            <a:pPr marL="342900" indent="-342900"/>
            <a:r>
              <a:rPr lang="en-US" sz="1400" dirty="0" smtClean="0"/>
              <a:t>   - Use connection pooling for efficient database access.</a:t>
            </a:r>
          </a:p>
          <a:p>
            <a:pPr marL="342900" indent="-342900"/>
            <a:r>
              <a:rPr lang="en-US" sz="1400" dirty="0" smtClean="0"/>
              <a:t>   - Compress HTTP responses using GZIP.</a:t>
            </a:r>
          </a:p>
          <a:p>
            <a:pPr marL="342900" indent="-342900"/>
            <a:r>
              <a:rPr lang="en-US" sz="1400" dirty="0" smtClean="0"/>
              <a:t>   - Optimize static resource delivery with CDNs.</a:t>
            </a:r>
          </a:p>
          <a:p>
            <a:pPr marL="342900" indent="-342900"/>
            <a:endParaRPr lang="en-US" sz="1400" dirty="0" smtClean="0"/>
          </a:p>
          <a:p>
            <a:pPr marL="342900" indent="-342900"/>
            <a:r>
              <a:rPr lang="en-US" sz="1400" dirty="0" smtClean="0"/>
              <a:t>4. Garbage Collection and JVM Tuning:</a:t>
            </a:r>
          </a:p>
          <a:p>
            <a:pPr marL="342900" indent="-342900"/>
            <a:r>
              <a:rPr lang="en-US" sz="1400" dirty="0" smtClean="0"/>
              <a:t>   - Monitor and tune JVM parameters (e.g., -XX:+</a:t>
            </a:r>
            <a:r>
              <a:rPr lang="en-US" sz="1400" dirty="0" err="1" smtClean="0"/>
              <a:t>UseParallelGC</a:t>
            </a:r>
            <a:r>
              <a:rPr lang="en-US" sz="1400" dirty="0" smtClean="0"/>
              <a:t>, -</a:t>
            </a:r>
            <a:r>
              <a:rPr lang="en-US" sz="1400" dirty="0" err="1" smtClean="0"/>
              <a:t>Xmx</a:t>
            </a:r>
            <a:r>
              <a:rPr lang="en-US" sz="1400" dirty="0" smtClean="0"/>
              <a:t> for heap size).</a:t>
            </a:r>
          </a:p>
          <a:p>
            <a:pPr marL="342900" indent="-342900"/>
            <a:r>
              <a:rPr lang="en-US" sz="1400" dirty="0" smtClean="0"/>
              <a:t>   - Enable detailed logging with -</a:t>
            </a:r>
            <a:r>
              <a:rPr lang="en-US" sz="1400" dirty="0" err="1" smtClean="0"/>
              <a:t>Xlog:gc</a:t>
            </a:r>
            <a:r>
              <a:rPr lang="en-US" sz="1400" dirty="0" smtClean="0"/>
              <a:t>.</a:t>
            </a:r>
          </a:p>
          <a:p>
            <a:pPr marL="342900" indent="-342900"/>
            <a:endParaRPr lang="en-US" sz="1400" dirty="0" smtClean="0"/>
          </a:p>
          <a:p>
            <a:pPr marL="342900" indent="-342900"/>
            <a:r>
              <a:rPr lang="en-US" sz="1400" dirty="0" smtClean="0"/>
              <a:t>5. Asynchronous Processing:</a:t>
            </a:r>
          </a:p>
          <a:p>
            <a:pPr marL="342900" indent="-342900"/>
            <a:r>
              <a:rPr lang="en-US" sz="1400" dirty="0" smtClean="0"/>
              <a:t>   - Use message brokers like </a:t>
            </a:r>
            <a:r>
              <a:rPr lang="en-US" sz="1400" dirty="0" err="1" smtClean="0"/>
              <a:t>RabbitMQ</a:t>
            </a:r>
            <a:r>
              <a:rPr lang="en-US" sz="1400" dirty="0" smtClean="0"/>
              <a:t> or Kafka for asynchronous tasks.</a:t>
            </a:r>
          </a:p>
          <a:p>
            <a:pPr marL="342900" indent="-342900"/>
            <a:r>
              <a:rPr lang="en-US" sz="1400" dirty="0" smtClean="0"/>
              <a:t>   - Leverage non-blocking APIs (e.g., </a:t>
            </a:r>
            <a:r>
              <a:rPr lang="en-US" sz="1400" dirty="0" err="1" smtClean="0"/>
              <a:t>CompletableFuture</a:t>
            </a:r>
            <a:r>
              <a:rPr lang="en-US" sz="1400" dirty="0" smtClean="0"/>
              <a:t>, </a:t>
            </a:r>
            <a:r>
              <a:rPr lang="en-US" sz="1400" dirty="0" err="1" smtClean="0"/>
              <a:t>WebFlux</a:t>
            </a:r>
            <a:r>
              <a:rPr lang="en-US" sz="1400" dirty="0" smtClean="0"/>
              <a:t>).</a:t>
            </a:r>
          </a:p>
          <a:p>
            <a:pPr marL="342900" indent="-342900"/>
            <a:endParaRPr lang="en-US" sz="1400" dirty="0" smtClean="0"/>
          </a:p>
          <a:p>
            <a:pPr marL="342900" indent="-342900"/>
            <a:r>
              <a:rPr lang="en-US" sz="1400" dirty="0" smtClean="0"/>
              <a:t>6. </a:t>
            </a:r>
            <a:r>
              <a:rPr lang="en-US" sz="1400" dirty="0" err="1" smtClean="0"/>
              <a:t>Microservices</a:t>
            </a:r>
            <a:r>
              <a:rPr lang="en-US" sz="1400" dirty="0" smtClean="0"/>
              <a:t> and Scalability:</a:t>
            </a:r>
          </a:p>
          <a:p>
            <a:pPr marL="342900" indent="-342900"/>
            <a:r>
              <a:rPr lang="en-US" sz="1400" dirty="0" smtClean="0"/>
              <a:t>   - Ensure lightweight service communication using </a:t>
            </a:r>
            <a:r>
              <a:rPr lang="en-US" sz="1400" dirty="0" err="1" smtClean="0"/>
              <a:t>gRPC</a:t>
            </a:r>
            <a:r>
              <a:rPr lang="en-US" sz="1400" dirty="0" smtClean="0"/>
              <a:t> or REST.</a:t>
            </a:r>
          </a:p>
          <a:p>
            <a:pPr marL="342900" indent="-342900"/>
            <a:r>
              <a:rPr lang="en-US" sz="1400" dirty="0" smtClean="0"/>
              <a:t>   - Optimize containerized environments using tools like </a:t>
            </a:r>
            <a:r>
              <a:rPr lang="en-US" sz="1400" dirty="0" err="1" smtClean="0"/>
              <a:t>Kubernetes</a:t>
            </a:r>
            <a:r>
              <a:rPr lang="en-US" sz="1400" dirty="0" smtClean="0"/>
              <a:t> and </a:t>
            </a:r>
            <a:r>
              <a:rPr lang="en-US" sz="1400" dirty="0" err="1" smtClean="0"/>
              <a:t>Docker</a:t>
            </a:r>
            <a:r>
              <a:rPr lang="en-US" sz="1400" dirty="0" smtClean="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TotalTime>
  <Words>3538</Words>
  <Application>Microsoft Office PowerPoint</Application>
  <PresentationFormat>On-screen Show (4:3)</PresentationFormat>
  <Paragraphs>585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cp:revision>
  <dcterms:created xsi:type="dcterms:W3CDTF">2025-05-20T16:49:12Z</dcterms:created>
  <dcterms:modified xsi:type="dcterms:W3CDTF">2025-05-21T03:22:44Z</dcterms:modified>
</cp:coreProperties>
</file>