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312" r:id="rId5"/>
    <p:sldId id="313"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32" r:id="rId20"/>
    <p:sldId id="329" r:id="rId21"/>
    <p:sldId id="330" r:id="rId22"/>
    <p:sldId id="333" r:id="rId23"/>
    <p:sldId id="331" r:id="rId24"/>
    <p:sldId id="335" r:id="rId25"/>
    <p:sldId id="33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2D4D7-6122-4B39-8DB5-5106CC420AC2}" type="datetimeFigureOut">
              <a:rPr lang="en-US" smtClean="0"/>
              <a:pPr/>
              <a:t>3/22/2013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F290CC-4508-4FE3-88AC-DBAE4ACAC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a:t>
            </a:fld>
            <a:endParaRPr lang="en-US"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10</a:t>
            </a:fld>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11</a:t>
            </a:fld>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12</a:t>
            </a:fld>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13</a:t>
            </a:fld>
            <a:endParaRPr 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14</a:t>
            </a:fld>
            <a:endParaRPr 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15</a:t>
            </a:fld>
            <a:endParaRPr lang="en-US"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16</a:t>
            </a:fld>
            <a:endParaRPr lang="en-US"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17</a:t>
            </a:fld>
            <a:endParaRPr lang="en-US" smtClean="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18</a:t>
            </a:fld>
            <a:endParaRPr lang="en-US" smtClean="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19</a:t>
            </a:fld>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2</a:t>
            </a:fld>
            <a:endParaRPr lang="en-US" smtClean="0">
              <a:cs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20</a:t>
            </a:fld>
            <a:endParaRPr lang="en-US" smtClean="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21</a:t>
            </a:fld>
            <a:endParaRPr lang="en-US" smtClean="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22</a:t>
            </a:fld>
            <a:endParaRPr lang="en-US"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3</a:t>
            </a:fld>
            <a:endParaRPr lang="en-US"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4</a:t>
            </a:fld>
            <a:endParaRPr lang="en-US"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5</a:t>
            </a:fld>
            <a:endParaRPr lang="en-US"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6</a:t>
            </a:fld>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7</a:t>
            </a:fld>
            <a:endParaRPr lang="en-US"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8</a:t>
            </a:fld>
            <a:endParaRPr lang="en-US"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188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73990D-5A90-4802-9E8C-D7044AB1A9E4}" type="slidenum">
              <a:rPr lang="en-US" smtClean="0">
                <a:cs typeface="Arial" pitchFamily="34" charset="0"/>
              </a:rPr>
              <a:pPr fontAlgn="base">
                <a:spcBef>
                  <a:spcPct val="0"/>
                </a:spcBef>
                <a:spcAft>
                  <a:spcPct val="0"/>
                </a:spcAft>
                <a:defRPr/>
              </a:pPr>
              <a:t>9</a:t>
            </a:fld>
            <a:endParaRPr lang="en-US"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05F6A7-9018-4845-B825-0AD229619629}"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5F6A7-9018-4845-B825-0AD229619629}"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5F6A7-9018-4845-B825-0AD229619629}"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5F6A7-9018-4845-B825-0AD229619629}"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05F6A7-9018-4845-B825-0AD229619629}"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05F6A7-9018-4845-B825-0AD229619629}"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05F6A7-9018-4845-B825-0AD229619629}" type="datetimeFigureOut">
              <a:rPr lang="en-US" smtClean="0"/>
              <a:pPr/>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05F6A7-9018-4845-B825-0AD229619629}" type="datetimeFigureOut">
              <a:rPr lang="en-US" smtClean="0"/>
              <a:pPr/>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5F6A7-9018-4845-B825-0AD229619629}" type="datetimeFigureOut">
              <a:rPr lang="en-US" smtClean="0"/>
              <a:pPr/>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5F6A7-9018-4845-B825-0AD229619629}"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5F6A7-9018-4845-B825-0AD229619629}"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7F63B-5D9C-44D7-A1FA-75C1B247E6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5F6A7-9018-4845-B825-0AD229619629}" type="datetimeFigureOut">
              <a:rPr lang="en-US" smtClean="0"/>
              <a:pPr/>
              <a:t>3/22/2013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7F63B-5D9C-44D7-A1FA-75C1B247E6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springframework.org/schema/bean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6705600" cy="490728"/>
        </p:xfrm>
        <a:graphic>
          <a:graphicData uri="http://schemas.openxmlformats.org/drawingml/2006/table">
            <a:tbl>
              <a:tblPr/>
              <a:tblGrid>
                <a:gridCol w="67056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Verdana"/>
                        </a:rPr>
                        <a:t>Two AspectJ</a:t>
                      </a:r>
                      <a:r>
                        <a:rPr lang="en-US" sz="2800" baseline="0" dirty="0" smtClean="0">
                          <a:solidFill>
                            <a:srgbClr val="004000"/>
                          </a:solidFill>
                          <a:latin typeface="Verdana"/>
                          <a:ea typeface="Times New Roman"/>
                          <a:cs typeface="Verdana"/>
                        </a:rPr>
                        <a:t> </a:t>
                      </a:r>
                      <a:r>
                        <a:rPr lang="en-US" sz="2800" dirty="0" smtClean="0">
                          <a:solidFill>
                            <a:srgbClr val="004000"/>
                          </a:solidFill>
                          <a:latin typeface="Verdana"/>
                          <a:ea typeface="Times New Roman"/>
                          <a:cs typeface="Verdana"/>
                        </a:rPr>
                        <a:t>Implementations </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4724400"/>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SQL Summary Statistics</a:t>
            </a:r>
          </a:p>
          <a:p>
            <a:pPr>
              <a:lnSpc>
                <a:spcPct val="115000"/>
              </a:lnSpc>
            </a:pPr>
            <a:r>
              <a:rPr lang="en-US" sz="24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Provides SQL statistics towards end of the batch processes.</a:t>
            </a:r>
          </a:p>
          <a:p>
            <a:pPr>
              <a:lnSpc>
                <a:spcPct val="115000"/>
              </a:lnSpc>
            </a:pPr>
            <a:r>
              <a:rPr lang="en-US" sz="1600" dirty="0" smtClean="0">
                <a:latin typeface="Verdana" pitchFamily="34" charset="0"/>
                <a:ea typeface="Times New Roman" pitchFamily="18" charset="0"/>
                <a:cs typeface="Verdana" pitchFamily="34" charset="0"/>
              </a:rPr>
              <a:t>	</a:t>
            </a:r>
            <a:r>
              <a:rPr lang="en-US" sz="24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Useful to find bad performing queries</a:t>
            </a:r>
          </a:p>
          <a:p>
            <a:pPr>
              <a:lnSpc>
                <a:spcPct val="115000"/>
              </a:lnSpc>
            </a:pPr>
            <a:r>
              <a:rPr lang="en-US" sz="1600" dirty="0" smtClean="0">
                <a:latin typeface="Verdana" pitchFamily="34" charset="0"/>
                <a:ea typeface="Times New Roman" pitchFamily="18" charset="0"/>
                <a:cs typeface="Verdana" pitchFamily="34" charset="0"/>
              </a:rPr>
              <a:t>             </a:t>
            </a:r>
            <a:r>
              <a:rPr lang="en-US" sz="24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Implemented using AspectJ (LTW) technique.</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Dependent Object Extractor</a:t>
            </a:r>
          </a:p>
          <a:p>
            <a:pPr>
              <a:lnSpc>
                <a:spcPct val="115000"/>
              </a:lnSpc>
            </a:pPr>
            <a:r>
              <a:rPr lang="en-US" sz="24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Provides the dependent objects (Tables / Stored </a:t>
            </a:r>
            <a:r>
              <a:rPr lang="en-US" sz="1600" dirty="0" err="1" smtClean="0">
                <a:latin typeface="Verdana" pitchFamily="34" charset="0"/>
                <a:ea typeface="Times New Roman" pitchFamily="18" charset="0"/>
                <a:cs typeface="Verdana" pitchFamily="34" charset="0"/>
              </a:rPr>
              <a:t>Procs</a:t>
            </a:r>
            <a:r>
              <a:rPr lang="en-US" sz="1600" dirty="0" smtClean="0">
                <a:latin typeface="Verdana" pitchFamily="34" charset="0"/>
                <a:ea typeface="Times New Roman" pitchFamily="18" charset="0"/>
                <a:cs typeface="Verdana" pitchFamily="34" charset="0"/>
              </a:rPr>
              <a:t> / Views / 		Functions) of the Java processes.</a:t>
            </a:r>
          </a:p>
          <a:p>
            <a:pPr>
              <a:lnSpc>
                <a:spcPct val="115000"/>
              </a:lnSpc>
            </a:pPr>
            <a:r>
              <a:rPr lang="en-US" sz="1600" dirty="0" smtClean="0">
                <a:latin typeface="Verdana" pitchFamily="34" charset="0"/>
                <a:ea typeface="Times New Roman" pitchFamily="18" charset="0"/>
                <a:cs typeface="Verdana" pitchFamily="34" charset="0"/>
              </a:rPr>
              <a:t>	</a:t>
            </a:r>
            <a:r>
              <a:rPr lang="en-US" sz="24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Output of this process can be utilized for various purpose 	  	   (documentation, analysis, etc…)</a:t>
            </a:r>
          </a:p>
          <a:p>
            <a:pPr>
              <a:lnSpc>
                <a:spcPct val="115000"/>
              </a:lnSpc>
            </a:pPr>
            <a:r>
              <a:rPr lang="en-US" sz="1600" dirty="0" smtClean="0">
                <a:latin typeface="Verdana" pitchFamily="34" charset="0"/>
                <a:ea typeface="Times New Roman" pitchFamily="18" charset="0"/>
                <a:cs typeface="Verdana" pitchFamily="34" charset="0"/>
              </a:rPr>
              <a:t>	</a:t>
            </a:r>
            <a:r>
              <a:rPr lang="en-US" sz="24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Implemented using AspectJ (LTW) technique.</a:t>
            </a:r>
          </a:p>
          <a:p>
            <a:pPr>
              <a:lnSpc>
                <a:spcPct val="115000"/>
              </a:lnSpc>
            </a:pPr>
            <a:r>
              <a:rPr lang="en-US" sz="2400" dirty="0" smtClean="0">
                <a:latin typeface="Verdana" pitchFamily="34" charset="0"/>
                <a:ea typeface="Times New Roman" pitchFamily="18" charset="0"/>
                <a:cs typeface="Verdana" pitchFamily="34" charset="0"/>
              </a:rPr>
              <a:t>	</a:t>
            </a: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Framework</a:t>
                      </a:r>
                      <a:r>
                        <a:rPr lang="en-US" sz="2400" baseline="0" dirty="0" smtClean="0">
                          <a:solidFill>
                            <a:srgbClr val="004000"/>
                          </a:solidFill>
                          <a:latin typeface="Verdana"/>
                          <a:ea typeface="Times New Roman"/>
                          <a:cs typeface="Times New Roman"/>
                        </a:rPr>
                        <a:t> teams implementation</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p>
          <a:p>
            <a:pPr>
              <a:buFont typeface="Arial" pitchFamily="34" charset="0"/>
              <a:buChar char="•"/>
            </a:pPr>
            <a:r>
              <a:rPr lang="en-US" dirty="0" smtClean="0"/>
              <a:t>Per our testing obviously there is a very slight performance hit to the process due to the nature of load time weaving technique.</a:t>
            </a:r>
          </a:p>
          <a:p>
            <a:pPr>
              <a:buFont typeface="Arial" pitchFamily="34" charset="0"/>
              <a:buChar char="•"/>
            </a:pPr>
            <a:endParaRPr lang="en-US" dirty="0" smtClean="0"/>
          </a:p>
          <a:p>
            <a:pPr>
              <a:buFont typeface="Arial" pitchFamily="34" charset="0"/>
              <a:buChar char="•"/>
            </a:pPr>
            <a:r>
              <a:rPr lang="en-US" dirty="0" smtClean="0"/>
              <a:t>Showed a demo to the framework team</a:t>
            </a:r>
          </a:p>
          <a:p>
            <a:pPr>
              <a:buFont typeface="Arial" pitchFamily="34" charset="0"/>
              <a:buChar char="•"/>
            </a:pPr>
            <a:endParaRPr lang="en-US" dirty="0" smtClean="0"/>
          </a:p>
          <a:p>
            <a:pPr>
              <a:buFont typeface="Arial" pitchFamily="34" charset="0"/>
              <a:buChar char="•"/>
            </a:pPr>
            <a:r>
              <a:rPr lang="en-US" dirty="0" smtClean="0"/>
              <a:t>Framework team embedded this feature in DAL itself (&gt;= version 3.6.7)  instead of going with this technique.</a:t>
            </a:r>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6705600" cy="490728"/>
        </p:xfrm>
        <a:graphic>
          <a:graphicData uri="http://schemas.openxmlformats.org/drawingml/2006/table">
            <a:tbl>
              <a:tblPr/>
              <a:tblGrid>
                <a:gridCol w="67056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Verdana"/>
                        </a:rPr>
                        <a:t>Dependent</a:t>
                      </a:r>
                      <a:r>
                        <a:rPr lang="en-US" sz="2800" baseline="0" dirty="0" smtClean="0">
                          <a:solidFill>
                            <a:srgbClr val="004000"/>
                          </a:solidFill>
                          <a:latin typeface="Verdana"/>
                          <a:ea typeface="Times New Roman"/>
                          <a:cs typeface="Verdana"/>
                        </a:rPr>
                        <a:t> Objects Extractor</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3948113"/>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Use Case:</a:t>
            </a:r>
          </a:p>
          <a:p>
            <a:pPr>
              <a:lnSpc>
                <a:spcPct val="115000"/>
              </a:lnSpc>
            </a:pPr>
            <a:r>
              <a:rPr lang="en-US" sz="21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When working on a new project / process, I found myself 	spending enormous time digging through the application log file to 	find all its dependent objects. 	</a:t>
            </a:r>
          </a:p>
          <a:p>
            <a:pPr>
              <a:lnSpc>
                <a:spcPct val="115000"/>
              </a:lnSpc>
            </a:pPr>
            <a:r>
              <a:rPr lang="en-US" sz="1600" dirty="0" smtClean="0">
                <a:latin typeface="Verdana" pitchFamily="34" charset="0"/>
                <a:ea typeface="Times New Roman" pitchFamily="18" charset="0"/>
                <a:cs typeface="Verdana" pitchFamily="34" charset="0"/>
              </a:rPr>
              <a:t>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Can be utilized for documentations and analysis purposes.</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Why AspectJ instead of Spring AOP?</a:t>
            </a:r>
          </a:p>
          <a:p>
            <a:pPr>
              <a:lnSpc>
                <a:spcPct val="115000"/>
              </a:lnSpc>
            </a:pPr>
            <a:r>
              <a:rPr lang="en-US" sz="21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Spring AOP can only advice spring managed beans</a:t>
            </a:r>
          </a:p>
          <a:p>
            <a:pPr>
              <a:lnSpc>
                <a:spcPct val="115000"/>
              </a:lnSpc>
            </a:pPr>
            <a:r>
              <a:rPr lang="en-US" sz="1600" dirty="0" smtClean="0">
                <a:latin typeface="Verdana" pitchFamily="34" charset="0"/>
                <a:ea typeface="Times New Roman" pitchFamily="18" charset="0"/>
                <a:cs typeface="Verdana" pitchFamily="34" charset="0"/>
              </a:rPr>
              <a:t>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Target objects are domain objects, created outside of Spring 	   Container </a:t>
            </a:r>
          </a:p>
          <a:p>
            <a:pPr>
              <a:lnSpc>
                <a:spcPct val="115000"/>
              </a:lnSpc>
            </a:pPr>
            <a:r>
              <a:rPr lang="en-US" sz="1600" dirty="0" smtClean="0">
                <a:latin typeface="Verdana" pitchFamily="34" charset="0"/>
                <a:ea typeface="Times New Roman" pitchFamily="18" charset="0"/>
                <a:cs typeface="Verdana" pitchFamily="34" charset="0"/>
              </a:rPr>
              <a:t>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a:t>
            </a:r>
            <a:r>
              <a:rPr lang="en-US" sz="1600" dirty="0" smtClean="0">
                <a:latin typeface="Verdana" pitchFamily="34" charset="0"/>
                <a:cs typeface="Times New Roman" pitchFamily="18" charset="0"/>
              </a:rPr>
              <a:t> Relatively less performance overhead compares to Spring AOP.</a:t>
            </a: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Verdana" pitchFamily="34" charset="0"/>
                <a:ea typeface="Times New Roman" pitchFamily="18" charset="0"/>
                <a:cs typeface="Verdana" pitchFamily="34" charset="0"/>
              </a:rPr>
              <a:t>              </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Steps</a:t>
                      </a:r>
                      <a:r>
                        <a:rPr lang="en-US" sz="2800" baseline="0" dirty="0" smtClean="0">
                          <a:solidFill>
                            <a:srgbClr val="004000"/>
                          </a:solidFill>
                          <a:latin typeface="Verdana"/>
                          <a:ea typeface="Times New Roman"/>
                          <a:cs typeface="Times New Roman"/>
                        </a:rPr>
                        <a:t> to implement AspectJ</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3948113"/>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  Write an Aspect</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Create META-INF/aop.xml </a:t>
            </a:r>
          </a:p>
          <a:p>
            <a:pPr>
              <a:lnSpc>
                <a:spcPct val="115000"/>
              </a:lnSpc>
            </a:pPr>
            <a:r>
              <a:rPr lang="en-US" sz="1600" dirty="0" smtClean="0">
                <a:latin typeface="Times New Roman" pitchFamily="18" charset="0"/>
                <a:cs typeface="Times New Roman" pitchFamily="18" charset="0"/>
              </a:rPr>
              <a:t>	- Will contain the aspects and the target package that needs to be weaved</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Enable Load Time Weaver</a:t>
            </a:r>
          </a:p>
          <a:p>
            <a:pPr>
              <a:lnSpc>
                <a:spcPct val="115000"/>
              </a:lnSpc>
            </a:pPr>
            <a:r>
              <a:rPr lang="en-US" sz="1600" dirty="0" smtClean="0">
                <a:latin typeface="Times New Roman" pitchFamily="18" charset="0"/>
                <a:cs typeface="Times New Roman" pitchFamily="18" charset="0"/>
              </a:rPr>
              <a:t>	- Internally creates </a:t>
            </a:r>
            <a:r>
              <a:rPr lang="en-US" sz="1600" dirty="0" err="1" smtClean="0"/>
              <a:t>DefaultContextLoadTimeWeaver</a:t>
            </a:r>
            <a:r>
              <a:rPr lang="en-US" sz="1600" dirty="0" smtClean="0"/>
              <a:t> </a:t>
            </a:r>
          </a:p>
          <a:p>
            <a:pPr>
              <a:lnSpc>
                <a:spcPct val="115000"/>
              </a:lnSpc>
            </a:pPr>
            <a:r>
              <a:rPr lang="en-US" sz="1600" dirty="0" smtClean="0"/>
              <a:t> 	  &amp; </a:t>
            </a:r>
            <a:r>
              <a:rPr lang="en-US" sz="1600" dirty="0" err="1" smtClean="0"/>
              <a:t>AspectJWeavingEnabler</a:t>
            </a:r>
            <a:r>
              <a:rPr lang="en-US" sz="1600" dirty="0" smtClean="0"/>
              <a:t> beans to support LTW.</a:t>
            </a:r>
            <a:endParaRPr lang="en-US" sz="1600" dirty="0" smtClean="0">
              <a:latin typeface="Times New Roman" pitchFamily="18" charset="0"/>
              <a:cs typeface="Times New Roman" pitchFamily="18"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Pass in Java Agent to instrument programs running on the JVM.</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Aspect</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1400" dirty="0" smtClean="0"/>
              <a:t>   </a:t>
            </a:r>
            <a:r>
              <a:rPr lang="en-US" sz="1400" b="1" dirty="0" smtClean="0"/>
              <a:t>@Pointcut("execution(void net.sf.log4jdbc.SpyLogDelegator+.sqlOccured(..))")</a:t>
            </a:r>
          </a:p>
          <a:p>
            <a:r>
              <a:rPr lang="en-US" sz="1400" dirty="0" smtClean="0"/>
              <a:t>    public void </a:t>
            </a:r>
            <a:r>
              <a:rPr lang="en-US" sz="1400" dirty="0" err="1" smtClean="0"/>
              <a:t>trackedLogSqlMethod</a:t>
            </a:r>
            <a:r>
              <a:rPr lang="en-US" sz="1400" dirty="0" smtClean="0"/>
              <a:t>() </a:t>
            </a:r>
            <a:r>
              <a:rPr lang="en-US" sz="1400" u="sng" dirty="0" smtClean="0"/>
              <a:t>{}</a:t>
            </a:r>
          </a:p>
          <a:p>
            <a:r>
              <a:rPr lang="en-US" sz="1400" dirty="0" smtClean="0"/>
              <a:t>    </a:t>
            </a:r>
          </a:p>
          <a:p>
            <a:r>
              <a:rPr lang="en-US" sz="1400" dirty="0" smtClean="0"/>
              <a:t>    </a:t>
            </a:r>
            <a:r>
              <a:rPr lang="en-US" sz="1400" b="1" dirty="0" smtClean="0"/>
              <a:t>@Before</a:t>
            </a:r>
            <a:r>
              <a:rPr lang="en-US" sz="1400" dirty="0" smtClean="0"/>
              <a:t>("</a:t>
            </a:r>
            <a:r>
              <a:rPr lang="en-US" sz="1400" dirty="0" err="1" smtClean="0"/>
              <a:t>trackedLogSqlMethod</a:t>
            </a:r>
            <a:r>
              <a:rPr lang="en-US" sz="1400" dirty="0" smtClean="0"/>
              <a:t>()")</a:t>
            </a:r>
          </a:p>
          <a:p>
            <a:r>
              <a:rPr lang="en-US" sz="1400" dirty="0" smtClean="0"/>
              <a:t>    public void </a:t>
            </a:r>
            <a:r>
              <a:rPr lang="en-US" sz="1400" dirty="0" err="1" smtClean="0"/>
              <a:t>extractSqlOut</a:t>
            </a:r>
            <a:r>
              <a:rPr lang="en-US" sz="1400" dirty="0" smtClean="0"/>
              <a:t>(</a:t>
            </a:r>
            <a:r>
              <a:rPr lang="en-US" sz="1400" dirty="0" err="1" smtClean="0"/>
              <a:t>JoinPoint</a:t>
            </a:r>
            <a:r>
              <a:rPr lang="en-US" sz="1400" dirty="0" smtClean="0"/>
              <a:t> point) throws Exception, </a:t>
            </a:r>
            <a:r>
              <a:rPr lang="en-US" sz="1400" dirty="0" err="1" smtClean="0"/>
              <a:t>IOException</a:t>
            </a:r>
            <a:r>
              <a:rPr lang="en-US" sz="1400" dirty="0" smtClean="0"/>
              <a:t> {</a:t>
            </a:r>
          </a:p>
          <a:p>
            <a:r>
              <a:rPr lang="en-US" sz="1400" dirty="0" smtClean="0"/>
              <a:t>        </a:t>
            </a:r>
          </a:p>
          <a:p>
            <a:r>
              <a:rPr lang="en-US" sz="1400" dirty="0" smtClean="0"/>
              <a:t>        String </a:t>
            </a:r>
            <a:r>
              <a:rPr lang="en-US" sz="1400" dirty="0" err="1" smtClean="0"/>
              <a:t>sql</a:t>
            </a:r>
            <a:r>
              <a:rPr lang="en-US" sz="1400" dirty="0" smtClean="0"/>
              <a:t> = ((String)</a:t>
            </a:r>
            <a:r>
              <a:rPr lang="en-US" sz="1400" dirty="0" err="1" smtClean="0"/>
              <a:t>point.getArgs</a:t>
            </a:r>
            <a:r>
              <a:rPr lang="en-US" sz="1400" dirty="0" smtClean="0"/>
              <a:t>()[2]);</a:t>
            </a:r>
          </a:p>
          <a:p>
            <a:endParaRPr lang="en-US" sz="1400" dirty="0" smtClean="0"/>
          </a:p>
          <a:p>
            <a:r>
              <a:rPr lang="en-US" sz="1400" dirty="0" smtClean="0"/>
              <a:t>        @</a:t>
            </a:r>
            <a:r>
              <a:rPr lang="en-US" sz="1400" dirty="0" err="1" smtClean="0"/>
              <a:t>SuppressWarnings</a:t>
            </a:r>
            <a:r>
              <a:rPr lang="en-US" sz="1400" dirty="0" smtClean="0"/>
              <a:t>("unused")</a:t>
            </a:r>
          </a:p>
          <a:p>
            <a:r>
              <a:rPr lang="en-US" sz="1400" dirty="0" smtClean="0"/>
              <a:t>        String </a:t>
            </a:r>
            <a:r>
              <a:rPr lang="en-US" sz="1400" dirty="0" err="1" smtClean="0"/>
              <a:t>methodInvoked</a:t>
            </a:r>
            <a:r>
              <a:rPr lang="en-US" sz="1400" dirty="0" smtClean="0"/>
              <a:t> = </a:t>
            </a:r>
            <a:r>
              <a:rPr lang="en-US" sz="1400" dirty="0" err="1" smtClean="0"/>
              <a:t>point.getSignature</a:t>
            </a:r>
            <a:r>
              <a:rPr lang="en-US" sz="1400" dirty="0" smtClean="0"/>
              <a:t>().</a:t>
            </a:r>
            <a:r>
              <a:rPr lang="en-US" sz="1400" dirty="0" err="1" smtClean="0"/>
              <a:t>getName</a:t>
            </a:r>
            <a:r>
              <a:rPr lang="en-US" sz="1400" dirty="0" smtClean="0"/>
              <a:t>(); </a:t>
            </a:r>
          </a:p>
          <a:p>
            <a:r>
              <a:rPr lang="en-US" sz="1400" dirty="0" smtClean="0"/>
              <a:t>        </a:t>
            </a:r>
          </a:p>
          <a:p>
            <a:r>
              <a:rPr lang="en-US" sz="1400" dirty="0" smtClean="0"/>
              <a:t>        </a:t>
            </a:r>
            <a:r>
              <a:rPr lang="en-US" sz="1400" b="1" i="1" dirty="0" err="1" smtClean="0"/>
              <a:t>logExtractorMain.sqlExtract</a:t>
            </a:r>
            <a:r>
              <a:rPr lang="en-US" sz="1400" b="1" i="1" dirty="0" smtClean="0"/>
              <a:t>(</a:t>
            </a:r>
            <a:r>
              <a:rPr lang="en-US" sz="1400" b="1" i="1" dirty="0" err="1" smtClean="0"/>
              <a:t>sql</a:t>
            </a:r>
            <a:r>
              <a:rPr lang="en-US" sz="1400" b="1" i="1" dirty="0" smtClean="0"/>
              <a:t>);</a:t>
            </a:r>
          </a:p>
          <a:p>
            <a:r>
              <a:rPr lang="en-US" sz="1400" dirty="0" smtClean="0"/>
              <a:t>    }</a:t>
            </a:r>
            <a:endParaRPr lang="en-US" sz="14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META-INF/aop.xml</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1400" dirty="0" smtClean="0"/>
              <a:t>&lt;!DOCTYPE </a:t>
            </a:r>
            <a:r>
              <a:rPr lang="en-US" sz="1400" u="sng" dirty="0" err="1" smtClean="0"/>
              <a:t>aspectj</a:t>
            </a:r>
            <a:r>
              <a:rPr lang="en-US" sz="1400" u="sng" dirty="0" smtClean="0"/>
              <a:t> PUBLIC "-//AspectJ//DTD//EN" "http://www.eclipse.org/aspectj/dtd/aspectj.dtd"&gt;</a:t>
            </a:r>
          </a:p>
          <a:p>
            <a:endParaRPr lang="en-US" sz="1400" u="sng" dirty="0" smtClean="0"/>
          </a:p>
          <a:p>
            <a:r>
              <a:rPr lang="en-US" sz="1400" u="sng" dirty="0" smtClean="0"/>
              <a:t>&lt;</a:t>
            </a:r>
            <a:r>
              <a:rPr lang="en-US" sz="1400" u="sng" dirty="0" err="1" smtClean="0"/>
              <a:t>aspectj</a:t>
            </a:r>
            <a:r>
              <a:rPr lang="en-US" sz="1400" u="sng" dirty="0" smtClean="0"/>
              <a:t>&gt;</a:t>
            </a:r>
          </a:p>
          <a:p>
            <a:r>
              <a:rPr lang="en-US" sz="1400" dirty="0" smtClean="0"/>
              <a:t>    &lt;!-- &lt;weaver options="-verbose -</a:t>
            </a:r>
            <a:r>
              <a:rPr lang="en-US" sz="1400" dirty="0" err="1" smtClean="0"/>
              <a:t>showWeaveInfo</a:t>
            </a:r>
            <a:r>
              <a:rPr lang="en-US" sz="1400" dirty="0" smtClean="0"/>
              <a:t> -debug"&gt; --&gt;</a:t>
            </a:r>
          </a:p>
          <a:p>
            <a:r>
              <a:rPr lang="en-US" sz="1400" dirty="0" smtClean="0"/>
              <a:t>    &lt;weaver&gt;</a:t>
            </a:r>
          </a:p>
          <a:p>
            <a:r>
              <a:rPr lang="en-US" sz="1400" dirty="0" smtClean="0"/>
              <a:t>        &lt;include within="</a:t>
            </a:r>
            <a:r>
              <a:rPr lang="en-US" sz="1400" b="1" dirty="0" smtClean="0"/>
              <a:t>net.sf.log4jdbc.*</a:t>
            </a:r>
            <a:r>
              <a:rPr lang="en-US" sz="1400" dirty="0" smtClean="0"/>
              <a:t>"/&gt;</a:t>
            </a:r>
          </a:p>
          <a:p>
            <a:endParaRPr lang="en-US" sz="1400" dirty="0" smtClean="0"/>
          </a:p>
          <a:p>
            <a:r>
              <a:rPr lang="en-US" sz="1400" dirty="0" smtClean="0"/>
              <a:t>        &lt;!-- Package where all Aspects resides --&gt;</a:t>
            </a:r>
          </a:p>
          <a:p>
            <a:r>
              <a:rPr lang="en-US" sz="1400" dirty="0" smtClean="0"/>
              <a:t>        &lt;include within="</a:t>
            </a:r>
            <a:r>
              <a:rPr lang="en-US" sz="1400" dirty="0" err="1" smtClean="0"/>
              <a:t>rave.base.application.logextractor</a:t>
            </a:r>
            <a:r>
              <a:rPr lang="en-US" sz="1400" dirty="0" smtClean="0"/>
              <a:t>.*"/&gt;</a:t>
            </a:r>
          </a:p>
          <a:p>
            <a:r>
              <a:rPr lang="en-US" sz="1400" dirty="0" smtClean="0"/>
              <a:t>    &lt;/weaver&gt;</a:t>
            </a:r>
          </a:p>
          <a:p>
            <a:endParaRPr lang="en-US" sz="1400" dirty="0" smtClean="0"/>
          </a:p>
          <a:p>
            <a:r>
              <a:rPr lang="en-US" sz="1400" dirty="0" smtClean="0"/>
              <a:t>    &lt;aspects&gt;</a:t>
            </a:r>
          </a:p>
          <a:p>
            <a:r>
              <a:rPr lang="en-US" sz="1400" dirty="0" smtClean="0"/>
              <a:t>        &lt;!-- weave in just these aspect --&gt;</a:t>
            </a:r>
          </a:p>
          <a:p>
            <a:r>
              <a:rPr lang="en-US" sz="1400" dirty="0" smtClean="0"/>
              <a:t>        &lt;aspect name="</a:t>
            </a:r>
            <a:r>
              <a:rPr lang="en-US" sz="1400" dirty="0" err="1" smtClean="0"/>
              <a:t>rave.base.application.logextractor.</a:t>
            </a:r>
            <a:r>
              <a:rPr lang="en-US" sz="1400" b="1" dirty="0" err="1" smtClean="0"/>
              <a:t>LogExtractorAspect</a:t>
            </a:r>
            <a:r>
              <a:rPr lang="en-US" sz="1400" dirty="0" smtClean="0"/>
              <a:t>"/&gt;</a:t>
            </a:r>
          </a:p>
          <a:p>
            <a:r>
              <a:rPr lang="en-US" sz="1400" dirty="0" smtClean="0"/>
              <a:t>    &lt;/aspects&gt;</a:t>
            </a:r>
          </a:p>
          <a:p>
            <a:endParaRPr lang="en-US" sz="1400" dirty="0" smtClean="0"/>
          </a:p>
          <a:p>
            <a:r>
              <a:rPr lang="en-US" sz="1400" dirty="0" smtClean="0"/>
              <a:t>&lt;/</a:t>
            </a:r>
            <a:r>
              <a:rPr lang="en-US" sz="1400" dirty="0" err="1" smtClean="0"/>
              <a:t>aspectj</a:t>
            </a:r>
            <a:r>
              <a:rPr lang="en-US" sz="1400" dirty="0" smtClean="0"/>
              <a:t>&gt;</a:t>
            </a:r>
            <a:endParaRPr lang="en-US" sz="14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Main Applicatio</a:t>
                      </a:r>
                      <a:r>
                        <a:rPr lang="en-US" sz="2800" baseline="0" dirty="0" smtClean="0">
                          <a:solidFill>
                            <a:srgbClr val="004000"/>
                          </a:solidFill>
                          <a:latin typeface="Verdana"/>
                          <a:ea typeface="Times New Roman"/>
                          <a:cs typeface="Times New Roman"/>
                        </a:rPr>
                        <a:t>n Config file</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1400" dirty="0" smtClean="0"/>
              <a:t>&lt;?xml version=</a:t>
            </a:r>
            <a:r>
              <a:rPr lang="en-US" sz="1400" i="1" dirty="0" smtClean="0"/>
              <a:t>"1.0" encoding="UTF-8"?&gt;</a:t>
            </a:r>
          </a:p>
          <a:p>
            <a:r>
              <a:rPr lang="en-US" sz="1400" dirty="0" smtClean="0"/>
              <a:t>&lt;beans </a:t>
            </a:r>
            <a:r>
              <a:rPr lang="en-US" sz="1400" dirty="0" err="1" smtClean="0"/>
              <a:t>xmlns</a:t>
            </a:r>
            <a:r>
              <a:rPr lang="en-US" sz="1400" dirty="0" smtClean="0"/>
              <a:t>=</a:t>
            </a:r>
            <a:r>
              <a:rPr lang="en-US" sz="1400" i="1" dirty="0" smtClean="0"/>
              <a:t>"http://www.springframework.org/schema/beans"</a:t>
            </a:r>
          </a:p>
          <a:p>
            <a:r>
              <a:rPr lang="en-US" sz="1400" dirty="0" err="1" smtClean="0"/>
              <a:t>xmlns:xsi</a:t>
            </a:r>
            <a:r>
              <a:rPr lang="en-US" sz="1400" dirty="0" smtClean="0"/>
              <a:t>=</a:t>
            </a:r>
            <a:r>
              <a:rPr lang="en-US" sz="1400" i="1" dirty="0" smtClean="0"/>
              <a:t>"http://www.w3.org/2001/XMLSchema-instance" </a:t>
            </a:r>
            <a:r>
              <a:rPr lang="en-US" sz="1400" dirty="0" err="1" smtClean="0"/>
              <a:t>xmlns:context</a:t>
            </a:r>
            <a:r>
              <a:rPr lang="en-US" sz="1400" dirty="0" smtClean="0"/>
              <a:t>=</a:t>
            </a:r>
            <a:r>
              <a:rPr lang="en-US" sz="1400" i="1" dirty="0" smtClean="0"/>
              <a:t>"http://www.springframework.org/schema/context"</a:t>
            </a:r>
          </a:p>
          <a:p>
            <a:r>
              <a:rPr lang="en-US" sz="1400" dirty="0" err="1" smtClean="0"/>
              <a:t>xsi:schemaLocation</a:t>
            </a:r>
            <a:r>
              <a:rPr lang="en-US" sz="1400" dirty="0" smtClean="0"/>
              <a:t>=</a:t>
            </a:r>
            <a:r>
              <a:rPr lang="en-US" sz="1400" i="1" dirty="0" smtClean="0"/>
              <a:t>"http://www.springframework.org/schema/beans </a:t>
            </a:r>
          </a:p>
          <a:p>
            <a:r>
              <a:rPr lang="en-US" sz="1400" i="1" dirty="0" smtClean="0"/>
              <a:t>                	http://www.springframework.org/schema/beans/spring-beans-3.0.xsd</a:t>
            </a:r>
          </a:p>
          <a:p>
            <a:r>
              <a:rPr lang="en-US" sz="1400" i="1" dirty="0" smtClean="0"/>
              <a:t>	http://www.springframework.org/schema/context </a:t>
            </a:r>
          </a:p>
          <a:p>
            <a:r>
              <a:rPr lang="en-US" sz="1400" i="1" dirty="0" smtClean="0"/>
              <a:t>                	http://www.springframework.org/schema/context/spring-context-3.0.xsd"&gt;</a:t>
            </a:r>
          </a:p>
          <a:p>
            <a:r>
              <a:rPr lang="en-US" sz="1400" dirty="0" smtClean="0"/>
              <a:t>    </a:t>
            </a:r>
          </a:p>
          <a:p>
            <a:r>
              <a:rPr lang="en-US" sz="1400" dirty="0" smtClean="0"/>
              <a:t>    &lt;import resource=</a:t>
            </a:r>
            <a:r>
              <a:rPr lang="en-US" sz="1400" i="1" dirty="0" smtClean="0"/>
              <a:t>"</a:t>
            </a:r>
            <a:r>
              <a:rPr lang="en-US" sz="1400" i="1" dirty="0" err="1" smtClean="0"/>
              <a:t>classpath:config</a:t>
            </a:r>
            <a:r>
              <a:rPr lang="en-US" sz="1400" i="1" dirty="0" smtClean="0"/>
              <a:t>/CptyAutomation-application-config.xml" /&gt;</a:t>
            </a:r>
          </a:p>
          <a:p>
            <a:r>
              <a:rPr lang="en-US" sz="1400" dirty="0" smtClean="0"/>
              <a:t>    &lt;import resource=</a:t>
            </a:r>
            <a:r>
              <a:rPr lang="en-US" sz="1400" i="1" dirty="0" smtClean="0"/>
              <a:t>"</a:t>
            </a:r>
            <a:r>
              <a:rPr lang="en-US" sz="1400" b="1" i="1" dirty="0" err="1" smtClean="0"/>
              <a:t>classpath:config</a:t>
            </a:r>
            <a:r>
              <a:rPr lang="en-US" sz="1400" b="1" i="1" dirty="0" smtClean="0"/>
              <a:t>/logextractor-config.xml</a:t>
            </a:r>
            <a:r>
              <a:rPr lang="en-US" sz="1400" i="1" dirty="0" smtClean="0"/>
              <a:t>" /&gt;</a:t>
            </a:r>
          </a:p>
          <a:p>
            <a:r>
              <a:rPr lang="en-US" sz="1400" dirty="0" smtClean="0"/>
              <a:t>        </a:t>
            </a:r>
          </a:p>
          <a:p>
            <a:r>
              <a:rPr lang="en-US" sz="1400" dirty="0" smtClean="0"/>
              <a:t>&lt;/beans&gt;</a:t>
            </a: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Logextractor-config.xml</a:t>
                      </a:r>
                      <a:r>
                        <a:rPr lang="en-US" sz="2800" baseline="0" dirty="0" smtClean="0">
                          <a:solidFill>
                            <a:srgbClr val="004000"/>
                          </a:solidFill>
                          <a:latin typeface="Verdana"/>
                          <a:ea typeface="Times New Roman"/>
                          <a:cs typeface="Times New Roman"/>
                        </a:rPr>
                        <a:t> file</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381000" y="1143000"/>
            <a:ext cx="8153400" cy="5562600"/>
          </a:xfrm>
          <a:prstGeom prst="rect">
            <a:avLst/>
          </a:prstGeom>
          <a:noFill/>
          <a:ln w="9525">
            <a:noFill/>
            <a:miter lim="800000"/>
            <a:headEnd/>
            <a:tailEnd/>
          </a:ln>
        </p:spPr>
        <p:txBody>
          <a:bodyPr lIns="0" tIns="0" rIns="0" bIns="0"/>
          <a:lstStyle/>
          <a:p>
            <a:r>
              <a:rPr lang="en-US" sz="1100" dirty="0" smtClean="0"/>
              <a:t>&lt;?xml version=</a:t>
            </a:r>
            <a:r>
              <a:rPr lang="en-US" sz="1100" i="1" dirty="0" smtClean="0"/>
              <a:t>"1.0" encoding="UTF-8"?&gt;</a:t>
            </a:r>
          </a:p>
          <a:p>
            <a:r>
              <a:rPr lang="en-US" sz="1100" dirty="0" smtClean="0"/>
              <a:t>&lt;beans </a:t>
            </a:r>
            <a:r>
              <a:rPr lang="en-US" sz="1100" dirty="0" err="1" smtClean="0"/>
              <a:t>xmlns</a:t>
            </a:r>
            <a:r>
              <a:rPr lang="en-US" sz="1100" dirty="0" smtClean="0"/>
              <a:t>=</a:t>
            </a:r>
            <a:r>
              <a:rPr lang="en-US" sz="1100" i="1" dirty="0" smtClean="0">
                <a:hlinkClick r:id="rId3"/>
              </a:rPr>
              <a:t>http://www.springframework.org/schema/beans</a:t>
            </a:r>
            <a:endParaRPr lang="en-US" sz="1100" i="1" dirty="0" smtClean="0"/>
          </a:p>
          <a:p>
            <a:r>
              <a:rPr lang="en-US" sz="1100" dirty="0" smtClean="0"/>
              <a:t>     ……. &gt;</a:t>
            </a:r>
          </a:p>
          <a:p>
            <a:r>
              <a:rPr lang="en-US" sz="1100" dirty="0" smtClean="0"/>
              <a:t>   &lt;bean id=</a:t>
            </a:r>
            <a:r>
              <a:rPr lang="en-US" sz="1100" i="1" dirty="0" smtClean="0"/>
              <a:t>"</a:t>
            </a:r>
            <a:r>
              <a:rPr lang="en-US" sz="1100" i="1" dirty="0" err="1" smtClean="0"/>
              <a:t>routineInfo</a:t>
            </a:r>
            <a:r>
              <a:rPr lang="en-US" sz="1100" i="1" dirty="0" smtClean="0"/>
              <a:t>" class="</a:t>
            </a:r>
            <a:r>
              <a:rPr lang="en-US" sz="1100" i="1" dirty="0" err="1" smtClean="0"/>
              <a:t>rave.base.application.logextractor.helpers.RoutineInfo</a:t>
            </a:r>
            <a:r>
              <a:rPr lang="en-US" sz="1100" i="1" dirty="0" smtClean="0"/>
              <a:t>"&gt;</a:t>
            </a:r>
          </a:p>
          <a:p>
            <a:r>
              <a:rPr lang="en-US" sz="1100" dirty="0" smtClean="0"/>
              <a:t>        &lt;constructor-</a:t>
            </a:r>
            <a:r>
              <a:rPr lang="en-US" sz="1100" dirty="0" err="1" smtClean="0"/>
              <a:t>arg</a:t>
            </a:r>
            <a:r>
              <a:rPr lang="en-US" sz="1100" dirty="0" smtClean="0"/>
              <a:t> index=</a:t>
            </a:r>
            <a:r>
              <a:rPr lang="en-US" sz="1100" i="1" dirty="0" smtClean="0"/>
              <a:t>"0"&gt;     </a:t>
            </a:r>
          </a:p>
          <a:p>
            <a:r>
              <a:rPr lang="en-US" sz="1100" dirty="0" smtClean="0"/>
              <a:t>            &lt;ref bean=</a:t>
            </a:r>
            <a:r>
              <a:rPr lang="en-US" sz="1100" i="1" dirty="0" smtClean="0"/>
              <a:t>"CRDB" /&gt;</a:t>
            </a:r>
          </a:p>
          <a:p>
            <a:r>
              <a:rPr lang="en-US" sz="1100" dirty="0" smtClean="0"/>
              <a:t>        &lt;/constructor-</a:t>
            </a:r>
            <a:r>
              <a:rPr lang="en-US" sz="1100" dirty="0" err="1" smtClean="0"/>
              <a:t>arg</a:t>
            </a:r>
            <a:r>
              <a:rPr lang="en-US" sz="1100" dirty="0" smtClean="0"/>
              <a:t>&gt;</a:t>
            </a:r>
          </a:p>
          <a:p>
            <a:r>
              <a:rPr lang="en-US" sz="1100" dirty="0" smtClean="0"/>
              <a:t>    &lt;/bean&gt;</a:t>
            </a:r>
          </a:p>
          <a:p>
            <a:r>
              <a:rPr lang="en-US" sz="1100" dirty="0" smtClean="0"/>
              <a:t>    &lt;bean id=</a:t>
            </a:r>
            <a:r>
              <a:rPr lang="en-US" sz="1100" i="1" dirty="0" smtClean="0"/>
              <a:t>"</a:t>
            </a:r>
            <a:r>
              <a:rPr lang="en-US" sz="1100" i="1" dirty="0" err="1" smtClean="0"/>
              <a:t>viewInfo</a:t>
            </a:r>
            <a:r>
              <a:rPr lang="en-US" sz="1100" i="1" dirty="0" smtClean="0"/>
              <a:t>" class="</a:t>
            </a:r>
            <a:r>
              <a:rPr lang="en-US" sz="1100" i="1" dirty="0" err="1" smtClean="0"/>
              <a:t>rave.base.application.logextractor.helpers.ViewInfo</a:t>
            </a:r>
            <a:r>
              <a:rPr lang="en-US" sz="1100" i="1" dirty="0" smtClean="0"/>
              <a:t>"&gt;</a:t>
            </a:r>
          </a:p>
          <a:p>
            <a:r>
              <a:rPr lang="en-US" sz="1100" dirty="0" smtClean="0"/>
              <a:t>        &lt;constructor-</a:t>
            </a:r>
            <a:r>
              <a:rPr lang="en-US" sz="1100" dirty="0" err="1" smtClean="0"/>
              <a:t>arg</a:t>
            </a:r>
            <a:r>
              <a:rPr lang="en-US" sz="1100" dirty="0" smtClean="0"/>
              <a:t> index=</a:t>
            </a:r>
            <a:r>
              <a:rPr lang="en-US" sz="1100" i="1" dirty="0" smtClean="0"/>
              <a:t>"0"&gt;     </a:t>
            </a:r>
          </a:p>
          <a:p>
            <a:r>
              <a:rPr lang="en-US" sz="1100" dirty="0" smtClean="0"/>
              <a:t>            &lt;ref bean=</a:t>
            </a:r>
            <a:r>
              <a:rPr lang="en-US" sz="1100" i="1" dirty="0" smtClean="0"/>
              <a:t>"CRDB" /&gt;</a:t>
            </a:r>
          </a:p>
          <a:p>
            <a:r>
              <a:rPr lang="en-US" sz="1100" dirty="0" smtClean="0"/>
              <a:t>        &lt;/constructor-</a:t>
            </a:r>
            <a:r>
              <a:rPr lang="en-US" sz="1100" dirty="0" err="1" smtClean="0"/>
              <a:t>arg</a:t>
            </a:r>
            <a:r>
              <a:rPr lang="en-US" sz="1100" dirty="0" smtClean="0"/>
              <a:t>&gt;</a:t>
            </a:r>
          </a:p>
          <a:p>
            <a:r>
              <a:rPr lang="en-US" sz="1100" dirty="0" smtClean="0"/>
              <a:t>    &lt;/bean&gt;</a:t>
            </a:r>
          </a:p>
          <a:p>
            <a:r>
              <a:rPr lang="en-US" sz="1100" dirty="0" smtClean="0"/>
              <a:t>   &lt;bean id=</a:t>
            </a:r>
            <a:r>
              <a:rPr lang="en-US" sz="1100" i="1" dirty="0" smtClean="0"/>
              <a:t>"</a:t>
            </a:r>
            <a:r>
              <a:rPr lang="en-US" sz="1100" i="1" dirty="0" err="1" smtClean="0"/>
              <a:t>tableInfo</a:t>
            </a:r>
            <a:r>
              <a:rPr lang="en-US" sz="1100" i="1" dirty="0" smtClean="0"/>
              <a:t>" class="</a:t>
            </a:r>
            <a:r>
              <a:rPr lang="en-US" sz="1100" i="1" dirty="0" err="1" smtClean="0"/>
              <a:t>rave.base.application.logextractor.helpers.TableInfo</a:t>
            </a:r>
            <a:r>
              <a:rPr lang="en-US" sz="1100" i="1" dirty="0" smtClean="0"/>
              <a:t>"&gt;</a:t>
            </a:r>
          </a:p>
          <a:p>
            <a:r>
              <a:rPr lang="en-US" sz="1100" dirty="0" smtClean="0"/>
              <a:t>        &lt;constructor-</a:t>
            </a:r>
            <a:r>
              <a:rPr lang="en-US" sz="1100" dirty="0" err="1" smtClean="0"/>
              <a:t>arg</a:t>
            </a:r>
            <a:r>
              <a:rPr lang="en-US" sz="1100" dirty="0" smtClean="0"/>
              <a:t> index=</a:t>
            </a:r>
            <a:r>
              <a:rPr lang="en-US" sz="1100" i="1" dirty="0" smtClean="0"/>
              <a:t>"0"&gt;     </a:t>
            </a:r>
          </a:p>
          <a:p>
            <a:r>
              <a:rPr lang="en-US" sz="1100" dirty="0" smtClean="0"/>
              <a:t>            &lt;ref bean=</a:t>
            </a:r>
            <a:r>
              <a:rPr lang="en-US" sz="1100" i="1" dirty="0" smtClean="0"/>
              <a:t>"CRDB" /&gt;</a:t>
            </a:r>
          </a:p>
          <a:p>
            <a:r>
              <a:rPr lang="en-US" sz="1100" dirty="0" smtClean="0"/>
              <a:t>        &lt;/constructor-</a:t>
            </a:r>
            <a:r>
              <a:rPr lang="en-US" sz="1100" dirty="0" err="1" smtClean="0"/>
              <a:t>arg</a:t>
            </a:r>
            <a:r>
              <a:rPr lang="en-US" sz="1100" dirty="0" smtClean="0"/>
              <a:t>&gt;</a:t>
            </a:r>
          </a:p>
          <a:p>
            <a:r>
              <a:rPr lang="en-US" sz="1100" dirty="0" smtClean="0"/>
              <a:t>    &lt;/bean&gt;</a:t>
            </a:r>
          </a:p>
          <a:p>
            <a:r>
              <a:rPr lang="en-US" sz="1100" dirty="0" smtClean="0"/>
              <a:t>    &lt;bean id=</a:t>
            </a:r>
            <a:r>
              <a:rPr lang="en-US" sz="1100" i="1" dirty="0" smtClean="0"/>
              <a:t>"</a:t>
            </a:r>
            <a:r>
              <a:rPr lang="en-US" sz="1100" i="1" dirty="0" err="1" smtClean="0"/>
              <a:t>viewNamesOnly</a:t>
            </a:r>
            <a:r>
              <a:rPr lang="en-US" sz="1100" i="1" dirty="0" smtClean="0"/>
              <a:t>" class="</a:t>
            </a:r>
            <a:r>
              <a:rPr lang="en-US" sz="1100" i="1" dirty="0" err="1" smtClean="0"/>
              <a:t>rave.base.application.logextractor.helpers.ViewNamesOnly</a:t>
            </a:r>
            <a:r>
              <a:rPr lang="en-US" sz="1100" i="1" dirty="0" smtClean="0"/>
              <a:t>"&gt;</a:t>
            </a:r>
          </a:p>
          <a:p>
            <a:r>
              <a:rPr lang="en-US" sz="1100" dirty="0" smtClean="0"/>
              <a:t>        &lt;constructor-</a:t>
            </a:r>
            <a:r>
              <a:rPr lang="en-US" sz="1100" dirty="0" err="1" smtClean="0"/>
              <a:t>arg</a:t>
            </a:r>
            <a:r>
              <a:rPr lang="en-US" sz="1100" dirty="0" smtClean="0"/>
              <a:t> index=</a:t>
            </a:r>
            <a:r>
              <a:rPr lang="en-US" sz="1100" i="1" dirty="0" smtClean="0"/>
              <a:t>"0"&gt;     </a:t>
            </a:r>
          </a:p>
          <a:p>
            <a:r>
              <a:rPr lang="en-US" sz="1100" dirty="0" smtClean="0"/>
              <a:t>            &lt;ref bean=</a:t>
            </a:r>
            <a:r>
              <a:rPr lang="en-US" sz="1100" i="1" dirty="0" smtClean="0"/>
              <a:t>"CRDB" /&gt;</a:t>
            </a:r>
          </a:p>
          <a:p>
            <a:r>
              <a:rPr lang="en-US" sz="1100" dirty="0" smtClean="0"/>
              <a:t>        &lt;/constructor-</a:t>
            </a:r>
            <a:r>
              <a:rPr lang="en-US" sz="1100" dirty="0" err="1" smtClean="0"/>
              <a:t>arg</a:t>
            </a:r>
            <a:r>
              <a:rPr lang="en-US" sz="1100" dirty="0" smtClean="0"/>
              <a:t>&gt;</a:t>
            </a:r>
          </a:p>
          <a:p>
            <a:r>
              <a:rPr lang="en-US" sz="1100" dirty="0" smtClean="0"/>
              <a:t>    &lt;/bean&gt;</a:t>
            </a:r>
          </a:p>
          <a:p>
            <a:r>
              <a:rPr lang="en-US" sz="1100" dirty="0" smtClean="0"/>
              <a:t>    &lt;bean id=</a:t>
            </a:r>
            <a:r>
              <a:rPr lang="en-US" sz="1100" i="1" dirty="0" smtClean="0"/>
              <a:t>"</a:t>
            </a:r>
            <a:r>
              <a:rPr lang="en-US" sz="1100" i="1" dirty="0" err="1" smtClean="0"/>
              <a:t>jdbcLogExtractorRepository</a:t>
            </a:r>
            <a:r>
              <a:rPr lang="en-US" sz="1100" i="1" dirty="0" smtClean="0"/>
              <a:t>" class="rave.base.application.logextractor.helpers.JdbcLogExtractorRepository"&gt;</a:t>
            </a:r>
          </a:p>
          <a:p>
            <a:r>
              <a:rPr lang="en-US" sz="1100" dirty="0" smtClean="0"/>
              <a:t>        &lt;constructor-</a:t>
            </a:r>
            <a:r>
              <a:rPr lang="en-US" sz="1100" dirty="0" err="1" smtClean="0"/>
              <a:t>arg</a:t>
            </a:r>
            <a:r>
              <a:rPr lang="en-US" sz="1100" dirty="0" smtClean="0"/>
              <a:t> index=</a:t>
            </a:r>
            <a:r>
              <a:rPr lang="en-US" sz="1100" i="1" dirty="0" smtClean="0"/>
              <a:t>"0"&gt;     </a:t>
            </a:r>
          </a:p>
          <a:p>
            <a:r>
              <a:rPr lang="en-US" sz="1100" dirty="0" smtClean="0"/>
              <a:t>            &lt;ref bean=</a:t>
            </a:r>
            <a:r>
              <a:rPr lang="en-US" sz="1100" i="1" dirty="0" smtClean="0"/>
              <a:t>"CRDB" /&gt;</a:t>
            </a:r>
          </a:p>
          <a:p>
            <a:r>
              <a:rPr lang="en-US" sz="1100" dirty="0" smtClean="0"/>
              <a:t>        &lt;/constructor-</a:t>
            </a:r>
            <a:r>
              <a:rPr lang="en-US" sz="1100" dirty="0" err="1" smtClean="0"/>
              <a:t>arg</a:t>
            </a:r>
            <a:r>
              <a:rPr lang="en-US" sz="1100" dirty="0" smtClean="0"/>
              <a:t>&gt;</a:t>
            </a:r>
          </a:p>
          <a:p>
            <a:r>
              <a:rPr lang="en-US" sz="1100" dirty="0" smtClean="0"/>
              <a:t>    &lt;/bean&gt;</a:t>
            </a:r>
          </a:p>
          <a:p>
            <a:r>
              <a:rPr lang="en-US" sz="1100" dirty="0" smtClean="0"/>
              <a:t>    &lt;bean id=</a:t>
            </a:r>
            <a:r>
              <a:rPr lang="en-US" sz="1100" i="1" dirty="0" smtClean="0"/>
              <a:t>"</a:t>
            </a:r>
            <a:r>
              <a:rPr lang="en-US" sz="1100" i="1" dirty="0" err="1" smtClean="0"/>
              <a:t>logExtractorSpringFactory</a:t>
            </a:r>
            <a:r>
              <a:rPr lang="en-US" sz="1100" i="1" dirty="0" smtClean="0"/>
              <a:t>" class="</a:t>
            </a:r>
            <a:r>
              <a:rPr lang="en-US" sz="1100" i="1" dirty="0" err="1" smtClean="0"/>
              <a:t>rave.base.application.logextractor.LogExtractorSpringFactory</a:t>
            </a:r>
            <a:r>
              <a:rPr lang="en-US" sz="1100" i="1" dirty="0" smtClean="0"/>
              <a:t>" /&gt;</a:t>
            </a:r>
          </a:p>
          <a:p>
            <a:endParaRPr lang="en-US" sz="1100" i="1" dirty="0" smtClean="0"/>
          </a:p>
          <a:p>
            <a:r>
              <a:rPr lang="en-US" sz="1100" dirty="0" smtClean="0"/>
              <a:t>    </a:t>
            </a:r>
            <a:r>
              <a:rPr lang="en-US" sz="1100" b="1" dirty="0" smtClean="0"/>
              <a:t>&lt;</a:t>
            </a:r>
            <a:r>
              <a:rPr lang="en-US" sz="1100" b="1" dirty="0" err="1" smtClean="0"/>
              <a:t>context:load</a:t>
            </a:r>
            <a:r>
              <a:rPr lang="en-US" sz="1100" b="1" dirty="0" smtClean="0"/>
              <a:t>-time-weaver/&gt;</a:t>
            </a:r>
          </a:p>
          <a:p>
            <a:endParaRPr lang="en-US" sz="1100" b="1" dirty="0" smtClean="0"/>
          </a:p>
          <a:p>
            <a:r>
              <a:rPr lang="en-US" sz="1100" dirty="0" smtClean="0"/>
              <a:t>&lt;/beans&gt;</a:t>
            </a:r>
            <a:endParaRPr lang="en-US" sz="1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Javaagent</a:t>
                      </a:r>
                      <a:r>
                        <a:rPr lang="en-US" sz="2400" baseline="0" dirty="0" smtClean="0">
                          <a:solidFill>
                            <a:srgbClr val="004000"/>
                          </a:solidFill>
                          <a:latin typeface="Verdana"/>
                          <a:ea typeface="Times New Roman"/>
                          <a:cs typeface="Times New Roman"/>
                        </a:rPr>
                        <a:t> – To instrument the classes on the JVM</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p>
          <a:p>
            <a:r>
              <a:rPr lang="en-US" sz="1400" dirty="0" smtClean="0"/>
              <a:t>This has been done in </a:t>
            </a:r>
            <a:r>
              <a:rPr lang="en-US" sz="1400" dirty="0" err="1" smtClean="0"/>
              <a:t>build.properties</a:t>
            </a:r>
            <a:endParaRPr lang="en-US" sz="1400" dirty="0" smtClean="0"/>
          </a:p>
          <a:p>
            <a:endParaRPr lang="en-US" sz="1400" dirty="0" smtClean="0"/>
          </a:p>
          <a:p>
            <a:r>
              <a:rPr lang="en-US" sz="1400" b="1" dirty="0" err="1" smtClean="0"/>
              <a:t>msde.linux.runscript.jvm.options</a:t>
            </a:r>
            <a:r>
              <a:rPr lang="en-US" sz="1400" dirty="0" smtClean="0"/>
              <a:t>=-</a:t>
            </a:r>
            <a:r>
              <a:rPr lang="en-US" sz="1400" dirty="0" err="1" smtClean="0"/>
              <a:t>javaagent</a:t>
            </a:r>
            <a:r>
              <a:rPr lang="en-US" sz="1400" dirty="0" smtClean="0"/>
              <a:t>:/ms/dist/</a:t>
            </a:r>
            <a:r>
              <a:rPr lang="en-US" sz="1400" dirty="0" err="1" smtClean="0"/>
              <a:t>ossjava</a:t>
            </a:r>
            <a:r>
              <a:rPr lang="en-US" sz="1400" dirty="0" smtClean="0"/>
              <a:t>/PROJ/spring/3.1.1/lib/</a:t>
            </a:r>
            <a:r>
              <a:rPr lang="en-US" sz="1400" dirty="0" err="1" smtClean="0"/>
              <a:t>org.springframework.instrument.jar</a:t>
            </a:r>
            <a:r>
              <a:rPr lang="en-US" sz="1400" dirty="0" smtClean="0"/>
              <a:t> $JVM_ARGS</a:t>
            </a:r>
          </a:p>
          <a:p>
            <a:endParaRPr lang="en-US" sz="1400" dirty="0" smtClean="0"/>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Sample – Dependent Objects collected</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143000"/>
            <a:ext cx="8153400" cy="5562600"/>
          </a:xfrm>
          <a:prstGeom prst="rect">
            <a:avLst/>
          </a:prstGeom>
          <a:noFill/>
          <a:ln w="9525">
            <a:noFill/>
            <a:miter lim="800000"/>
            <a:headEnd/>
            <a:tailEnd/>
          </a:ln>
        </p:spPr>
        <p:txBody>
          <a:bodyPr lIns="0" tIns="0" rIns="0" bIns="0"/>
          <a:lstStyle/>
          <a:p>
            <a:r>
              <a:rPr lang="en-US" sz="900" dirty="0" smtClean="0"/>
              <a:t> </a:t>
            </a:r>
            <a:r>
              <a:rPr lang="en-US" sz="1000" dirty="0" smtClean="0"/>
              <a:t>-----------------------------------------------------------------------------------------------------------------------------------------------------------------------------------------------------------------</a:t>
            </a:r>
          </a:p>
          <a:p>
            <a:r>
              <a:rPr lang="en-US" sz="1000" dirty="0" smtClean="0"/>
              <a:t>Primary </a:t>
            </a:r>
            <a:r>
              <a:rPr lang="en-US" sz="1000" dirty="0" err="1" smtClean="0"/>
              <a:t>Obj</a:t>
            </a:r>
            <a:r>
              <a:rPr lang="en-US" sz="1000" dirty="0" smtClean="0"/>
              <a:t> Type   Primary </a:t>
            </a:r>
            <a:r>
              <a:rPr lang="en-US" sz="1000" dirty="0" err="1" smtClean="0"/>
              <a:t>Obj</a:t>
            </a:r>
            <a:r>
              <a:rPr lang="en-US" sz="1000" dirty="0" smtClean="0"/>
              <a:t> Name                                                	Secondary </a:t>
            </a:r>
            <a:r>
              <a:rPr lang="en-US" sz="1000" dirty="0" err="1" smtClean="0"/>
              <a:t>Obj</a:t>
            </a:r>
            <a:r>
              <a:rPr lang="en-US" sz="1000" dirty="0" smtClean="0"/>
              <a:t>(s) Name                                           	           Secondary </a:t>
            </a:r>
            <a:r>
              <a:rPr lang="en-US" sz="1000" dirty="0" err="1" smtClean="0"/>
              <a:t>Obj</a:t>
            </a:r>
            <a:r>
              <a:rPr lang="en-US" sz="1000" dirty="0" smtClean="0"/>
              <a:t> Type</a:t>
            </a:r>
          </a:p>
          <a:p>
            <a:r>
              <a:rPr lang="en-US" sz="900" dirty="0" smtClean="0"/>
              <a:t> </a:t>
            </a:r>
            <a:r>
              <a:rPr lang="en-US" sz="1000" dirty="0" smtClean="0"/>
              <a:t>-----------------------------------------------------------------------------------------------------------------------------------------------------------------------------------------------------------------</a:t>
            </a:r>
          </a:p>
          <a:p>
            <a:r>
              <a:rPr lang="en-US" sz="1000" dirty="0" smtClean="0"/>
              <a:t>Table                        MARCH_REF.RDM_PROPERTY_VALUES</a:t>
            </a:r>
          </a:p>
          <a:p>
            <a:r>
              <a:rPr lang="en-US" sz="1000" dirty="0" smtClean="0"/>
              <a:t>Stored Proc             MARCH_REF.RDM_GET_LOOKUP_VALUES                   MARCH_REF.RDM_LOOKUP_PROPERTY                                   Table</a:t>
            </a:r>
          </a:p>
          <a:p>
            <a:r>
              <a:rPr lang="en-US" sz="1000" dirty="0" smtClean="0"/>
              <a:t>                                  			MARCH_REF.RDM_LOOKUP_VALUES 	           Table</a:t>
            </a:r>
          </a:p>
          <a:p>
            <a:r>
              <a:rPr lang="en-US" sz="1000" dirty="0" smtClean="0"/>
              <a:t>                                                       			MARCH_REF.RDM_LOOKUP_CRITERIA                                      Table</a:t>
            </a:r>
          </a:p>
          <a:p>
            <a:r>
              <a:rPr lang="en-US" sz="1000" dirty="0" smtClean="0"/>
              <a:t>Table                   	  MARCH_REF.RDM_CRITERIA</a:t>
            </a:r>
          </a:p>
          <a:p>
            <a:r>
              <a:rPr lang="en-US" sz="1000" dirty="0" smtClean="0"/>
              <a:t>Table                   	  </a:t>
            </a:r>
            <a:r>
              <a:rPr lang="en-US" sz="970" dirty="0" smtClean="0"/>
              <a:t>MARCH_REF.RDM_CATEGORY_LAST_UPDATE_INFO</a:t>
            </a:r>
          </a:p>
          <a:p>
            <a:r>
              <a:rPr lang="en-US" sz="1000" dirty="0" smtClean="0"/>
              <a:t>Stored Proc             CRDW.SET_LOAD_STATUS                                            	CRDW.P_LOAD_STATUS                                             	            Table</a:t>
            </a:r>
          </a:p>
          <a:p>
            <a:r>
              <a:rPr lang="en-US" sz="1000" dirty="0" smtClean="0"/>
              <a:t>                                                                                        		CRDW.D_DATE                                                     	            Table</a:t>
            </a:r>
          </a:p>
          <a:p>
            <a:r>
              <a:rPr lang="en-US" sz="1000" dirty="0" smtClean="0"/>
              <a:t>Stored Proc             CRDB.TRY_LOCK                                                   	CRDB.SEMAPHORE_CONFIG                                                         Table</a:t>
            </a:r>
          </a:p>
          <a:p>
            <a:r>
              <a:rPr lang="en-US" sz="1000" dirty="0" smtClean="0"/>
              <a:t>                                                                                        		CRDB.DIAGNOSTICS_SP_LOG                                         	            Table</a:t>
            </a:r>
          </a:p>
          <a:p>
            <a:r>
              <a:rPr lang="en-US" sz="1000" dirty="0" smtClean="0"/>
              <a:t>                                                                                        		CRDB.SEMAPHORE                                                                         Table</a:t>
            </a:r>
          </a:p>
          <a:p>
            <a:r>
              <a:rPr lang="en-US" sz="1000" dirty="0" smtClean="0"/>
              <a:t>                                                                                       		 SYSIBM.SYSDUMMY1                                                	            View</a:t>
            </a:r>
          </a:p>
          <a:p>
            <a:r>
              <a:rPr lang="en-US" sz="1000" dirty="0" smtClean="0"/>
              <a:t>Stored Proc             CRDB.GET_LOCK_STATUS                                            	CRDB.SEMAPHORE_CONFIG                                           	           Table</a:t>
            </a:r>
          </a:p>
          <a:p>
            <a:r>
              <a:rPr lang="en-US" sz="1000" dirty="0" smtClean="0"/>
              <a:t>                                                                                        		CRDB.DIAGNOSTICS_SP_LOG                                         	           Table</a:t>
            </a:r>
          </a:p>
          <a:p>
            <a:r>
              <a:rPr lang="en-US" sz="1000" dirty="0" smtClean="0"/>
              <a:t>                                                                                        		CRDB.SEMAPHORE                                                                         Table</a:t>
            </a:r>
          </a:p>
          <a:p>
            <a:r>
              <a:rPr lang="en-US" sz="1000" dirty="0" smtClean="0"/>
              <a:t>                                                                                        		SYSIBM.SYSDUMMY1                                                	           View</a:t>
            </a:r>
          </a:p>
          <a:p>
            <a:r>
              <a:rPr lang="en-US" sz="1000" dirty="0" smtClean="0"/>
              <a:t>Stored Proc           CRDW.DELETE_COB_CONDITION                                   	CRDW.DGN_SP_LOG                                                 	           Table</a:t>
            </a:r>
          </a:p>
          <a:p>
            <a:r>
              <a:rPr lang="en-US" sz="1000" dirty="0" smtClean="0"/>
              <a:t>                                                                                        		CRDB.CM_PARTY_CRAM_INPUT                                                 Table</a:t>
            </a:r>
          </a:p>
          <a:p>
            <a:r>
              <a:rPr lang="en-US" sz="1000" dirty="0" smtClean="0"/>
              <a:t>                                                                                        		SYSIBM.SYSDUMMY1                                                	           View</a:t>
            </a:r>
          </a:p>
          <a:p>
            <a:r>
              <a:rPr lang="en-US" sz="1000" dirty="0" smtClean="0"/>
              <a:t>Table                   	CRDW.P_LOAD_STATUS</a:t>
            </a:r>
          </a:p>
          <a:p>
            <a:r>
              <a:rPr lang="en-US" sz="1000" dirty="0" smtClean="0"/>
              <a:t>Table                  	CRDB.CM_PARTY_DEFAULT_HIST</a:t>
            </a:r>
          </a:p>
          <a:p>
            <a:r>
              <a:rPr lang="en-US" sz="1000" dirty="0" smtClean="0"/>
              <a:t>Table                   	CRDW.SR_CM_PARTY_REFERENCE_HIST</a:t>
            </a:r>
          </a:p>
          <a:p>
            <a:r>
              <a:rPr lang="en-US" sz="1000" dirty="0" smtClean="0"/>
              <a:t>Table                   	CRDB.CM_GUARANTEE_DEFAULT_HIST</a:t>
            </a:r>
          </a:p>
          <a:p>
            <a:r>
              <a:rPr lang="en-US" sz="1000" dirty="0" smtClean="0"/>
              <a:t>Table                   	CRDW.SR_CRV_GUARANTEE_REFERENCE_HIST</a:t>
            </a:r>
          </a:p>
          <a:p>
            <a:r>
              <a:rPr lang="en-US" sz="1000" dirty="0" smtClean="0"/>
              <a:t>Table                   	CRDW.SR_CRV_PARTY_GUARANTEE_HIST</a:t>
            </a:r>
          </a:p>
          <a:p>
            <a:r>
              <a:rPr lang="en-US" sz="1000" dirty="0" smtClean="0"/>
              <a:t>Table                   	CRDB.CM_PARTY</a:t>
            </a:r>
          </a:p>
          <a:p>
            <a:r>
              <a:rPr lang="en-US" sz="1000" dirty="0" smtClean="0"/>
              <a:t>Table                   	CRDB.CM_PARTY_REFERENCE</a:t>
            </a:r>
          </a:p>
          <a:p>
            <a:r>
              <a:rPr lang="en-US" sz="1000" dirty="0" smtClean="0"/>
              <a:t>Table                   	CM_PARTY_CRAM_NOTIFICATION</a:t>
            </a:r>
          </a:p>
          <a:p>
            <a:r>
              <a:rPr lang="en-US" sz="1000" dirty="0" smtClean="0"/>
              <a:t>Stored Proc            CRDB.RELEASE_LOCK                                               	CRDB.SEMAPHORE_CONFIG                                           	         Table</a:t>
            </a:r>
          </a:p>
          <a:p>
            <a:r>
              <a:rPr lang="en-US" sz="1000" dirty="0" smtClean="0"/>
              <a:t>                                                                                        		CRDB.DIAGNOSTICS_SP_LOG                                         	         Table</a:t>
            </a:r>
          </a:p>
          <a:p>
            <a:r>
              <a:rPr lang="en-US" sz="1000" dirty="0" smtClean="0"/>
              <a:t>                                                                                        		CRDB.SEMAPHORE                                                  	         Table</a:t>
            </a:r>
          </a:p>
          <a:p>
            <a:r>
              <a:rPr lang="en-US" sz="1000" dirty="0" smtClean="0"/>
              <a:t>                                                                                        		SYSIBM.SYSDUMMY1                                                	         View</a:t>
            </a:r>
          </a:p>
          <a:p>
            <a:r>
              <a:rPr lang="en-US" sz="900" dirty="0" smtClean="0"/>
              <a:t> </a:t>
            </a:r>
            <a:r>
              <a:rPr lang="en-US" sz="1000" dirty="0" smtClean="0"/>
              <a:t>-----------------------------------------------------------------------------------------------------------------------------------------------------------------------------------------------------------------</a:t>
            </a:r>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Sample – Dependent Objects collected.</a:t>
                      </a:r>
                      <a:r>
                        <a:rPr lang="en-US" sz="2400" baseline="0" dirty="0" smtClean="0">
                          <a:solidFill>
                            <a:srgbClr val="004000"/>
                          </a:solidFill>
                          <a:latin typeface="Verdana"/>
                          <a:ea typeface="Times New Roman"/>
                          <a:cs typeface="Times New Roman"/>
                        </a:rPr>
                        <a:t> </a:t>
                      </a:r>
                      <a:r>
                        <a:rPr lang="en-US" sz="2400" dirty="0" smtClean="0">
                          <a:solidFill>
                            <a:srgbClr val="004000"/>
                          </a:solidFill>
                          <a:latin typeface="Verdana"/>
                          <a:ea typeface="Times New Roman"/>
                          <a:cs typeface="Times New Roman"/>
                        </a:rPr>
                        <a:t>Continued…</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143000"/>
            <a:ext cx="8153400" cy="5562600"/>
          </a:xfrm>
          <a:prstGeom prst="rect">
            <a:avLst/>
          </a:prstGeom>
          <a:noFill/>
          <a:ln w="9525">
            <a:noFill/>
            <a:miter lim="800000"/>
            <a:headEnd/>
            <a:tailEnd/>
          </a:ln>
        </p:spPr>
        <p:txBody>
          <a:bodyPr lIns="0" tIns="0" rIns="0" bIns="0"/>
          <a:lstStyle/>
          <a:p>
            <a:r>
              <a:rPr lang="en-US" sz="900" dirty="0" smtClean="0"/>
              <a:t> All Dependent Table(s)</a:t>
            </a:r>
          </a:p>
          <a:p>
            <a:r>
              <a:rPr lang="en-US" sz="900" dirty="0" smtClean="0"/>
              <a:t>------------------------------</a:t>
            </a:r>
          </a:p>
          <a:p>
            <a:r>
              <a:rPr lang="en-US" sz="900" dirty="0" smtClean="0"/>
              <a:t>CM_PARTY_CRAM_NOTIFICATION</a:t>
            </a:r>
          </a:p>
          <a:p>
            <a:r>
              <a:rPr lang="en-US" sz="900" dirty="0" smtClean="0"/>
              <a:t>CRDB.CM_GUARANTEE_DEFAULT_HIST</a:t>
            </a:r>
          </a:p>
          <a:p>
            <a:r>
              <a:rPr lang="en-US" sz="900" dirty="0" smtClean="0"/>
              <a:t>CRDB.CM_PARTY</a:t>
            </a:r>
          </a:p>
          <a:p>
            <a:r>
              <a:rPr lang="en-US" sz="900" dirty="0" smtClean="0"/>
              <a:t>CRDB.CM_PARTY_CRAM_INPUT</a:t>
            </a:r>
          </a:p>
          <a:p>
            <a:r>
              <a:rPr lang="en-US" sz="900" dirty="0" smtClean="0"/>
              <a:t>CRDB.CM_PARTY_DEFAULT_HIST</a:t>
            </a:r>
          </a:p>
          <a:p>
            <a:r>
              <a:rPr lang="en-US" sz="900" dirty="0" smtClean="0"/>
              <a:t>CRDB.CM_PARTY_REFERENCE</a:t>
            </a:r>
          </a:p>
          <a:p>
            <a:r>
              <a:rPr lang="en-US" sz="900" dirty="0" smtClean="0"/>
              <a:t>CRDB.DIAGNOSTICS_SP_LOG</a:t>
            </a:r>
          </a:p>
          <a:p>
            <a:r>
              <a:rPr lang="en-US" sz="900" dirty="0" smtClean="0"/>
              <a:t>CRDB.SEMAPHORE</a:t>
            </a:r>
          </a:p>
          <a:p>
            <a:r>
              <a:rPr lang="en-US" sz="900" dirty="0" smtClean="0"/>
              <a:t>CRDB.SEMAPHORE_CONFIG</a:t>
            </a:r>
          </a:p>
          <a:p>
            <a:r>
              <a:rPr lang="en-US" sz="900" dirty="0" smtClean="0"/>
              <a:t>CRDW.DGN_SP_LOG</a:t>
            </a:r>
          </a:p>
          <a:p>
            <a:r>
              <a:rPr lang="en-US" sz="900" dirty="0" smtClean="0"/>
              <a:t>CRDW.D_DATE</a:t>
            </a:r>
          </a:p>
          <a:p>
            <a:r>
              <a:rPr lang="en-US" sz="900" dirty="0" smtClean="0"/>
              <a:t>CRDW.P_LOAD_STATUS</a:t>
            </a:r>
          </a:p>
          <a:p>
            <a:r>
              <a:rPr lang="en-US" sz="900" dirty="0" smtClean="0"/>
              <a:t>CRDW.SR_CM_PARTY_REFERENCE_HIST</a:t>
            </a:r>
          </a:p>
          <a:p>
            <a:r>
              <a:rPr lang="en-US" sz="900" dirty="0" smtClean="0"/>
              <a:t>CRDW.SR_CRV_GUARANTEE_REFERENCE_HIST</a:t>
            </a:r>
          </a:p>
          <a:p>
            <a:r>
              <a:rPr lang="en-US" sz="900" dirty="0" smtClean="0"/>
              <a:t>CRDW.SR_CRV_PARTY_GUARANTEE_HIST</a:t>
            </a:r>
          </a:p>
          <a:p>
            <a:r>
              <a:rPr lang="en-US" sz="900" dirty="0" smtClean="0"/>
              <a:t>MARCH_REF.RDM_CATEGORY_LAST_UPDATE_INFO</a:t>
            </a:r>
          </a:p>
          <a:p>
            <a:r>
              <a:rPr lang="en-US" sz="900" dirty="0" smtClean="0"/>
              <a:t>MARCH_REF.RDM_CRITERIA</a:t>
            </a:r>
          </a:p>
          <a:p>
            <a:r>
              <a:rPr lang="en-US" sz="900" dirty="0" smtClean="0"/>
              <a:t>MARCH_REF.RDM_LOOKUP_CRITERIA</a:t>
            </a:r>
          </a:p>
          <a:p>
            <a:r>
              <a:rPr lang="en-US" sz="900" dirty="0" smtClean="0"/>
              <a:t>MARCH_REF.RDM_LOOKUP_PROPERTY</a:t>
            </a:r>
          </a:p>
          <a:p>
            <a:r>
              <a:rPr lang="en-US" sz="900" dirty="0" smtClean="0"/>
              <a:t>MARCH_REF.RDM_LOOKUP_VALUES</a:t>
            </a:r>
          </a:p>
          <a:p>
            <a:r>
              <a:rPr lang="en-US" sz="900" dirty="0" smtClean="0"/>
              <a:t>MARCH_REF.RDM_PROPERTY_VALUES</a:t>
            </a:r>
          </a:p>
          <a:p>
            <a:endParaRPr lang="en-US" sz="900" dirty="0" smtClean="0"/>
          </a:p>
          <a:p>
            <a:r>
              <a:rPr lang="en-US" sz="900" dirty="0" smtClean="0"/>
              <a:t>All Dependent Stored Proc(s)</a:t>
            </a:r>
          </a:p>
          <a:p>
            <a:r>
              <a:rPr lang="en-US" sz="900" dirty="0" smtClean="0"/>
              <a:t>-------------------------------------</a:t>
            </a:r>
          </a:p>
          <a:p>
            <a:r>
              <a:rPr lang="en-US" sz="900" dirty="0" smtClean="0"/>
              <a:t>CRDB.GET_LOCK_STATUS</a:t>
            </a:r>
          </a:p>
          <a:p>
            <a:r>
              <a:rPr lang="en-US" sz="900" dirty="0" smtClean="0"/>
              <a:t>CRDB.RELEASE_LOCK</a:t>
            </a:r>
          </a:p>
          <a:p>
            <a:r>
              <a:rPr lang="en-US" sz="900" dirty="0" smtClean="0"/>
              <a:t>CRDB.TRY_LOCK</a:t>
            </a:r>
          </a:p>
          <a:p>
            <a:r>
              <a:rPr lang="en-US" sz="900" dirty="0" smtClean="0"/>
              <a:t>CRDW.DELETE_COB_CONDITION</a:t>
            </a:r>
          </a:p>
          <a:p>
            <a:r>
              <a:rPr lang="en-US" sz="900" dirty="0" smtClean="0"/>
              <a:t>CRDW.SET_LOAD_STATUS</a:t>
            </a:r>
          </a:p>
          <a:p>
            <a:r>
              <a:rPr lang="en-US" sz="900" dirty="0" smtClean="0"/>
              <a:t>MARCH_REF.RDM_GET_LOOKUP_VALUES</a:t>
            </a:r>
          </a:p>
          <a:p>
            <a:endParaRPr lang="en-US" sz="900" dirty="0" smtClean="0"/>
          </a:p>
          <a:p>
            <a:r>
              <a:rPr lang="en-US" sz="900" dirty="0" smtClean="0"/>
              <a:t>All Dependent View(s)</a:t>
            </a:r>
          </a:p>
          <a:p>
            <a:r>
              <a:rPr lang="en-US" sz="900" dirty="0" smtClean="0"/>
              <a:t>-----------------------------</a:t>
            </a:r>
          </a:p>
          <a:p>
            <a:r>
              <a:rPr lang="en-US" sz="900" dirty="0" smtClean="0"/>
              <a:t>SYSIBM.SYSDUMMY1</a:t>
            </a:r>
          </a:p>
          <a:p>
            <a:endParaRPr lang="en-US" sz="900" dirty="0" smtClean="0"/>
          </a:p>
          <a:p>
            <a:r>
              <a:rPr lang="en-US" sz="900" dirty="0" smtClean="0"/>
              <a:t>All Dependent Function(s)</a:t>
            </a:r>
          </a:p>
          <a:p>
            <a:r>
              <a:rPr lang="en-US" sz="900" dirty="0" smtClean="0"/>
              <a:t>---------------------------------</a:t>
            </a:r>
          </a:p>
          <a:p>
            <a:r>
              <a:rPr lang="en-US" sz="900" dirty="0" smtClean="0"/>
              <a:t>No Dependent Function(s)</a:t>
            </a:r>
            <a:endParaRPr lang="en-US" sz="9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6705600" cy="490728"/>
        </p:xfrm>
        <a:graphic>
          <a:graphicData uri="http://schemas.openxmlformats.org/drawingml/2006/table">
            <a:tbl>
              <a:tblPr/>
              <a:tblGrid>
                <a:gridCol w="67056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Verdana"/>
                        </a:rPr>
                        <a:t>SQL Summary Statistics</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3948113"/>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Use Case:</a:t>
            </a:r>
          </a:p>
          <a:p>
            <a:pPr>
              <a:lnSpc>
                <a:spcPct val="115000"/>
              </a:lnSpc>
            </a:pPr>
            <a:r>
              <a:rPr lang="en-US" sz="21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PARTS 2.x implementation of DAL used to provide SQL statistics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As of this writing this feature is missing in PARTS 3.x</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2100" dirty="0" smtClean="0">
                <a:latin typeface="Times New Roman" pitchFamily="18" charset="0"/>
                <a:cs typeface="Times New Roman" pitchFamily="18" charset="0"/>
              </a:rPr>
              <a:t>•</a:t>
            </a:r>
            <a:r>
              <a:rPr lang="en-US" sz="2100" dirty="0" smtClean="0">
                <a:latin typeface="Verdana" pitchFamily="34" charset="0"/>
                <a:ea typeface="Times New Roman" pitchFamily="18" charset="0"/>
                <a:cs typeface="Verdana" pitchFamily="34" charset="0"/>
              </a:rPr>
              <a:t> Why AspectJ instead of Spring AOP?</a:t>
            </a:r>
          </a:p>
          <a:p>
            <a:pPr>
              <a:lnSpc>
                <a:spcPct val="115000"/>
              </a:lnSpc>
            </a:pPr>
            <a:r>
              <a:rPr lang="en-US" sz="2100" dirty="0" smtClean="0">
                <a:latin typeface="Verdana" pitchFamily="34" charset="0"/>
                <a:ea typeface="Times New Roman" pitchFamily="18" charset="0"/>
                <a:cs typeface="Verdana" pitchFamily="34" charset="0"/>
              </a:rPr>
              <a:t>       	- </a:t>
            </a:r>
            <a:r>
              <a:rPr lang="en-US" sz="1600" dirty="0" smtClean="0">
                <a:latin typeface="Verdana" pitchFamily="34" charset="0"/>
                <a:ea typeface="Times New Roman" pitchFamily="18" charset="0"/>
                <a:cs typeface="Verdana" pitchFamily="34" charset="0"/>
              </a:rPr>
              <a:t>Spring AOP can only advice spring managed beans</a:t>
            </a:r>
          </a:p>
          <a:p>
            <a:pPr>
              <a:lnSpc>
                <a:spcPct val="115000"/>
              </a:lnSpc>
            </a:pPr>
            <a:r>
              <a:rPr lang="en-US" sz="1600" dirty="0" smtClean="0">
                <a:latin typeface="Verdana" pitchFamily="34" charset="0"/>
                <a:ea typeface="Times New Roman" pitchFamily="18" charset="0"/>
                <a:cs typeface="Verdana" pitchFamily="34" charset="0"/>
              </a:rPr>
              <a:t>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Target objects are domain objects, created outside of Spring 	   Container </a:t>
            </a:r>
          </a:p>
          <a:p>
            <a:pPr>
              <a:lnSpc>
                <a:spcPct val="115000"/>
              </a:lnSpc>
            </a:pPr>
            <a:r>
              <a:rPr lang="en-US" sz="1600" dirty="0" smtClean="0">
                <a:latin typeface="Verdana" pitchFamily="34" charset="0"/>
                <a:ea typeface="Times New Roman" pitchFamily="18" charset="0"/>
                <a:cs typeface="Verdana" pitchFamily="34" charset="0"/>
              </a:rPr>
              <a:t>	</a:t>
            </a:r>
            <a:r>
              <a:rPr lang="en-US" sz="2100" dirty="0" smtClean="0">
                <a:latin typeface="Verdana" pitchFamily="34" charset="0"/>
                <a:ea typeface="Times New Roman" pitchFamily="18" charset="0"/>
                <a:cs typeface="Verdana" pitchFamily="34" charset="0"/>
              </a:rPr>
              <a:t>-</a:t>
            </a:r>
            <a:r>
              <a:rPr lang="en-US" sz="1600" dirty="0" smtClean="0">
                <a:latin typeface="Verdana" pitchFamily="34" charset="0"/>
                <a:ea typeface="Times New Roman" pitchFamily="18" charset="0"/>
                <a:cs typeface="Verdana" pitchFamily="34" charset="0"/>
              </a:rPr>
              <a:t> </a:t>
            </a:r>
            <a:r>
              <a:rPr lang="en-US" sz="1600" dirty="0" smtClean="0">
                <a:latin typeface="Verdana" pitchFamily="34" charset="0"/>
                <a:cs typeface="Times New Roman" pitchFamily="18" charset="0"/>
              </a:rPr>
              <a:t> Relatively less performance overhead compares to Spring AOP.</a:t>
            </a: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Verdana" pitchFamily="34" charset="0"/>
                <a:ea typeface="Times New Roman" pitchFamily="18" charset="0"/>
                <a:cs typeface="Verdana" pitchFamily="34" charset="0"/>
              </a:rPr>
              <a:t>              </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To capture</a:t>
                      </a:r>
                      <a:r>
                        <a:rPr lang="en-US" sz="2400" baseline="0" dirty="0" smtClean="0">
                          <a:solidFill>
                            <a:srgbClr val="004000"/>
                          </a:solidFill>
                          <a:latin typeface="Verdana"/>
                          <a:ea typeface="Times New Roman"/>
                          <a:cs typeface="Times New Roman"/>
                        </a:rPr>
                        <a:t> dependent objects for a Java process</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458200" cy="5257800"/>
          </a:xfrm>
          <a:prstGeom prst="rect">
            <a:avLst/>
          </a:prstGeom>
          <a:noFill/>
          <a:ln w="9525">
            <a:noFill/>
            <a:miter lim="800000"/>
            <a:headEnd/>
            <a:tailEnd/>
          </a:ln>
        </p:spPr>
        <p:txBody>
          <a:bodyPr lIns="0" tIns="0" rIns="0" bIns="0"/>
          <a:lstStyle/>
          <a:p>
            <a:r>
              <a:rPr lang="en-US" sz="900" dirty="0" smtClean="0"/>
              <a:t> </a:t>
            </a:r>
          </a:p>
          <a:p>
            <a:pPr marL="228600" indent="-228600"/>
            <a:r>
              <a:rPr lang="en-US" sz="1400" dirty="0" smtClean="0">
                <a:latin typeface="Verdana" pitchFamily="34" charset="0"/>
              </a:rPr>
              <a:t>    </a:t>
            </a:r>
            <a:r>
              <a:rPr lang="en-US" sz="1300" dirty="0" smtClean="0">
                <a:latin typeface="Verdana" pitchFamily="34" charset="0"/>
              </a:rPr>
              <a:t>To collect the dependent objects of the target process invasively, following steps needs to done.</a:t>
            </a:r>
          </a:p>
          <a:p>
            <a:pPr marL="685800" lvl="1" indent="-228600"/>
            <a:endParaRPr lang="en-US" sz="1300" b="1" dirty="0" smtClean="0">
              <a:latin typeface="Verdana" pitchFamily="34" charset="0"/>
            </a:endParaRPr>
          </a:p>
          <a:p>
            <a:pPr marL="1257300" lvl="2" indent="-342900">
              <a:buFont typeface="+mj-lt"/>
              <a:buAutoNum type="arabicPeriod"/>
            </a:pPr>
            <a:r>
              <a:rPr lang="en-US" sz="1300" dirty="0" smtClean="0">
                <a:latin typeface="Verdana" pitchFamily="34" charset="0"/>
              </a:rPr>
              <a:t>Add the target project as dependent in </a:t>
            </a:r>
            <a:r>
              <a:rPr lang="en-US" sz="1300" b="1" dirty="0" smtClean="0">
                <a:latin typeface="Verdana" pitchFamily="34" charset="0"/>
              </a:rPr>
              <a:t>ivy.xml</a:t>
            </a:r>
            <a:r>
              <a:rPr lang="en-US" sz="1300" dirty="0" smtClean="0">
                <a:latin typeface="Verdana" pitchFamily="34" charset="0"/>
              </a:rPr>
              <a:t> </a:t>
            </a:r>
            <a:r>
              <a:rPr lang="en-US" sz="1300" b="1" u="sng" dirty="0" smtClean="0">
                <a:latin typeface="Verdana" pitchFamily="34" charset="0"/>
              </a:rPr>
              <a:t>of </a:t>
            </a:r>
            <a:r>
              <a:rPr lang="en-US" sz="1300" b="1" dirty="0" err="1" smtClean="0">
                <a:latin typeface="Verdana" pitchFamily="34" charset="0"/>
              </a:rPr>
              <a:t>TablesExtractor</a:t>
            </a:r>
            <a:r>
              <a:rPr lang="en-US" sz="1300" dirty="0" smtClean="0">
                <a:latin typeface="Verdana" pitchFamily="34" charset="0"/>
              </a:rPr>
              <a:t>. </a:t>
            </a:r>
          </a:p>
          <a:p>
            <a:pPr marL="685800" lvl="1" indent="-228600"/>
            <a:r>
              <a:rPr lang="en-US" sz="1300" dirty="0" smtClean="0">
                <a:latin typeface="Verdana" pitchFamily="34" charset="0"/>
              </a:rPr>
              <a:t>		For Instance, if </a:t>
            </a:r>
            <a:r>
              <a:rPr lang="en-US" sz="1300" b="1" dirty="0" err="1" smtClean="0"/>
              <a:t>CounterpartyAutomation</a:t>
            </a:r>
            <a:r>
              <a:rPr lang="en-US" sz="1300" b="1" dirty="0" smtClean="0"/>
              <a:t> is the target project </a:t>
            </a:r>
            <a:r>
              <a:rPr lang="en-US" sz="1300" dirty="0" smtClean="0"/>
              <a:t>add the following dependency </a:t>
            </a:r>
          </a:p>
          <a:p>
            <a:pPr marL="685800" lvl="1" indent="-228600"/>
            <a:r>
              <a:rPr lang="en-US" sz="1300" dirty="0" smtClean="0"/>
              <a:t>		in </a:t>
            </a:r>
            <a:r>
              <a:rPr lang="en-US" sz="1300" b="1" dirty="0" smtClean="0"/>
              <a:t>ivy.xml</a:t>
            </a:r>
          </a:p>
          <a:p>
            <a:pPr marL="685800" lvl="1" indent="-228600"/>
            <a:endParaRPr lang="en-US" sz="1300" b="1" dirty="0" smtClean="0">
              <a:latin typeface="Verdana" pitchFamily="34" charset="0"/>
            </a:endParaRPr>
          </a:p>
          <a:p>
            <a:r>
              <a:rPr lang="en-US" sz="1300" dirty="0" smtClean="0">
                <a:latin typeface="Verdana" pitchFamily="34" charset="0"/>
              </a:rPr>
              <a:t>       	</a:t>
            </a:r>
            <a:r>
              <a:rPr lang="en-US" sz="1300" dirty="0" smtClean="0"/>
              <a:t>&lt;dependencies&gt;</a:t>
            </a:r>
          </a:p>
          <a:p>
            <a:r>
              <a:rPr lang="en-US" sz="1300" dirty="0" smtClean="0"/>
              <a:t>	</a:t>
            </a:r>
            <a:r>
              <a:rPr lang="en-US" sz="1300" b="1" dirty="0" smtClean="0"/>
              <a:t>	&lt;dependency org="rave" name="</a:t>
            </a:r>
            <a:r>
              <a:rPr lang="en-US" sz="1300" b="1" dirty="0" err="1" smtClean="0"/>
              <a:t>CounterpartyAutomation</a:t>
            </a:r>
            <a:r>
              <a:rPr lang="en-US" sz="1300" b="1" dirty="0" smtClean="0"/>
              <a:t>" rev="12.1" conf = "runtime" /&gt;</a:t>
            </a:r>
          </a:p>
          <a:p>
            <a:r>
              <a:rPr lang="en-US" sz="1300" dirty="0" smtClean="0"/>
              <a:t>		&lt;dependency org="</a:t>
            </a:r>
            <a:r>
              <a:rPr lang="en-US" sz="1300" dirty="0" err="1" smtClean="0"/>
              <a:t>ossjava</a:t>
            </a:r>
            <a:r>
              <a:rPr lang="en-US" sz="1300" dirty="0" smtClean="0"/>
              <a:t>" name="guava" rev="12.0.0" conf="runtime" /&gt;</a:t>
            </a:r>
          </a:p>
          <a:p>
            <a:r>
              <a:rPr lang="en-US" sz="1300" dirty="0" smtClean="0"/>
              <a:t>		&lt;dependency org="</a:t>
            </a:r>
            <a:r>
              <a:rPr lang="en-US" sz="1300" dirty="0" err="1" smtClean="0"/>
              <a:t>ossjava</a:t>
            </a:r>
            <a:r>
              <a:rPr lang="en-US" sz="1300" dirty="0" smtClean="0"/>
              <a:t>" name="</a:t>
            </a:r>
            <a:r>
              <a:rPr lang="en-US" sz="1300" dirty="0" err="1" smtClean="0"/>
              <a:t>aspectj</a:t>
            </a:r>
            <a:r>
              <a:rPr lang="en-US" sz="1300" dirty="0" smtClean="0"/>
              <a:t>" rev="1.6.10"/&gt;</a:t>
            </a:r>
          </a:p>
          <a:p>
            <a:r>
              <a:rPr lang="en-US" sz="1300" dirty="0" smtClean="0"/>
              <a:t>	&lt;/dependencies&gt;</a:t>
            </a:r>
            <a:endParaRPr lang="en-US" sz="1300" dirty="0" smtClean="0">
              <a:latin typeface="Verdana" pitchFamily="34" charset="0"/>
            </a:endParaRPr>
          </a:p>
          <a:p>
            <a:pPr lvl="1"/>
            <a:r>
              <a:rPr lang="en-US" sz="1300" dirty="0" smtClean="0">
                <a:latin typeface="Verdana" pitchFamily="34" charset="0"/>
              </a:rPr>
              <a:t>   </a:t>
            </a:r>
          </a:p>
          <a:p>
            <a:pPr marL="800100" lvl="1" indent="-342900"/>
            <a:r>
              <a:rPr lang="en-US" sz="1300" dirty="0" smtClean="0">
                <a:latin typeface="Verdana" pitchFamily="34" charset="0"/>
              </a:rPr>
              <a:t>2. 		Create a Config file within </a:t>
            </a:r>
            <a:r>
              <a:rPr lang="en-US" sz="1300" b="1" dirty="0" err="1" smtClean="0">
                <a:latin typeface="Verdana" pitchFamily="34" charset="0"/>
              </a:rPr>
              <a:t>TablesExtractor</a:t>
            </a:r>
            <a:r>
              <a:rPr lang="en-US" sz="1300" b="1" dirty="0" smtClean="0">
                <a:latin typeface="Verdana" pitchFamily="34" charset="0"/>
              </a:rPr>
              <a:t> </a:t>
            </a:r>
            <a:r>
              <a:rPr lang="en-US" sz="1300" dirty="0" smtClean="0">
                <a:latin typeface="Verdana" pitchFamily="34" charset="0"/>
              </a:rPr>
              <a:t>project that will import the application’s main 	config file and the log-extractor config file. </a:t>
            </a:r>
          </a:p>
          <a:p>
            <a:pPr lvl="1"/>
            <a:endParaRPr lang="en-US" sz="1300" dirty="0" smtClean="0">
              <a:latin typeface="Verdana" pitchFamily="34" charset="0"/>
            </a:endParaRPr>
          </a:p>
          <a:p>
            <a:pPr lvl="1"/>
            <a:r>
              <a:rPr lang="en-US" sz="1300" dirty="0" smtClean="0">
                <a:latin typeface="Verdana" pitchFamily="34" charset="0"/>
              </a:rPr>
              <a:t>	For instance, for </a:t>
            </a:r>
            <a:r>
              <a:rPr lang="en-US" sz="1300" dirty="0" err="1" smtClean="0">
                <a:latin typeface="Verdana" pitchFamily="34" charset="0"/>
              </a:rPr>
              <a:t>AutomationProcessor</a:t>
            </a:r>
            <a:r>
              <a:rPr lang="en-US" sz="1300" dirty="0" smtClean="0">
                <a:latin typeface="Verdana" pitchFamily="34" charset="0"/>
              </a:rPr>
              <a:t> (part of </a:t>
            </a:r>
            <a:r>
              <a:rPr lang="en-US" sz="1300" dirty="0" err="1" smtClean="0">
                <a:latin typeface="Verdana" pitchFamily="34" charset="0"/>
              </a:rPr>
              <a:t>CounterpartyAutomation</a:t>
            </a:r>
            <a:r>
              <a:rPr lang="en-US" sz="1300" dirty="0" smtClean="0">
                <a:latin typeface="Verdana" pitchFamily="34" charset="0"/>
              </a:rPr>
              <a:t>) created </a:t>
            </a:r>
          </a:p>
          <a:p>
            <a:pPr lvl="1"/>
            <a:r>
              <a:rPr lang="en-US" sz="1300" dirty="0" smtClean="0">
                <a:latin typeface="Verdana" pitchFamily="34" charset="0"/>
              </a:rPr>
              <a:t>	a config file (CptyAutomation-application-tablesextractor-config.xml) under 	</a:t>
            </a:r>
            <a:r>
              <a:rPr lang="en-US" sz="1300" dirty="0" err="1" smtClean="0">
                <a:latin typeface="Verdana" pitchFamily="34" charset="0"/>
              </a:rPr>
              <a:t>TablesExtractor</a:t>
            </a:r>
            <a:r>
              <a:rPr lang="en-US" sz="1300" dirty="0" smtClean="0">
                <a:latin typeface="Verdana" pitchFamily="34" charset="0"/>
              </a:rPr>
              <a:t>/</a:t>
            </a:r>
            <a:r>
              <a:rPr lang="en-US" sz="1300" dirty="0" err="1" smtClean="0">
                <a:latin typeface="Verdana" pitchFamily="34" charset="0"/>
              </a:rPr>
              <a:t>src</a:t>
            </a:r>
            <a:r>
              <a:rPr lang="en-US" sz="1300" dirty="0" smtClean="0">
                <a:latin typeface="Verdana" pitchFamily="34" charset="0"/>
              </a:rPr>
              <a:t>/packages/config/</a:t>
            </a:r>
            <a:r>
              <a:rPr lang="en-US" sz="1300" dirty="0" err="1" smtClean="0">
                <a:latin typeface="Verdana" pitchFamily="34" charset="0"/>
              </a:rPr>
              <a:t>CounterpartyAutmation</a:t>
            </a:r>
            <a:r>
              <a:rPr lang="en-US" sz="1300" dirty="0" smtClean="0">
                <a:latin typeface="Verdana" pitchFamily="34" charset="0"/>
              </a:rPr>
              <a:t> folder</a:t>
            </a:r>
          </a:p>
          <a:p>
            <a:pPr lvl="2"/>
            <a:endParaRPr lang="en-US" sz="1300" dirty="0" smtClean="0"/>
          </a:p>
          <a:p>
            <a:pPr lvl="2"/>
            <a:r>
              <a:rPr lang="en-US" sz="1300" dirty="0" smtClean="0"/>
              <a:t>&lt;?xml version=</a:t>
            </a:r>
            <a:r>
              <a:rPr lang="en-US" sz="1300" i="1" dirty="0" smtClean="0"/>
              <a:t>"1.0" encoding="UTF-8"?&gt;</a:t>
            </a:r>
          </a:p>
          <a:p>
            <a:pPr lvl="2"/>
            <a:r>
              <a:rPr lang="en-US" sz="1300" dirty="0" smtClean="0"/>
              <a:t>&lt;beans </a:t>
            </a:r>
            <a:r>
              <a:rPr lang="en-US" sz="1300" dirty="0" err="1" smtClean="0"/>
              <a:t>xmlns</a:t>
            </a:r>
            <a:r>
              <a:rPr lang="en-US" sz="1300" dirty="0" smtClean="0"/>
              <a:t>=</a:t>
            </a:r>
            <a:r>
              <a:rPr lang="en-US" sz="1300" i="1" dirty="0" smtClean="0"/>
              <a:t>http://www.springframework.org/schema/beans</a:t>
            </a:r>
          </a:p>
          <a:p>
            <a:pPr lvl="2"/>
            <a:r>
              <a:rPr lang="en-US" sz="1300" dirty="0" smtClean="0"/>
              <a:t>     ……. &gt;</a:t>
            </a:r>
          </a:p>
          <a:p>
            <a:pPr lvl="2"/>
            <a:r>
              <a:rPr lang="en-US" sz="1300" dirty="0" smtClean="0"/>
              <a:t>             &lt;import resource=</a:t>
            </a:r>
            <a:r>
              <a:rPr lang="en-US" sz="1300" i="1" dirty="0" smtClean="0"/>
              <a:t>"</a:t>
            </a:r>
            <a:r>
              <a:rPr lang="en-US" sz="1300" i="1" dirty="0" err="1" smtClean="0"/>
              <a:t>classpath:config</a:t>
            </a:r>
            <a:r>
              <a:rPr lang="en-US" sz="1300" i="1" dirty="0" smtClean="0"/>
              <a:t>/</a:t>
            </a:r>
            <a:r>
              <a:rPr lang="en-US" sz="1300" b="1" i="1" dirty="0" smtClean="0"/>
              <a:t>CptyAutomation-application-config.xml</a:t>
            </a:r>
            <a:r>
              <a:rPr lang="en-US" sz="1300" i="1" dirty="0" smtClean="0"/>
              <a:t>" /&gt;</a:t>
            </a:r>
          </a:p>
          <a:p>
            <a:r>
              <a:rPr lang="en-US" sz="1300" dirty="0" smtClean="0"/>
              <a:t>	             &lt;import resource=</a:t>
            </a:r>
            <a:r>
              <a:rPr lang="en-US" sz="1300" i="1" dirty="0" smtClean="0"/>
              <a:t>"</a:t>
            </a:r>
            <a:r>
              <a:rPr lang="en-US" sz="1300" i="1" dirty="0" err="1" smtClean="0"/>
              <a:t>classpath:config</a:t>
            </a:r>
            <a:r>
              <a:rPr lang="en-US" sz="1300" i="1" dirty="0" smtClean="0"/>
              <a:t>/</a:t>
            </a:r>
            <a:r>
              <a:rPr lang="en-US" sz="1300" b="1" i="1" dirty="0" smtClean="0"/>
              <a:t>logextractor-config.xml</a:t>
            </a:r>
            <a:r>
              <a:rPr lang="en-US" sz="1300" i="1" dirty="0" smtClean="0"/>
              <a:t>" /&gt;</a:t>
            </a:r>
            <a:r>
              <a:rPr lang="en-US" sz="1300" dirty="0" smtClean="0"/>
              <a:t>    </a:t>
            </a:r>
          </a:p>
          <a:p>
            <a:pPr lvl="2"/>
            <a:r>
              <a:rPr lang="en-US" sz="1300" dirty="0" smtClean="0"/>
              <a:t>&lt;/beans&gt;</a:t>
            </a:r>
            <a:endParaRPr lang="en-US" sz="1300" dirty="0" smtClean="0">
              <a:latin typeface="Verdana" pitchFamily="34" charset="0"/>
            </a:endParaRPr>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To capture</a:t>
                      </a:r>
                      <a:r>
                        <a:rPr lang="en-US" sz="2400" baseline="0" dirty="0" smtClean="0">
                          <a:solidFill>
                            <a:srgbClr val="004000"/>
                          </a:solidFill>
                          <a:latin typeface="Verdana"/>
                          <a:ea typeface="Times New Roman"/>
                          <a:cs typeface="Times New Roman"/>
                        </a:rPr>
                        <a:t> dependent objects for a Java process</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p>
          <a:p>
            <a:pPr marL="228600" indent="-228600"/>
            <a:r>
              <a:rPr lang="en-US" sz="1400" dirty="0" smtClean="0">
                <a:latin typeface="Verdana" pitchFamily="34" charset="0"/>
              </a:rPr>
              <a:t>    </a:t>
            </a:r>
          </a:p>
          <a:p>
            <a:pPr marL="800100" lvl="1" indent="-342900">
              <a:buAutoNum type="arabicPeriod" startAt="3"/>
            </a:pPr>
            <a:r>
              <a:rPr lang="en-US" sz="1400" dirty="0" smtClean="0">
                <a:latin typeface="Verdana" pitchFamily="34" charset="0"/>
              </a:rPr>
              <a:t>Copy the </a:t>
            </a:r>
            <a:r>
              <a:rPr lang="en-US" sz="1400" dirty="0" err="1" smtClean="0">
                <a:latin typeface="Verdana" pitchFamily="34" charset="0"/>
              </a:rPr>
              <a:t>ksh</a:t>
            </a:r>
            <a:r>
              <a:rPr lang="en-US" sz="1400" dirty="0" smtClean="0">
                <a:latin typeface="Verdana" pitchFamily="34" charset="0"/>
              </a:rPr>
              <a:t> file from the target project to </a:t>
            </a:r>
            <a:r>
              <a:rPr lang="en-US" sz="1400" dirty="0" err="1" smtClean="0">
                <a:latin typeface="Verdana" pitchFamily="34" charset="0"/>
              </a:rPr>
              <a:t>TablesExtractor</a:t>
            </a:r>
            <a:r>
              <a:rPr lang="en-US" sz="1400" dirty="0" smtClean="0">
                <a:latin typeface="Verdana" pitchFamily="34" charset="0"/>
              </a:rPr>
              <a:t> and modify the APP_CONFIG_FILE to the newly created config file above.</a:t>
            </a:r>
          </a:p>
          <a:p>
            <a:pPr marL="800100" lvl="1" indent="-342900">
              <a:buAutoNum type="arabicPeriod" startAt="3"/>
            </a:pPr>
            <a:endParaRPr lang="en-US" sz="1400" dirty="0" smtClean="0">
              <a:latin typeface="Verdana" pitchFamily="34" charset="0"/>
            </a:endParaRPr>
          </a:p>
          <a:p>
            <a:pPr marL="800100" lvl="1" indent="-342900"/>
            <a:r>
              <a:rPr lang="en-US" sz="1400" dirty="0" smtClean="0">
                <a:latin typeface="Verdana" pitchFamily="34" charset="0"/>
              </a:rPr>
              <a:t>	For instance, for </a:t>
            </a:r>
            <a:r>
              <a:rPr lang="en-US" sz="1400" dirty="0" err="1" smtClean="0">
                <a:latin typeface="Verdana" pitchFamily="34" charset="0"/>
              </a:rPr>
              <a:t>AutomationProcessor</a:t>
            </a:r>
            <a:r>
              <a:rPr lang="en-US" sz="1400" dirty="0" smtClean="0">
                <a:latin typeface="Verdana" pitchFamily="34" charset="0"/>
              </a:rPr>
              <a:t> (part of </a:t>
            </a:r>
            <a:r>
              <a:rPr lang="en-US" sz="1400" dirty="0" err="1" smtClean="0">
                <a:latin typeface="Verdana" pitchFamily="34" charset="0"/>
              </a:rPr>
              <a:t>CounterpartyAutomation</a:t>
            </a:r>
            <a:r>
              <a:rPr lang="en-US" sz="1400" dirty="0" smtClean="0">
                <a:latin typeface="Verdana" pitchFamily="34" charset="0"/>
              </a:rPr>
              <a:t> project) </a:t>
            </a:r>
            <a:r>
              <a:rPr lang="en-US" sz="1200" dirty="0" smtClean="0">
                <a:latin typeface="Verdana" pitchFamily="34" charset="0"/>
              </a:rPr>
              <a:t>copy </a:t>
            </a:r>
            <a:r>
              <a:rPr lang="en-US" sz="1200" dirty="0" err="1" smtClean="0">
                <a:latin typeface="Verdana" pitchFamily="34" charset="0"/>
              </a:rPr>
              <a:t>CounterpartyAutomation</a:t>
            </a:r>
            <a:r>
              <a:rPr lang="en-US" sz="1200" dirty="0" smtClean="0">
                <a:latin typeface="Verdana" pitchFamily="34" charset="0"/>
              </a:rPr>
              <a:t>/</a:t>
            </a:r>
            <a:r>
              <a:rPr lang="en-US" sz="1200" dirty="0" err="1" smtClean="0">
                <a:latin typeface="Verdana" pitchFamily="34" charset="0"/>
              </a:rPr>
              <a:t>src</a:t>
            </a:r>
            <a:r>
              <a:rPr lang="en-US" sz="1200" dirty="0" smtClean="0">
                <a:latin typeface="Verdana" pitchFamily="34" charset="0"/>
              </a:rPr>
              <a:t>/scripts/CptyAutomation.ksh </a:t>
            </a:r>
          </a:p>
          <a:p>
            <a:pPr lvl="1"/>
            <a:r>
              <a:rPr lang="en-US" sz="1400" dirty="0" smtClean="0">
                <a:latin typeface="Verdana" pitchFamily="34" charset="0"/>
              </a:rPr>
              <a:t> 	to </a:t>
            </a:r>
            <a:r>
              <a:rPr lang="en-US" sz="1400" dirty="0" err="1" smtClean="0">
                <a:latin typeface="Verdana" pitchFamily="34" charset="0"/>
              </a:rPr>
              <a:t>TablesExtractor</a:t>
            </a:r>
            <a:r>
              <a:rPr lang="en-US" sz="1400" dirty="0" smtClean="0">
                <a:latin typeface="Verdana" pitchFamily="34" charset="0"/>
              </a:rPr>
              <a:t>/</a:t>
            </a:r>
            <a:r>
              <a:rPr lang="en-US" sz="1400" dirty="0" err="1" smtClean="0">
                <a:latin typeface="Verdana" pitchFamily="34" charset="0"/>
              </a:rPr>
              <a:t>src</a:t>
            </a:r>
            <a:r>
              <a:rPr lang="en-US" sz="1400" dirty="0" smtClean="0">
                <a:latin typeface="Verdana" pitchFamily="34" charset="0"/>
              </a:rPr>
              <a:t>/scripts/</a:t>
            </a:r>
            <a:r>
              <a:rPr lang="en-US" sz="1400" dirty="0" err="1" smtClean="0">
                <a:latin typeface="Verdana" pitchFamily="34" charset="0"/>
              </a:rPr>
              <a:t>CounterpartyAutomation</a:t>
            </a:r>
            <a:r>
              <a:rPr lang="en-US" sz="1400" dirty="0" smtClean="0">
                <a:latin typeface="Verdana" pitchFamily="34" charset="0"/>
              </a:rPr>
              <a:t>/CptyAutomation.ksh </a:t>
            </a:r>
          </a:p>
          <a:p>
            <a:pPr lvl="1"/>
            <a:r>
              <a:rPr lang="en-US" sz="1400" dirty="0" smtClean="0">
                <a:latin typeface="Verdana" pitchFamily="34" charset="0"/>
              </a:rPr>
              <a:t>      and then modify</a:t>
            </a:r>
            <a:r>
              <a:rPr lang="en-US" sz="1400" dirty="0" smtClean="0"/>
              <a:t> APP_CONFIG_FILE parameter as follows</a:t>
            </a:r>
          </a:p>
          <a:p>
            <a:pPr lvl="1"/>
            <a:endParaRPr lang="en-US" sz="1400" dirty="0" smtClean="0">
              <a:latin typeface="Verdana" pitchFamily="34" charset="0"/>
            </a:endParaRPr>
          </a:p>
          <a:p>
            <a:pPr lvl="1"/>
            <a:r>
              <a:rPr lang="en-US" sz="1400" dirty="0" smtClean="0">
                <a:latin typeface="Verdana" pitchFamily="34" charset="0"/>
              </a:rPr>
              <a:t>	</a:t>
            </a:r>
            <a:r>
              <a:rPr lang="en-US" sz="1400" dirty="0" smtClean="0"/>
              <a:t> APP_CONFIG_FILE="</a:t>
            </a:r>
            <a:r>
              <a:rPr lang="en-US" sz="1400" u="sng" dirty="0" smtClean="0"/>
              <a:t>config/</a:t>
            </a:r>
            <a:r>
              <a:rPr lang="en-US" sz="1400" u="sng" dirty="0" err="1" smtClean="0"/>
              <a:t>CreditExposure</a:t>
            </a:r>
            <a:r>
              <a:rPr lang="en-US" sz="1400" u="sng" dirty="0" smtClean="0"/>
              <a:t>/agg-official-update-tablesextractor-config.xml";export APP_CONFIG_FILE </a:t>
            </a:r>
            <a:endParaRPr lang="en-US" sz="1400" dirty="0" smtClean="0">
              <a:latin typeface="Verdana" pitchFamily="34" charset="0"/>
            </a:endParaRPr>
          </a:p>
          <a:p>
            <a:pPr lvl="1"/>
            <a:endParaRPr lang="en-US" sz="1400" dirty="0" smtClean="0">
              <a:latin typeface="Verdana" pitchFamily="34" charset="0"/>
            </a:endParaRPr>
          </a:p>
          <a:p>
            <a:pPr lvl="1"/>
            <a:endParaRPr lang="en-US" sz="1400" dirty="0" smtClean="0">
              <a:latin typeface="Verdana" pitchFamily="34" charset="0"/>
            </a:endParaRPr>
          </a:p>
          <a:p>
            <a:pPr marL="800100" lvl="1" indent="-342900">
              <a:buAutoNum type="arabicPeriod" startAt="4"/>
            </a:pPr>
            <a:r>
              <a:rPr lang="en-US" sz="1400" dirty="0" smtClean="0">
                <a:latin typeface="Verdana" pitchFamily="34" charset="0"/>
              </a:rPr>
              <a:t>Run the process via a script with necessary parameters passed in, which should point to the KSH file created above. For instance, for </a:t>
            </a:r>
            <a:r>
              <a:rPr lang="en-US" sz="1400" dirty="0" err="1" smtClean="0">
                <a:latin typeface="Verdana" pitchFamily="34" charset="0"/>
              </a:rPr>
              <a:t>AutomationProcessor</a:t>
            </a:r>
            <a:r>
              <a:rPr lang="en-US" sz="1400" dirty="0" smtClean="0">
                <a:latin typeface="Verdana" pitchFamily="34" charset="0"/>
              </a:rPr>
              <a:t> (part of </a:t>
            </a:r>
            <a:r>
              <a:rPr lang="en-US" sz="1400" dirty="0" err="1" smtClean="0">
                <a:latin typeface="Verdana" pitchFamily="34" charset="0"/>
              </a:rPr>
              <a:t>CounterpartyAutomation</a:t>
            </a:r>
            <a:r>
              <a:rPr lang="en-US" sz="1400" dirty="0" smtClean="0">
                <a:latin typeface="Verdana" pitchFamily="34" charset="0"/>
              </a:rPr>
              <a:t> project) following script has been created.</a:t>
            </a:r>
          </a:p>
          <a:p>
            <a:pPr marL="800100" lvl="1" indent="-342900"/>
            <a:endParaRPr lang="en-US" sz="1400" dirty="0" smtClean="0">
              <a:latin typeface="Verdana" pitchFamily="34" charset="0"/>
            </a:endParaRPr>
          </a:p>
          <a:p>
            <a:pPr marL="800100" lvl="1" indent="-342900"/>
            <a:r>
              <a:rPr lang="en-US" sz="1400" dirty="0" smtClean="0">
                <a:latin typeface="Verdana" pitchFamily="34" charset="0"/>
              </a:rPr>
              <a:t>	 . /u/raveparr/etc/</a:t>
            </a:r>
            <a:r>
              <a:rPr lang="en-US" sz="1400" dirty="0" err="1" smtClean="0">
                <a:latin typeface="Verdana" pitchFamily="34" charset="0"/>
              </a:rPr>
              <a:t>autosys_profile</a:t>
            </a:r>
            <a:r>
              <a:rPr lang="en-US" sz="1400" dirty="0" smtClean="0">
                <a:latin typeface="Verdana" pitchFamily="34" charset="0"/>
              </a:rPr>
              <a:t> </a:t>
            </a:r>
          </a:p>
          <a:p>
            <a:pPr marL="800100" lvl="1" indent="-342900"/>
            <a:r>
              <a:rPr lang="en-US" sz="1400" dirty="0" smtClean="0">
                <a:latin typeface="Verdana" pitchFamily="34" charset="0"/>
              </a:rPr>
              <a:t>	/ms/dist/aurora/bin/</a:t>
            </a:r>
            <a:r>
              <a:rPr lang="en-US" sz="1400" dirty="0" err="1" smtClean="0">
                <a:latin typeface="Verdana" pitchFamily="34" charset="0"/>
              </a:rPr>
              <a:t>krun</a:t>
            </a:r>
            <a:r>
              <a:rPr lang="en-US" sz="1400" dirty="0" smtClean="0">
                <a:latin typeface="Verdana" pitchFamily="34" charset="0"/>
              </a:rPr>
              <a:t> -</a:t>
            </a:r>
            <a:r>
              <a:rPr lang="en-US" sz="1400" dirty="0" err="1" smtClean="0">
                <a:latin typeface="Verdana" pitchFamily="34" charset="0"/>
              </a:rPr>
              <a:t>afs</a:t>
            </a:r>
            <a:r>
              <a:rPr lang="en-US" sz="1400" dirty="0" smtClean="0">
                <a:latin typeface="Verdana" pitchFamily="34" charset="0"/>
              </a:rPr>
              <a:t> -- $RV_CR_DWH_BIN_DIR/runApp.ksh /ms/dev/rave/</a:t>
            </a:r>
            <a:r>
              <a:rPr lang="en-US" sz="1400" dirty="0" err="1" smtClean="0">
                <a:latin typeface="Verdana" pitchFamily="34" charset="0"/>
              </a:rPr>
              <a:t>TablesExtractor</a:t>
            </a:r>
            <a:r>
              <a:rPr lang="en-US" sz="1400" dirty="0" smtClean="0">
                <a:latin typeface="Verdana" pitchFamily="34" charset="0"/>
              </a:rPr>
              <a:t>/1.0/install/common/bin/</a:t>
            </a:r>
            <a:r>
              <a:rPr lang="en-US" sz="1400" b="1" dirty="0" err="1" smtClean="0">
                <a:latin typeface="Verdana" pitchFamily="34" charset="0"/>
              </a:rPr>
              <a:t>CounterpartyAutomation</a:t>
            </a:r>
            <a:r>
              <a:rPr lang="en-US" sz="1400" b="1" dirty="0" smtClean="0">
                <a:latin typeface="Verdana" pitchFamily="34" charset="0"/>
              </a:rPr>
              <a:t>/CptyAutomation.ksh</a:t>
            </a:r>
            <a:r>
              <a:rPr lang="en-US" sz="1400" dirty="0" smtClean="0">
                <a:latin typeface="Verdana" pitchFamily="34" charset="0"/>
              </a:rPr>
              <a:t> CURRENT_COB_DATE=$</a:t>
            </a:r>
            <a:r>
              <a:rPr lang="en-US" sz="1400" dirty="0" err="1" smtClean="0">
                <a:latin typeface="Verdana" pitchFamily="34" charset="0"/>
              </a:rPr>
              <a:t>cob_date</a:t>
            </a:r>
            <a:r>
              <a:rPr lang="en-US" sz="1400" dirty="0" smtClean="0">
                <a:latin typeface="Verdana" pitchFamily="34" charset="0"/>
              </a:rPr>
              <a:t> RV_TEMP_BCP_DIR=$RV_TEMP_BCP_DIR MRD_DATE_COB=$</a:t>
            </a:r>
            <a:r>
              <a:rPr lang="en-US" sz="1400" dirty="0" err="1" smtClean="0">
                <a:latin typeface="Verdana" pitchFamily="34" charset="0"/>
              </a:rPr>
              <a:t>cob_date</a:t>
            </a:r>
            <a:endParaRPr lang="en-US" sz="1400" dirty="0" smtClean="0">
              <a:latin typeface="Verdana" pitchFamily="34" charset="0"/>
            </a:endParaRPr>
          </a:p>
          <a:p>
            <a:pPr marL="800100" lvl="1" indent="-342900">
              <a:buAutoNum type="arabicPeriod" startAt="4"/>
            </a:pPr>
            <a:endParaRPr lang="en-US" sz="1400" dirty="0" smtClean="0"/>
          </a:p>
          <a:p>
            <a:pPr lvl="2"/>
            <a:endParaRPr lang="en-US" sz="1400" dirty="0" smtClean="0">
              <a:latin typeface="Verdana" pitchFamily="34" charset="0"/>
            </a:endParaRPr>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Challenges faced</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4876800"/>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 Tables / Views for a stored procedure with dynamic  SQL wouldn’t be available in SYSCAT tables. Stored Proc source code had to be parsed.</a:t>
            </a:r>
          </a:p>
          <a:p>
            <a:pPr>
              <a:lnSpc>
                <a:spcPct val="115000"/>
              </a:lnSpc>
            </a:pPr>
            <a:endParaRPr lang="en-US" sz="2100" dirty="0" smtClean="0">
              <a:latin typeface="Times New Roman" pitchFamily="18" charset="0"/>
              <a:cs typeface="Times New Roman" pitchFamily="18" charset="0"/>
            </a:endParaRPr>
          </a:p>
          <a:p>
            <a:pPr>
              <a:lnSpc>
                <a:spcPct val="115000"/>
              </a:lnSpc>
            </a:pPr>
            <a:r>
              <a:rPr lang="en-US" sz="2100" dirty="0" smtClean="0">
                <a:latin typeface="Times New Roman" pitchFamily="18" charset="0"/>
                <a:cs typeface="Times New Roman" pitchFamily="18" charset="0"/>
              </a:rPr>
              <a:t>• There are some Stored Procedure that gets table names as input parameter. Input parameters to the Stored Proc is collected while intercepting and the same is applied on the Stored Proc source code before parsing.</a:t>
            </a:r>
          </a:p>
          <a:p>
            <a:pPr>
              <a:lnSpc>
                <a:spcPct val="115000"/>
              </a:lnSpc>
            </a:pPr>
            <a:endParaRPr lang="en-US" sz="2100" dirty="0" smtClean="0">
              <a:latin typeface="Times New Roman" pitchFamily="18" charset="0"/>
              <a:cs typeface="Times New Roman" pitchFamily="18" charset="0"/>
            </a:endParaRPr>
          </a:p>
          <a:p>
            <a:pPr>
              <a:lnSpc>
                <a:spcPct val="115000"/>
              </a:lnSpc>
              <a:buFont typeface="Arial" pitchFamily="34" charset="0"/>
              <a:buChar char="•"/>
            </a:pPr>
            <a:r>
              <a:rPr lang="en-US" sz="2100" dirty="0" smtClean="0">
                <a:latin typeface="Times New Roman" pitchFamily="18" charset="0"/>
                <a:cs typeface="Times New Roman" pitchFamily="18" charset="0"/>
              </a:rPr>
              <a:t> Stored </a:t>
            </a:r>
            <a:r>
              <a:rPr lang="en-US" sz="2100" dirty="0" err="1" smtClean="0">
                <a:latin typeface="Times New Roman" pitchFamily="18" charset="0"/>
                <a:cs typeface="Times New Roman" pitchFamily="18" charset="0"/>
              </a:rPr>
              <a:t>Procs</a:t>
            </a:r>
            <a:r>
              <a:rPr lang="en-US" sz="2100" dirty="0" smtClean="0">
                <a:latin typeface="Times New Roman" pitchFamily="18" charset="0"/>
                <a:cs typeface="Times New Roman" pitchFamily="18" charset="0"/>
              </a:rPr>
              <a:t> calls other Stored </a:t>
            </a:r>
            <a:r>
              <a:rPr lang="en-US" sz="2100" dirty="0" err="1" smtClean="0">
                <a:latin typeface="Times New Roman" pitchFamily="18" charset="0"/>
                <a:cs typeface="Times New Roman" pitchFamily="18" charset="0"/>
              </a:rPr>
              <a:t>Procs</a:t>
            </a:r>
            <a:r>
              <a:rPr lang="en-US" sz="2100" dirty="0" smtClean="0">
                <a:latin typeface="Times New Roman" pitchFamily="18" charset="0"/>
                <a:cs typeface="Times New Roman" pitchFamily="18" charset="0"/>
              </a:rPr>
              <a:t> internally. Likewise a view can refer to an other view. Recursive lookup has been implemented to capture all the secondary dependencies.</a:t>
            </a:r>
          </a:p>
          <a:p>
            <a:pPr>
              <a:lnSpc>
                <a:spcPct val="115000"/>
              </a:lnSpc>
              <a:buFont typeface="Arial" pitchFamily="34" charset="0"/>
              <a:buChar char="•"/>
            </a:pPr>
            <a:endParaRPr lang="en-US" sz="2100" dirty="0" smtClean="0">
              <a:latin typeface="Times New Roman" pitchFamily="18" charset="0"/>
              <a:cs typeface="Times New Roman" pitchFamily="18" charset="0"/>
            </a:endParaRPr>
          </a:p>
          <a:p>
            <a:pPr>
              <a:lnSpc>
                <a:spcPct val="115000"/>
              </a:lnSpc>
              <a:buFont typeface="Arial" pitchFamily="34" charset="0"/>
              <a:buChar char="•"/>
            </a:pPr>
            <a:r>
              <a:rPr lang="en-US" sz="2100" dirty="0" smtClean="0">
                <a:latin typeface="Times New Roman" pitchFamily="18" charset="0"/>
                <a:cs typeface="Times New Roman" pitchFamily="18" charset="0"/>
              </a:rPr>
              <a:t> Initial version of this utility used to make too many DB calls. Upfront caching is done to avoid this pitfall.</a:t>
            </a:r>
          </a:p>
          <a:p>
            <a:pPr>
              <a:lnSpc>
                <a:spcPct val="115000"/>
              </a:lnSpc>
            </a:pPr>
            <a:endParaRPr lang="en-US" sz="2100" dirty="0" smtClean="0">
              <a:latin typeface="Times New Roman" pitchFamily="18" charset="0"/>
              <a:cs typeface="Times New Roman" pitchFamily="18" charset="0"/>
            </a:endParaRPr>
          </a:p>
          <a:p>
            <a:pPr>
              <a:lnSpc>
                <a:spcPct val="115000"/>
              </a:lnSpc>
            </a:pPr>
            <a:endParaRPr lang="en-US" sz="2100" dirty="0" smtClean="0">
              <a:latin typeface="Times New Roman" pitchFamily="18" charset="0"/>
              <a:cs typeface="Times New Roman" pitchFamily="18" charset="0"/>
            </a:endParaRPr>
          </a:p>
          <a:p>
            <a:pPr>
              <a:lnSpc>
                <a:spcPct val="115000"/>
              </a:lnSpc>
            </a:pPr>
            <a:endParaRPr lang="en-US" sz="2100" dirty="0" smtClean="0">
              <a:latin typeface="Times New Roman" pitchFamily="18" charset="0"/>
              <a:cs typeface="Times New Roman" pitchFamily="18" charset="0"/>
            </a:endParaRPr>
          </a:p>
          <a:p>
            <a:pPr>
              <a:lnSpc>
                <a:spcPct val="115000"/>
              </a:lnSpc>
            </a:pPr>
            <a:endParaRPr lang="en-US" sz="1600" dirty="0" smtClean="0">
              <a:latin typeface="Times New Roman" pitchFamily="18" charset="0"/>
              <a:cs typeface="Times New Roman" pitchFamily="18"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Steps</a:t>
                      </a:r>
                      <a:r>
                        <a:rPr lang="en-US" sz="2800" baseline="0" dirty="0" smtClean="0">
                          <a:solidFill>
                            <a:srgbClr val="004000"/>
                          </a:solidFill>
                          <a:latin typeface="Verdana"/>
                          <a:ea typeface="Times New Roman"/>
                          <a:cs typeface="Times New Roman"/>
                        </a:rPr>
                        <a:t> to implement AspectJ</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3948113"/>
          </a:xfrm>
          <a:prstGeom prst="rect">
            <a:avLst/>
          </a:prstGeom>
          <a:noFill/>
          <a:ln w="9525">
            <a:noFill/>
            <a:miter lim="800000"/>
            <a:headEnd/>
            <a:tailEnd/>
          </a:ln>
        </p:spPr>
        <p:txBody>
          <a:bodyPr lIns="0" tIns="0" rIns="0" bIns="0"/>
          <a:lstStyle/>
          <a:p>
            <a:pPr>
              <a:lnSpc>
                <a:spcPct val="115000"/>
              </a:lnSpc>
            </a:pPr>
            <a:r>
              <a:rPr lang="en-US" sz="2100" dirty="0" smtClean="0">
                <a:latin typeface="Times New Roman" pitchFamily="18" charset="0"/>
                <a:cs typeface="Times New Roman" pitchFamily="18" charset="0"/>
              </a:rPr>
              <a:t>•  Write an Aspect</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Create META-INF/aop.xml </a:t>
            </a:r>
          </a:p>
          <a:p>
            <a:pPr>
              <a:lnSpc>
                <a:spcPct val="115000"/>
              </a:lnSpc>
            </a:pPr>
            <a:r>
              <a:rPr lang="en-US" sz="1600" dirty="0" smtClean="0">
                <a:latin typeface="Times New Roman" pitchFamily="18" charset="0"/>
                <a:cs typeface="Times New Roman" pitchFamily="18" charset="0"/>
              </a:rPr>
              <a:t>	- Will contain the aspects and the target package that needs to be weaved</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Enable Load Time Weaver</a:t>
            </a:r>
          </a:p>
          <a:p>
            <a:pPr>
              <a:lnSpc>
                <a:spcPct val="115000"/>
              </a:lnSpc>
            </a:pPr>
            <a:r>
              <a:rPr lang="en-US" sz="1600" dirty="0" smtClean="0">
                <a:latin typeface="Times New Roman" pitchFamily="18" charset="0"/>
                <a:cs typeface="Times New Roman" pitchFamily="18" charset="0"/>
              </a:rPr>
              <a:t>	- Internally creates </a:t>
            </a:r>
            <a:r>
              <a:rPr lang="en-US" sz="1600" dirty="0" err="1" smtClean="0"/>
              <a:t>DefaultContextLoadTimeWeaver</a:t>
            </a:r>
            <a:r>
              <a:rPr lang="en-US" sz="1600" dirty="0" smtClean="0"/>
              <a:t> </a:t>
            </a:r>
          </a:p>
          <a:p>
            <a:pPr>
              <a:lnSpc>
                <a:spcPct val="115000"/>
              </a:lnSpc>
            </a:pPr>
            <a:r>
              <a:rPr lang="en-US" sz="1600" dirty="0" smtClean="0"/>
              <a:t> 	  &amp; </a:t>
            </a:r>
            <a:r>
              <a:rPr lang="en-US" sz="1600" dirty="0" err="1" smtClean="0"/>
              <a:t>AspectJWeavingEnabler</a:t>
            </a:r>
            <a:r>
              <a:rPr lang="en-US" sz="1600" dirty="0" smtClean="0"/>
              <a:t> beans to support LTW.</a:t>
            </a:r>
            <a:endParaRPr lang="en-US" sz="1600" dirty="0" smtClean="0">
              <a:latin typeface="Times New Roman" pitchFamily="18" charset="0"/>
              <a:cs typeface="Times New Roman" pitchFamily="18"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r>
              <a:rPr lang="en-US" sz="1600" dirty="0" smtClean="0">
                <a:latin typeface="Times New Roman" pitchFamily="18" charset="0"/>
                <a:cs typeface="Times New Roman" pitchFamily="18" charset="0"/>
              </a:rPr>
              <a:t>•  Pass in Java Agent to instrument programs running on the JVM.</a:t>
            </a: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Aspect</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r>
              <a:rPr lang="en-US" sz="1200" dirty="0" smtClean="0"/>
              <a:t>@Pointcut("execution(* org.springframework.jdbc.core.namedparam.</a:t>
            </a:r>
            <a:r>
              <a:rPr lang="en-US" sz="1200" b="1" dirty="0" smtClean="0"/>
              <a:t>NamedParameterJdbcOperations+</a:t>
            </a:r>
            <a:r>
              <a:rPr lang="en-US" sz="1200" dirty="0" smtClean="0"/>
              <a:t>.</a:t>
            </a:r>
            <a:r>
              <a:rPr lang="en-US" sz="1200" b="1" dirty="0" smtClean="0"/>
              <a:t>query*</a:t>
            </a:r>
            <a:r>
              <a:rPr lang="en-US" sz="1200" dirty="0" smtClean="0"/>
              <a:t>(String, ..))")</a:t>
            </a:r>
          </a:p>
          <a:p>
            <a:r>
              <a:rPr lang="en-US" sz="1200" dirty="0" smtClean="0"/>
              <a:t>    public void </a:t>
            </a:r>
            <a:r>
              <a:rPr lang="en-US" sz="1200" dirty="0" err="1" smtClean="0"/>
              <a:t>adviceNPJTQueryMethod</a:t>
            </a:r>
            <a:r>
              <a:rPr lang="en-US" sz="1200" dirty="0" smtClean="0"/>
              <a:t>() </a:t>
            </a:r>
            <a:r>
              <a:rPr lang="en-US" sz="1200" u="sng" dirty="0" smtClean="0"/>
              <a:t>{}</a:t>
            </a:r>
          </a:p>
          <a:p>
            <a:endParaRPr lang="en-US" sz="1200" dirty="0" smtClean="0"/>
          </a:p>
          <a:p>
            <a:r>
              <a:rPr lang="en-US" sz="1200" dirty="0" smtClean="0"/>
              <a:t>    @Pointcut("execution(* org.springframework.jdbc.core.namedparam.</a:t>
            </a:r>
            <a:r>
              <a:rPr lang="en-US" sz="1200" b="1" dirty="0" smtClean="0"/>
              <a:t>NamedParameterJdbcOperations+</a:t>
            </a:r>
            <a:r>
              <a:rPr lang="en-US" sz="1200" dirty="0" smtClean="0"/>
              <a:t>.</a:t>
            </a:r>
            <a:r>
              <a:rPr lang="en-US" sz="1200" b="1" dirty="0" smtClean="0"/>
              <a:t>*</a:t>
            </a:r>
            <a:r>
              <a:rPr lang="en-US" sz="1200" b="1" dirty="0" err="1" smtClean="0"/>
              <a:t>pdate</a:t>
            </a:r>
            <a:r>
              <a:rPr lang="en-US" sz="1200" dirty="0" smtClean="0"/>
              <a:t>(String, ..))")</a:t>
            </a:r>
          </a:p>
          <a:p>
            <a:r>
              <a:rPr lang="en-US" sz="1200" dirty="0" smtClean="0"/>
              <a:t>    public void </a:t>
            </a:r>
            <a:r>
              <a:rPr lang="en-US" sz="1200" dirty="0" err="1" smtClean="0"/>
              <a:t>adviceNPJTUpdateMethod</a:t>
            </a:r>
            <a:r>
              <a:rPr lang="en-US" sz="1200" dirty="0" smtClean="0"/>
              <a:t>() </a:t>
            </a:r>
            <a:r>
              <a:rPr lang="en-US" sz="1200" u="sng" dirty="0" smtClean="0"/>
              <a:t>{}</a:t>
            </a:r>
          </a:p>
          <a:p>
            <a:endParaRPr lang="en-US" sz="1200" dirty="0" smtClean="0"/>
          </a:p>
          <a:p>
            <a:r>
              <a:rPr lang="en-US" sz="1200" dirty="0" smtClean="0"/>
              <a:t>    @Pointcut("execution(* org.springframework.jdbc.core.namedparam.</a:t>
            </a:r>
            <a:r>
              <a:rPr lang="en-US" sz="1200" b="1" dirty="0" smtClean="0"/>
              <a:t>NamedParameterJdbcOperations+</a:t>
            </a:r>
            <a:r>
              <a:rPr lang="en-US" sz="1200" dirty="0" smtClean="0"/>
              <a:t>.</a:t>
            </a:r>
            <a:r>
              <a:rPr lang="en-US" sz="1200" b="1" dirty="0" smtClean="0"/>
              <a:t>execute</a:t>
            </a:r>
            <a:r>
              <a:rPr lang="en-US" sz="1200" dirty="0" smtClean="0"/>
              <a:t>(String, ..))")</a:t>
            </a:r>
          </a:p>
          <a:p>
            <a:r>
              <a:rPr lang="en-US" sz="1200" dirty="0" smtClean="0"/>
              <a:t>    public void </a:t>
            </a:r>
            <a:r>
              <a:rPr lang="en-US" sz="1200" dirty="0" err="1" smtClean="0"/>
              <a:t>adviceNPJTExecuteMethod</a:t>
            </a:r>
            <a:r>
              <a:rPr lang="en-US" sz="1200" dirty="0" smtClean="0"/>
              <a:t>() </a:t>
            </a:r>
            <a:r>
              <a:rPr lang="en-US" sz="1200" u="sng" dirty="0" smtClean="0"/>
              <a:t>{}</a:t>
            </a:r>
          </a:p>
          <a:p>
            <a:r>
              <a:rPr lang="en-US" sz="1200" dirty="0" smtClean="0"/>
              <a:t>    </a:t>
            </a:r>
          </a:p>
          <a:p>
            <a:r>
              <a:rPr lang="en-US" sz="1200" dirty="0" smtClean="0"/>
              <a:t>    @Pointcut("execution(* </a:t>
            </a:r>
            <a:r>
              <a:rPr lang="en-US" sz="1200" dirty="0" err="1" smtClean="0"/>
              <a:t>org.springframework.jdbc.object.</a:t>
            </a:r>
            <a:r>
              <a:rPr lang="en-US" sz="1200" b="1" dirty="0" err="1" smtClean="0"/>
              <a:t>StoredProcedure+</a:t>
            </a:r>
            <a:r>
              <a:rPr lang="en-US" sz="1200" dirty="0" err="1" smtClean="0"/>
              <a:t>.</a:t>
            </a:r>
            <a:r>
              <a:rPr lang="en-US" sz="1200" b="1" dirty="0" err="1" smtClean="0"/>
              <a:t>execute</a:t>
            </a:r>
            <a:r>
              <a:rPr lang="en-US" sz="1200" dirty="0" smtClean="0"/>
              <a:t>(..))")</a:t>
            </a:r>
          </a:p>
          <a:p>
            <a:r>
              <a:rPr lang="en-US" sz="1200" dirty="0" smtClean="0"/>
              <a:t>    public void </a:t>
            </a:r>
            <a:r>
              <a:rPr lang="en-US" sz="1200" dirty="0" err="1" smtClean="0"/>
              <a:t>adviceStoredProcedureExecuteMethod</a:t>
            </a:r>
            <a:r>
              <a:rPr lang="en-US" sz="1200" dirty="0" smtClean="0"/>
              <a:t>() </a:t>
            </a:r>
            <a:r>
              <a:rPr lang="en-US" sz="1200" u="sng" dirty="0" smtClean="0"/>
              <a:t>{}</a:t>
            </a:r>
          </a:p>
          <a:p>
            <a:endParaRPr lang="en-US" sz="1200" dirty="0" smtClean="0"/>
          </a:p>
          <a:p>
            <a:r>
              <a:rPr lang="en-US" sz="1200" dirty="0" smtClean="0"/>
              <a:t>    </a:t>
            </a:r>
            <a:r>
              <a:rPr lang="en-US" sz="1200" b="1" dirty="0" smtClean="0"/>
              <a:t>@Around</a:t>
            </a:r>
            <a:r>
              <a:rPr lang="en-US" sz="1200" dirty="0" smtClean="0"/>
              <a:t>("</a:t>
            </a:r>
            <a:r>
              <a:rPr lang="en-US" sz="1200" dirty="0" err="1" smtClean="0"/>
              <a:t>adviceNPJTQueryMethod</a:t>
            </a:r>
            <a:r>
              <a:rPr lang="en-US" sz="1200" dirty="0" smtClean="0"/>
              <a:t>()")</a:t>
            </a:r>
          </a:p>
          <a:p>
            <a:r>
              <a:rPr lang="en-US" sz="1200" dirty="0" smtClean="0"/>
              <a:t>    public Object </a:t>
            </a:r>
            <a:r>
              <a:rPr lang="en-US" sz="1200" dirty="0" err="1" smtClean="0"/>
              <a:t>adviceNPJTQueryMethod</a:t>
            </a:r>
            <a:r>
              <a:rPr lang="en-US" sz="1200" dirty="0" smtClean="0"/>
              <a:t>(</a:t>
            </a:r>
            <a:r>
              <a:rPr lang="en-US" sz="1200" dirty="0" err="1" smtClean="0"/>
              <a:t>ProceedingJoinPoint</a:t>
            </a:r>
            <a:r>
              <a:rPr lang="en-US" sz="1200" dirty="0" smtClean="0"/>
              <a:t> point) throws </a:t>
            </a:r>
            <a:r>
              <a:rPr lang="en-US" sz="1200" dirty="0" err="1" smtClean="0"/>
              <a:t>Throwable</a:t>
            </a:r>
            <a:r>
              <a:rPr lang="en-US" sz="1200" dirty="0" smtClean="0"/>
              <a:t>, Exception {</a:t>
            </a:r>
          </a:p>
          <a:p>
            <a:r>
              <a:rPr lang="en-US" sz="1200" dirty="0" smtClean="0"/>
              <a:t>        return </a:t>
            </a:r>
            <a:r>
              <a:rPr lang="en-US" sz="1200" dirty="0" err="1" smtClean="0"/>
              <a:t>adviceForNPJTMethods</a:t>
            </a:r>
            <a:r>
              <a:rPr lang="en-US" sz="1200" dirty="0" smtClean="0"/>
              <a:t>(point);</a:t>
            </a:r>
          </a:p>
          <a:p>
            <a:r>
              <a:rPr lang="en-US" sz="1200" dirty="0" smtClean="0"/>
              <a:t>    }</a:t>
            </a:r>
          </a:p>
          <a:p>
            <a:r>
              <a:rPr lang="en-US" sz="1200" dirty="0" smtClean="0"/>
              <a:t>    </a:t>
            </a:r>
          </a:p>
          <a:p>
            <a:r>
              <a:rPr lang="en-US" sz="1200" dirty="0" smtClean="0"/>
              <a:t>    </a:t>
            </a:r>
            <a:r>
              <a:rPr lang="en-US" sz="1200" b="1" dirty="0" smtClean="0"/>
              <a:t>@Around</a:t>
            </a:r>
            <a:r>
              <a:rPr lang="en-US" sz="1200" dirty="0" smtClean="0"/>
              <a:t>("</a:t>
            </a:r>
            <a:r>
              <a:rPr lang="en-US" sz="1200" dirty="0" err="1" smtClean="0"/>
              <a:t>adviceNPJTUpdateMethod</a:t>
            </a:r>
            <a:r>
              <a:rPr lang="en-US" sz="1200" dirty="0" smtClean="0"/>
              <a:t>()")</a:t>
            </a:r>
          </a:p>
          <a:p>
            <a:r>
              <a:rPr lang="en-US" sz="1200" dirty="0" smtClean="0"/>
              <a:t>    public Object </a:t>
            </a:r>
            <a:r>
              <a:rPr lang="en-US" sz="1200" dirty="0" err="1" smtClean="0"/>
              <a:t>adviceNPJTUpdateMethod</a:t>
            </a:r>
            <a:r>
              <a:rPr lang="en-US" sz="1200" dirty="0" smtClean="0"/>
              <a:t>(</a:t>
            </a:r>
            <a:r>
              <a:rPr lang="en-US" sz="1200" dirty="0" err="1" smtClean="0"/>
              <a:t>ProceedingJoinPoint</a:t>
            </a:r>
            <a:r>
              <a:rPr lang="en-US" sz="1200" dirty="0" smtClean="0"/>
              <a:t> point) throws </a:t>
            </a:r>
            <a:r>
              <a:rPr lang="en-US" sz="1200" dirty="0" err="1" smtClean="0"/>
              <a:t>Throwable</a:t>
            </a:r>
            <a:r>
              <a:rPr lang="en-US" sz="1200" dirty="0" smtClean="0"/>
              <a:t>, Exception {</a:t>
            </a:r>
          </a:p>
          <a:p>
            <a:r>
              <a:rPr lang="en-US" sz="1200" dirty="0" smtClean="0"/>
              <a:t>        return </a:t>
            </a:r>
            <a:r>
              <a:rPr lang="en-US" sz="1200" dirty="0" err="1" smtClean="0"/>
              <a:t>adviceForNPJTMethods</a:t>
            </a:r>
            <a:r>
              <a:rPr lang="en-US" sz="1200" dirty="0" smtClean="0"/>
              <a:t>(point);</a:t>
            </a:r>
          </a:p>
          <a:p>
            <a:r>
              <a:rPr lang="en-US" sz="1200" dirty="0" smtClean="0"/>
              <a:t>    }</a:t>
            </a:r>
          </a:p>
          <a:p>
            <a:endParaRPr lang="en-US" sz="1200" dirty="0" smtClean="0"/>
          </a:p>
          <a:p>
            <a:r>
              <a:rPr lang="en-US" sz="1200" dirty="0" smtClean="0"/>
              <a:t>    </a:t>
            </a:r>
            <a:r>
              <a:rPr lang="en-US" sz="1200" b="1" dirty="0" smtClean="0"/>
              <a:t>@Around</a:t>
            </a:r>
            <a:r>
              <a:rPr lang="en-US" sz="1200" dirty="0" smtClean="0"/>
              <a:t>("</a:t>
            </a:r>
            <a:r>
              <a:rPr lang="en-US" sz="1200" dirty="0" err="1" smtClean="0"/>
              <a:t>adviceNPJTExecuteMethod</a:t>
            </a:r>
            <a:r>
              <a:rPr lang="en-US" sz="1200" dirty="0" smtClean="0"/>
              <a:t>()")</a:t>
            </a:r>
          </a:p>
          <a:p>
            <a:r>
              <a:rPr lang="en-US" sz="1200" dirty="0" smtClean="0"/>
              <a:t>    public Object </a:t>
            </a:r>
            <a:r>
              <a:rPr lang="en-US" sz="1200" dirty="0" err="1" smtClean="0"/>
              <a:t>adviceNPJTExecuteMethod</a:t>
            </a:r>
            <a:r>
              <a:rPr lang="en-US" sz="1200" dirty="0" smtClean="0"/>
              <a:t>(</a:t>
            </a:r>
            <a:r>
              <a:rPr lang="en-US" sz="1200" dirty="0" err="1" smtClean="0"/>
              <a:t>ProceedingJoinPoint</a:t>
            </a:r>
            <a:r>
              <a:rPr lang="en-US" sz="1200" dirty="0" smtClean="0"/>
              <a:t> point) throws </a:t>
            </a:r>
            <a:r>
              <a:rPr lang="en-US" sz="1200" dirty="0" err="1" smtClean="0"/>
              <a:t>Throwable</a:t>
            </a:r>
            <a:r>
              <a:rPr lang="en-US" sz="1200" dirty="0" smtClean="0"/>
              <a:t>, Exception {</a:t>
            </a:r>
          </a:p>
          <a:p>
            <a:r>
              <a:rPr lang="en-US" sz="1200" dirty="0" smtClean="0"/>
              <a:t>        return </a:t>
            </a:r>
            <a:r>
              <a:rPr lang="en-US" sz="1200" dirty="0" err="1" smtClean="0"/>
              <a:t>adviceForNPJTMethods</a:t>
            </a:r>
            <a:r>
              <a:rPr lang="en-US" sz="1200" dirty="0" smtClean="0"/>
              <a:t>(point);</a:t>
            </a:r>
          </a:p>
          <a:p>
            <a:r>
              <a:rPr lang="en-US" sz="1200" dirty="0" smtClean="0"/>
              <a:t>    }</a:t>
            </a:r>
            <a:endParaRPr lang="en-US" sz="12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META-INF/aop.xml</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r>
              <a:rPr lang="en-US" sz="1400" dirty="0" smtClean="0"/>
              <a:t>&lt;!DOCTYPE </a:t>
            </a:r>
            <a:r>
              <a:rPr lang="en-US" sz="1400" u="sng" dirty="0" err="1" smtClean="0"/>
              <a:t>aspectj</a:t>
            </a:r>
            <a:r>
              <a:rPr lang="en-US" sz="1400" u="sng" dirty="0" smtClean="0"/>
              <a:t> PUBLIC "-//AspectJ//DTD//EN" "http://www.eclipse.org/aspectj/dtd/aspectj.dtd"&gt;</a:t>
            </a:r>
          </a:p>
          <a:p>
            <a:endParaRPr lang="en-US" sz="1400" u="sng" dirty="0" smtClean="0"/>
          </a:p>
          <a:p>
            <a:r>
              <a:rPr lang="en-US" sz="1400" u="sng" dirty="0" smtClean="0"/>
              <a:t>&lt;</a:t>
            </a:r>
            <a:r>
              <a:rPr lang="en-US" sz="1400" u="sng" dirty="0" err="1" smtClean="0"/>
              <a:t>aspectj</a:t>
            </a:r>
            <a:r>
              <a:rPr lang="en-US" sz="1400" u="sng" dirty="0" smtClean="0"/>
              <a:t>&gt;</a:t>
            </a:r>
          </a:p>
          <a:p>
            <a:r>
              <a:rPr lang="en-US" sz="1400" dirty="0" smtClean="0"/>
              <a:t>    &lt;!-- &lt;weaver options="-verbose -</a:t>
            </a:r>
            <a:r>
              <a:rPr lang="en-US" sz="1400" dirty="0" err="1" smtClean="0"/>
              <a:t>showWeaveInfo</a:t>
            </a:r>
            <a:r>
              <a:rPr lang="en-US" sz="1400" dirty="0" smtClean="0"/>
              <a:t> -debug"&gt; --&gt;</a:t>
            </a:r>
          </a:p>
          <a:p>
            <a:r>
              <a:rPr lang="en-US" sz="1400" dirty="0" smtClean="0"/>
              <a:t>    &lt;weaver&gt;</a:t>
            </a:r>
          </a:p>
          <a:p>
            <a:r>
              <a:rPr lang="en-US" sz="1400" dirty="0" smtClean="0"/>
              <a:t>        &lt;include within="</a:t>
            </a:r>
            <a:r>
              <a:rPr lang="en-US" sz="1400" dirty="0" err="1" smtClean="0"/>
              <a:t>org.springframework.jdbc.core.</a:t>
            </a:r>
            <a:r>
              <a:rPr lang="en-US" sz="1400" b="1" dirty="0" err="1" smtClean="0"/>
              <a:t>namedparam</a:t>
            </a:r>
            <a:r>
              <a:rPr lang="en-US" sz="1400" dirty="0" smtClean="0"/>
              <a:t>.*"/&gt;</a:t>
            </a:r>
          </a:p>
          <a:p>
            <a:r>
              <a:rPr lang="en-US" sz="1400" dirty="0" smtClean="0"/>
              <a:t>        &lt;include within="</a:t>
            </a:r>
            <a:r>
              <a:rPr lang="en-US" sz="1400" dirty="0" err="1" smtClean="0"/>
              <a:t>org.springframework.jdbc.</a:t>
            </a:r>
            <a:r>
              <a:rPr lang="en-US" sz="1400" b="1" dirty="0" err="1" smtClean="0"/>
              <a:t>object</a:t>
            </a:r>
            <a:r>
              <a:rPr lang="en-US" sz="1400" dirty="0" smtClean="0"/>
              <a:t>.*"/&gt;</a:t>
            </a:r>
          </a:p>
          <a:p>
            <a:r>
              <a:rPr lang="en-US" sz="1400" dirty="0" smtClean="0"/>
              <a:t>        &lt;include within="</a:t>
            </a:r>
            <a:r>
              <a:rPr lang="en-US" sz="1400" dirty="0" err="1" smtClean="0"/>
              <a:t>rave.dal.</a:t>
            </a:r>
            <a:r>
              <a:rPr lang="en-US" sz="1400" b="1" dirty="0" err="1" smtClean="0"/>
              <a:t>jdbc</a:t>
            </a:r>
            <a:r>
              <a:rPr lang="en-US" sz="1400" dirty="0" smtClean="0"/>
              <a:t>.*"/&gt;</a:t>
            </a:r>
          </a:p>
          <a:p>
            <a:endParaRPr lang="en-US" sz="1400" dirty="0" smtClean="0"/>
          </a:p>
          <a:p>
            <a:r>
              <a:rPr lang="en-US" sz="1400" dirty="0" smtClean="0"/>
              <a:t>        &lt;!-- Package where all Aspects resides --&gt;</a:t>
            </a:r>
          </a:p>
          <a:p>
            <a:r>
              <a:rPr lang="en-US" sz="1400" dirty="0" smtClean="0"/>
              <a:t>        &lt;include within="</a:t>
            </a:r>
            <a:r>
              <a:rPr lang="en-US" sz="1400" dirty="0" err="1" smtClean="0"/>
              <a:t>rave.base.application.sqlmetrics</a:t>
            </a:r>
            <a:r>
              <a:rPr lang="en-US" sz="1400" dirty="0" smtClean="0"/>
              <a:t>.*"/&gt;</a:t>
            </a:r>
          </a:p>
          <a:p>
            <a:r>
              <a:rPr lang="en-US" sz="1400" dirty="0" smtClean="0"/>
              <a:t>    &lt;/weaver&gt;</a:t>
            </a:r>
          </a:p>
          <a:p>
            <a:endParaRPr lang="en-US" sz="1400" dirty="0" smtClean="0"/>
          </a:p>
          <a:p>
            <a:r>
              <a:rPr lang="en-US" sz="1400" dirty="0" smtClean="0"/>
              <a:t>    &lt;aspects&gt;</a:t>
            </a:r>
          </a:p>
          <a:p>
            <a:r>
              <a:rPr lang="en-US" sz="1400" dirty="0" smtClean="0"/>
              <a:t>        &lt;!-- weave in just these aspect --&gt;</a:t>
            </a:r>
          </a:p>
          <a:p>
            <a:r>
              <a:rPr lang="en-US" sz="1400" dirty="0" smtClean="0"/>
              <a:t>        &lt;aspect name="</a:t>
            </a:r>
            <a:r>
              <a:rPr lang="en-US" sz="1400" dirty="0" err="1" smtClean="0"/>
              <a:t>rave.base.application.sqlmetrics.</a:t>
            </a:r>
            <a:r>
              <a:rPr lang="en-US" sz="1400" b="1" dirty="0" err="1" smtClean="0"/>
              <a:t>SqlMetricsAspect</a:t>
            </a:r>
            <a:r>
              <a:rPr lang="en-US" sz="1400" dirty="0" smtClean="0"/>
              <a:t>"/&gt;</a:t>
            </a:r>
          </a:p>
          <a:p>
            <a:r>
              <a:rPr lang="en-US" sz="1400" dirty="0" smtClean="0"/>
              <a:t>    &lt;/aspects&gt;</a:t>
            </a:r>
          </a:p>
          <a:p>
            <a:endParaRPr lang="en-US" sz="1400" dirty="0" smtClean="0"/>
          </a:p>
          <a:p>
            <a:r>
              <a:rPr lang="en-US" sz="1400" dirty="0" smtClean="0"/>
              <a:t>&lt;/</a:t>
            </a:r>
            <a:r>
              <a:rPr lang="en-US" sz="1400" dirty="0" err="1" smtClean="0"/>
              <a:t>aspectj</a:t>
            </a:r>
            <a:r>
              <a:rPr lang="en-US" sz="1400" dirty="0" smtClean="0"/>
              <a:t>&gt;</a:t>
            </a:r>
            <a:endParaRPr lang="en-US" sz="14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90728"/>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800" dirty="0" smtClean="0">
                          <a:solidFill>
                            <a:srgbClr val="004000"/>
                          </a:solidFill>
                          <a:latin typeface="Verdana"/>
                          <a:ea typeface="Times New Roman"/>
                          <a:cs typeface="Times New Roman"/>
                        </a:rPr>
                        <a:t>Spring Applicatio</a:t>
                      </a:r>
                      <a:r>
                        <a:rPr lang="en-US" sz="2800" baseline="0" dirty="0" smtClean="0">
                          <a:solidFill>
                            <a:srgbClr val="004000"/>
                          </a:solidFill>
                          <a:latin typeface="Verdana"/>
                          <a:ea typeface="Times New Roman"/>
                          <a:cs typeface="Times New Roman"/>
                        </a:rPr>
                        <a:t>n Config file</a:t>
                      </a:r>
                      <a:endParaRPr lang="en-US" sz="28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r>
              <a:rPr lang="en-US" sz="1400" dirty="0" smtClean="0"/>
              <a:t>&lt;?xml version=</a:t>
            </a:r>
            <a:r>
              <a:rPr lang="en-US" sz="1400" i="1" dirty="0" smtClean="0"/>
              <a:t>"1.0" encoding="UTF-8"?&gt;</a:t>
            </a:r>
          </a:p>
          <a:p>
            <a:endParaRPr lang="en-US" sz="1400" i="1" dirty="0" smtClean="0"/>
          </a:p>
          <a:p>
            <a:r>
              <a:rPr lang="en-US" sz="1400" dirty="0" smtClean="0"/>
              <a:t>&lt;beans </a:t>
            </a:r>
            <a:r>
              <a:rPr lang="en-US" sz="1400" dirty="0" err="1" smtClean="0"/>
              <a:t>xmlns</a:t>
            </a:r>
            <a:r>
              <a:rPr lang="en-US" sz="1400" dirty="0" smtClean="0"/>
              <a:t>=</a:t>
            </a:r>
            <a:r>
              <a:rPr lang="en-US" sz="1400" i="1" dirty="0" smtClean="0"/>
              <a:t>"http://www.springframework.org/schema/beans"</a:t>
            </a:r>
          </a:p>
          <a:p>
            <a:r>
              <a:rPr lang="en-US" sz="1400" dirty="0" err="1" smtClean="0"/>
              <a:t>xmlns:xsi</a:t>
            </a:r>
            <a:r>
              <a:rPr lang="en-US" sz="1400" dirty="0" smtClean="0"/>
              <a:t>=</a:t>
            </a:r>
            <a:r>
              <a:rPr lang="en-US" sz="1400" i="1" dirty="0" smtClean="0"/>
              <a:t>"http://www.w3.org/2001/XMLSchema-instance" </a:t>
            </a:r>
            <a:r>
              <a:rPr lang="en-US" sz="1400" dirty="0" err="1" smtClean="0"/>
              <a:t>xmlns:context</a:t>
            </a:r>
            <a:r>
              <a:rPr lang="en-US" sz="1400" dirty="0" smtClean="0"/>
              <a:t>=</a:t>
            </a:r>
            <a:r>
              <a:rPr lang="en-US" sz="1400" i="1" dirty="0" smtClean="0"/>
              <a:t>"http://www.springframework.org/schema/context"</a:t>
            </a:r>
          </a:p>
          <a:p>
            <a:r>
              <a:rPr lang="en-US" sz="1400" dirty="0" err="1" smtClean="0"/>
              <a:t>xsi:schemaLocation</a:t>
            </a:r>
            <a:r>
              <a:rPr lang="en-US" sz="1400" dirty="0" smtClean="0"/>
              <a:t>=</a:t>
            </a:r>
            <a:r>
              <a:rPr lang="en-US" sz="1400" i="1" dirty="0" smtClean="0"/>
              <a:t>"http://www.springframework.org/schema/beans </a:t>
            </a:r>
          </a:p>
          <a:p>
            <a:r>
              <a:rPr lang="en-US" sz="1400" i="1" dirty="0" smtClean="0"/>
              <a:t>                http://www.springframework.org/schema/beans/spring-beans-3.0.xsd</a:t>
            </a:r>
          </a:p>
          <a:p>
            <a:r>
              <a:rPr lang="en-US" sz="1400" i="1" dirty="0" smtClean="0"/>
              <a:t>                http://www.springframework.org/schema/context </a:t>
            </a:r>
          </a:p>
          <a:p>
            <a:r>
              <a:rPr lang="en-US" sz="1400" i="1" dirty="0" smtClean="0"/>
              <a:t>                http://www.springframework.org/schema/context/spring-context-3.0.xsd </a:t>
            </a:r>
          </a:p>
          <a:p>
            <a:r>
              <a:rPr lang="en-US" sz="1400" i="1" dirty="0" smtClean="0"/>
              <a:t>                "&gt;</a:t>
            </a:r>
          </a:p>
          <a:p>
            <a:endParaRPr lang="en-US" sz="1400" i="1" dirty="0" smtClean="0"/>
          </a:p>
          <a:p>
            <a:pPr lvl="1"/>
            <a:r>
              <a:rPr lang="en-US" sz="1400" dirty="0" smtClean="0"/>
              <a:t>&lt;</a:t>
            </a:r>
            <a:r>
              <a:rPr lang="en-US" sz="1400" i="1" dirty="0" smtClean="0"/>
              <a:t>!-- this switches on the load-time weaving --</a:t>
            </a:r>
            <a:r>
              <a:rPr lang="en-US" sz="1400" dirty="0" smtClean="0"/>
              <a:t>&gt; </a:t>
            </a:r>
          </a:p>
          <a:p>
            <a:pPr lvl="1"/>
            <a:r>
              <a:rPr lang="en-US" sz="1400" b="1" dirty="0" smtClean="0"/>
              <a:t>&lt;</a:t>
            </a:r>
            <a:r>
              <a:rPr lang="en-US" sz="1400" b="1" dirty="0" err="1" smtClean="0"/>
              <a:t>context:load</a:t>
            </a:r>
            <a:r>
              <a:rPr lang="en-US" sz="1400" b="1" dirty="0" smtClean="0"/>
              <a:t>-time-weaver/&gt;</a:t>
            </a:r>
          </a:p>
          <a:p>
            <a:endParaRPr lang="en-US" sz="1400" dirty="0" smtClean="0"/>
          </a:p>
          <a:p>
            <a:r>
              <a:rPr lang="en-US" sz="1400" dirty="0" smtClean="0"/>
              <a:t>&lt;/beans&gt;</a:t>
            </a:r>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Javaagent</a:t>
                      </a:r>
                      <a:r>
                        <a:rPr lang="en-US" sz="2400" baseline="0" dirty="0" smtClean="0">
                          <a:solidFill>
                            <a:srgbClr val="004000"/>
                          </a:solidFill>
                          <a:latin typeface="Verdana"/>
                          <a:ea typeface="Times New Roman"/>
                          <a:cs typeface="Times New Roman"/>
                        </a:rPr>
                        <a:t> – To instrument the classes on the JVM</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p>
          <a:p>
            <a:r>
              <a:rPr lang="en-US" sz="1400" dirty="0" smtClean="0"/>
              <a:t>This has been done in </a:t>
            </a:r>
            <a:r>
              <a:rPr lang="en-US" sz="1400" dirty="0" err="1" smtClean="0"/>
              <a:t>build.properties</a:t>
            </a:r>
            <a:endParaRPr lang="en-US" sz="1400" dirty="0" smtClean="0"/>
          </a:p>
          <a:p>
            <a:endParaRPr lang="en-US" sz="1400" dirty="0" smtClean="0"/>
          </a:p>
          <a:p>
            <a:r>
              <a:rPr lang="en-US" sz="1400" b="1" dirty="0" err="1" smtClean="0"/>
              <a:t>msde.linux.runscript.jvm.options</a:t>
            </a:r>
            <a:r>
              <a:rPr lang="en-US" sz="1400" dirty="0" smtClean="0"/>
              <a:t>=-</a:t>
            </a:r>
            <a:r>
              <a:rPr lang="en-US" sz="1400" dirty="0" err="1" smtClean="0"/>
              <a:t>javaagent</a:t>
            </a:r>
            <a:r>
              <a:rPr lang="en-US" sz="1400" dirty="0" smtClean="0"/>
              <a:t>:/ms/dist/</a:t>
            </a:r>
            <a:r>
              <a:rPr lang="en-US" sz="1400" dirty="0" err="1" smtClean="0"/>
              <a:t>ossjava</a:t>
            </a:r>
            <a:r>
              <a:rPr lang="en-US" sz="1400" dirty="0" smtClean="0"/>
              <a:t>/PROJ/spring/3.1.1/lib/</a:t>
            </a:r>
            <a:r>
              <a:rPr lang="en-US" sz="1400" dirty="0" err="1" smtClean="0"/>
              <a:t>org.springframework.instrument.jar</a:t>
            </a:r>
            <a:r>
              <a:rPr lang="en-US" sz="1400" dirty="0" smtClean="0"/>
              <a:t> $JVM_ARGS</a:t>
            </a:r>
          </a:p>
          <a:p>
            <a:endParaRPr lang="en-US" sz="1400" dirty="0" smtClean="0"/>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Sample – SQL Summary Statistics collected</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r>
              <a:rPr lang="en-US" sz="1000" dirty="0" smtClean="0"/>
              <a:t>******************************************** SQL Summary Statistics *******************************************</a:t>
            </a:r>
          </a:p>
          <a:p>
            <a:r>
              <a:rPr lang="en-US" sz="900" b="1" dirty="0" err="1" smtClean="0">
                <a:solidFill>
                  <a:srgbClr val="FF0000"/>
                </a:solidFill>
              </a:rPr>
              <a:t>AvgTime</a:t>
            </a:r>
            <a:r>
              <a:rPr lang="en-US" sz="900" b="1" dirty="0" smtClean="0">
                <a:solidFill>
                  <a:srgbClr val="FF0000"/>
                </a:solidFill>
              </a:rPr>
              <a:t>: [5501] milliseconds - </a:t>
            </a:r>
            <a:r>
              <a:rPr lang="en-US" sz="900" b="1" dirty="0" err="1" smtClean="0">
                <a:solidFill>
                  <a:srgbClr val="FF0000"/>
                </a:solidFill>
              </a:rPr>
              <a:t>TotalTime</a:t>
            </a:r>
            <a:r>
              <a:rPr lang="en-US" sz="900" b="1" dirty="0" smtClean="0">
                <a:solidFill>
                  <a:srgbClr val="FF0000"/>
                </a:solidFill>
              </a:rPr>
              <a:t>: [5501 ] milliseconds - Ran: [1   ] </a:t>
            </a:r>
            <a:r>
              <a:rPr lang="en-US" sz="900" dirty="0" smtClean="0"/>
              <a:t>Times - SQL: [SELECT DATE_KEY, DATE_VALUE, DAY_VALUE, MONTH_VALUE,              YEAR_VALUE, WEEK_VALUE, QUARTER_VALUE, HALF_YEAR_VALUE, SOURCED_FROM_SYSTEM, ID_SOURCE_SYSTEM, LOAD_TIME FROM CRDW.D_DATE]</a:t>
            </a:r>
          </a:p>
          <a:p>
            <a:r>
              <a:rPr lang="en-US" sz="900" dirty="0" err="1" smtClean="0"/>
              <a:t>AvgTime</a:t>
            </a:r>
            <a:r>
              <a:rPr lang="en-US" sz="900" dirty="0" smtClean="0"/>
              <a:t>: [168 ] milliseconds - </a:t>
            </a:r>
            <a:r>
              <a:rPr lang="en-US" sz="900" dirty="0" err="1" smtClean="0"/>
              <a:t>TotalTime</a:t>
            </a:r>
            <a:r>
              <a:rPr lang="en-US" sz="900" dirty="0" smtClean="0"/>
              <a:t>: [168  ] milliseconds - Ran: [1   ] Times - SQL: [DELETE FROM CRDB.CAPITAL_CALCULATION_LOAN WHERE COB_DATE = :COB_DATE AND REGULATOR_CODE = :REGULATOR_CODE]</a:t>
            </a:r>
          </a:p>
          <a:p>
            <a:endParaRPr lang="en-US" sz="900" dirty="0" smtClean="0"/>
          </a:p>
          <a:p>
            <a:r>
              <a:rPr lang="en-US" sz="900" dirty="0" err="1" smtClean="0"/>
              <a:t>AvgTime</a:t>
            </a:r>
            <a:r>
              <a:rPr lang="en-US" sz="900" dirty="0" smtClean="0"/>
              <a:t>: [138 ] milliseconds - </a:t>
            </a:r>
            <a:r>
              <a:rPr lang="en-US" sz="900" dirty="0" err="1" smtClean="0"/>
              <a:t>TotalTime</a:t>
            </a:r>
            <a:r>
              <a:rPr lang="en-US" sz="900" dirty="0" smtClean="0"/>
              <a:t>: [3864 ] milliseconds - Ran: [28  ] Times - SQL: [CALL MARCH_REF.RDM_GET_LOOKUP_VALUES(:P_CATEGORY_CODE_, :P_GROUP_CODE_, :P_PROPERTY_CODE_, :P_COB_DATE_)]</a:t>
            </a:r>
          </a:p>
          <a:p>
            <a:endParaRPr lang="en-US" sz="900" dirty="0" smtClean="0"/>
          </a:p>
          <a:p>
            <a:r>
              <a:rPr lang="en-US" sz="900" dirty="0" err="1" smtClean="0"/>
              <a:t>AvgTime</a:t>
            </a:r>
            <a:r>
              <a:rPr lang="en-US" sz="900" dirty="0" smtClean="0"/>
              <a:t>: [127 ] milliseconds - </a:t>
            </a:r>
            <a:r>
              <a:rPr lang="en-US" sz="900" dirty="0" err="1" smtClean="0"/>
              <a:t>TotalTime</a:t>
            </a:r>
            <a:r>
              <a:rPr lang="en-US" sz="900" dirty="0" smtClean="0"/>
              <a:t>: [127  ] milliseconds - Ran: [1   ] Times - SQL: [SELECT L.COB_DATE_KEY, L.LOANIQ_FACILITY_ID, L.COUNTERPARTY_DARWIN_ID, L.CREDIT_ULTIMATE_DARWIN_ID, L.PORTFOLIO_CODE, L.MS_LEGAL_ENTITY_CODE, L.FUNDED_USD, L.COMMITMENT_USD, L.F_CAPITAL_ID, L.LOCAL_REGULATOR_NAME, L.MS_LE_PARTY_KEY, L.FACILITY_KEY, L.DEAL_KEY, L.PORTFOLIO_KEY, L.FACILITY_TYPE, L.EVENT_OR_RELATIONSHIP, L.MATURITY_DATE, L.CREDIT_VIEW_LGD_PERCENT, L.IS_PRIMARY, L.BANKING_TRADING_BOOK_CODE, L.CCC_STATUS, L.MARK, L.RV_LOAN_TYPE, L.IS_EFFECTIVE, L.CURRENCY_CODE, L.COST_CENTER_CODE, L.CRE_TYPE, L.AGREEMENT_TYPE, L.COLLATERAL_MATURITY_DATE, A.BOND_MARKET_VALUES, A.FLOATER_PAR_VALUES, SR.IS_SECURITIZED AS SECURITIZATION_OVERRIDE, SR.LAST_UPDATE_TIME AS SECURITIZATION_OVERRIDE_UPDATE_TIME, B.LAST_SECURITIZATION_IDENTIFIER, B.SECURITIZATION_IDENTIFIER_CHANGE_DATE FROM CRDB.V_LOAN_USD L JOIN (SELECT COB_DATE_KEY, LOANIQ_FACILITY_ID, SUM(COALESCE(COLLATERAL_MKT_VAL_USD,0)) AS BOND_MARKET_VALUES, SUM(COALESCE(COMMITMENT_USD,0)) AS FLOATER_PAR_VALUES FROM CRDB.V_LOAN_USD GROUP BY COB_DATE_KEY, LOANIQ_FACILITY_ID) A ON L.COB_DATE_KEY=A.COB_DATE_KEY AND L.LOANIQ_FACILITY_ID=A.LOANIQ_FACILITY_ID LEFT JOIN CRDB.SR_CRV_FACILITY_CAPITAL SR ON SR.LOANIQ_FACILITY_ID=L.LOANIQ_FACILITY_ID AND SR.REGULATOR = :REGULATOR1 AND SR.COB_DATE_KEY = :COB_DATE_KEY1 LEFT JOIN ( SELECT CC.LOANIQ_FACILITY_ID, CC.PORTFOLIO_CODE, CC.MS_LEGAL_ENTITY_CODE, CC.COST_CENTER_CODE, CC.CURRENCY_CODE, CC.RV_LOAN_TYPE, CC.REGULATOR_CODE, CC.SECURITIZATION_IDENTIFIER AS LAST_SECURITIZATION_IDENTIFIER, MAX(CC.SECURITIZATION_IDENTIFIER_CHANGE_DATE) AS SECURITIZATION_IDENTIFIER_CHANGE_DATE FROM CRDB.CAPITAL_CALCULATION_LOAN CC WHERE CC.COB_DATE = :LAST_CAP_LOAN_RUN_DATE GROUP BY CC.LOANIQ_FACILITY_ID, CC.PORTFOLIO_CODE, CC.MS_LEGAL_ENTITY_CODE, CC.COST_CENTER_CODE, CC.CURRENCY_CODE, CC.RV_LOAN_TYPE, CC.REGULATOR_CODE, CC.SECURITIZATION_IDENTIFIER ) B ON B.LOANIQ_FACILITY_ID=L.LOANIQ_FACILITY_ID AND B.PORTFOLIO_CODE=L.PORTFOLIO_CODE AND B.MS_LEGAL_ENTITY_CODE=L.MS_LEGAL_ENTITY_CODE AND B.COST_CENTER_CODE=L.COST_CENTER_CODE AND B.CURRENCY_CODE=L.CURRENCY_CODE AND B.RV_LOAN_TYPE=L.RV_LOAN_TYPE AND B.REGULATOR_CODE = :REGULATOR2 WHERE L.COB_DATE_KEY = :COB_DATE_KEY2]</a:t>
            </a:r>
          </a:p>
          <a:p>
            <a:endParaRPr lang="en-US" sz="900" dirty="0" smtClean="0"/>
          </a:p>
          <a:p>
            <a:r>
              <a:rPr lang="en-US" sz="900" dirty="0" err="1" smtClean="0"/>
              <a:t>AvgTime</a:t>
            </a:r>
            <a:r>
              <a:rPr lang="en-US" sz="900" dirty="0" smtClean="0"/>
              <a:t>: [72  ] milliseconds - </a:t>
            </a:r>
            <a:r>
              <a:rPr lang="en-US" sz="900" dirty="0" err="1" smtClean="0"/>
              <a:t>TotalTime</a:t>
            </a:r>
            <a:r>
              <a:rPr lang="en-US" sz="900" dirty="0" smtClean="0"/>
              <a:t>: [72   ] milliseconds - Ran: [1   ] Times - SQL: [INSERT INTO CRDB.CAPITAL_CALCULATION_LOAN SELECT * FROM CRDB.ST_CAPITAL_CALCULATION_LOAN]</a:t>
            </a:r>
          </a:p>
          <a:p>
            <a:endParaRPr lang="en-US" sz="900" dirty="0" smtClean="0"/>
          </a:p>
          <a:p>
            <a:r>
              <a:rPr lang="en-US" sz="900" b="1" dirty="0" err="1" smtClean="0">
                <a:solidFill>
                  <a:srgbClr val="FF0000"/>
                </a:solidFill>
              </a:rPr>
              <a:t>AvgTime</a:t>
            </a:r>
            <a:r>
              <a:rPr lang="en-US" sz="900" b="1" dirty="0" smtClean="0">
                <a:solidFill>
                  <a:srgbClr val="FF0000"/>
                </a:solidFill>
              </a:rPr>
              <a:t>: [65  ] milliseconds </a:t>
            </a:r>
            <a:r>
              <a:rPr lang="en-US" sz="900" b="1" dirty="0" smtClean="0"/>
              <a:t>- </a:t>
            </a:r>
            <a:r>
              <a:rPr lang="en-US" sz="900" dirty="0" err="1" smtClean="0"/>
              <a:t>TotalTime</a:t>
            </a:r>
            <a:r>
              <a:rPr lang="en-US" sz="900" dirty="0" smtClean="0"/>
              <a:t>: [130  ] milliseconds - </a:t>
            </a:r>
            <a:r>
              <a:rPr lang="en-US" sz="900" b="1" dirty="0" smtClean="0">
                <a:solidFill>
                  <a:srgbClr val="FF0000"/>
                </a:solidFill>
              </a:rPr>
              <a:t>Ran: [2   ] </a:t>
            </a:r>
            <a:r>
              <a:rPr lang="en-US" sz="900" dirty="0" smtClean="0"/>
              <a:t>Times - SQL: [CRDB.RELEASE_LOCK]</a:t>
            </a:r>
          </a:p>
          <a:p>
            <a:endParaRPr lang="en-US" sz="900" dirty="0" smtClean="0"/>
          </a:p>
          <a:p>
            <a:r>
              <a:rPr lang="en-US" sz="900" b="1" dirty="0" err="1" smtClean="0">
                <a:solidFill>
                  <a:srgbClr val="FF0000"/>
                </a:solidFill>
              </a:rPr>
              <a:t>AvgTime</a:t>
            </a:r>
            <a:r>
              <a:rPr lang="en-US" sz="900" b="1" dirty="0" smtClean="0">
                <a:solidFill>
                  <a:srgbClr val="FF0000"/>
                </a:solidFill>
              </a:rPr>
              <a:t>: [65  ] milliseconds </a:t>
            </a:r>
            <a:r>
              <a:rPr lang="en-US" sz="900" b="1" dirty="0" smtClean="0"/>
              <a:t>- </a:t>
            </a:r>
            <a:r>
              <a:rPr lang="en-US" sz="900" dirty="0" err="1" smtClean="0"/>
              <a:t>TotalTime</a:t>
            </a:r>
            <a:r>
              <a:rPr lang="en-US" sz="900" dirty="0" smtClean="0"/>
              <a:t>: [61   ] milliseconds - </a:t>
            </a:r>
            <a:r>
              <a:rPr lang="en-US" sz="900" b="1" dirty="0" smtClean="0">
                <a:solidFill>
                  <a:srgbClr val="FF0000"/>
                </a:solidFill>
              </a:rPr>
              <a:t>Ran: [1   ] </a:t>
            </a:r>
            <a:r>
              <a:rPr lang="en-US" sz="900" dirty="0" smtClean="0"/>
              <a:t>Times - SQL: [CRDW.DELETE_COB_CONDITION]</a:t>
            </a:r>
          </a:p>
          <a:p>
            <a:endParaRPr lang="en-US" sz="900" dirty="0" smtClean="0"/>
          </a:p>
          <a:p>
            <a:r>
              <a:rPr lang="en-US" sz="900" dirty="0" err="1" smtClean="0"/>
              <a:t>AvgTime</a:t>
            </a:r>
            <a:r>
              <a:rPr lang="en-US" sz="900" dirty="0" smtClean="0"/>
              <a:t>: [55  ] milliseconds - </a:t>
            </a:r>
            <a:r>
              <a:rPr lang="en-US" sz="900" dirty="0" err="1" smtClean="0"/>
              <a:t>TotalTime</a:t>
            </a:r>
            <a:r>
              <a:rPr lang="en-US" sz="900" dirty="0" smtClean="0"/>
              <a:t>: [55   ] milliseconds - Ran: [1   ] Times - SQL: [INSERT INTO CRDB.CAPITAL_PROCESS_TIMER SELECT * FROM </a:t>
            </a:r>
            <a:r>
              <a:rPr lang="en-US" sz="1000" dirty="0" smtClean="0"/>
              <a:t>CRDB.ST_CAPITAL_PROCESS_TIMER]</a:t>
            </a:r>
          </a:p>
          <a:p>
            <a:endParaRPr lang="en-US" sz="1400" dirty="0" smtClean="0"/>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201613" y="990600"/>
            <a:ext cx="8777287" cy="46038"/>
          </a:xfrm>
          <a:prstGeom prst="rect">
            <a:avLst/>
          </a:prstGeom>
          <a:solidFill>
            <a:schemeClr val="tx1"/>
          </a:solidFill>
          <a:ln w="25400" algn="ctr">
            <a:solidFill>
              <a:schemeClr val="tx1"/>
            </a:solidFill>
            <a:miter lim="800000"/>
            <a:headEnd/>
            <a:tailEnd/>
          </a:ln>
        </p:spPr>
        <p:txBody>
          <a:bodyPr anchor="ctr"/>
          <a:lstStyle/>
          <a:p>
            <a:pPr algn="ctr"/>
            <a:endParaRPr lang="en-US">
              <a:latin typeface="Calibri" pitchFamily="34" charset="0"/>
            </a:endParaRPr>
          </a:p>
        </p:txBody>
      </p:sp>
      <p:graphicFrame>
        <p:nvGraphicFramePr>
          <p:cNvPr id="4" name="Table 3"/>
          <p:cNvGraphicFramePr>
            <a:graphicFrameLocks noGrp="1"/>
          </p:cNvGraphicFramePr>
          <p:nvPr/>
        </p:nvGraphicFramePr>
        <p:xfrm>
          <a:off x="457200" y="347663"/>
          <a:ext cx="8458200" cy="447675"/>
        </p:xfrm>
        <a:graphic>
          <a:graphicData uri="http://schemas.openxmlformats.org/drawingml/2006/table">
            <a:tbl>
              <a:tblPr/>
              <a:tblGrid>
                <a:gridCol w="8458200"/>
              </a:tblGrid>
              <a:tr h="447675">
                <a:tc>
                  <a:txBody>
                    <a:bodyPr/>
                    <a:lstStyle/>
                    <a:p>
                      <a:pPr marL="0" marR="0" algn="l">
                        <a:lnSpc>
                          <a:spcPct val="115000"/>
                        </a:lnSpc>
                        <a:spcBef>
                          <a:spcPts val="0"/>
                        </a:spcBef>
                        <a:spcAft>
                          <a:spcPts val="0"/>
                        </a:spcAft>
                      </a:pPr>
                      <a:r>
                        <a:rPr lang="en-US" sz="2400" dirty="0" smtClean="0">
                          <a:solidFill>
                            <a:srgbClr val="004000"/>
                          </a:solidFill>
                          <a:latin typeface="Verdana"/>
                          <a:ea typeface="Times New Roman"/>
                          <a:cs typeface="Times New Roman"/>
                        </a:rPr>
                        <a:t>To enable </a:t>
                      </a:r>
                      <a:r>
                        <a:rPr lang="en-US" sz="2400" dirty="0" err="1" smtClean="0">
                          <a:solidFill>
                            <a:srgbClr val="004000"/>
                          </a:solidFill>
                          <a:latin typeface="Verdana"/>
                          <a:ea typeface="Times New Roman"/>
                          <a:cs typeface="Times New Roman"/>
                        </a:rPr>
                        <a:t>Sql</a:t>
                      </a:r>
                      <a:r>
                        <a:rPr lang="en-US" sz="2400" dirty="0" smtClean="0">
                          <a:solidFill>
                            <a:srgbClr val="004000"/>
                          </a:solidFill>
                          <a:latin typeface="Verdana"/>
                          <a:ea typeface="Times New Roman"/>
                          <a:cs typeface="Times New Roman"/>
                        </a:rPr>
                        <a:t> Statistics</a:t>
                      </a:r>
                      <a:r>
                        <a:rPr lang="en-US" sz="2400" baseline="0" dirty="0" smtClean="0">
                          <a:solidFill>
                            <a:srgbClr val="004000"/>
                          </a:solidFill>
                          <a:latin typeface="Verdana"/>
                          <a:ea typeface="Times New Roman"/>
                          <a:cs typeface="Times New Roman"/>
                        </a:rPr>
                        <a:t> on a Java process</a:t>
                      </a:r>
                      <a:endParaRPr lang="en-US" sz="2400" dirty="0">
                        <a:latin typeface="Calibri"/>
                        <a:ea typeface="Times New Roman"/>
                        <a:cs typeface="Times New Roman"/>
                      </a:endParaRPr>
                    </a:p>
                  </a:txBody>
                  <a:tcPr marL="0" marR="0" marT="0" marB="0">
                    <a:lnL>
                      <a:noFill/>
                    </a:lnL>
                    <a:lnR>
                      <a:noFill/>
                    </a:lnR>
                    <a:lnT>
                      <a:noFill/>
                    </a:lnT>
                    <a:lnB>
                      <a:noFill/>
                    </a:lnB>
                  </a:tcPr>
                </a:tc>
              </a:tr>
            </a:tbl>
          </a:graphicData>
        </a:graphic>
      </p:graphicFrame>
      <p:sp>
        <p:nvSpPr>
          <p:cNvPr id="43013" name="Rectangle 7"/>
          <p:cNvSpPr>
            <a:spLocks noChangeArrowheads="1"/>
          </p:cNvSpPr>
          <p:nvPr/>
        </p:nvSpPr>
        <p:spPr bwMode="auto">
          <a:xfrm>
            <a:off x="457200" y="1295400"/>
            <a:ext cx="8153400" cy="5257800"/>
          </a:xfrm>
          <a:prstGeom prst="rect">
            <a:avLst/>
          </a:prstGeom>
          <a:noFill/>
          <a:ln w="9525">
            <a:noFill/>
            <a:miter lim="800000"/>
            <a:headEnd/>
            <a:tailEnd/>
          </a:ln>
        </p:spPr>
        <p:txBody>
          <a:bodyPr lIns="0" tIns="0" rIns="0" bIns="0"/>
          <a:lstStyle/>
          <a:p>
            <a:r>
              <a:rPr lang="en-US" sz="900" dirty="0" smtClean="0"/>
              <a:t> </a:t>
            </a:r>
          </a:p>
          <a:p>
            <a:pPr marL="685800" lvl="1" indent="-228600"/>
            <a:endParaRPr lang="en-US" sz="800" b="1" dirty="0" smtClean="0">
              <a:latin typeface="Verdana" pitchFamily="34" charset="0"/>
            </a:endParaRPr>
          </a:p>
          <a:p>
            <a:pPr marL="685800" lvl="1" indent="-228600">
              <a:buFont typeface="+mj-lt"/>
              <a:buAutoNum type="arabicPeriod"/>
            </a:pPr>
            <a:r>
              <a:rPr lang="en-US" sz="1200" dirty="0" smtClean="0">
                <a:latin typeface="Verdana" pitchFamily="34" charset="0"/>
              </a:rPr>
              <a:t>On </a:t>
            </a:r>
            <a:r>
              <a:rPr lang="en-US" sz="1200" dirty="0" err="1" smtClean="0">
                <a:latin typeface="Verdana" pitchFamily="34" charset="0"/>
              </a:rPr>
              <a:t>build.properties</a:t>
            </a:r>
            <a:r>
              <a:rPr lang="en-US" sz="1200" dirty="0" smtClean="0">
                <a:latin typeface="Verdana" pitchFamily="34" charset="0"/>
              </a:rPr>
              <a:t> </a:t>
            </a:r>
            <a:r>
              <a:rPr lang="en-US" sz="1200" b="1" u="sng" dirty="0" smtClean="0">
                <a:latin typeface="Verdana" pitchFamily="34" charset="0"/>
              </a:rPr>
              <a:t>of Target Project</a:t>
            </a:r>
          </a:p>
          <a:p>
            <a:pPr marL="685800" lvl="1" indent="-228600"/>
            <a:r>
              <a:rPr lang="en-US" sz="900" dirty="0" smtClean="0">
                <a:latin typeface="Verdana" pitchFamily="34" charset="0"/>
              </a:rPr>
              <a:t>       	Add the JVM option</a:t>
            </a:r>
          </a:p>
          <a:p>
            <a:pPr lvl="1"/>
            <a:r>
              <a:rPr lang="en-US" sz="900" dirty="0" smtClean="0">
                <a:latin typeface="Verdana" pitchFamily="34" charset="0"/>
              </a:rPr>
              <a:t>    	</a:t>
            </a:r>
            <a:r>
              <a:rPr lang="en-US" sz="900" dirty="0" err="1" smtClean="0">
                <a:latin typeface="Verdana" pitchFamily="34" charset="0"/>
              </a:rPr>
              <a:t>msde.linux.runscript.jvm.options</a:t>
            </a:r>
            <a:r>
              <a:rPr lang="en-US" sz="900" dirty="0" smtClean="0">
                <a:latin typeface="Verdana" pitchFamily="34" charset="0"/>
              </a:rPr>
              <a:t>=</a:t>
            </a:r>
          </a:p>
          <a:p>
            <a:pPr lvl="1"/>
            <a:r>
              <a:rPr lang="en-US" sz="900" dirty="0" smtClean="0">
                <a:latin typeface="Verdana" pitchFamily="34" charset="0"/>
              </a:rPr>
              <a:t>		-</a:t>
            </a:r>
            <a:r>
              <a:rPr lang="en-US" sz="900" dirty="0" err="1" smtClean="0">
                <a:latin typeface="Verdana" pitchFamily="34" charset="0"/>
              </a:rPr>
              <a:t>javaagent</a:t>
            </a:r>
            <a:r>
              <a:rPr lang="en-US" sz="900" dirty="0" smtClean="0">
                <a:latin typeface="Verdana" pitchFamily="34" charset="0"/>
              </a:rPr>
              <a:t>:/ms/dist/</a:t>
            </a:r>
            <a:r>
              <a:rPr lang="en-US" sz="900" dirty="0" err="1" smtClean="0">
                <a:latin typeface="Verdana" pitchFamily="34" charset="0"/>
              </a:rPr>
              <a:t>ossjava</a:t>
            </a:r>
            <a:r>
              <a:rPr lang="en-US" sz="900" dirty="0" smtClean="0">
                <a:latin typeface="Verdana" pitchFamily="34" charset="0"/>
              </a:rPr>
              <a:t>/PROJ/spring/3.1.1/lib/</a:t>
            </a:r>
            <a:r>
              <a:rPr lang="en-US" sz="900" dirty="0" err="1" smtClean="0">
                <a:latin typeface="Verdana" pitchFamily="34" charset="0"/>
              </a:rPr>
              <a:t>org.springframework.instrument.jar</a:t>
            </a:r>
            <a:r>
              <a:rPr lang="en-US" sz="900" dirty="0" smtClean="0">
                <a:latin typeface="Verdana" pitchFamily="34" charset="0"/>
              </a:rPr>
              <a:t> $JVM_ARGS</a:t>
            </a:r>
          </a:p>
          <a:p>
            <a:pPr lvl="1"/>
            <a:r>
              <a:rPr lang="en-US" sz="900" dirty="0" smtClean="0">
                <a:latin typeface="Verdana" pitchFamily="34" charset="0"/>
              </a:rPr>
              <a:t>   </a:t>
            </a:r>
          </a:p>
          <a:p>
            <a:pPr lvl="1"/>
            <a:endParaRPr lang="en-US" sz="900" dirty="0" smtClean="0">
              <a:latin typeface="Verdana" pitchFamily="34" charset="0"/>
            </a:endParaRPr>
          </a:p>
          <a:p>
            <a:pPr lvl="1"/>
            <a:r>
              <a:rPr lang="en-US" sz="1200" dirty="0" smtClean="0">
                <a:latin typeface="Verdana" pitchFamily="34" charset="0"/>
              </a:rPr>
              <a:t>2.  Add the following dependencies on the ivy.xml </a:t>
            </a:r>
            <a:r>
              <a:rPr lang="en-US" sz="1200" b="1" u="sng" dirty="0" smtClean="0">
                <a:latin typeface="Verdana" pitchFamily="34" charset="0"/>
              </a:rPr>
              <a:t>of Target Project</a:t>
            </a:r>
            <a:endParaRPr lang="en-US" sz="1200" dirty="0" smtClean="0">
              <a:latin typeface="Verdana" pitchFamily="34" charset="0"/>
            </a:endParaRPr>
          </a:p>
          <a:p>
            <a:pPr lvl="1"/>
            <a:r>
              <a:rPr lang="en-US" sz="900" dirty="0" smtClean="0">
                <a:latin typeface="Verdana" pitchFamily="34" charset="0"/>
              </a:rPr>
              <a:t>   	</a:t>
            </a:r>
            <a:r>
              <a:rPr lang="en-US" sz="1100" dirty="0" smtClean="0">
                <a:latin typeface="Verdana" pitchFamily="34" charset="0"/>
              </a:rPr>
              <a:t>&lt;dependency org="rave" name="</a:t>
            </a:r>
            <a:r>
              <a:rPr lang="en-US" sz="1100" b="1" dirty="0" err="1" smtClean="0">
                <a:latin typeface="Verdana" pitchFamily="34" charset="0"/>
              </a:rPr>
              <a:t>SqlMetrics</a:t>
            </a:r>
            <a:r>
              <a:rPr lang="en-US" sz="1100" dirty="0" smtClean="0">
                <a:latin typeface="Verdana" pitchFamily="34" charset="0"/>
              </a:rPr>
              <a:t>" rev="1.0" conf = "runtime" /&gt;</a:t>
            </a:r>
          </a:p>
          <a:p>
            <a:pPr lvl="1"/>
            <a:r>
              <a:rPr lang="en-US" sz="1100" dirty="0" smtClean="0">
                <a:latin typeface="Verdana" pitchFamily="34" charset="0"/>
              </a:rPr>
              <a:t>   	&lt;dependency org="</a:t>
            </a:r>
            <a:r>
              <a:rPr lang="en-US" sz="1100" dirty="0" err="1" smtClean="0">
                <a:latin typeface="Verdana" pitchFamily="34" charset="0"/>
              </a:rPr>
              <a:t>ossjava</a:t>
            </a:r>
            <a:r>
              <a:rPr lang="en-US" sz="1100" dirty="0" smtClean="0">
                <a:latin typeface="Verdana" pitchFamily="34" charset="0"/>
              </a:rPr>
              <a:t>" name="</a:t>
            </a:r>
            <a:r>
              <a:rPr lang="en-US" sz="1100" dirty="0" err="1" smtClean="0">
                <a:latin typeface="Verdana" pitchFamily="34" charset="0"/>
              </a:rPr>
              <a:t>aspectj</a:t>
            </a:r>
            <a:r>
              <a:rPr lang="en-US" sz="1100" dirty="0" smtClean="0">
                <a:latin typeface="Verdana" pitchFamily="34" charset="0"/>
              </a:rPr>
              <a:t>" rev="1.6.10"/&gt;</a:t>
            </a:r>
          </a:p>
          <a:p>
            <a:pPr lvl="1"/>
            <a:endParaRPr lang="en-US" sz="900" dirty="0" smtClean="0">
              <a:latin typeface="Verdana" pitchFamily="34" charset="0"/>
            </a:endParaRPr>
          </a:p>
          <a:p>
            <a:pPr lvl="1"/>
            <a:endParaRPr lang="en-US" sz="900" dirty="0" smtClean="0">
              <a:latin typeface="Verdana" pitchFamily="34" charset="0"/>
            </a:endParaRPr>
          </a:p>
          <a:p>
            <a:pPr lvl="1"/>
            <a:r>
              <a:rPr lang="en-US" sz="1200" dirty="0" smtClean="0">
                <a:latin typeface="Verdana" pitchFamily="34" charset="0"/>
              </a:rPr>
              <a:t>3.  Add bean definition for com.ms.rave.logextractor.CustomBeanDefinitionRegistryPostProcessor  on the main application config file </a:t>
            </a:r>
            <a:r>
              <a:rPr lang="en-US" sz="1200" b="1" u="sng" dirty="0" smtClean="0">
                <a:latin typeface="Verdana" pitchFamily="34" charset="0"/>
              </a:rPr>
              <a:t>of Target Project</a:t>
            </a:r>
            <a:r>
              <a:rPr lang="en-US" sz="1200" dirty="0" smtClean="0">
                <a:latin typeface="Verdana" pitchFamily="34" charset="0"/>
              </a:rPr>
              <a:t>.</a:t>
            </a:r>
          </a:p>
          <a:p>
            <a:pPr lvl="2"/>
            <a:endParaRPr lang="en-US" sz="900" dirty="0" smtClean="0"/>
          </a:p>
          <a:p>
            <a:pPr lvl="2"/>
            <a:r>
              <a:rPr lang="en-US" sz="1050" dirty="0" smtClean="0"/>
              <a:t>&lt;?xml version=</a:t>
            </a:r>
            <a:r>
              <a:rPr lang="en-US" sz="1050" i="1" dirty="0" smtClean="0"/>
              <a:t>"1.0" encoding="UTF-8"?&gt;</a:t>
            </a:r>
          </a:p>
          <a:p>
            <a:pPr lvl="2"/>
            <a:r>
              <a:rPr lang="en-US" sz="1050" dirty="0" smtClean="0"/>
              <a:t>&lt;beans </a:t>
            </a:r>
            <a:r>
              <a:rPr lang="en-US" sz="1050" dirty="0" err="1" smtClean="0"/>
              <a:t>xmlns</a:t>
            </a:r>
            <a:r>
              <a:rPr lang="en-US" sz="1050" dirty="0" smtClean="0"/>
              <a:t>=</a:t>
            </a:r>
            <a:r>
              <a:rPr lang="en-US" sz="1050" i="1" dirty="0" smtClean="0"/>
              <a:t>"http://www.springframework.org/schema/beans"</a:t>
            </a:r>
          </a:p>
          <a:p>
            <a:pPr lvl="2"/>
            <a:r>
              <a:rPr lang="en-US" sz="1050" dirty="0" smtClean="0"/>
              <a:t>    </a:t>
            </a:r>
            <a:r>
              <a:rPr lang="en-US" sz="1050" dirty="0" err="1" smtClean="0"/>
              <a:t>xmlns:xsi</a:t>
            </a:r>
            <a:r>
              <a:rPr lang="en-US" sz="1050" dirty="0" smtClean="0"/>
              <a:t>=</a:t>
            </a:r>
            <a:r>
              <a:rPr lang="en-US" sz="1050" i="1" dirty="0" smtClean="0"/>
              <a:t>"http://www.w3.org/2001/XMLSchema-instance"</a:t>
            </a:r>
          </a:p>
          <a:p>
            <a:pPr lvl="2"/>
            <a:r>
              <a:rPr lang="en-US" sz="1050" dirty="0" smtClean="0"/>
              <a:t>    </a:t>
            </a:r>
            <a:r>
              <a:rPr lang="en-US" sz="1050" dirty="0" err="1" smtClean="0"/>
              <a:t>xsi:schemaLocation</a:t>
            </a:r>
            <a:r>
              <a:rPr lang="en-US" sz="1050" dirty="0" smtClean="0"/>
              <a:t>=</a:t>
            </a:r>
            <a:r>
              <a:rPr lang="en-US" sz="1050" i="1" dirty="0" smtClean="0"/>
              <a:t>"</a:t>
            </a:r>
          </a:p>
          <a:p>
            <a:pPr lvl="2"/>
            <a:r>
              <a:rPr lang="en-US" sz="1050" i="1" dirty="0" smtClean="0"/>
              <a:t>    http://www.springframework.org/schema/beans http://www.springframework.org/schema/beans/spring-beans-3.0.xsd”&gt;</a:t>
            </a:r>
          </a:p>
          <a:p>
            <a:pPr lvl="2"/>
            <a:endParaRPr lang="en-US" sz="1050" dirty="0" smtClean="0"/>
          </a:p>
          <a:p>
            <a:pPr lvl="2"/>
            <a:r>
              <a:rPr lang="en-US" sz="1050" dirty="0" smtClean="0"/>
              <a:t>     .</a:t>
            </a:r>
          </a:p>
          <a:p>
            <a:pPr lvl="2"/>
            <a:r>
              <a:rPr lang="en-US" sz="1050" dirty="0" smtClean="0"/>
              <a:t>     .</a:t>
            </a:r>
          </a:p>
          <a:p>
            <a:pPr lvl="2"/>
            <a:r>
              <a:rPr lang="en-US" sz="1050" dirty="0" smtClean="0"/>
              <a:t>     .    </a:t>
            </a:r>
          </a:p>
          <a:p>
            <a:pPr lvl="2"/>
            <a:r>
              <a:rPr lang="en-US" sz="1050" dirty="0" smtClean="0"/>
              <a:t>    </a:t>
            </a:r>
          </a:p>
          <a:p>
            <a:pPr lvl="2"/>
            <a:r>
              <a:rPr lang="en-US" sz="1050" dirty="0" smtClean="0"/>
              <a:t>    &lt;bean class=</a:t>
            </a:r>
            <a:r>
              <a:rPr lang="en-US" sz="1050" i="1" dirty="0" smtClean="0"/>
              <a:t>"</a:t>
            </a:r>
            <a:r>
              <a:rPr lang="en-US" sz="1050" b="1" i="1" dirty="0" smtClean="0"/>
              <a:t>rave.base.application.sqlmetrics.CustomBeanDefinitionRegistryPostProcessor</a:t>
            </a:r>
            <a:r>
              <a:rPr lang="en-US" sz="1050" i="1" dirty="0" smtClean="0"/>
              <a:t>" /&gt;</a:t>
            </a:r>
          </a:p>
          <a:p>
            <a:pPr lvl="2"/>
            <a:r>
              <a:rPr lang="en-US" sz="1050" dirty="0" smtClean="0"/>
              <a:t>    </a:t>
            </a:r>
          </a:p>
          <a:p>
            <a:pPr lvl="2"/>
            <a:r>
              <a:rPr lang="en-US" sz="1050" dirty="0" smtClean="0"/>
              <a:t>&lt;/beans&gt;</a:t>
            </a:r>
            <a:endParaRPr lang="en-US" sz="1050" dirty="0" smtClean="0">
              <a:latin typeface="Verdana" pitchFamily="34" charset="0"/>
            </a:endParaRPr>
          </a:p>
          <a:p>
            <a:endParaRPr lang="en-US" sz="1400" i="1" dirty="0" smtClean="0"/>
          </a:p>
          <a:p>
            <a:endParaRPr lang="en-US" sz="1400" i="1" dirty="0" smtClean="0"/>
          </a:p>
          <a:p>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16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smtClean="0">
              <a:latin typeface="Verdana" pitchFamily="34" charset="0"/>
              <a:ea typeface="Times New Roman" pitchFamily="18" charset="0"/>
              <a:cs typeface="Verdana" pitchFamily="34" charset="0"/>
            </a:endParaRPr>
          </a:p>
          <a:p>
            <a:pPr>
              <a:lnSpc>
                <a:spcPct val="115000"/>
              </a:lnSpc>
            </a:pPr>
            <a:endParaRPr lang="en-US" sz="2100" dirty="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7D552D12E4034AB52262F3B2E096D0" ma:contentTypeVersion="1" ma:contentTypeDescription="Create a new document." ma:contentTypeScope="" ma:versionID="e93503e0b996f580f293b415fe31b819">
  <xsd:schema xmlns:xsd="http://www.w3.org/2001/XMLSchema" xmlns:p="http://schemas.microsoft.com/office/2006/metadata/properties" xmlns:ns2="4dbf19bb-e3ef-4200-b40c-29431bd8ac44" targetNamespace="http://schemas.microsoft.com/office/2006/metadata/properties" ma:root="true" ma:fieldsID="120784cf9dd60d6b754a097735f21691" ns2:_="">
    <xsd:import namespace="4dbf19bb-e3ef-4200-b40c-29431bd8ac44"/>
    <xsd:element name="properties">
      <xsd:complexType>
        <xsd:sequence>
          <xsd:element name="documentManagement">
            <xsd:complexType>
              <xsd:all>
                <xsd:element ref="ns2:aaaa" minOccurs="0"/>
              </xsd:all>
            </xsd:complexType>
          </xsd:element>
        </xsd:sequence>
      </xsd:complexType>
    </xsd:element>
  </xsd:schema>
  <xsd:schema xmlns:xsd="http://www.w3.org/2001/XMLSchema" xmlns:dms="http://schemas.microsoft.com/office/2006/documentManagement/types" targetNamespace="4dbf19bb-e3ef-4200-b40c-29431bd8ac44" elementFormDefault="qualified">
    <xsd:import namespace="http://schemas.microsoft.com/office/2006/documentManagement/types"/>
    <xsd:element name="aaaa" ma:index="8" nillable="true" ma:displayName="aaaa" ma:internalName="aaaa">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aaa xmlns="4dbf19bb-e3ef-4200-b40c-29431bd8ac4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128372-5BE2-401B-9FEB-324026DC7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f19bb-e3ef-4200-b40c-29431bd8ac4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19D867B-9DA8-4645-B42A-A9977607EEF7}">
  <ds:schemaRefs>
    <ds:schemaRef ds:uri="http://schemas.microsoft.com/office/2006/metadata/properties"/>
    <ds:schemaRef ds:uri="4dbf19bb-e3ef-4200-b40c-29431bd8ac44"/>
  </ds:schemaRefs>
</ds:datastoreItem>
</file>

<file path=customXml/itemProps3.xml><?xml version="1.0" encoding="utf-8"?>
<ds:datastoreItem xmlns:ds="http://schemas.openxmlformats.org/officeDocument/2006/customXml" ds:itemID="{4AF8C9D0-7D94-453A-A693-F51F5F9F8B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2437</TotalTime>
  <Words>1638</Words>
  <Application>Microsoft Office PowerPoint</Application>
  <PresentationFormat>On-screen Show (4:3)</PresentationFormat>
  <Paragraphs>516</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Morgan Stanley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Duraisamy, Mani (Corporate and Banking Technology)</dc:creator>
  <cp:lastModifiedBy>Khade, Virendra (CPT)</cp:lastModifiedBy>
  <cp:revision>242</cp:revision>
  <dcterms:created xsi:type="dcterms:W3CDTF">2012-09-05T19:33:51Z</dcterms:created>
  <dcterms:modified xsi:type="dcterms:W3CDTF">2013-03-22T09:44:29Z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0x010100E17D552D12E4034AB52262F3B2E096D0</vt:lpwstr>
  </property>
</Properties>
</file>