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50"/>
  </p:notesMasterIdLst>
  <p:handoutMasterIdLst>
    <p:handoutMasterId r:id="rId351"/>
  </p:handoutMasterIdLst>
  <p:sldIdLst>
    <p:sldId id="256" r:id="rId2"/>
    <p:sldId id="262" r:id="rId3"/>
    <p:sldId id="277" r:id="rId4"/>
    <p:sldId id="263" r:id="rId5"/>
    <p:sldId id="266" r:id="rId6"/>
    <p:sldId id="414" r:id="rId7"/>
    <p:sldId id="415" r:id="rId8"/>
    <p:sldId id="351" r:id="rId9"/>
    <p:sldId id="352" r:id="rId10"/>
    <p:sldId id="353" r:id="rId11"/>
    <p:sldId id="334" r:id="rId12"/>
    <p:sldId id="348" r:id="rId13"/>
    <p:sldId id="349" r:id="rId14"/>
    <p:sldId id="350" r:id="rId15"/>
    <p:sldId id="677" r:id="rId16"/>
    <p:sldId id="356" r:id="rId17"/>
    <p:sldId id="355" r:id="rId18"/>
    <p:sldId id="335" r:id="rId19"/>
    <p:sldId id="336" r:id="rId20"/>
    <p:sldId id="337" r:id="rId21"/>
    <p:sldId id="675" r:id="rId22"/>
    <p:sldId id="338" r:id="rId23"/>
    <p:sldId id="339" r:id="rId24"/>
    <p:sldId id="340" r:id="rId25"/>
    <p:sldId id="341" r:id="rId26"/>
    <p:sldId id="342" r:id="rId27"/>
    <p:sldId id="343" r:id="rId28"/>
    <p:sldId id="344" r:id="rId29"/>
    <p:sldId id="678" r:id="rId30"/>
    <p:sldId id="345" r:id="rId31"/>
    <p:sldId id="34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679" r:id="rId59"/>
    <p:sldId id="383" r:id="rId60"/>
    <p:sldId id="384" r:id="rId61"/>
    <p:sldId id="385" r:id="rId62"/>
    <p:sldId id="386" r:id="rId63"/>
    <p:sldId id="387" r:id="rId64"/>
    <p:sldId id="388" r:id="rId65"/>
    <p:sldId id="389" r:id="rId66"/>
    <p:sldId id="390" r:id="rId67"/>
    <p:sldId id="391" r:id="rId68"/>
    <p:sldId id="392" r:id="rId69"/>
    <p:sldId id="393" r:id="rId70"/>
    <p:sldId id="394" r:id="rId71"/>
    <p:sldId id="395" r:id="rId72"/>
    <p:sldId id="396" r:id="rId73"/>
    <p:sldId id="681" r:id="rId74"/>
    <p:sldId id="682" r:id="rId75"/>
    <p:sldId id="397" r:id="rId76"/>
    <p:sldId id="398" r:id="rId77"/>
    <p:sldId id="399" r:id="rId78"/>
    <p:sldId id="400" r:id="rId79"/>
    <p:sldId id="401" r:id="rId80"/>
    <p:sldId id="403" r:id="rId81"/>
    <p:sldId id="404" r:id="rId82"/>
    <p:sldId id="405" r:id="rId83"/>
    <p:sldId id="406" r:id="rId84"/>
    <p:sldId id="407" r:id="rId85"/>
    <p:sldId id="408" r:id="rId86"/>
    <p:sldId id="409" r:id="rId87"/>
    <p:sldId id="410" r:id="rId88"/>
    <p:sldId id="411" r:id="rId89"/>
    <p:sldId id="412" r:id="rId90"/>
    <p:sldId id="413" r:id="rId91"/>
    <p:sldId id="676" r:id="rId92"/>
    <p:sldId id="417" r:id="rId93"/>
    <p:sldId id="418" r:id="rId94"/>
    <p:sldId id="419" r:id="rId95"/>
    <p:sldId id="420" r:id="rId96"/>
    <p:sldId id="421" r:id="rId97"/>
    <p:sldId id="422" r:id="rId98"/>
    <p:sldId id="423" r:id="rId99"/>
    <p:sldId id="424" r:id="rId100"/>
    <p:sldId id="425" r:id="rId101"/>
    <p:sldId id="426" r:id="rId102"/>
    <p:sldId id="427" r:id="rId103"/>
    <p:sldId id="428" r:id="rId104"/>
    <p:sldId id="429" r:id="rId105"/>
    <p:sldId id="430" r:id="rId106"/>
    <p:sldId id="431" r:id="rId107"/>
    <p:sldId id="432" r:id="rId108"/>
    <p:sldId id="433" r:id="rId109"/>
    <p:sldId id="434" r:id="rId110"/>
    <p:sldId id="435" r:id="rId111"/>
    <p:sldId id="436" r:id="rId112"/>
    <p:sldId id="437" r:id="rId113"/>
    <p:sldId id="438" r:id="rId114"/>
    <p:sldId id="439" r:id="rId115"/>
    <p:sldId id="440" r:id="rId116"/>
    <p:sldId id="441" r:id="rId117"/>
    <p:sldId id="442" r:id="rId118"/>
    <p:sldId id="443" r:id="rId119"/>
    <p:sldId id="683" r:id="rId120"/>
    <p:sldId id="444" r:id="rId121"/>
    <p:sldId id="445" r:id="rId122"/>
    <p:sldId id="446" r:id="rId123"/>
    <p:sldId id="447" r:id="rId124"/>
    <p:sldId id="448" r:id="rId125"/>
    <p:sldId id="449" r:id="rId126"/>
    <p:sldId id="450" r:id="rId127"/>
    <p:sldId id="451" r:id="rId128"/>
    <p:sldId id="452" r:id="rId129"/>
    <p:sldId id="453" r:id="rId130"/>
    <p:sldId id="454" r:id="rId131"/>
    <p:sldId id="455" r:id="rId132"/>
    <p:sldId id="456" r:id="rId133"/>
    <p:sldId id="457" r:id="rId134"/>
    <p:sldId id="684" r:id="rId135"/>
    <p:sldId id="458" r:id="rId136"/>
    <p:sldId id="459" r:id="rId137"/>
    <p:sldId id="460" r:id="rId138"/>
    <p:sldId id="461" r:id="rId139"/>
    <p:sldId id="462" r:id="rId140"/>
    <p:sldId id="463" r:id="rId141"/>
    <p:sldId id="464" r:id="rId142"/>
    <p:sldId id="465" r:id="rId143"/>
    <p:sldId id="466" r:id="rId144"/>
    <p:sldId id="467" r:id="rId145"/>
    <p:sldId id="468" r:id="rId146"/>
    <p:sldId id="469" r:id="rId147"/>
    <p:sldId id="470" r:id="rId148"/>
    <p:sldId id="471" r:id="rId149"/>
    <p:sldId id="472" r:id="rId150"/>
    <p:sldId id="473" r:id="rId151"/>
    <p:sldId id="475" r:id="rId152"/>
    <p:sldId id="476" r:id="rId153"/>
    <p:sldId id="477" r:id="rId154"/>
    <p:sldId id="478" r:id="rId155"/>
    <p:sldId id="479" r:id="rId156"/>
    <p:sldId id="480" r:id="rId157"/>
    <p:sldId id="481" r:id="rId158"/>
    <p:sldId id="482" r:id="rId159"/>
    <p:sldId id="483" r:id="rId160"/>
    <p:sldId id="484" r:id="rId161"/>
    <p:sldId id="485" r:id="rId162"/>
    <p:sldId id="486" r:id="rId163"/>
    <p:sldId id="487" r:id="rId164"/>
    <p:sldId id="685" r:id="rId165"/>
    <p:sldId id="488" r:id="rId166"/>
    <p:sldId id="489" r:id="rId167"/>
    <p:sldId id="490" r:id="rId168"/>
    <p:sldId id="491" r:id="rId169"/>
    <p:sldId id="492" r:id="rId170"/>
    <p:sldId id="493" r:id="rId171"/>
    <p:sldId id="494" r:id="rId172"/>
    <p:sldId id="495" r:id="rId173"/>
    <p:sldId id="496" r:id="rId174"/>
    <p:sldId id="497" r:id="rId175"/>
    <p:sldId id="498" r:id="rId176"/>
    <p:sldId id="499" r:id="rId177"/>
    <p:sldId id="500" r:id="rId178"/>
    <p:sldId id="501" r:id="rId179"/>
    <p:sldId id="502" r:id="rId180"/>
    <p:sldId id="503" r:id="rId181"/>
    <p:sldId id="504" r:id="rId182"/>
    <p:sldId id="506" r:id="rId183"/>
    <p:sldId id="507" r:id="rId184"/>
    <p:sldId id="508" r:id="rId185"/>
    <p:sldId id="509" r:id="rId186"/>
    <p:sldId id="510" r:id="rId187"/>
    <p:sldId id="511" r:id="rId188"/>
    <p:sldId id="512" r:id="rId189"/>
    <p:sldId id="513" r:id="rId190"/>
    <p:sldId id="514" r:id="rId191"/>
    <p:sldId id="515" r:id="rId192"/>
    <p:sldId id="516" r:id="rId193"/>
    <p:sldId id="517" r:id="rId194"/>
    <p:sldId id="519" r:id="rId195"/>
    <p:sldId id="518" r:id="rId196"/>
    <p:sldId id="521" r:id="rId197"/>
    <p:sldId id="522" r:id="rId198"/>
    <p:sldId id="523" r:id="rId199"/>
    <p:sldId id="524" r:id="rId200"/>
    <p:sldId id="525" r:id="rId201"/>
    <p:sldId id="526" r:id="rId202"/>
    <p:sldId id="527" r:id="rId203"/>
    <p:sldId id="528" r:id="rId204"/>
    <p:sldId id="529" r:id="rId205"/>
    <p:sldId id="530" r:id="rId206"/>
    <p:sldId id="531" r:id="rId207"/>
    <p:sldId id="532" r:id="rId208"/>
    <p:sldId id="533" r:id="rId209"/>
    <p:sldId id="534" r:id="rId210"/>
    <p:sldId id="535" r:id="rId211"/>
    <p:sldId id="536" r:id="rId212"/>
    <p:sldId id="537" r:id="rId213"/>
    <p:sldId id="539" r:id="rId214"/>
    <p:sldId id="540" r:id="rId215"/>
    <p:sldId id="541" r:id="rId216"/>
    <p:sldId id="542" r:id="rId217"/>
    <p:sldId id="543" r:id="rId218"/>
    <p:sldId id="544" r:id="rId219"/>
    <p:sldId id="545" r:id="rId220"/>
    <p:sldId id="546" r:id="rId221"/>
    <p:sldId id="547" r:id="rId222"/>
    <p:sldId id="548" r:id="rId223"/>
    <p:sldId id="549" r:id="rId224"/>
    <p:sldId id="550" r:id="rId225"/>
    <p:sldId id="551" r:id="rId226"/>
    <p:sldId id="552" r:id="rId227"/>
    <p:sldId id="553" r:id="rId228"/>
    <p:sldId id="554" r:id="rId229"/>
    <p:sldId id="555" r:id="rId230"/>
    <p:sldId id="556" r:id="rId231"/>
    <p:sldId id="557" r:id="rId232"/>
    <p:sldId id="558" r:id="rId233"/>
    <p:sldId id="559" r:id="rId234"/>
    <p:sldId id="560" r:id="rId235"/>
    <p:sldId id="561" r:id="rId236"/>
    <p:sldId id="562" r:id="rId237"/>
    <p:sldId id="563" r:id="rId238"/>
    <p:sldId id="564" r:id="rId239"/>
    <p:sldId id="565" r:id="rId240"/>
    <p:sldId id="566" r:id="rId241"/>
    <p:sldId id="567" r:id="rId242"/>
    <p:sldId id="568" r:id="rId243"/>
    <p:sldId id="569" r:id="rId244"/>
    <p:sldId id="570" r:id="rId245"/>
    <p:sldId id="571" r:id="rId246"/>
    <p:sldId id="572" r:id="rId247"/>
    <p:sldId id="573" r:id="rId248"/>
    <p:sldId id="574" r:id="rId249"/>
    <p:sldId id="575" r:id="rId250"/>
    <p:sldId id="576" r:id="rId251"/>
    <p:sldId id="577" r:id="rId252"/>
    <p:sldId id="578" r:id="rId253"/>
    <p:sldId id="579" r:id="rId254"/>
    <p:sldId id="580" r:id="rId255"/>
    <p:sldId id="581" r:id="rId256"/>
    <p:sldId id="582" r:id="rId257"/>
    <p:sldId id="583" r:id="rId258"/>
    <p:sldId id="584" r:id="rId259"/>
    <p:sldId id="585" r:id="rId260"/>
    <p:sldId id="586" r:id="rId261"/>
    <p:sldId id="587" r:id="rId262"/>
    <p:sldId id="588" r:id="rId263"/>
    <p:sldId id="589" r:id="rId264"/>
    <p:sldId id="590" r:id="rId265"/>
    <p:sldId id="591" r:id="rId266"/>
    <p:sldId id="592" r:id="rId267"/>
    <p:sldId id="593" r:id="rId268"/>
    <p:sldId id="594" r:id="rId269"/>
    <p:sldId id="595" r:id="rId270"/>
    <p:sldId id="596" r:id="rId271"/>
    <p:sldId id="597" r:id="rId272"/>
    <p:sldId id="598" r:id="rId273"/>
    <p:sldId id="599" r:id="rId274"/>
    <p:sldId id="600" r:id="rId275"/>
    <p:sldId id="601" r:id="rId276"/>
    <p:sldId id="602" r:id="rId277"/>
    <p:sldId id="603" r:id="rId278"/>
    <p:sldId id="604" r:id="rId279"/>
    <p:sldId id="605" r:id="rId280"/>
    <p:sldId id="606" r:id="rId281"/>
    <p:sldId id="607" r:id="rId282"/>
    <p:sldId id="608" r:id="rId283"/>
    <p:sldId id="609" r:id="rId284"/>
    <p:sldId id="610" r:id="rId285"/>
    <p:sldId id="611" r:id="rId286"/>
    <p:sldId id="612" r:id="rId287"/>
    <p:sldId id="613" r:id="rId288"/>
    <p:sldId id="614" r:id="rId289"/>
    <p:sldId id="615" r:id="rId290"/>
    <p:sldId id="616" r:id="rId291"/>
    <p:sldId id="617" r:id="rId292"/>
    <p:sldId id="618" r:id="rId293"/>
    <p:sldId id="619" r:id="rId294"/>
    <p:sldId id="620" r:id="rId295"/>
    <p:sldId id="621" r:id="rId296"/>
    <p:sldId id="623" r:id="rId297"/>
    <p:sldId id="624" r:id="rId298"/>
    <p:sldId id="625" r:id="rId299"/>
    <p:sldId id="626" r:id="rId300"/>
    <p:sldId id="627" r:id="rId301"/>
    <p:sldId id="628" r:id="rId302"/>
    <p:sldId id="629" r:id="rId303"/>
    <p:sldId id="630" r:id="rId304"/>
    <p:sldId id="631" r:id="rId305"/>
    <p:sldId id="632" r:id="rId306"/>
    <p:sldId id="633" r:id="rId307"/>
    <p:sldId id="634" r:id="rId308"/>
    <p:sldId id="635" r:id="rId309"/>
    <p:sldId id="637" r:id="rId310"/>
    <p:sldId id="638" r:id="rId311"/>
    <p:sldId id="639" r:id="rId312"/>
    <p:sldId id="640" r:id="rId313"/>
    <p:sldId id="641" r:id="rId314"/>
    <p:sldId id="642" r:id="rId315"/>
    <p:sldId id="643" r:id="rId316"/>
    <p:sldId id="644" r:id="rId317"/>
    <p:sldId id="645" r:id="rId318"/>
    <p:sldId id="646" r:id="rId319"/>
    <p:sldId id="647" r:id="rId320"/>
    <p:sldId id="648" r:id="rId321"/>
    <p:sldId id="649" r:id="rId322"/>
    <p:sldId id="650" r:id="rId323"/>
    <p:sldId id="651" r:id="rId324"/>
    <p:sldId id="652" r:id="rId325"/>
    <p:sldId id="653" r:id="rId326"/>
    <p:sldId id="654" r:id="rId327"/>
    <p:sldId id="655" r:id="rId328"/>
    <p:sldId id="656" r:id="rId329"/>
    <p:sldId id="657" r:id="rId330"/>
    <p:sldId id="658" r:id="rId331"/>
    <p:sldId id="659" r:id="rId332"/>
    <p:sldId id="660" r:id="rId333"/>
    <p:sldId id="661" r:id="rId334"/>
    <p:sldId id="662" r:id="rId335"/>
    <p:sldId id="663" r:id="rId336"/>
    <p:sldId id="664" r:id="rId337"/>
    <p:sldId id="665" r:id="rId338"/>
    <p:sldId id="666" r:id="rId339"/>
    <p:sldId id="667" r:id="rId340"/>
    <p:sldId id="668" r:id="rId341"/>
    <p:sldId id="669" r:id="rId342"/>
    <p:sldId id="670" r:id="rId343"/>
    <p:sldId id="671" r:id="rId344"/>
    <p:sldId id="672" r:id="rId345"/>
    <p:sldId id="673" r:id="rId346"/>
    <p:sldId id="674" r:id="rId347"/>
    <p:sldId id="331" r:id="rId348"/>
    <p:sldId id="332" r:id="rId3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6" autoAdjust="0"/>
    <p:restoredTop sz="94660"/>
  </p:normalViewPr>
  <p:slideViewPr>
    <p:cSldViewPr>
      <p:cViewPr varScale="1">
        <p:scale>
          <a:sx n="108" d="100"/>
          <a:sy n="108" d="100"/>
        </p:scale>
        <p:origin x="1572" y="96"/>
      </p:cViewPr>
      <p:guideLst>
        <p:guide orient="horz" pos="2160"/>
        <p:guide pos="2880"/>
      </p:guideLst>
    </p:cSldViewPr>
  </p:slideViewPr>
  <p:notesTextViewPr>
    <p:cViewPr>
      <p:scale>
        <a:sx n="100" d="100"/>
        <a:sy n="100" d="100"/>
      </p:scale>
      <p:origin x="0" y="0"/>
    </p:cViewPr>
  </p:notesTextViewPr>
  <p:sorterViewPr>
    <p:cViewPr>
      <p:scale>
        <a:sx n="33" d="100"/>
        <a:sy n="33" d="100"/>
      </p:scale>
      <p:origin x="0" y="78"/>
    </p:cViewPr>
  </p:sorterViewPr>
  <p:notesViewPr>
    <p:cSldViewPr>
      <p:cViewPr varScale="1">
        <p:scale>
          <a:sx n="86" d="100"/>
          <a:sy n="86" d="100"/>
        </p:scale>
        <p:origin x="-31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notesMaster" Target="notesMasters/notesMaster1.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handoutMaster" Target="handoutMasters/handoutMaster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tableStyles" Target="tableStyle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535E45-FB87-4C41-8BA6-21673DD1AD4B}" type="doc">
      <dgm:prSet loTypeId="urn:microsoft.com/office/officeart/2008/layout/HorizontalMultiLevelHierarchy" loCatId="hierarchy" qsTypeId="urn:microsoft.com/office/officeart/2005/8/quickstyle/3d3" qsCatId="3D" csTypeId="urn:microsoft.com/office/officeart/2005/8/colors/accent1_2" csCatId="accent1" phldr="1"/>
      <dgm:spPr/>
      <dgm:t>
        <a:bodyPr/>
        <a:lstStyle/>
        <a:p>
          <a:endParaRPr lang="en-US"/>
        </a:p>
      </dgm:t>
    </dgm:pt>
    <dgm:pt modelId="{783AC13F-C9B3-4C9E-8D93-40DD8FA4020E}">
      <dgm:prSet/>
      <dgm:spPr/>
      <dgm:t>
        <a:bodyPr/>
        <a:lstStyle/>
        <a:p>
          <a:pPr rtl="0"/>
          <a:r>
            <a:rPr lang="en-US" dirty="0" smtClean="0"/>
            <a:t>Behavioral Patterns</a:t>
          </a:r>
          <a:endParaRPr lang="en-US" dirty="0"/>
        </a:p>
      </dgm:t>
    </dgm:pt>
    <dgm:pt modelId="{CF0A5D45-3B9A-4BB5-8648-D18056AE87A0}" type="parTrans" cxnId="{B77FBC87-7E95-45DC-8544-8B803E04A0D8}">
      <dgm:prSet/>
      <dgm:spPr/>
      <dgm:t>
        <a:bodyPr/>
        <a:lstStyle/>
        <a:p>
          <a:endParaRPr lang="en-US"/>
        </a:p>
      </dgm:t>
    </dgm:pt>
    <dgm:pt modelId="{DC61F9E9-B57D-40D6-A925-51C3407AA950}" type="sibTrans" cxnId="{B77FBC87-7E95-45DC-8544-8B803E04A0D8}">
      <dgm:prSet/>
      <dgm:spPr/>
      <dgm:t>
        <a:bodyPr/>
        <a:lstStyle/>
        <a:p>
          <a:endParaRPr lang="en-US"/>
        </a:p>
      </dgm:t>
    </dgm:pt>
    <dgm:pt modelId="{733EB049-FD9D-449F-95EC-0E26FBB1F0F0}">
      <dgm:prSet/>
      <dgm:spPr/>
      <dgm:t>
        <a:bodyPr/>
        <a:lstStyle/>
        <a:p>
          <a:pPr rtl="0"/>
          <a:r>
            <a:rPr lang="en-US" dirty="0" smtClean="0"/>
            <a:t>Chain Of Responsibility </a:t>
          </a:r>
          <a:endParaRPr lang="en-US" dirty="0"/>
        </a:p>
      </dgm:t>
    </dgm:pt>
    <dgm:pt modelId="{9A0ADFFC-2A3A-4E46-B70E-AAE5ACB312E5}" type="parTrans" cxnId="{B47DEB20-2701-405A-AF33-0FE3CF61DA8B}">
      <dgm:prSet/>
      <dgm:spPr/>
      <dgm:t>
        <a:bodyPr/>
        <a:lstStyle/>
        <a:p>
          <a:endParaRPr lang="en-US"/>
        </a:p>
      </dgm:t>
    </dgm:pt>
    <dgm:pt modelId="{FAFA485C-5AB5-4E0E-B88C-280125185930}" type="sibTrans" cxnId="{B47DEB20-2701-405A-AF33-0FE3CF61DA8B}">
      <dgm:prSet/>
      <dgm:spPr/>
      <dgm:t>
        <a:bodyPr/>
        <a:lstStyle/>
        <a:p>
          <a:endParaRPr lang="en-US"/>
        </a:p>
      </dgm:t>
    </dgm:pt>
    <dgm:pt modelId="{E6BB3263-3359-4309-BC27-E85150F6EFE7}">
      <dgm:prSet/>
      <dgm:spPr/>
      <dgm:t>
        <a:bodyPr/>
        <a:lstStyle/>
        <a:p>
          <a:pPr rtl="0"/>
          <a:r>
            <a:rPr lang="en-US" smtClean="0"/>
            <a:t>Command</a:t>
          </a:r>
          <a:endParaRPr lang="en-US"/>
        </a:p>
      </dgm:t>
    </dgm:pt>
    <dgm:pt modelId="{A5DFA3F7-361C-416F-B9C4-44B2B5EBC60B}" type="parTrans" cxnId="{2314E81A-7DEB-4AE9-880D-B408E9822314}">
      <dgm:prSet/>
      <dgm:spPr/>
      <dgm:t>
        <a:bodyPr/>
        <a:lstStyle/>
        <a:p>
          <a:endParaRPr lang="en-US"/>
        </a:p>
      </dgm:t>
    </dgm:pt>
    <dgm:pt modelId="{E99FBC58-9137-4DB3-AD1D-51BE4842693A}" type="sibTrans" cxnId="{2314E81A-7DEB-4AE9-880D-B408E9822314}">
      <dgm:prSet/>
      <dgm:spPr/>
      <dgm:t>
        <a:bodyPr/>
        <a:lstStyle/>
        <a:p>
          <a:endParaRPr lang="en-US"/>
        </a:p>
      </dgm:t>
    </dgm:pt>
    <dgm:pt modelId="{D2CE5C3F-F7D2-4CE7-9497-5A029297CF33}">
      <dgm:prSet/>
      <dgm:spPr/>
      <dgm:t>
        <a:bodyPr/>
        <a:lstStyle/>
        <a:p>
          <a:pPr rtl="0"/>
          <a:r>
            <a:rPr lang="en-US" smtClean="0"/>
            <a:t>Observer</a:t>
          </a:r>
          <a:endParaRPr lang="en-US"/>
        </a:p>
      </dgm:t>
    </dgm:pt>
    <dgm:pt modelId="{63F23ED3-E1B8-4C5A-A795-6147EEF35D20}" type="parTrans" cxnId="{7E9B4F2C-DE92-4D60-8AD5-B033CE97638B}">
      <dgm:prSet/>
      <dgm:spPr/>
      <dgm:t>
        <a:bodyPr/>
        <a:lstStyle/>
        <a:p>
          <a:endParaRPr lang="en-US"/>
        </a:p>
      </dgm:t>
    </dgm:pt>
    <dgm:pt modelId="{ABFA47A7-12E9-46B4-A13F-E8F422859FEF}" type="sibTrans" cxnId="{7E9B4F2C-DE92-4D60-8AD5-B033CE97638B}">
      <dgm:prSet/>
      <dgm:spPr/>
      <dgm:t>
        <a:bodyPr/>
        <a:lstStyle/>
        <a:p>
          <a:endParaRPr lang="en-US"/>
        </a:p>
      </dgm:t>
    </dgm:pt>
    <dgm:pt modelId="{01620E9B-BF19-4430-8857-0D02F3A262EA}">
      <dgm:prSet/>
      <dgm:spPr/>
      <dgm:t>
        <a:bodyPr/>
        <a:lstStyle/>
        <a:p>
          <a:pPr rtl="0"/>
          <a:r>
            <a:rPr lang="en-US" smtClean="0"/>
            <a:t>Iterator </a:t>
          </a:r>
          <a:endParaRPr lang="en-US"/>
        </a:p>
      </dgm:t>
    </dgm:pt>
    <dgm:pt modelId="{5E55AC53-DA79-4C3B-B7AC-705A9556800D}" type="parTrans" cxnId="{17A916B8-6503-429F-A8D7-D33A818A5D35}">
      <dgm:prSet/>
      <dgm:spPr/>
      <dgm:t>
        <a:bodyPr/>
        <a:lstStyle/>
        <a:p>
          <a:endParaRPr lang="en-US"/>
        </a:p>
      </dgm:t>
    </dgm:pt>
    <dgm:pt modelId="{B682FCC3-920F-44D4-87E8-7A7E32D2FF02}" type="sibTrans" cxnId="{17A916B8-6503-429F-A8D7-D33A818A5D35}">
      <dgm:prSet/>
      <dgm:spPr/>
      <dgm:t>
        <a:bodyPr/>
        <a:lstStyle/>
        <a:p>
          <a:endParaRPr lang="en-US"/>
        </a:p>
      </dgm:t>
    </dgm:pt>
    <dgm:pt modelId="{786907D1-280B-4D1F-BF77-031904A57837}">
      <dgm:prSet/>
      <dgm:spPr/>
      <dgm:t>
        <a:bodyPr/>
        <a:lstStyle/>
        <a:p>
          <a:pPr rtl="0"/>
          <a:r>
            <a:rPr lang="en-US" smtClean="0"/>
            <a:t>Memento </a:t>
          </a:r>
          <a:endParaRPr lang="en-US"/>
        </a:p>
      </dgm:t>
    </dgm:pt>
    <dgm:pt modelId="{CFBAC9E8-0E01-4F9B-9BB4-EEED8512A0DE}" type="parTrans" cxnId="{1430753A-5ED7-46D3-94AA-113872292E00}">
      <dgm:prSet/>
      <dgm:spPr/>
      <dgm:t>
        <a:bodyPr/>
        <a:lstStyle/>
        <a:p>
          <a:endParaRPr lang="en-US"/>
        </a:p>
      </dgm:t>
    </dgm:pt>
    <dgm:pt modelId="{C35EF614-26A2-43D3-8007-D22F6397F05E}" type="sibTrans" cxnId="{1430753A-5ED7-46D3-94AA-113872292E00}">
      <dgm:prSet/>
      <dgm:spPr/>
      <dgm:t>
        <a:bodyPr/>
        <a:lstStyle/>
        <a:p>
          <a:endParaRPr lang="en-US"/>
        </a:p>
      </dgm:t>
    </dgm:pt>
    <dgm:pt modelId="{B82D7771-C5A3-4D9A-816C-03A402F751B8}">
      <dgm:prSet/>
      <dgm:spPr/>
      <dgm:t>
        <a:bodyPr/>
        <a:lstStyle/>
        <a:p>
          <a:pPr rtl="0"/>
          <a:r>
            <a:rPr lang="en-US" smtClean="0"/>
            <a:t>State </a:t>
          </a:r>
          <a:endParaRPr lang="en-US"/>
        </a:p>
      </dgm:t>
    </dgm:pt>
    <dgm:pt modelId="{01DF6ABC-A354-4AC0-B65B-814733143CC5}" type="parTrans" cxnId="{994C8ED1-EC2D-4E98-8BA7-74AFB64E4F72}">
      <dgm:prSet/>
      <dgm:spPr/>
      <dgm:t>
        <a:bodyPr/>
        <a:lstStyle/>
        <a:p>
          <a:endParaRPr lang="en-US"/>
        </a:p>
      </dgm:t>
    </dgm:pt>
    <dgm:pt modelId="{42EBF0F7-557F-4581-938D-1C3229412DBC}" type="sibTrans" cxnId="{994C8ED1-EC2D-4E98-8BA7-74AFB64E4F72}">
      <dgm:prSet/>
      <dgm:spPr/>
      <dgm:t>
        <a:bodyPr/>
        <a:lstStyle/>
        <a:p>
          <a:endParaRPr lang="en-US"/>
        </a:p>
      </dgm:t>
    </dgm:pt>
    <dgm:pt modelId="{0CD9BC71-C162-4056-B262-C945A0B5839F}">
      <dgm:prSet/>
      <dgm:spPr/>
      <dgm:t>
        <a:bodyPr/>
        <a:lstStyle/>
        <a:p>
          <a:pPr rtl="0"/>
          <a:r>
            <a:rPr lang="en-US" smtClean="0"/>
            <a:t>Mediator</a:t>
          </a:r>
          <a:endParaRPr lang="en-US"/>
        </a:p>
      </dgm:t>
    </dgm:pt>
    <dgm:pt modelId="{09C8B0A2-FA94-4BE7-A141-35CD42C2577F}" type="parTrans" cxnId="{CBB96716-6C7E-4460-9E37-251809763069}">
      <dgm:prSet/>
      <dgm:spPr/>
      <dgm:t>
        <a:bodyPr/>
        <a:lstStyle/>
        <a:p>
          <a:endParaRPr lang="en-US"/>
        </a:p>
      </dgm:t>
    </dgm:pt>
    <dgm:pt modelId="{ED8CC6DB-B03B-4BB0-9CD2-55B7D6821F3F}" type="sibTrans" cxnId="{CBB96716-6C7E-4460-9E37-251809763069}">
      <dgm:prSet/>
      <dgm:spPr/>
      <dgm:t>
        <a:bodyPr/>
        <a:lstStyle/>
        <a:p>
          <a:endParaRPr lang="en-US"/>
        </a:p>
      </dgm:t>
    </dgm:pt>
    <dgm:pt modelId="{E4A498AE-34EE-4A13-9F5A-8E79AE92ECB7}">
      <dgm:prSet/>
      <dgm:spPr/>
      <dgm:t>
        <a:bodyPr/>
        <a:lstStyle/>
        <a:p>
          <a:pPr rtl="0"/>
          <a:r>
            <a:rPr lang="en-US" smtClean="0"/>
            <a:t>Strategy </a:t>
          </a:r>
          <a:endParaRPr lang="en-US"/>
        </a:p>
      </dgm:t>
    </dgm:pt>
    <dgm:pt modelId="{CF97E87D-F53D-4FD8-8A9B-3C3D55F30852}" type="parTrans" cxnId="{0CD65C13-7A28-491F-818E-75DD536BBD72}">
      <dgm:prSet/>
      <dgm:spPr/>
      <dgm:t>
        <a:bodyPr/>
        <a:lstStyle/>
        <a:p>
          <a:endParaRPr lang="en-US"/>
        </a:p>
      </dgm:t>
    </dgm:pt>
    <dgm:pt modelId="{4E08F25E-BEB5-4167-ACDE-9C74D943982E}" type="sibTrans" cxnId="{0CD65C13-7A28-491F-818E-75DD536BBD72}">
      <dgm:prSet/>
      <dgm:spPr/>
      <dgm:t>
        <a:bodyPr/>
        <a:lstStyle/>
        <a:p>
          <a:endParaRPr lang="en-US"/>
        </a:p>
      </dgm:t>
    </dgm:pt>
    <dgm:pt modelId="{27373C00-ADE9-4514-B8D2-5BF924AECE7F}">
      <dgm:prSet/>
      <dgm:spPr/>
      <dgm:t>
        <a:bodyPr/>
        <a:lstStyle/>
        <a:p>
          <a:pPr rtl="0"/>
          <a:r>
            <a:rPr lang="en-US" smtClean="0"/>
            <a:t>Template Method </a:t>
          </a:r>
          <a:endParaRPr lang="en-US"/>
        </a:p>
      </dgm:t>
    </dgm:pt>
    <dgm:pt modelId="{D202BE25-4A39-40DA-AA8F-3FC02818B70E}" type="parTrans" cxnId="{468328E5-9378-43C7-A024-F0CA0AA288B7}">
      <dgm:prSet/>
      <dgm:spPr/>
      <dgm:t>
        <a:bodyPr/>
        <a:lstStyle/>
        <a:p>
          <a:endParaRPr lang="en-US"/>
        </a:p>
      </dgm:t>
    </dgm:pt>
    <dgm:pt modelId="{13EB83FE-68A6-4CF3-BECC-F13436BD27FF}" type="sibTrans" cxnId="{468328E5-9378-43C7-A024-F0CA0AA288B7}">
      <dgm:prSet/>
      <dgm:spPr/>
      <dgm:t>
        <a:bodyPr/>
        <a:lstStyle/>
        <a:p>
          <a:endParaRPr lang="en-US"/>
        </a:p>
      </dgm:t>
    </dgm:pt>
    <dgm:pt modelId="{6F60D84A-DB3C-4659-B125-AC4E9967BD90}">
      <dgm:prSet/>
      <dgm:spPr/>
      <dgm:t>
        <a:bodyPr/>
        <a:lstStyle/>
        <a:p>
          <a:pPr rtl="0"/>
          <a:r>
            <a:rPr lang="en-US" smtClean="0"/>
            <a:t>Visitor</a:t>
          </a:r>
          <a:endParaRPr lang="en-US"/>
        </a:p>
      </dgm:t>
    </dgm:pt>
    <dgm:pt modelId="{3C181F62-9FA8-4316-A901-9CAB67582CDE}" type="parTrans" cxnId="{652736C1-942C-476C-BAAB-269314686DF2}">
      <dgm:prSet/>
      <dgm:spPr/>
      <dgm:t>
        <a:bodyPr/>
        <a:lstStyle/>
        <a:p>
          <a:endParaRPr lang="en-US"/>
        </a:p>
      </dgm:t>
    </dgm:pt>
    <dgm:pt modelId="{6AABB144-9750-4EA1-8887-88F46EC70C54}" type="sibTrans" cxnId="{652736C1-942C-476C-BAAB-269314686DF2}">
      <dgm:prSet/>
      <dgm:spPr/>
      <dgm:t>
        <a:bodyPr/>
        <a:lstStyle/>
        <a:p>
          <a:endParaRPr lang="en-US"/>
        </a:p>
      </dgm:t>
    </dgm:pt>
    <dgm:pt modelId="{BDD33827-B572-4644-92E0-5ED64F23889E}">
      <dgm:prSet/>
      <dgm:spPr/>
      <dgm:t>
        <a:bodyPr/>
        <a:lstStyle/>
        <a:p>
          <a:pPr rtl="0"/>
          <a:r>
            <a:rPr lang="en-US" smtClean="0"/>
            <a:t>Interpreter</a:t>
          </a:r>
          <a:endParaRPr lang="en-US"/>
        </a:p>
      </dgm:t>
    </dgm:pt>
    <dgm:pt modelId="{9CDC7D97-C326-431E-907B-7C0B10010C15}" type="parTrans" cxnId="{43F38281-244B-495E-80AF-ECAC7480FC80}">
      <dgm:prSet/>
      <dgm:spPr/>
      <dgm:t>
        <a:bodyPr/>
        <a:lstStyle/>
        <a:p>
          <a:endParaRPr lang="en-US"/>
        </a:p>
      </dgm:t>
    </dgm:pt>
    <dgm:pt modelId="{43107B51-B08A-4BC7-85CC-D51BE42C82FE}" type="sibTrans" cxnId="{43F38281-244B-495E-80AF-ECAC7480FC80}">
      <dgm:prSet/>
      <dgm:spPr/>
      <dgm:t>
        <a:bodyPr/>
        <a:lstStyle/>
        <a:p>
          <a:endParaRPr lang="en-US"/>
        </a:p>
      </dgm:t>
    </dgm:pt>
    <dgm:pt modelId="{47826CDB-B63E-4122-BC27-F5D95757A70A}" type="pres">
      <dgm:prSet presAssocID="{1A535E45-FB87-4C41-8BA6-21673DD1AD4B}" presName="Name0" presStyleCnt="0">
        <dgm:presLayoutVars>
          <dgm:chPref val="1"/>
          <dgm:dir/>
          <dgm:animOne val="branch"/>
          <dgm:animLvl val="lvl"/>
          <dgm:resizeHandles val="exact"/>
        </dgm:presLayoutVars>
      </dgm:prSet>
      <dgm:spPr/>
    </dgm:pt>
    <dgm:pt modelId="{2F1C2A06-9BC8-455F-A016-D36B0D4BA810}" type="pres">
      <dgm:prSet presAssocID="{783AC13F-C9B3-4C9E-8D93-40DD8FA4020E}" presName="root1" presStyleCnt="0"/>
      <dgm:spPr/>
    </dgm:pt>
    <dgm:pt modelId="{458E11EE-B739-4B81-973C-996A2D88D675}" type="pres">
      <dgm:prSet presAssocID="{783AC13F-C9B3-4C9E-8D93-40DD8FA4020E}" presName="LevelOneTextNode" presStyleLbl="node0" presStyleIdx="0" presStyleCnt="1" custScaleY="256642" custLinFactX="-67295" custLinFactNeighborX="-100000">
        <dgm:presLayoutVars>
          <dgm:chPref val="3"/>
        </dgm:presLayoutVars>
      </dgm:prSet>
      <dgm:spPr/>
    </dgm:pt>
    <dgm:pt modelId="{2C6BA61B-5E80-49A8-8740-460320A091A3}" type="pres">
      <dgm:prSet presAssocID="{783AC13F-C9B3-4C9E-8D93-40DD8FA4020E}" presName="level2hierChild" presStyleCnt="0"/>
      <dgm:spPr/>
    </dgm:pt>
    <dgm:pt modelId="{3A96837C-7490-4137-89B0-002455457C6A}" type="pres">
      <dgm:prSet presAssocID="{9A0ADFFC-2A3A-4E46-B70E-AAE5ACB312E5}" presName="conn2-1" presStyleLbl="parChTrans1D2" presStyleIdx="0" presStyleCnt="11"/>
      <dgm:spPr/>
    </dgm:pt>
    <dgm:pt modelId="{2768AE85-9C88-4C94-9685-0387172BF385}" type="pres">
      <dgm:prSet presAssocID="{9A0ADFFC-2A3A-4E46-B70E-AAE5ACB312E5}" presName="connTx" presStyleLbl="parChTrans1D2" presStyleIdx="0" presStyleCnt="11"/>
      <dgm:spPr/>
    </dgm:pt>
    <dgm:pt modelId="{5EB32092-67B4-4F18-896B-2786CBDACB5E}" type="pres">
      <dgm:prSet presAssocID="{733EB049-FD9D-449F-95EC-0E26FBB1F0F0}" presName="root2" presStyleCnt="0"/>
      <dgm:spPr/>
    </dgm:pt>
    <dgm:pt modelId="{2FF855EE-C98D-461F-B9CC-E93D766316A8}" type="pres">
      <dgm:prSet presAssocID="{733EB049-FD9D-449F-95EC-0E26FBB1F0F0}" presName="LevelTwoTextNode" presStyleLbl="node2" presStyleIdx="0" presStyleCnt="11" custScaleX="383550" custScaleY="90764">
        <dgm:presLayoutVars>
          <dgm:chPref val="3"/>
        </dgm:presLayoutVars>
      </dgm:prSet>
      <dgm:spPr/>
    </dgm:pt>
    <dgm:pt modelId="{0C4EA50A-2669-43EC-B837-90D5F9A6B34B}" type="pres">
      <dgm:prSet presAssocID="{733EB049-FD9D-449F-95EC-0E26FBB1F0F0}" presName="level3hierChild" presStyleCnt="0"/>
      <dgm:spPr/>
    </dgm:pt>
    <dgm:pt modelId="{EAAFD59D-3AD5-460A-9AF6-DC6F1367B235}" type="pres">
      <dgm:prSet presAssocID="{A5DFA3F7-361C-416F-B9C4-44B2B5EBC60B}" presName="conn2-1" presStyleLbl="parChTrans1D2" presStyleIdx="1" presStyleCnt="11"/>
      <dgm:spPr/>
    </dgm:pt>
    <dgm:pt modelId="{90EFD69F-0E76-4319-B09D-81FFD7797FA6}" type="pres">
      <dgm:prSet presAssocID="{A5DFA3F7-361C-416F-B9C4-44B2B5EBC60B}" presName="connTx" presStyleLbl="parChTrans1D2" presStyleIdx="1" presStyleCnt="11"/>
      <dgm:spPr/>
    </dgm:pt>
    <dgm:pt modelId="{3849D959-66AB-409E-9CD5-B35AF5122928}" type="pres">
      <dgm:prSet presAssocID="{E6BB3263-3359-4309-BC27-E85150F6EFE7}" presName="root2" presStyleCnt="0"/>
      <dgm:spPr/>
    </dgm:pt>
    <dgm:pt modelId="{B1B7E834-3DEE-4441-AF75-DC274B544B44}" type="pres">
      <dgm:prSet presAssocID="{E6BB3263-3359-4309-BC27-E85150F6EFE7}" presName="LevelTwoTextNode" presStyleLbl="node2" presStyleIdx="1" presStyleCnt="11" custScaleX="383550" custScaleY="90764">
        <dgm:presLayoutVars>
          <dgm:chPref val="3"/>
        </dgm:presLayoutVars>
      </dgm:prSet>
      <dgm:spPr/>
    </dgm:pt>
    <dgm:pt modelId="{B660F6AC-8CE8-4611-8FA9-CC0CAA655F0A}" type="pres">
      <dgm:prSet presAssocID="{E6BB3263-3359-4309-BC27-E85150F6EFE7}" presName="level3hierChild" presStyleCnt="0"/>
      <dgm:spPr/>
    </dgm:pt>
    <dgm:pt modelId="{90862E29-C6B7-497B-8E7A-D10406940ACF}" type="pres">
      <dgm:prSet presAssocID="{63F23ED3-E1B8-4C5A-A795-6147EEF35D20}" presName="conn2-1" presStyleLbl="parChTrans1D2" presStyleIdx="2" presStyleCnt="11"/>
      <dgm:spPr/>
    </dgm:pt>
    <dgm:pt modelId="{3941E055-7D15-41CD-87E1-9A71D0AB264F}" type="pres">
      <dgm:prSet presAssocID="{63F23ED3-E1B8-4C5A-A795-6147EEF35D20}" presName="connTx" presStyleLbl="parChTrans1D2" presStyleIdx="2" presStyleCnt="11"/>
      <dgm:spPr/>
    </dgm:pt>
    <dgm:pt modelId="{8B3886EB-85A4-454B-ADD8-ED00EBF96182}" type="pres">
      <dgm:prSet presAssocID="{D2CE5C3F-F7D2-4CE7-9497-5A029297CF33}" presName="root2" presStyleCnt="0"/>
      <dgm:spPr/>
    </dgm:pt>
    <dgm:pt modelId="{791C4A1D-A58C-40EA-99E6-F1E35162E219}" type="pres">
      <dgm:prSet presAssocID="{D2CE5C3F-F7D2-4CE7-9497-5A029297CF33}" presName="LevelTwoTextNode" presStyleLbl="node2" presStyleIdx="2" presStyleCnt="11" custScaleX="383550" custScaleY="90764">
        <dgm:presLayoutVars>
          <dgm:chPref val="3"/>
        </dgm:presLayoutVars>
      </dgm:prSet>
      <dgm:spPr/>
    </dgm:pt>
    <dgm:pt modelId="{1F8A7C54-5CF7-4D33-9700-9B0AED20D177}" type="pres">
      <dgm:prSet presAssocID="{D2CE5C3F-F7D2-4CE7-9497-5A029297CF33}" presName="level3hierChild" presStyleCnt="0"/>
      <dgm:spPr/>
    </dgm:pt>
    <dgm:pt modelId="{B5BBB4ED-92B4-4309-836D-8D62E5E6B36A}" type="pres">
      <dgm:prSet presAssocID="{5E55AC53-DA79-4C3B-B7AC-705A9556800D}" presName="conn2-1" presStyleLbl="parChTrans1D2" presStyleIdx="3" presStyleCnt="11"/>
      <dgm:spPr/>
    </dgm:pt>
    <dgm:pt modelId="{39E52883-BAE7-414A-A249-EEF163533ABD}" type="pres">
      <dgm:prSet presAssocID="{5E55AC53-DA79-4C3B-B7AC-705A9556800D}" presName="connTx" presStyleLbl="parChTrans1D2" presStyleIdx="3" presStyleCnt="11"/>
      <dgm:spPr/>
    </dgm:pt>
    <dgm:pt modelId="{6C1A768F-4504-41D3-B162-6EE3F9F5DF0B}" type="pres">
      <dgm:prSet presAssocID="{01620E9B-BF19-4430-8857-0D02F3A262EA}" presName="root2" presStyleCnt="0"/>
      <dgm:spPr/>
    </dgm:pt>
    <dgm:pt modelId="{5B5BD8F7-EC16-4F5D-8DE7-29268A9C8DF2}" type="pres">
      <dgm:prSet presAssocID="{01620E9B-BF19-4430-8857-0D02F3A262EA}" presName="LevelTwoTextNode" presStyleLbl="node2" presStyleIdx="3" presStyleCnt="11" custScaleX="383550" custScaleY="90764">
        <dgm:presLayoutVars>
          <dgm:chPref val="3"/>
        </dgm:presLayoutVars>
      </dgm:prSet>
      <dgm:spPr/>
    </dgm:pt>
    <dgm:pt modelId="{B05FE754-7D1D-4F9A-A9D6-459A3BC69AFC}" type="pres">
      <dgm:prSet presAssocID="{01620E9B-BF19-4430-8857-0D02F3A262EA}" presName="level3hierChild" presStyleCnt="0"/>
      <dgm:spPr/>
    </dgm:pt>
    <dgm:pt modelId="{740B933A-9FC0-4FDC-BC1C-369F72728014}" type="pres">
      <dgm:prSet presAssocID="{CFBAC9E8-0E01-4F9B-9BB4-EEED8512A0DE}" presName="conn2-1" presStyleLbl="parChTrans1D2" presStyleIdx="4" presStyleCnt="11"/>
      <dgm:spPr/>
    </dgm:pt>
    <dgm:pt modelId="{61380359-5922-48AC-89BE-7E6D643E9474}" type="pres">
      <dgm:prSet presAssocID="{CFBAC9E8-0E01-4F9B-9BB4-EEED8512A0DE}" presName="connTx" presStyleLbl="parChTrans1D2" presStyleIdx="4" presStyleCnt="11"/>
      <dgm:spPr/>
    </dgm:pt>
    <dgm:pt modelId="{CEAD2E66-B69B-4775-B3D7-C7B7449DB0E2}" type="pres">
      <dgm:prSet presAssocID="{786907D1-280B-4D1F-BF77-031904A57837}" presName="root2" presStyleCnt="0"/>
      <dgm:spPr/>
    </dgm:pt>
    <dgm:pt modelId="{590E3326-0D10-4E9F-BC98-BBC3F6759B10}" type="pres">
      <dgm:prSet presAssocID="{786907D1-280B-4D1F-BF77-031904A57837}" presName="LevelTwoTextNode" presStyleLbl="node2" presStyleIdx="4" presStyleCnt="11" custScaleX="383550" custScaleY="90764">
        <dgm:presLayoutVars>
          <dgm:chPref val="3"/>
        </dgm:presLayoutVars>
      </dgm:prSet>
      <dgm:spPr/>
    </dgm:pt>
    <dgm:pt modelId="{156F02AA-65C4-4412-81D5-C798DA70A2FE}" type="pres">
      <dgm:prSet presAssocID="{786907D1-280B-4D1F-BF77-031904A57837}" presName="level3hierChild" presStyleCnt="0"/>
      <dgm:spPr/>
    </dgm:pt>
    <dgm:pt modelId="{51664C98-2F9D-4880-BA43-1551C2587A7A}" type="pres">
      <dgm:prSet presAssocID="{01DF6ABC-A354-4AC0-B65B-814733143CC5}" presName="conn2-1" presStyleLbl="parChTrans1D2" presStyleIdx="5" presStyleCnt="11"/>
      <dgm:spPr/>
    </dgm:pt>
    <dgm:pt modelId="{228D2E33-B49B-42ED-83D2-DBF54165F933}" type="pres">
      <dgm:prSet presAssocID="{01DF6ABC-A354-4AC0-B65B-814733143CC5}" presName="connTx" presStyleLbl="parChTrans1D2" presStyleIdx="5" presStyleCnt="11"/>
      <dgm:spPr/>
    </dgm:pt>
    <dgm:pt modelId="{D670DEA5-9808-43D7-8FD9-7B9F21EAF0DE}" type="pres">
      <dgm:prSet presAssocID="{B82D7771-C5A3-4D9A-816C-03A402F751B8}" presName="root2" presStyleCnt="0"/>
      <dgm:spPr/>
    </dgm:pt>
    <dgm:pt modelId="{A62EF4C8-C686-4D32-9186-22FFCF7B5B9F}" type="pres">
      <dgm:prSet presAssocID="{B82D7771-C5A3-4D9A-816C-03A402F751B8}" presName="LevelTwoTextNode" presStyleLbl="node2" presStyleIdx="5" presStyleCnt="11" custScaleX="383550" custScaleY="90764">
        <dgm:presLayoutVars>
          <dgm:chPref val="3"/>
        </dgm:presLayoutVars>
      </dgm:prSet>
      <dgm:spPr/>
    </dgm:pt>
    <dgm:pt modelId="{F889EBE1-C4E2-463A-B358-B597A7D24299}" type="pres">
      <dgm:prSet presAssocID="{B82D7771-C5A3-4D9A-816C-03A402F751B8}" presName="level3hierChild" presStyleCnt="0"/>
      <dgm:spPr/>
    </dgm:pt>
    <dgm:pt modelId="{6D0175A4-5B77-4317-8F9C-EEAF3AA0012C}" type="pres">
      <dgm:prSet presAssocID="{09C8B0A2-FA94-4BE7-A141-35CD42C2577F}" presName="conn2-1" presStyleLbl="parChTrans1D2" presStyleIdx="6" presStyleCnt="11"/>
      <dgm:spPr/>
    </dgm:pt>
    <dgm:pt modelId="{FF00793C-A439-405D-919E-4D5919E746D9}" type="pres">
      <dgm:prSet presAssocID="{09C8B0A2-FA94-4BE7-A141-35CD42C2577F}" presName="connTx" presStyleLbl="parChTrans1D2" presStyleIdx="6" presStyleCnt="11"/>
      <dgm:spPr/>
    </dgm:pt>
    <dgm:pt modelId="{780B4994-C26B-4F7F-8AB2-0318D8FEA0EA}" type="pres">
      <dgm:prSet presAssocID="{0CD9BC71-C162-4056-B262-C945A0B5839F}" presName="root2" presStyleCnt="0"/>
      <dgm:spPr/>
    </dgm:pt>
    <dgm:pt modelId="{2D318799-6048-4102-AB7E-AED5A88BDB95}" type="pres">
      <dgm:prSet presAssocID="{0CD9BC71-C162-4056-B262-C945A0B5839F}" presName="LevelTwoTextNode" presStyleLbl="node2" presStyleIdx="6" presStyleCnt="11" custScaleX="383550" custScaleY="90764">
        <dgm:presLayoutVars>
          <dgm:chPref val="3"/>
        </dgm:presLayoutVars>
      </dgm:prSet>
      <dgm:spPr/>
    </dgm:pt>
    <dgm:pt modelId="{52F8C389-016C-4A26-AE86-DC676F0239DC}" type="pres">
      <dgm:prSet presAssocID="{0CD9BC71-C162-4056-B262-C945A0B5839F}" presName="level3hierChild" presStyleCnt="0"/>
      <dgm:spPr/>
    </dgm:pt>
    <dgm:pt modelId="{F7745445-9EA6-4F94-A105-7A753B18CF96}" type="pres">
      <dgm:prSet presAssocID="{CF97E87D-F53D-4FD8-8A9B-3C3D55F30852}" presName="conn2-1" presStyleLbl="parChTrans1D2" presStyleIdx="7" presStyleCnt="11"/>
      <dgm:spPr/>
    </dgm:pt>
    <dgm:pt modelId="{BB81B059-4CDF-42A9-A496-2B2663678A8F}" type="pres">
      <dgm:prSet presAssocID="{CF97E87D-F53D-4FD8-8A9B-3C3D55F30852}" presName="connTx" presStyleLbl="parChTrans1D2" presStyleIdx="7" presStyleCnt="11"/>
      <dgm:spPr/>
    </dgm:pt>
    <dgm:pt modelId="{073972C9-C755-4A15-A802-6175C19DDD58}" type="pres">
      <dgm:prSet presAssocID="{E4A498AE-34EE-4A13-9F5A-8E79AE92ECB7}" presName="root2" presStyleCnt="0"/>
      <dgm:spPr/>
    </dgm:pt>
    <dgm:pt modelId="{51CE7AF3-CE0C-4515-9EF4-23F2590B80D0}" type="pres">
      <dgm:prSet presAssocID="{E4A498AE-34EE-4A13-9F5A-8E79AE92ECB7}" presName="LevelTwoTextNode" presStyleLbl="node2" presStyleIdx="7" presStyleCnt="11" custScaleX="383550" custScaleY="90764">
        <dgm:presLayoutVars>
          <dgm:chPref val="3"/>
        </dgm:presLayoutVars>
      </dgm:prSet>
      <dgm:spPr/>
    </dgm:pt>
    <dgm:pt modelId="{63F57798-45A4-40D6-AE9E-4BC1C6B8E3B6}" type="pres">
      <dgm:prSet presAssocID="{E4A498AE-34EE-4A13-9F5A-8E79AE92ECB7}" presName="level3hierChild" presStyleCnt="0"/>
      <dgm:spPr/>
    </dgm:pt>
    <dgm:pt modelId="{05ED63D9-C503-4524-897C-3111C1832F33}" type="pres">
      <dgm:prSet presAssocID="{D202BE25-4A39-40DA-AA8F-3FC02818B70E}" presName="conn2-1" presStyleLbl="parChTrans1D2" presStyleIdx="8" presStyleCnt="11"/>
      <dgm:spPr/>
    </dgm:pt>
    <dgm:pt modelId="{EBCAA16A-3BFF-4067-A014-0AD89865F102}" type="pres">
      <dgm:prSet presAssocID="{D202BE25-4A39-40DA-AA8F-3FC02818B70E}" presName="connTx" presStyleLbl="parChTrans1D2" presStyleIdx="8" presStyleCnt="11"/>
      <dgm:spPr/>
    </dgm:pt>
    <dgm:pt modelId="{9E3693AA-3903-4DA6-81F6-2EFA5E6DE4E7}" type="pres">
      <dgm:prSet presAssocID="{27373C00-ADE9-4514-B8D2-5BF924AECE7F}" presName="root2" presStyleCnt="0"/>
      <dgm:spPr/>
    </dgm:pt>
    <dgm:pt modelId="{74FEDC79-70B1-4C38-B663-0B111B3D4BBE}" type="pres">
      <dgm:prSet presAssocID="{27373C00-ADE9-4514-B8D2-5BF924AECE7F}" presName="LevelTwoTextNode" presStyleLbl="node2" presStyleIdx="8" presStyleCnt="11" custScaleX="383550" custScaleY="90764">
        <dgm:presLayoutVars>
          <dgm:chPref val="3"/>
        </dgm:presLayoutVars>
      </dgm:prSet>
      <dgm:spPr/>
    </dgm:pt>
    <dgm:pt modelId="{6643D078-EEC0-489E-B084-565FE57B1513}" type="pres">
      <dgm:prSet presAssocID="{27373C00-ADE9-4514-B8D2-5BF924AECE7F}" presName="level3hierChild" presStyleCnt="0"/>
      <dgm:spPr/>
    </dgm:pt>
    <dgm:pt modelId="{8020429A-B2AF-4071-8EF4-7956DA830DD6}" type="pres">
      <dgm:prSet presAssocID="{3C181F62-9FA8-4316-A901-9CAB67582CDE}" presName="conn2-1" presStyleLbl="parChTrans1D2" presStyleIdx="9" presStyleCnt="11"/>
      <dgm:spPr/>
    </dgm:pt>
    <dgm:pt modelId="{17D959DA-68FE-43D2-AA2B-A3AA82BC27AE}" type="pres">
      <dgm:prSet presAssocID="{3C181F62-9FA8-4316-A901-9CAB67582CDE}" presName="connTx" presStyleLbl="parChTrans1D2" presStyleIdx="9" presStyleCnt="11"/>
      <dgm:spPr/>
    </dgm:pt>
    <dgm:pt modelId="{89F3A946-4391-4CF4-ABD4-79A0BA172CCE}" type="pres">
      <dgm:prSet presAssocID="{6F60D84A-DB3C-4659-B125-AC4E9967BD90}" presName="root2" presStyleCnt="0"/>
      <dgm:spPr/>
    </dgm:pt>
    <dgm:pt modelId="{B804CE22-FFE4-415B-8D19-DB0A46EB6B3F}" type="pres">
      <dgm:prSet presAssocID="{6F60D84A-DB3C-4659-B125-AC4E9967BD90}" presName="LevelTwoTextNode" presStyleLbl="node2" presStyleIdx="9" presStyleCnt="11" custScaleX="383550" custScaleY="90764">
        <dgm:presLayoutVars>
          <dgm:chPref val="3"/>
        </dgm:presLayoutVars>
      </dgm:prSet>
      <dgm:spPr/>
    </dgm:pt>
    <dgm:pt modelId="{708A9CDD-4D1F-42F9-94B5-E11C9443BFC2}" type="pres">
      <dgm:prSet presAssocID="{6F60D84A-DB3C-4659-B125-AC4E9967BD90}" presName="level3hierChild" presStyleCnt="0"/>
      <dgm:spPr/>
    </dgm:pt>
    <dgm:pt modelId="{AD4D2120-B5B9-48DB-82FD-6757B65D4D48}" type="pres">
      <dgm:prSet presAssocID="{9CDC7D97-C326-431E-907B-7C0B10010C15}" presName="conn2-1" presStyleLbl="parChTrans1D2" presStyleIdx="10" presStyleCnt="11"/>
      <dgm:spPr/>
    </dgm:pt>
    <dgm:pt modelId="{7A56FB0D-F398-4DD6-AE4B-9CEAE47CCFBC}" type="pres">
      <dgm:prSet presAssocID="{9CDC7D97-C326-431E-907B-7C0B10010C15}" presName="connTx" presStyleLbl="parChTrans1D2" presStyleIdx="10" presStyleCnt="11"/>
      <dgm:spPr/>
    </dgm:pt>
    <dgm:pt modelId="{53DCFC18-E6ED-477D-8A37-6FD593F5FB30}" type="pres">
      <dgm:prSet presAssocID="{BDD33827-B572-4644-92E0-5ED64F23889E}" presName="root2" presStyleCnt="0"/>
      <dgm:spPr/>
    </dgm:pt>
    <dgm:pt modelId="{09F5820B-381B-44DF-9751-4358151F7299}" type="pres">
      <dgm:prSet presAssocID="{BDD33827-B572-4644-92E0-5ED64F23889E}" presName="LevelTwoTextNode" presStyleLbl="node2" presStyleIdx="10" presStyleCnt="11" custScaleX="383550" custScaleY="90764">
        <dgm:presLayoutVars>
          <dgm:chPref val="3"/>
        </dgm:presLayoutVars>
      </dgm:prSet>
      <dgm:spPr/>
    </dgm:pt>
    <dgm:pt modelId="{44ACE4CD-F7BE-44D0-9687-6B0111A35F9A}" type="pres">
      <dgm:prSet presAssocID="{BDD33827-B572-4644-92E0-5ED64F23889E}" presName="level3hierChild" presStyleCnt="0"/>
      <dgm:spPr/>
    </dgm:pt>
  </dgm:ptLst>
  <dgm:cxnLst>
    <dgm:cxn modelId="{EBF96D0D-D938-451F-A922-64812A924F4F}" type="presOf" srcId="{CFBAC9E8-0E01-4F9B-9BB4-EEED8512A0DE}" destId="{740B933A-9FC0-4FDC-BC1C-369F72728014}" srcOrd="0" destOrd="0" presId="urn:microsoft.com/office/officeart/2008/layout/HorizontalMultiLevelHierarchy"/>
    <dgm:cxn modelId="{1E0CAE17-33C3-4E3F-9802-A3ABA96289AC}" type="presOf" srcId="{CF97E87D-F53D-4FD8-8A9B-3C3D55F30852}" destId="{F7745445-9EA6-4F94-A105-7A753B18CF96}" srcOrd="0" destOrd="0" presId="urn:microsoft.com/office/officeart/2008/layout/HorizontalMultiLevelHierarchy"/>
    <dgm:cxn modelId="{79E16EC6-AA06-4455-B004-2080034E0365}" type="presOf" srcId="{D202BE25-4A39-40DA-AA8F-3FC02818B70E}" destId="{EBCAA16A-3BFF-4067-A014-0AD89865F102}" srcOrd="1" destOrd="0" presId="urn:microsoft.com/office/officeart/2008/layout/HorizontalMultiLevelHierarchy"/>
    <dgm:cxn modelId="{F7D1A637-CAAD-4A84-A825-721B14C6E59E}" type="presOf" srcId="{9A0ADFFC-2A3A-4E46-B70E-AAE5ACB312E5}" destId="{3A96837C-7490-4137-89B0-002455457C6A}" srcOrd="0" destOrd="0" presId="urn:microsoft.com/office/officeart/2008/layout/HorizontalMultiLevelHierarchy"/>
    <dgm:cxn modelId="{1827ABC1-DE74-4F8C-9F6A-E9EA4CD965A9}" type="presOf" srcId="{786907D1-280B-4D1F-BF77-031904A57837}" destId="{590E3326-0D10-4E9F-BC98-BBC3F6759B10}" srcOrd="0" destOrd="0" presId="urn:microsoft.com/office/officeart/2008/layout/HorizontalMultiLevelHierarchy"/>
    <dgm:cxn modelId="{DB37D4CE-1513-42E0-92A1-CB4B325B6B92}" type="presOf" srcId="{9CDC7D97-C326-431E-907B-7C0B10010C15}" destId="{AD4D2120-B5B9-48DB-82FD-6757B65D4D48}" srcOrd="0" destOrd="0" presId="urn:microsoft.com/office/officeart/2008/layout/HorizontalMultiLevelHierarchy"/>
    <dgm:cxn modelId="{EBBE40BB-E829-43D5-8AE1-66CBB61FC5CB}" type="presOf" srcId="{3C181F62-9FA8-4316-A901-9CAB67582CDE}" destId="{8020429A-B2AF-4071-8EF4-7956DA830DD6}" srcOrd="0" destOrd="0" presId="urn:microsoft.com/office/officeart/2008/layout/HorizontalMultiLevelHierarchy"/>
    <dgm:cxn modelId="{A457BC18-673C-40B1-BE60-95CA0AEC95D8}" type="presOf" srcId="{733EB049-FD9D-449F-95EC-0E26FBB1F0F0}" destId="{2FF855EE-C98D-461F-B9CC-E93D766316A8}" srcOrd="0" destOrd="0" presId="urn:microsoft.com/office/officeart/2008/layout/HorizontalMultiLevelHierarchy"/>
    <dgm:cxn modelId="{77E1DFEF-F920-49AC-9D71-529C72207D13}" type="presOf" srcId="{D202BE25-4A39-40DA-AA8F-3FC02818B70E}" destId="{05ED63D9-C503-4524-897C-3111C1832F33}" srcOrd="0" destOrd="0" presId="urn:microsoft.com/office/officeart/2008/layout/HorizontalMultiLevelHierarchy"/>
    <dgm:cxn modelId="{0616C8DC-39E1-44C7-82A0-5D7A3F4AF918}" type="presOf" srcId="{5E55AC53-DA79-4C3B-B7AC-705A9556800D}" destId="{B5BBB4ED-92B4-4309-836D-8D62E5E6B36A}" srcOrd="0" destOrd="0" presId="urn:microsoft.com/office/officeart/2008/layout/HorizontalMultiLevelHierarchy"/>
    <dgm:cxn modelId="{1430753A-5ED7-46D3-94AA-113872292E00}" srcId="{783AC13F-C9B3-4C9E-8D93-40DD8FA4020E}" destId="{786907D1-280B-4D1F-BF77-031904A57837}" srcOrd="4" destOrd="0" parTransId="{CFBAC9E8-0E01-4F9B-9BB4-EEED8512A0DE}" sibTransId="{C35EF614-26A2-43D3-8007-D22F6397F05E}"/>
    <dgm:cxn modelId="{CC094668-A567-4A94-954F-2ECA1EF9D3A8}" type="presOf" srcId="{01DF6ABC-A354-4AC0-B65B-814733143CC5}" destId="{51664C98-2F9D-4880-BA43-1551C2587A7A}" srcOrd="0" destOrd="0" presId="urn:microsoft.com/office/officeart/2008/layout/HorizontalMultiLevelHierarchy"/>
    <dgm:cxn modelId="{5739BC6E-0234-4F0F-A858-1F4106510C05}" type="presOf" srcId="{0CD9BC71-C162-4056-B262-C945A0B5839F}" destId="{2D318799-6048-4102-AB7E-AED5A88BDB95}" srcOrd="0" destOrd="0" presId="urn:microsoft.com/office/officeart/2008/layout/HorizontalMultiLevelHierarchy"/>
    <dgm:cxn modelId="{94BB20FA-8964-49ED-AE99-84E01A6D0D1C}" type="presOf" srcId="{D2CE5C3F-F7D2-4CE7-9497-5A029297CF33}" destId="{791C4A1D-A58C-40EA-99E6-F1E35162E219}" srcOrd="0" destOrd="0" presId="urn:microsoft.com/office/officeart/2008/layout/HorizontalMultiLevelHierarchy"/>
    <dgm:cxn modelId="{73DFA982-5122-4561-8AA8-63E3237C0387}" type="presOf" srcId="{A5DFA3F7-361C-416F-B9C4-44B2B5EBC60B}" destId="{EAAFD59D-3AD5-460A-9AF6-DC6F1367B235}" srcOrd="0" destOrd="0" presId="urn:microsoft.com/office/officeart/2008/layout/HorizontalMultiLevelHierarchy"/>
    <dgm:cxn modelId="{9E569C9B-B839-4A6A-B82F-D22ED2E7FB8E}" type="presOf" srcId="{9A0ADFFC-2A3A-4E46-B70E-AAE5ACB312E5}" destId="{2768AE85-9C88-4C94-9685-0387172BF385}" srcOrd="1" destOrd="0" presId="urn:microsoft.com/office/officeart/2008/layout/HorizontalMultiLevelHierarchy"/>
    <dgm:cxn modelId="{B62D8DF9-4C09-49E7-AC64-029BE4CE05CD}" type="presOf" srcId="{1A535E45-FB87-4C41-8BA6-21673DD1AD4B}" destId="{47826CDB-B63E-4122-BC27-F5D95757A70A}" srcOrd="0" destOrd="0" presId="urn:microsoft.com/office/officeart/2008/layout/HorizontalMultiLevelHierarchy"/>
    <dgm:cxn modelId="{468328E5-9378-43C7-A024-F0CA0AA288B7}" srcId="{783AC13F-C9B3-4C9E-8D93-40DD8FA4020E}" destId="{27373C00-ADE9-4514-B8D2-5BF924AECE7F}" srcOrd="8" destOrd="0" parTransId="{D202BE25-4A39-40DA-AA8F-3FC02818B70E}" sibTransId="{13EB83FE-68A6-4CF3-BECC-F13436BD27FF}"/>
    <dgm:cxn modelId="{2314E81A-7DEB-4AE9-880D-B408E9822314}" srcId="{783AC13F-C9B3-4C9E-8D93-40DD8FA4020E}" destId="{E6BB3263-3359-4309-BC27-E85150F6EFE7}" srcOrd="1" destOrd="0" parTransId="{A5DFA3F7-361C-416F-B9C4-44B2B5EBC60B}" sibTransId="{E99FBC58-9137-4DB3-AD1D-51BE4842693A}"/>
    <dgm:cxn modelId="{B4EBFD0A-C933-46B9-9D84-3AF32B8AF58B}" type="presOf" srcId="{B82D7771-C5A3-4D9A-816C-03A402F751B8}" destId="{A62EF4C8-C686-4D32-9186-22FFCF7B5B9F}" srcOrd="0" destOrd="0" presId="urn:microsoft.com/office/officeart/2008/layout/HorizontalMultiLevelHierarchy"/>
    <dgm:cxn modelId="{F5528B00-0A24-4D0D-AF69-7C7660C67EC8}" type="presOf" srcId="{9CDC7D97-C326-431E-907B-7C0B10010C15}" destId="{7A56FB0D-F398-4DD6-AE4B-9CEAE47CCFBC}" srcOrd="1" destOrd="0" presId="urn:microsoft.com/office/officeart/2008/layout/HorizontalMultiLevelHierarchy"/>
    <dgm:cxn modelId="{B3EEC95D-7BCB-43D2-B7D2-30FB59EEAB0E}" type="presOf" srcId="{E6BB3263-3359-4309-BC27-E85150F6EFE7}" destId="{B1B7E834-3DEE-4441-AF75-DC274B544B44}" srcOrd="0" destOrd="0" presId="urn:microsoft.com/office/officeart/2008/layout/HorizontalMultiLevelHierarchy"/>
    <dgm:cxn modelId="{342A40A6-D16D-4599-A0FF-093C9CB29546}" type="presOf" srcId="{BDD33827-B572-4644-92E0-5ED64F23889E}" destId="{09F5820B-381B-44DF-9751-4358151F7299}" srcOrd="0" destOrd="0" presId="urn:microsoft.com/office/officeart/2008/layout/HorizontalMultiLevelHierarchy"/>
    <dgm:cxn modelId="{7E9B4F2C-DE92-4D60-8AD5-B033CE97638B}" srcId="{783AC13F-C9B3-4C9E-8D93-40DD8FA4020E}" destId="{D2CE5C3F-F7D2-4CE7-9497-5A029297CF33}" srcOrd="2" destOrd="0" parTransId="{63F23ED3-E1B8-4C5A-A795-6147EEF35D20}" sibTransId="{ABFA47A7-12E9-46B4-A13F-E8F422859FEF}"/>
    <dgm:cxn modelId="{CBB96716-6C7E-4460-9E37-251809763069}" srcId="{783AC13F-C9B3-4C9E-8D93-40DD8FA4020E}" destId="{0CD9BC71-C162-4056-B262-C945A0B5839F}" srcOrd="6" destOrd="0" parTransId="{09C8B0A2-FA94-4BE7-A141-35CD42C2577F}" sibTransId="{ED8CC6DB-B03B-4BB0-9CD2-55B7D6821F3F}"/>
    <dgm:cxn modelId="{0D969E60-17A6-464B-B369-390A321C6295}" type="presOf" srcId="{5E55AC53-DA79-4C3B-B7AC-705A9556800D}" destId="{39E52883-BAE7-414A-A249-EEF163533ABD}" srcOrd="1" destOrd="0" presId="urn:microsoft.com/office/officeart/2008/layout/HorizontalMultiLevelHierarchy"/>
    <dgm:cxn modelId="{525FDB01-ED73-4E08-9F5A-9D0E8C94AF8E}" type="presOf" srcId="{A5DFA3F7-361C-416F-B9C4-44B2B5EBC60B}" destId="{90EFD69F-0E76-4319-B09D-81FFD7797FA6}" srcOrd="1" destOrd="0" presId="urn:microsoft.com/office/officeart/2008/layout/HorizontalMultiLevelHierarchy"/>
    <dgm:cxn modelId="{B47DEB20-2701-405A-AF33-0FE3CF61DA8B}" srcId="{783AC13F-C9B3-4C9E-8D93-40DD8FA4020E}" destId="{733EB049-FD9D-449F-95EC-0E26FBB1F0F0}" srcOrd="0" destOrd="0" parTransId="{9A0ADFFC-2A3A-4E46-B70E-AAE5ACB312E5}" sibTransId="{FAFA485C-5AB5-4E0E-B88C-280125185930}"/>
    <dgm:cxn modelId="{0CD65C13-7A28-491F-818E-75DD536BBD72}" srcId="{783AC13F-C9B3-4C9E-8D93-40DD8FA4020E}" destId="{E4A498AE-34EE-4A13-9F5A-8E79AE92ECB7}" srcOrd="7" destOrd="0" parTransId="{CF97E87D-F53D-4FD8-8A9B-3C3D55F30852}" sibTransId="{4E08F25E-BEB5-4167-ACDE-9C74D943982E}"/>
    <dgm:cxn modelId="{D724CF22-53C9-497B-95F5-2F0115E5E5A4}" type="presOf" srcId="{27373C00-ADE9-4514-B8D2-5BF924AECE7F}" destId="{74FEDC79-70B1-4C38-B663-0B111B3D4BBE}" srcOrd="0" destOrd="0" presId="urn:microsoft.com/office/officeart/2008/layout/HorizontalMultiLevelHierarchy"/>
    <dgm:cxn modelId="{43F38281-244B-495E-80AF-ECAC7480FC80}" srcId="{783AC13F-C9B3-4C9E-8D93-40DD8FA4020E}" destId="{BDD33827-B572-4644-92E0-5ED64F23889E}" srcOrd="10" destOrd="0" parTransId="{9CDC7D97-C326-431E-907B-7C0B10010C15}" sibTransId="{43107B51-B08A-4BC7-85CC-D51BE42C82FE}"/>
    <dgm:cxn modelId="{66ED12BA-1EE2-4821-B075-F2A95B6C6C31}" type="presOf" srcId="{01DF6ABC-A354-4AC0-B65B-814733143CC5}" destId="{228D2E33-B49B-42ED-83D2-DBF54165F933}" srcOrd="1" destOrd="0" presId="urn:microsoft.com/office/officeart/2008/layout/HorizontalMultiLevelHierarchy"/>
    <dgm:cxn modelId="{17A916B8-6503-429F-A8D7-D33A818A5D35}" srcId="{783AC13F-C9B3-4C9E-8D93-40DD8FA4020E}" destId="{01620E9B-BF19-4430-8857-0D02F3A262EA}" srcOrd="3" destOrd="0" parTransId="{5E55AC53-DA79-4C3B-B7AC-705A9556800D}" sibTransId="{B682FCC3-920F-44D4-87E8-7A7E32D2FF02}"/>
    <dgm:cxn modelId="{969CE0CA-E081-4D69-B399-19E500B81808}" type="presOf" srcId="{CF97E87D-F53D-4FD8-8A9B-3C3D55F30852}" destId="{BB81B059-4CDF-42A9-A496-2B2663678A8F}" srcOrd="1" destOrd="0" presId="urn:microsoft.com/office/officeart/2008/layout/HorizontalMultiLevelHierarchy"/>
    <dgm:cxn modelId="{079E6DAF-7335-4885-BF3B-29FB0F3FAFF5}" type="presOf" srcId="{63F23ED3-E1B8-4C5A-A795-6147EEF35D20}" destId="{90862E29-C6B7-497B-8E7A-D10406940ACF}" srcOrd="0" destOrd="0" presId="urn:microsoft.com/office/officeart/2008/layout/HorizontalMultiLevelHierarchy"/>
    <dgm:cxn modelId="{B77FBC87-7E95-45DC-8544-8B803E04A0D8}" srcId="{1A535E45-FB87-4C41-8BA6-21673DD1AD4B}" destId="{783AC13F-C9B3-4C9E-8D93-40DD8FA4020E}" srcOrd="0" destOrd="0" parTransId="{CF0A5D45-3B9A-4BB5-8648-D18056AE87A0}" sibTransId="{DC61F9E9-B57D-40D6-A925-51C3407AA950}"/>
    <dgm:cxn modelId="{652736C1-942C-476C-BAAB-269314686DF2}" srcId="{783AC13F-C9B3-4C9E-8D93-40DD8FA4020E}" destId="{6F60D84A-DB3C-4659-B125-AC4E9967BD90}" srcOrd="9" destOrd="0" parTransId="{3C181F62-9FA8-4316-A901-9CAB67582CDE}" sibTransId="{6AABB144-9750-4EA1-8887-88F46EC70C54}"/>
    <dgm:cxn modelId="{F4125516-BF08-4CEC-83F8-FA9CF08E2C6F}" type="presOf" srcId="{3C181F62-9FA8-4316-A901-9CAB67582CDE}" destId="{17D959DA-68FE-43D2-AA2B-A3AA82BC27AE}" srcOrd="1" destOrd="0" presId="urn:microsoft.com/office/officeart/2008/layout/HorizontalMultiLevelHierarchy"/>
    <dgm:cxn modelId="{A79F7AFC-32FA-4C0F-A98C-DE75C2018E5C}" type="presOf" srcId="{01620E9B-BF19-4430-8857-0D02F3A262EA}" destId="{5B5BD8F7-EC16-4F5D-8DE7-29268A9C8DF2}" srcOrd="0" destOrd="0" presId="urn:microsoft.com/office/officeart/2008/layout/HorizontalMultiLevelHierarchy"/>
    <dgm:cxn modelId="{D08E4313-69B9-4FC7-8691-D775743B42FD}" type="presOf" srcId="{63F23ED3-E1B8-4C5A-A795-6147EEF35D20}" destId="{3941E055-7D15-41CD-87E1-9A71D0AB264F}" srcOrd="1" destOrd="0" presId="urn:microsoft.com/office/officeart/2008/layout/HorizontalMultiLevelHierarchy"/>
    <dgm:cxn modelId="{DF825204-2D47-4B24-B3FF-BA419DB8DAB4}" type="presOf" srcId="{E4A498AE-34EE-4A13-9F5A-8E79AE92ECB7}" destId="{51CE7AF3-CE0C-4515-9EF4-23F2590B80D0}" srcOrd="0" destOrd="0" presId="urn:microsoft.com/office/officeart/2008/layout/HorizontalMultiLevelHierarchy"/>
    <dgm:cxn modelId="{994C8ED1-EC2D-4E98-8BA7-74AFB64E4F72}" srcId="{783AC13F-C9B3-4C9E-8D93-40DD8FA4020E}" destId="{B82D7771-C5A3-4D9A-816C-03A402F751B8}" srcOrd="5" destOrd="0" parTransId="{01DF6ABC-A354-4AC0-B65B-814733143CC5}" sibTransId="{42EBF0F7-557F-4581-938D-1C3229412DBC}"/>
    <dgm:cxn modelId="{F5921A1B-4DF9-42CF-B25C-736210311EE6}" type="presOf" srcId="{783AC13F-C9B3-4C9E-8D93-40DD8FA4020E}" destId="{458E11EE-B739-4B81-973C-996A2D88D675}" srcOrd="0" destOrd="0" presId="urn:microsoft.com/office/officeart/2008/layout/HorizontalMultiLevelHierarchy"/>
    <dgm:cxn modelId="{20A295FB-82F9-4764-A3F5-E0080278873F}" type="presOf" srcId="{09C8B0A2-FA94-4BE7-A141-35CD42C2577F}" destId="{FF00793C-A439-405D-919E-4D5919E746D9}" srcOrd="1" destOrd="0" presId="urn:microsoft.com/office/officeart/2008/layout/HorizontalMultiLevelHierarchy"/>
    <dgm:cxn modelId="{4DA73A2F-E379-464F-B818-9B8EA7979FF9}" type="presOf" srcId="{09C8B0A2-FA94-4BE7-A141-35CD42C2577F}" destId="{6D0175A4-5B77-4317-8F9C-EEAF3AA0012C}" srcOrd="0" destOrd="0" presId="urn:microsoft.com/office/officeart/2008/layout/HorizontalMultiLevelHierarchy"/>
    <dgm:cxn modelId="{5BE4E3E5-69A8-4116-B381-0DD1D99CA628}" type="presOf" srcId="{6F60D84A-DB3C-4659-B125-AC4E9967BD90}" destId="{B804CE22-FFE4-415B-8D19-DB0A46EB6B3F}" srcOrd="0" destOrd="0" presId="urn:microsoft.com/office/officeart/2008/layout/HorizontalMultiLevelHierarchy"/>
    <dgm:cxn modelId="{354A1563-223D-44C0-B23C-3B191B7307A4}" type="presOf" srcId="{CFBAC9E8-0E01-4F9B-9BB4-EEED8512A0DE}" destId="{61380359-5922-48AC-89BE-7E6D643E9474}" srcOrd="1" destOrd="0" presId="urn:microsoft.com/office/officeart/2008/layout/HorizontalMultiLevelHierarchy"/>
    <dgm:cxn modelId="{D6E517C6-0752-459D-9824-466CBA1E2341}" type="presParOf" srcId="{47826CDB-B63E-4122-BC27-F5D95757A70A}" destId="{2F1C2A06-9BC8-455F-A016-D36B0D4BA810}" srcOrd="0" destOrd="0" presId="urn:microsoft.com/office/officeart/2008/layout/HorizontalMultiLevelHierarchy"/>
    <dgm:cxn modelId="{12F76A00-2BA9-4B8F-B05D-D83AFEF1A1FC}" type="presParOf" srcId="{2F1C2A06-9BC8-455F-A016-D36B0D4BA810}" destId="{458E11EE-B739-4B81-973C-996A2D88D675}" srcOrd="0" destOrd="0" presId="urn:microsoft.com/office/officeart/2008/layout/HorizontalMultiLevelHierarchy"/>
    <dgm:cxn modelId="{4588FD5E-0722-4E1D-BC71-D294C344D443}" type="presParOf" srcId="{2F1C2A06-9BC8-455F-A016-D36B0D4BA810}" destId="{2C6BA61B-5E80-49A8-8740-460320A091A3}" srcOrd="1" destOrd="0" presId="urn:microsoft.com/office/officeart/2008/layout/HorizontalMultiLevelHierarchy"/>
    <dgm:cxn modelId="{181D37AE-4B42-47FA-8606-ECF24B228713}" type="presParOf" srcId="{2C6BA61B-5E80-49A8-8740-460320A091A3}" destId="{3A96837C-7490-4137-89B0-002455457C6A}" srcOrd="0" destOrd="0" presId="urn:microsoft.com/office/officeart/2008/layout/HorizontalMultiLevelHierarchy"/>
    <dgm:cxn modelId="{C0BC72BC-0821-4993-BE4B-A01DAAA31913}" type="presParOf" srcId="{3A96837C-7490-4137-89B0-002455457C6A}" destId="{2768AE85-9C88-4C94-9685-0387172BF385}" srcOrd="0" destOrd="0" presId="urn:microsoft.com/office/officeart/2008/layout/HorizontalMultiLevelHierarchy"/>
    <dgm:cxn modelId="{417C4D7E-3C13-4371-8766-933AC2DA2DC2}" type="presParOf" srcId="{2C6BA61B-5E80-49A8-8740-460320A091A3}" destId="{5EB32092-67B4-4F18-896B-2786CBDACB5E}" srcOrd="1" destOrd="0" presId="urn:microsoft.com/office/officeart/2008/layout/HorizontalMultiLevelHierarchy"/>
    <dgm:cxn modelId="{0CB215BF-4F79-4223-8D44-548B33AF7E0E}" type="presParOf" srcId="{5EB32092-67B4-4F18-896B-2786CBDACB5E}" destId="{2FF855EE-C98D-461F-B9CC-E93D766316A8}" srcOrd="0" destOrd="0" presId="urn:microsoft.com/office/officeart/2008/layout/HorizontalMultiLevelHierarchy"/>
    <dgm:cxn modelId="{50CEC79B-9940-42F4-B7E9-26567511E83B}" type="presParOf" srcId="{5EB32092-67B4-4F18-896B-2786CBDACB5E}" destId="{0C4EA50A-2669-43EC-B837-90D5F9A6B34B}" srcOrd="1" destOrd="0" presId="urn:microsoft.com/office/officeart/2008/layout/HorizontalMultiLevelHierarchy"/>
    <dgm:cxn modelId="{70F87391-8731-4724-9439-88550387DF94}" type="presParOf" srcId="{2C6BA61B-5E80-49A8-8740-460320A091A3}" destId="{EAAFD59D-3AD5-460A-9AF6-DC6F1367B235}" srcOrd="2" destOrd="0" presId="urn:microsoft.com/office/officeart/2008/layout/HorizontalMultiLevelHierarchy"/>
    <dgm:cxn modelId="{3A0E8C63-06B5-4B08-849D-084FE1623A2A}" type="presParOf" srcId="{EAAFD59D-3AD5-460A-9AF6-DC6F1367B235}" destId="{90EFD69F-0E76-4319-B09D-81FFD7797FA6}" srcOrd="0" destOrd="0" presId="urn:microsoft.com/office/officeart/2008/layout/HorizontalMultiLevelHierarchy"/>
    <dgm:cxn modelId="{78D53A34-E9B6-444E-A3AE-6055454CC14C}" type="presParOf" srcId="{2C6BA61B-5E80-49A8-8740-460320A091A3}" destId="{3849D959-66AB-409E-9CD5-B35AF5122928}" srcOrd="3" destOrd="0" presId="urn:microsoft.com/office/officeart/2008/layout/HorizontalMultiLevelHierarchy"/>
    <dgm:cxn modelId="{E1D14B8E-3074-4F24-B837-E1FB533646E3}" type="presParOf" srcId="{3849D959-66AB-409E-9CD5-B35AF5122928}" destId="{B1B7E834-3DEE-4441-AF75-DC274B544B44}" srcOrd="0" destOrd="0" presId="urn:microsoft.com/office/officeart/2008/layout/HorizontalMultiLevelHierarchy"/>
    <dgm:cxn modelId="{81FC9FF0-3450-4A96-B909-8D5F523DB1B3}" type="presParOf" srcId="{3849D959-66AB-409E-9CD5-B35AF5122928}" destId="{B660F6AC-8CE8-4611-8FA9-CC0CAA655F0A}" srcOrd="1" destOrd="0" presId="urn:microsoft.com/office/officeart/2008/layout/HorizontalMultiLevelHierarchy"/>
    <dgm:cxn modelId="{3361B8A3-1C23-4495-A782-9F940B2A0096}" type="presParOf" srcId="{2C6BA61B-5E80-49A8-8740-460320A091A3}" destId="{90862E29-C6B7-497B-8E7A-D10406940ACF}" srcOrd="4" destOrd="0" presId="urn:microsoft.com/office/officeart/2008/layout/HorizontalMultiLevelHierarchy"/>
    <dgm:cxn modelId="{F6E7AB4E-7A3D-489C-8F2E-2C895C2B218D}" type="presParOf" srcId="{90862E29-C6B7-497B-8E7A-D10406940ACF}" destId="{3941E055-7D15-41CD-87E1-9A71D0AB264F}" srcOrd="0" destOrd="0" presId="urn:microsoft.com/office/officeart/2008/layout/HorizontalMultiLevelHierarchy"/>
    <dgm:cxn modelId="{DC01B62F-A53C-4F25-B2EE-BD12C67E0331}" type="presParOf" srcId="{2C6BA61B-5E80-49A8-8740-460320A091A3}" destId="{8B3886EB-85A4-454B-ADD8-ED00EBF96182}" srcOrd="5" destOrd="0" presId="urn:microsoft.com/office/officeart/2008/layout/HorizontalMultiLevelHierarchy"/>
    <dgm:cxn modelId="{CA3C40D6-309C-4609-9A6F-3B55724F69F4}" type="presParOf" srcId="{8B3886EB-85A4-454B-ADD8-ED00EBF96182}" destId="{791C4A1D-A58C-40EA-99E6-F1E35162E219}" srcOrd="0" destOrd="0" presId="urn:microsoft.com/office/officeart/2008/layout/HorizontalMultiLevelHierarchy"/>
    <dgm:cxn modelId="{5B67195D-669B-4728-BDAC-66840AB2F7D9}" type="presParOf" srcId="{8B3886EB-85A4-454B-ADD8-ED00EBF96182}" destId="{1F8A7C54-5CF7-4D33-9700-9B0AED20D177}" srcOrd="1" destOrd="0" presId="urn:microsoft.com/office/officeart/2008/layout/HorizontalMultiLevelHierarchy"/>
    <dgm:cxn modelId="{BDDBC710-2903-41A8-A7C0-91C985207427}" type="presParOf" srcId="{2C6BA61B-5E80-49A8-8740-460320A091A3}" destId="{B5BBB4ED-92B4-4309-836D-8D62E5E6B36A}" srcOrd="6" destOrd="0" presId="urn:microsoft.com/office/officeart/2008/layout/HorizontalMultiLevelHierarchy"/>
    <dgm:cxn modelId="{8663C8B5-57B4-466A-93FA-84924D0B7191}" type="presParOf" srcId="{B5BBB4ED-92B4-4309-836D-8D62E5E6B36A}" destId="{39E52883-BAE7-414A-A249-EEF163533ABD}" srcOrd="0" destOrd="0" presId="urn:microsoft.com/office/officeart/2008/layout/HorizontalMultiLevelHierarchy"/>
    <dgm:cxn modelId="{9F57D326-0B2A-4253-A7B8-2868914E9D0F}" type="presParOf" srcId="{2C6BA61B-5E80-49A8-8740-460320A091A3}" destId="{6C1A768F-4504-41D3-B162-6EE3F9F5DF0B}" srcOrd="7" destOrd="0" presId="urn:microsoft.com/office/officeart/2008/layout/HorizontalMultiLevelHierarchy"/>
    <dgm:cxn modelId="{F6F62CD5-5C81-4837-9936-191FBD0A1FF1}" type="presParOf" srcId="{6C1A768F-4504-41D3-B162-6EE3F9F5DF0B}" destId="{5B5BD8F7-EC16-4F5D-8DE7-29268A9C8DF2}" srcOrd="0" destOrd="0" presId="urn:microsoft.com/office/officeart/2008/layout/HorizontalMultiLevelHierarchy"/>
    <dgm:cxn modelId="{94094E08-812C-49EA-9B39-E055C0A6C30E}" type="presParOf" srcId="{6C1A768F-4504-41D3-B162-6EE3F9F5DF0B}" destId="{B05FE754-7D1D-4F9A-A9D6-459A3BC69AFC}" srcOrd="1" destOrd="0" presId="urn:microsoft.com/office/officeart/2008/layout/HorizontalMultiLevelHierarchy"/>
    <dgm:cxn modelId="{7FFA0979-C1AB-449B-B86A-9A2EFF4271F7}" type="presParOf" srcId="{2C6BA61B-5E80-49A8-8740-460320A091A3}" destId="{740B933A-9FC0-4FDC-BC1C-369F72728014}" srcOrd="8" destOrd="0" presId="urn:microsoft.com/office/officeart/2008/layout/HorizontalMultiLevelHierarchy"/>
    <dgm:cxn modelId="{DABC3D69-BBFA-4246-AB16-D879A864A887}" type="presParOf" srcId="{740B933A-9FC0-4FDC-BC1C-369F72728014}" destId="{61380359-5922-48AC-89BE-7E6D643E9474}" srcOrd="0" destOrd="0" presId="urn:microsoft.com/office/officeart/2008/layout/HorizontalMultiLevelHierarchy"/>
    <dgm:cxn modelId="{15D285E9-8504-4226-90B0-387797F7BEEF}" type="presParOf" srcId="{2C6BA61B-5E80-49A8-8740-460320A091A3}" destId="{CEAD2E66-B69B-4775-B3D7-C7B7449DB0E2}" srcOrd="9" destOrd="0" presId="urn:microsoft.com/office/officeart/2008/layout/HorizontalMultiLevelHierarchy"/>
    <dgm:cxn modelId="{638058CC-BDF1-48A8-9140-27980A5B6612}" type="presParOf" srcId="{CEAD2E66-B69B-4775-B3D7-C7B7449DB0E2}" destId="{590E3326-0D10-4E9F-BC98-BBC3F6759B10}" srcOrd="0" destOrd="0" presId="urn:microsoft.com/office/officeart/2008/layout/HorizontalMultiLevelHierarchy"/>
    <dgm:cxn modelId="{8B3A4AB8-B82F-41E5-B756-7EB22CB8864C}" type="presParOf" srcId="{CEAD2E66-B69B-4775-B3D7-C7B7449DB0E2}" destId="{156F02AA-65C4-4412-81D5-C798DA70A2FE}" srcOrd="1" destOrd="0" presId="urn:microsoft.com/office/officeart/2008/layout/HorizontalMultiLevelHierarchy"/>
    <dgm:cxn modelId="{421719F8-2539-48C7-A6C6-2FB5837BBFAB}" type="presParOf" srcId="{2C6BA61B-5E80-49A8-8740-460320A091A3}" destId="{51664C98-2F9D-4880-BA43-1551C2587A7A}" srcOrd="10" destOrd="0" presId="urn:microsoft.com/office/officeart/2008/layout/HorizontalMultiLevelHierarchy"/>
    <dgm:cxn modelId="{5B37B0A6-D056-44EE-AC75-998DB0B16ABE}" type="presParOf" srcId="{51664C98-2F9D-4880-BA43-1551C2587A7A}" destId="{228D2E33-B49B-42ED-83D2-DBF54165F933}" srcOrd="0" destOrd="0" presId="urn:microsoft.com/office/officeart/2008/layout/HorizontalMultiLevelHierarchy"/>
    <dgm:cxn modelId="{C860C44A-582D-4953-B9A3-9E6A229C4FD1}" type="presParOf" srcId="{2C6BA61B-5E80-49A8-8740-460320A091A3}" destId="{D670DEA5-9808-43D7-8FD9-7B9F21EAF0DE}" srcOrd="11" destOrd="0" presId="urn:microsoft.com/office/officeart/2008/layout/HorizontalMultiLevelHierarchy"/>
    <dgm:cxn modelId="{D132FC28-2223-4B76-B9A0-6D260D42B7C8}" type="presParOf" srcId="{D670DEA5-9808-43D7-8FD9-7B9F21EAF0DE}" destId="{A62EF4C8-C686-4D32-9186-22FFCF7B5B9F}" srcOrd="0" destOrd="0" presId="urn:microsoft.com/office/officeart/2008/layout/HorizontalMultiLevelHierarchy"/>
    <dgm:cxn modelId="{CEDAB704-6AD6-419D-B7A3-38FB74030D1A}" type="presParOf" srcId="{D670DEA5-9808-43D7-8FD9-7B9F21EAF0DE}" destId="{F889EBE1-C4E2-463A-B358-B597A7D24299}" srcOrd="1" destOrd="0" presId="urn:microsoft.com/office/officeart/2008/layout/HorizontalMultiLevelHierarchy"/>
    <dgm:cxn modelId="{8E096633-8A56-4CE5-A082-BF6384837CFD}" type="presParOf" srcId="{2C6BA61B-5E80-49A8-8740-460320A091A3}" destId="{6D0175A4-5B77-4317-8F9C-EEAF3AA0012C}" srcOrd="12" destOrd="0" presId="urn:microsoft.com/office/officeart/2008/layout/HorizontalMultiLevelHierarchy"/>
    <dgm:cxn modelId="{544BE755-5956-4674-A35D-2E1D3EAEA18C}" type="presParOf" srcId="{6D0175A4-5B77-4317-8F9C-EEAF3AA0012C}" destId="{FF00793C-A439-405D-919E-4D5919E746D9}" srcOrd="0" destOrd="0" presId="urn:microsoft.com/office/officeart/2008/layout/HorizontalMultiLevelHierarchy"/>
    <dgm:cxn modelId="{5804DE66-971E-4EEA-B1DD-28E711CCB907}" type="presParOf" srcId="{2C6BA61B-5E80-49A8-8740-460320A091A3}" destId="{780B4994-C26B-4F7F-8AB2-0318D8FEA0EA}" srcOrd="13" destOrd="0" presId="urn:microsoft.com/office/officeart/2008/layout/HorizontalMultiLevelHierarchy"/>
    <dgm:cxn modelId="{F1631908-7593-4EEE-BDD0-3B0FA1049933}" type="presParOf" srcId="{780B4994-C26B-4F7F-8AB2-0318D8FEA0EA}" destId="{2D318799-6048-4102-AB7E-AED5A88BDB95}" srcOrd="0" destOrd="0" presId="urn:microsoft.com/office/officeart/2008/layout/HorizontalMultiLevelHierarchy"/>
    <dgm:cxn modelId="{FF0E50C6-07A0-49C0-AA93-03F679E8308B}" type="presParOf" srcId="{780B4994-C26B-4F7F-8AB2-0318D8FEA0EA}" destId="{52F8C389-016C-4A26-AE86-DC676F0239DC}" srcOrd="1" destOrd="0" presId="urn:microsoft.com/office/officeart/2008/layout/HorizontalMultiLevelHierarchy"/>
    <dgm:cxn modelId="{D219A4B9-0AAA-45EA-9224-EAA281C50130}" type="presParOf" srcId="{2C6BA61B-5E80-49A8-8740-460320A091A3}" destId="{F7745445-9EA6-4F94-A105-7A753B18CF96}" srcOrd="14" destOrd="0" presId="urn:microsoft.com/office/officeart/2008/layout/HorizontalMultiLevelHierarchy"/>
    <dgm:cxn modelId="{006E00A2-49FC-4DAB-AF97-BC348D91CBE4}" type="presParOf" srcId="{F7745445-9EA6-4F94-A105-7A753B18CF96}" destId="{BB81B059-4CDF-42A9-A496-2B2663678A8F}" srcOrd="0" destOrd="0" presId="urn:microsoft.com/office/officeart/2008/layout/HorizontalMultiLevelHierarchy"/>
    <dgm:cxn modelId="{B5E3D403-BB27-4933-8BA5-C4EB562A8254}" type="presParOf" srcId="{2C6BA61B-5E80-49A8-8740-460320A091A3}" destId="{073972C9-C755-4A15-A802-6175C19DDD58}" srcOrd="15" destOrd="0" presId="urn:microsoft.com/office/officeart/2008/layout/HorizontalMultiLevelHierarchy"/>
    <dgm:cxn modelId="{D9D9B75E-1B47-4DB1-BF14-5F0FC80C3F77}" type="presParOf" srcId="{073972C9-C755-4A15-A802-6175C19DDD58}" destId="{51CE7AF3-CE0C-4515-9EF4-23F2590B80D0}" srcOrd="0" destOrd="0" presId="urn:microsoft.com/office/officeart/2008/layout/HorizontalMultiLevelHierarchy"/>
    <dgm:cxn modelId="{D39CEA69-69DA-473E-A3D3-28D0E2C4800B}" type="presParOf" srcId="{073972C9-C755-4A15-A802-6175C19DDD58}" destId="{63F57798-45A4-40D6-AE9E-4BC1C6B8E3B6}" srcOrd="1" destOrd="0" presId="urn:microsoft.com/office/officeart/2008/layout/HorizontalMultiLevelHierarchy"/>
    <dgm:cxn modelId="{8BADD580-CEE4-44C8-9D26-973054BCE234}" type="presParOf" srcId="{2C6BA61B-5E80-49A8-8740-460320A091A3}" destId="{05ED63D9-C503-4524-897C-3111C1832F33}" srcOrd="16" destOrd="0" presId="urn:microsoft.com/office/officeart/2008/layout/HorizontalMultiLevelHierarchy"/>
    <dgm:cxn modelId="{E085B814-B5BA-4276-B4BA-567ED803B039}" type="presParOf" srcId="{05ED63D9-C503-4524-897C-3111C1832F33}" destId="{EBCAA16A-3BFF-4067-A014-0AD89865F102}" srcOrd="0" destOrd="0" presId="urn:microsoft.com/office/officeart/2008/layout/HorizontalMultiLevelHierarchy"/>
    <dgm:cxn modelId="{D3A19D23-9AFD-41FE-844F-001BF3E3A914}" type="presParOf" srcId="{2C6BA61B-5E80-49A8-8740-460320A091A3}" destId="{9E3693AA-3903-4DA6-81F6-2EFA5E6DE4E7}" srcOrd="17" destOrd="0" presId="urn:microsoft.com/office/officeart/2008/layout/HorizontalMultiLevelHierarchy"/>
    <dgm:cxn modelId="{3C2EAFC5-3908-4DE1-B3CF-FD13D85C6C29}" type="presParOf" srcId="{9E3693AA-3903-4DA6-81F6-2EFA5E6DE4E7}" destId="{74FEDC79-70B1-4C38-B663-0B111B3D4BBE}" srcOrd="0" destOrd="0" presId="urn:microsoft.com/office/officeart/2008/layout/HorizontalMultiLevelHierarchy"/>
    <dgm:cxn modelId="{979246F8-C1D9-4869-A7F3-9AF14D956F5D}" type="presParOf" srcId="{9E3693AA-3903-4DA6-81F6-2EFA5E6DE4E7}" destId="{6643D078-EEC0-489E-B084-565FE57B1513}" srcOrd="1" destOrd="0" presId="urn:microsoft.com/office/officeart/2008/layout/HorizontalMultiLevelHierarchy"/>
    <dgm:cxn modelId="{77FF5D12-C9C0-446A-A483-DB34980692D3}" type="presParOf" srcId="{2C6BA61B-5E80-49A8-8740-460320A091A3}" destId="{8020429A-B2AF-4071-8EF4-7956DA830DD6}" srcOrd="18" destOrd="0" presId="urn:microsoft.com/office/officeart/2008/layout/HorizontalMultiLevelHierarchy"/>
    <dgm:cxn modelId="{2323BD30-1F50-49FC-A9DE-FCA01C8A89E2}" type="presParOf" srcId="{8020429A-B2AF-4071-8EF4-7956DA830DD6}" destId="{17D959DA-68FE-43D2-AA2B-A3AA82BC27AE}" srcOrd="0" destOrd="0" presId="urn:microsoft.com/office/officeart/2008/layout/HorizontalMultiLevelHierarchy"/>
    <dgm:cxn modelId="{99611164-2FB0-432E-859C-0C3D2C55C841}" type="presParOf" srcId="{2C6BA61B-5E80-49A8-8740-460320A091A3}" destId="{89F3A946-4391-4CF4-ABD4-79A0BA172CCE}" srcOrd="19" destOrd="0" presId="urn:microsoft.com/office/officeart/2008/layout/HorizontalMultiLevelHierarchy"/>
    <dgm:cxn modelId="{8BE814C7-C0BC-4024-9D6A-4C723B91D6AD}" type="presParOf" srcId="{89F3A946-4391-4CF4-ABD4-79A0BA172CCE}" destId="{B804CE22-FFE4-415B-8D19-DB0A46EB6B3F}" srcOrd="0" destOrd="0" presId="urn:microsoft.com/office/officeart/2008/layout/HorizontalMultiLevelHierarchy"/>
    <dgm:cxn modelId="{86EB4B33-2BDE-4ECD-84E0-486246C3C475}" type="presParOf" srcId="{89F3A946-4391-4CF4-ABD4-79A0BA172CCE}" destId="{708A9CDD-4D1F-42F9-94B5-E11C9443BFC2}" srcOrd="1" destOrd="0" presId="urn:microsoft.com/office/officeart/2008/layout/HorizontalMultiLevelHierarchy"/>
    <dgm:cxn modelId="{322F8636-8E89-4939-A4EA-AAA298207F4F}" type="presParOf" srcId="{2C6BA61B-5E80-49A8-8740-460320A091A3}" destId="{AD4D2120-B5B9-48DB-82FD-6757B65D4D48}" srcOrd="20" destOrd="0" presId="urn:microsoft.com/office/officeart/2008/layout/HorizontalMultiLevelHierarchy"/>
    <dgm:cxn modelId="{9C055F31-0F6F-4A94-BAC0-16315EBED125}" type="presParOf" srcId="{AD4D2120-B5B9-48DB-82FD-6757B65D4D48}" destId="{7A56FB0D-F398-4DD6-AE4B-9CEAE47CCFBC}" srcOrd="0" destOrd="0" presId="urn:microsoft.com/office/officeart/2008/layout/HorizontalMultiLevelHierarchy"/>
    <dgm:cxn modelId="{7954F141-E332-47A9-8BFC-3EBF42A5A205}" type="presParOf" srcId="{2C6BA61B-5E80-49A8-8740-460320A091A3}" destId="{53DCFC18-E6ED-477D-8A37-6FD593F5FB30}" srcOrd="21" destOrd="0" presId="urn:microsoft.com/office/officeart/2008/layout/HorizontalMultiLevelHierarchy"/>
    <dgm:cxn modelId="{3E16DA99-72FA-468C-8D83-CDDAF23900EE}" type="presParOf" srcId="{53DCFC18-E6ED-477D-8A37-6FD593F5FB30}" destId="{09F5820B-381B-44DF-9751-4358151F7299}" srcOrd="0" destOrd="0" presId="urn:microsoft.com/office/officeart/2008/layout/HorizontalMultiLevelHierarchy"/>
    <dgm:cxn modelId="{DF4C27E1-F2B2-48F6-BB7E-0D2F248885D0}" type="presParOf" srcId="{53DCFC18-E6ED-477D-8A37-6FD593F5FB30}" destId="{44ACE4CD-F7BE-44D0-9687-6B0111A35F9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D2120-B5B9-48DB-82FD-6757B65D4D48}">
      <dsp:nvSpPr>
        <dsp:cNvPr id="0" name=""/>
        <dsp:cNvSpPr/>
      </dsp:nvSpPr>
      <dsp:spPr>
        <a:xfrm>
          <a:off x="623500" y="2591073"/>
          <a:ext cx="892384" cy="2217865"/>
        </a:xfrm>
        <a:custGeom>
          <a:avLst/>
          <a:gdLst/>
          <a:ahLst/>
          <a:cxnLst/>
          <a:rect l="0" t="0" r="0" b="0"/>
          <a:pathLst>
            <a:path>
              <a:moveTo>
                <a:pt x="0" y="0"/>
              </a:moveTo>
              <a:lnTo>
                <a:pt x="446192" y="0"/>
              </a:lnTo>
              <a:lnTo>
                <a:pt x="446192" y="2217865"/>
              </a:lnTo>
              <a:lnTo>
                <a:pt x="892384" y="2217865"/>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1009925" y="3640239"/>
        <a:ext cx="119533" cy="119533"/>
      </dsp:txXfrm>
    </dsp:sp>
    <dsp:sp modelId="{8020429A-B2AF-4071-8EF4-7956DA830DD6}">
      <dsp:nvSpPr>
        <dsp:cNvPr id="0" name=""/>
        <dsp:cNvSpPr/>
      </dsp:nvSpPr>
      <dsp:spPr>
        <a:xfrm>
          <a:off x="623500" y="2591073"/>
          <a:ext cx="892384" cy="1774292"/>
        </a:xfrm>
        <a:custGeom>
          <a:avLst/>
          <a:gdLst/>
          <a:ahLst/>
          <a:cxnLst/>
          <a:rect l="0" t="0" r="0" b="0"/>
          <a:pathLst>
            <a:path>
              <a:moveTo>
                <a:pt x="0" y="0"/>
              </a:moveTo>
              <a:lnTo>
                <a:pt x="446192" y="0"/>
              </a:lnTo>
              <a:lnTo>
                <a:pt x="446192" y="1774292"/>
              </a:lnTo>
              <a:lnTo>
                <a:pt x="892384" y="1774292"/>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020040" y="3428568"/>
        <a:ext cx="99303" cy="99303"/>
      </dsp:txXfrm>
    </dsp:sp>
    <dsp:sp modelId="{05ED63D9-C503-4524-897C-3111C1832F33}">
      <dsp:nvSpPr>
        <dsp:cNvPr id="0" name=""/>
        <dsp:cNvSpPr/>
      </dsp:nvSpPr>
      <dsp:spPr>
        <a:xfrm>
          <a:off x="623500" y="2591073"/>
          <a:ext cx="892384" cy="1330719"/>
        </a:xfrm>
        <a:custGeom>
          <a:avLst/>
          <a:gdLst/>
          <a:ahLst/>
          <a:cxnLst/>
          <a:rect l="0" t="0" r="0" b="0"/>
          <a:pathLst>
            <a:path>
              <a:moveTo>
                <a:pt x="0" y="0"/>
              </a:moveTo>
              <a:lnTo>
                <a:pt x="446192" y="0"/>
              </a:lnTo>
              <a:lnTo>
                <a:pt x="446192" y="1330719"/>
              </a:lnTo>
              <a:lnTo>
                <a:pt x="892384" y="1330719"/>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29636" y="3216377"/>
        <a:ext cx="80111" cy="80111"/>
      </dsp:txXfrm>
    </dsp:sp>
    <dsp:sp modelId="{F7745445-9EA6-4F94-A105-7A753B18CF96}">
      <dsp:nvSpPr>
        <dsp:cNvPr id="0" name=""/>
        <dsp:cNvSpPr/>
      </dsp:nvSpPr>
      <dsp:spPr>
        <a:xfrm>
          <a:off x="623500" y="2591073"/>
          <a:ext cx="892384" cy="887146"/>
        </a:xfrm>
        <a:custGeom>
          <a:avLst/>
          <a:gdLst/>
          <a:ahLst/>
          <a:cxnLst/>
          <a:rect l="0" t="0" r="0" b="0"/>
          <a:pathLst>
            <a:path>
              <a:moveTo>
                <a:pt x="0" y="0"/>
              </a:moveTo>
              <a:lnTo>
                <a:pt x="446192" y="0"/>
              </a:lnTo>
              <a:lnTo>
                <a:pt x="446192" y="887146"/>
              </a:lnTo>
              <a:lnTo>
                <a:pt x="892384" y="887146"/>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8234" y="3003188"/>
        <a:ext cx="62916" cy="62916"/>
      </dsp:txXfrm>
    </dsp:sp>
    <dsp:sp modelId="{6D0175A4-5B77-4317-8F9C-EEAF3AA0012C}">
      <dsp:nvSpPr>
        <dsp:cNvPr id="0" name=""/>
        <dsp:cNvSpPr/>
      </dsp:nvSpPr>
      <dsp:spPr>
        <a:xfrm>
          <a:off x="623500" y="2591073"/>
          <a:ext cx="892384" cy="443573"/>
        </a:xfrm>
        <a:custGeom>
          <a:avLst/>
          <a:gdLst/>
          <a:ahLst/>
          <a:cxnLst/>
          <a:rect l="0" t="0" r="0" b="0"/>
          <a:pathLst>
            <a:path>
              <a:moveTo>
                <a:pt x="0" y="0"/>
              </a:moveTo>
              <a:lnTo>
                <a:pt x="446192" y="0"/>
              </a:lnTo>
              <a:lnTo>
                <a:pt x="446192" y="443573"/>
              </a:lnTo>
              <a:lnTo>
                <a:pt x="892384" y="443573"/>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44778" y="2787946"/>
        <a:ext cx="49827" cy="49827"/>
      </dsp:txXfrm>
    </dsp:sp>
    <dsp:sp modelId="{51664C98-2F9D-4880-BA43-1551C2587A7A}">
      <dsp:nvSpPr>
        <dsp:cNvPr id="0" name=""/>
        <dsp:cNvSpPr/>
      </dsp:nvSpPr>
      <dsp:spPr>
        <a:xfrm>
          <a:off x="623500" y="2545353"/>
          <a:ext cx="892384" cy="91440"/>
        </a:xfrm>
        <a:custGeom>
          <a:avLst/>
          <a:gdLst/>
          <a:ahLst/>
          <a:cxnLst/>
          <a:rect l="0" t="0" r="0" b="0"/>
          <a:pathLst>
            <a:path>
              <a:moveTo>
                <a:pt x="0" y="45720"/>
              </a:moveTo>
              <a:lnTo>
                <a:pt x="892384" y="4572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47383" y="2568763"/>
        <a:ext cx="44619" cy="44619"/>
      </dsp:txXfrm>
    </dsp:sp>
    <dsp:sp modelId="{740B933A-9FC0-4FDC-BC1C-369F72728014}">
      <dsp:nvSpPr>
        <dsp:cNvPr id="0" name=""/>
        <dsp:cNvSpPr/>
      </dsp:nvSpPr>
      <dsp:spPr>
        <a:xfrm>
          <a:off x="623500" y="2147500"/>
          <a:ext cx="892384" cy="443573"/>
        </a:xfrm>
        <a:custGeom>
          <a:avLst/>
          <a:gdLst/>
          <a:ahLst/>
          <a:cxnLst/>
          <a:rect l="0" t="0" r="0" b="0"/>
          <a:pathLst>
            <a:path>
              <a:moveTo>
                <a:pt x="0" y="443573"/>
              </a:moveTo>
              <a:lnTo>
                <a:pt x="446192" y="443573"/>
              </a:lnTo>
              <a:lnTo>
                <a:pt x="446192" y="0"/>
              </a:lnTo>
              <a:lnTo>
                <a:pt x="892384" y="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44778" y="2344373"/>
        <a:ext cx="49827" cy="49827"/>
      </dsp:txXfrm>
    </dsp:sp>
    <dsp:sp modelId="{B5BBB4ED-92B4-4309-836D-8D62E5E6B36A}">
      <dsp:nvSpPr>
        <dsp:cNvPr id="0" name=""/>
        <dsp:cNvSpPr/>
      </dsp:nvSpPr>
      <dsp:spPr>
        <a:xfrm>
          <a:off x="623500" y="1703927"/>
          <a:ext cx="892384" cy="887146"/>
        </a:xfrm>
        <a:custGeom>
          <a:avLst/>
          <a:gdLst/>
          <a:ahLst/>
          <a:cxnLst/>
          <a:rect l="0" t="0" r="0" b="0"/>
          <a:pathLst>
            <a:path>
              <a:moveTo>
                <a:pt x="0" y="887146"/>
              </a:moveTo>
              <a:lnTo>
                <a:pt x="446192" y="887146"/>
              </a:lnTo>
              <a:lnTo>
                <a:pt x="446192" y="0"/>
              </a:lnTo>
              <a:lnTo>
                <a:pt x="892384" y="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8234" y="2116042"/>
        <a:ext cx="62916" cy="62916"/>
      </dsp:txXfrm>
    </dsp:sp>
    <dsp:sp modelId="{90862E29-C6B7-497B-8E7A-D10406940ACF}">
      <dsp:nvSpPr>
        <dsp:cNvPr id="0" name=""/>
        <dsp:cNvSpPr/>
      </dsp:nvSpPr>
      <dsp:spPr>
        <a:xfrm>
          <a:off x="623500" y="1260354"/>
          <a:ext cx="892384" cy="1330719"/>
        </a:xfrm>
        <a:custGeom>
          <a:avLst/>
          <a:gdLst/>
          <a:ahLst/>
          <a:cxnLst/>
          <a:rect l="0" t="0" r="0" b="0"/>
          <a:pathLst>
            <a:path>
              <a:moveTo>
                <a:pt x="0" y="1330719"/>
              </a:moveTo>
              <a:lnTo>
                <a:pt x="446192" y="1330719"/>
              </a:lnTo>
              <a:lnTo>
                <a:pt x="446192" y="0"/>
              </a:lnTo>
              <a:lnTo>
                <a:pt x="892384" y="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29636" y="1885657"/>
        <a:ext cx="80111" cy="80111"/>
      </dsp:txXfrm>
    </dsp:sp>
    <dsp:sp modelId="{EAAFD59D-3AD5-460A-9AF6-DC6F1367B235}">
      <dsp:nvSpPr>
        <dsp:cNvPr id="0" name=""/>
        <dsp:cNvSpPr/>
      </dsp:nvSpPr>
      <dsp:spPr>
        <a:xfrm>
          <a:off x="623500" y="816781"/>
          <a:ext cx="892384" cy="1774292"/>
        </a:xfrm>
        <a:custGeom>
          <a:avLst/>
          <a:gdLst/>
          <a:ahLst/>
          <a:cxnLst/>
          <a:rect l="0" t="0" r="0" b="0"/>
          <a:pathLst>
            <a:path>
              <a:moveTo>
                <a:pt x="0" y="1774292"/>
              </a:moveTo>
              <a:lnTo>
                <a:pt x="446192" y="1774292"/>
              </a:lnTo>
              <a:lnTo>
                <a:pt x="446192" y="0"/>
              </a:lnTo>
              <a:lnTo>
                <a:pt x="892384" y="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020040" y="1654275"/>
        <a:ext cx="99303" cy="99303"/>
      </dsp:txXfrm>
    </dsp:sp>
    <dsp:sp modelId="{3A96837C-7490-4137-89B0-002455457C6A}">
      <dsp:nvSpPr>
        <dsp:cNvPr id="0" name=""/>
        <dsp:cNvSpPr/>
      </dsp:nvSpPr>
      <dsp:spPr>
        <a:xfrm>
          <a:off x="623500" y="373207"/>
          <a:ext cx="892384" cy="2217865"/>
        </a:xfrm>
        <a:custGeom>
          <a:avLst/>
          <a:gdLst/>
          <a:ahLst/>
          <a:cxnLst/>
          <a:rect l="0" t="0" r="0" b="0"/>
          <a:pathLst>
            <a:path>
              <a:moveTo>
                <a:pt x="0" y="2217865"/>
              </a:moveTo>
              <a:lnTo>
                <a:pt x="446192" y="2217865"/>
              </a:lnTo>
              <a:lnTo>
                <a:pt x="446192" y="0"/>
              </a:lnTo>
              <a:lnTo>
                <a:pt x="892384" y="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1009925" y="1422374"/>
        <a:ext cx="119533" cy="119533"/>
      </dsp:txXfrm>
    </dsp:sp>
    <dsp:sp modelId="{458E11EE-B739-4B81-973C-996A2D88D675}">
      <dsp:nvSpPr>
        <dsp:cNvPr id="0" name=""/>
        <dsp:cNvSpPr/>
      </dsp:nvSpPr>
      <dsp:spPr>
        <a:xfrm rot="16200000">
          <a:off x="-2155915" y="2399488"/>
          <a:ext cx="5175661" cy="38317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Behavioral Patterns</a:t>
          </a:r>
          <a:endParaRPr lang="en-US" sz="2400" kern="1200" dirty="0"/>
        </a:p>
      </dsp:txBody>
      <dsp:txXfrm>
        <a:off x="-2155915" y="2399488"/>
        <a:ext cx="5175661" cy="383170"/>
      </dsp:txXfrm>
    </dsp:sp>
    <dsp:sp modelId="{2FF855EE-C98D-461F-B9CC-E93D766316A8}">
      <dsp:nvSpPr>
        <dsp:cNvPr id="0" name=""/>
        <dsp:cNvSpPr/>
      </dsp:nvSpPr>
      <dsp:spPr>
        <a:xfrm>
          <a:off x="1515884" y="199317"/>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Chain Of Responsibility </a:t>
          </a:r>
          <a:endParaRPr lang="en-US" sz="1900" kern="1200" dirty="0"/>
        </a:p>
      </dsp:txBody>
      <dsp:txXfrm>
        <a:off x="1515884" y="199317"/>
        <a:ext cx="4820449" cy="347780"/>
      </dsp:txXfrm>
    </dsp:sp>
    <dsp:sp modelId="{B1B7E834-3DEE-4441-AF75-DC274B544B44}">
      <dsp:nvSpPr>
        <dsp:cNvPr id="0" name=""/>
        <dsp:cNvSpPr/>
      </dsp:nvSpPr>
      <dsp:spPr>
        <a:xfrm>
          <a:off x="1515884" y="642890"/>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Command</a:t>
          </a:r>
          <a:endParaRPr lang="en-US" sz="1800" kern="1200"/>
        </a:p>
      </dsp:txBody>
      <dsp:txXfrm>
        <a:off x="1515884" y="642890"/>
        <a:ext cx="4820449" cy="347780"/>
      </dsp:txXfrm>
    </dsp:sp>
    <dsp:sp modelId="{791C4A1D-A58C-40EA-99E6-F1E35162E219}">
      <dsp:nvSpPr>
        <dsp:cNvPr id="0" name=""/>
        <dsp:cNvSpPr/>
      </dsp:nvSpPr>
      <dsp:spPr>
        <a:xfrm>
          <a:off x="1515884" y="1086463"/>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Observer</a:t>
          </a:r>
          <a:endParaRPr lang="en-US" sz="1800" kern="1200"/>
        </a:p>
      </dsp:txBody>
      <dsp:txXfrm>
        <a:off x="1515884" y="1086463"/>
        <a:ext cx="4820449" cy="347780"/>
      </dsp:txXfrm>
    </dsp:sp>
    <dsp:sp modelId="{5B5BD8F7-EC16-4F5D-8DE7-29268A9C8DF2}">
      <dsp:nvSpPr>
        <dsp:cNvPr id="0" name=""/>
        <dsp:cNvSpPr/>
      </dsp:nvSpPr>
      <dsp:spPr>
        <a:xfrm>
          <a:off x="1515884" y="1530036"/>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Iterator </a:t>
          </a:r>
          <a:endParaRPr lang="en-US" sz="1800" kern="1200"/>
        </a:p>
      </dsp:txBody>
      <dsp:txXfrm>
        <a:off x="1515884" y="1530036"/>
        <a:ext cx="4820449" cy="347780"/>
      </dsp:txXfrm>
    </dsp:sp>
    <dsp:sp modelId="{590E3326-0D10-4E9F-BC98-BBC3F6759B10}">
      <dsp:nvSpPr>
        <dsp:cNvPr id="0" name=""/>
        <dsp:cNvSpPr/>
      </dsp:nvSpPr>
      <dsp:spPr>
        <a:xfrm>
          <a:off x="1515884" y="1973610"/>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Memento </a:t>
          </a:r>
          <a:endParaRPr lang="en-US" sz="1800" kern="1200"/>
        </a:p>
      </dsp:txBody>
      <dsp:txXfrm>
        <a:off x="1515884" y="1973610"/>
        <a:ext cx="4820449" cy="347780"/>
      </dsp:txXfrm>
    </dsp:sp>
    <dsp:sp modelId="{A62EF4C8-C686-4D32-9186-22FFCF7B5B9F}">
      <dsp:nvSpPr>
        <dsp:cNvPr id="0" name=""/>
        <dsp:cNvSpPr/>
      </dsp:nvSpPr>
      <dsp:spPr>
        <a:xfrm>
          <a:off x="1515884" y="2417183"/>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State </a:t>
          </a:r>
          <a:endParaRPr lang="en-US" sz="1800" kern="1200"/>
        </a:p>
      </dsp:txBody>
      <dsp:txXfrm>
        <a:off x="1515884" y="2417183"/>
        <a:ext cx="4820449" cy="347780"/>
      </dsp:txXfrm>
    </dsp:sp>
    <dsp:sp modelId="{2D318799-6048-4102-AB7E-AED5A88BDB95}">
      <dsp:nvSpPr>
        <dsp:cNvPr id="0" name=""/>
        <dsp:cNvSpPr/>
      </dsp:nvSpPr>
      <dsp:spPr>
        <a:xfrm>
          <a:off x="1515884" y="2860756"/>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Mediator</a:t>
          </a:r>
          <a:endParaRPr lang="en-US" sz="1800" kern="1200"/>
        </a:p>
      </dsp:txBody>
      <dsp:txXfrm>
        <a:off x="1515884" y="2860756"/>
        <a:ext cx="4820449" cy="347780"/>
      </dsp:txXfrm>
    </dsp:sp>
    <dsp:sp modelId="{51CE7AF3-CE0C-4515-9EF4-23F2590B80D0}">
      <dsp:nvSpPr>
        <dsp:cNvPr id="0" name=""/>
        <dsp:cNvSpPr/>
      </dsp:nvSpPr>
      <dsp:spPr>
        <a:xfrm>
          <a:off x="1515884" y="3304329"/>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Strategy </a:t>
          </a:r>
          <a:endParaRPr lang="en-US" sz="1800" kern="1200"/>
        </a:p>
      </dsp:txBody>
      <dsp:txXfrm>
        <a:off x="1515884" y="3304329"/>
        <a:ext cx="4820449" cy="347780"/>
      </dsp:txXfrm>
    </dsp:sp>
    <dsp:sp modelId="{74FEDC79-70B1-4C38-B663-0B111B3D4BBE}">
      <dsp:nvSpPr>
        <dsp:cNvPr id="0" name=""/>
        <dsp:cNvSpPr/>
      </dsp:nvSpPr>
      <dsp:spPr>
        <a:xfrm>
          <a:off x="1515884" y="3747902"/>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Template Method </a:t>
          </a:r>
          <a:endParaRPr lang="en-US" sz="1800" kern="1200"/>
        </a:p>
      </dsp:txBody>
      <dsp:txXfrm>
        <a:off x="1515884" y="3747902"/>
        <a:ext cx="4820449" cy="347780"/>
      </dsp:txXfrm>
    </dsp:sp>
    <dsp:sp modelId="{B804CE22-FFE4-415B-8D19-DB0A46EB6B3F}">
      <dsp:nvSpPr>
        <dsp:cNvPr id="0" name=""/>
        <dsp:cNvSpPr/>
      </dsp:nvSpPr>
      <dsp:spPr>
        <a:xfrm>
          <a:off x="1515884" y="4191475"/>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Visitor</a:t>
          </a:r>
          <a:endParaRPr lang="en-US" sz="1800" kern="1200"/>
        </a:p>
      </dsp:txBody>
      <dsp:txXfrm>
        <a:off x="1515884" y="4191475"/>
        <a:ext cx="4820449" cy="347780"/>
      </dsp:txXfrm>
    </dsp:sp>
    <dsp:sp modelId="{09F5820B-381B-44DF-9751-4358151F7299}">
      <dsp:nvSpPr>
        <dsp:cNvPr id="0" name=""/>
        <dsp:cNvSpPr/>
      </dsp:nvSpPr>
      <dsp:spPr>
        <a:xfrm>
          <a:off x="1515884" y="4635048"/>
          <a:ext cx="4820449" cy="347780"/>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Interpreter</a:t>
          </a:r>
          <a:endParaRPr lang="en-US" sz="1800" kern="1200"/>
        </a:p>
      </dsp:txBody>
      <dsp:txXfrm>
        <a:off x="1515884" y="4635048"/>
        <a:ext cx="4820449" cy="34778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0A9F3B-6E70-4309-951E-00623C75AB0B}" type="datetimeFigureOut">
              <a:rPr lang="en-US" smtClean="0"/>
              <a:pPr/>
              <a:t>05-Aug-15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C515CC-0DC7-43B4-9F21-A1FBE7975772}" type="slidenum">
              <a:rPr lang="en-US" smtClean="0"/>
              <a:pPr/>
              <a:t>‹#›</a:t>
            </a:fld>
            <a:endParaRPr lang="en-US"/>
          </a:p>
        </p:txBody>
      </p:sp>
    </p:spTree>
    <p:extLst>
      <p:ext uri="{BB962C8B-B14F-4D97-AF65-F5344CB8AC3E}">
        <p14:creationId xmlns:p14="http://schemas.microsoft.com/office/powerpoint/2010/main" val="1778919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361797-91F2-4549-9E99-3E7C174FC49B}" type="datetimeFigureOut">
              <a:rPr lang="en-US" smtClean="0"/>
              <a:pPr/>
              <a:t>05-Aug-15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13D3E-188C-4377-B3F1-EAA02EB652DF}" type="slidenum">
              <a:rPr lang="en-US" smtClean="0"/>
              <a:pPr/>
              <a:t>‹#›</a:t>
            </a:fld>
            <a:endParaRPr lang="en-US"/>
          </a:p>
        </p:txBody>
      </p:sp>
    </p:spTree>
    <p:extLst>
      <p:ext uri="{BB962C8B-B14F-4D97-AF65-F5344CB8AC3E}">
        <p14:creationId xmlns:p14="http://schemas.microsoft.com/office/powerpoint/2010/main" val="69494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a:t>
            </a:fld>
            <a:endParaRPr lang="en-US"/>
          </a:p>
        </p:txBody>
      </p:sp>
    </p:spTree>
    <p:extLst>
      <p:ext uri="{BB962C8B-B14F-4D97-AF65-F5344CB8AC3E}">
        <p14:creationId xmlns:p14="http://schemas.microsoft.com/office/powerpoint/2010/main" val="2137156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94</a:t>
            </a:fld>
            <a:endParaRPr lang="en-US"/>
          </a:p>
        </p:txBody>
      </p:sp>
    </p:spTree>
    <p:extLst>
      <p:ext uri="{BB962C8B-B14F-4D97-AF65-F5344CB8AC3E}">
        <p14:creationId xmlns:p14="http://schemas.microsoft.com/office/powerpoint/2010/main" val="1907544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108</a:t>
            </a:fld>
            <a:endParaRPr lang="en-US"/>
          </a:p>
        </p:txBody>
      </p:sp>
    </p:spTree>
    <p:extLst>
      <p:ext uri="{BB962C8B-B14F-4D97-AF65-F5344CB8AC3E}">
        <p14:creationId xmlns:p14="http://schemas.microsoft.com/office/powerpoint/2010/main" val="180333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123</a:t>
            </a:fld>
            <a:endParaRPr lang="en-US"/>
          </a:p>
        </p:txBody>
      </p:sp>
    </p:spTree>
    <p:extLst>
      <p:ext uri="{BB962C8B-B14F-4D97-AF65-F5344CB8AC3E}">
        <p14:creationId xmlns:p14="http://schemas.microsoft.com/office/powerpoint/2010/main" val="166288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138</a:t>
            </a:fld>
            <a:endParaRPr lang="en-US"/>
          </a:p>
        </p:txBody>
      </p:sp>
    </p:spTree>
    <p:extLst>
      <p:ext uri="{BB962C8B-B14F-4D97-AF65-F5344CB8AC3E}">
        <p14:creationId xmlns:p14="http://schemas.microsoft.com/office/powerpoint/2010/main" val="38688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151</a:t>
            </a:fld>
            <a:endParaRPr lang="en-US"/>
          </a:p>
        </p:txBody>
      </p:sp>
    </p:spTree>
    <p:extLst>
      <p:ext uri="{BB962C8B-B14F-4D97-AF65-F5344CB8AC3E}">
        <p14:creationId xmlns:p14="http://schemas.microsoft.com/office/powerpoint/2010/main" val="72139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166</a:t>
            </a:fld>
            <a:endParaRPr lang="en-US"/>
          </a:p>
        </p:txBody>
      </p:sp>
    </p:spTree>
    <p:extLst>
      <p:ext uri="{BB962C8B-B14F-4D97-AF65-F5344CB8AC3E}">
        <p14:creationId xmlns:p14="http://schemas.microsoft.com/office/powerpoint/2010/main" val="465972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180</a:t>
            </a:fld>
            <a:endParaRPr lang="en-US"/>
          </a:p>
        </p:txBody>
      </p:sp>
    </p:spTree>
    <p:extLst>
      <p:ext uri="{BB962C8B-B14F-4D97-AF65-F5344CB8AC3E}">
        <p14:creationId xmlns:p14="http://schemas.microsoft.com/office/powerpoint/2010/main" val="345752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197</a:t>
            </a:fld>
            <a:endParaRPr lang="en-US"/>
          </a:p>
        </p:txBody>
      </p:sp>
    </p:spTree>
    <p:extLst>
      <p:ext uri="{BB962C8B-B14F-4D97-AF65-F5344CB8AC3E}">
        <p14:creationId xmlns:p14="http://schemas.microsoft.com/office/powerpoint/2010/main" val="309590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211</a:t>
            </a:fld>
            <a:endParaRPr lang="en-US"/>
          </a:p>
        </p:txBody>
      </p:sp>
    </p:spTree>
    <p:extLst>
      <p:ext uri="{BB962C8B-B14F-4D97-AF65-F5344CB8AC3E}">
        <p14:creationId xmlns:p14="http://schemas.microsoft.com/office/powerpoint/2010/main" val="1421122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224</a:t>
            </a:fld>
            <a:endParaRPr lang="en-US"/>
          </a:p>
        </p:txBody>
      </p:sp>
    </p:spTree>
    <p:extLst>
      <p:ext uri="{BB962C8B-B14F-4D97-AF65-F5344CB8AC3E}">
        <p14:creationId xmlns:p14="http://schemas.microsoft.com/office/powerpoint/2010/main" val="164599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D62F3DE-AFB9-413B-B52E-C553AC990111}" type="datetime1">
              <a:rPr lang="en-US"/>
              <a:pPr/>
              <a:t>05-Aug-15</a:t>
            </a:fld>
            <a:endParaRPr lang="en-US"/>
          </a:p>
        </p:txBody>
      </p:sp>
      <p:sp>
        <p:nvSpPr>
          <p:cNvPr id="6" name="Rectangle 6"/>
          <p:cNvSpPr>
            <a:spLocks noGrp="1" noChangeArrowheads="1"/>
          </p:cNvSpPr>
          <p:nvPr>
            <p:ph type="ftr" sz="quarter" idx="4"/>
          </p:nvPr>
        </p:nvSpPr>
        <p:spPr>
          <a:ln/>
        </p:spPr>
        <p:txBody>
          <a:bodyPr/>
          <a:lstStyle/>
          <a:p>
            <a:r>
              <a:rPr lang="en-US"/>
              <a:t>Copyright Nilkamal Technology Group</a:t>
            </a:r>
          </a:p>
        </p:txBody>
      </p:sp>
      <p:sp>
        <p:nvSpPr>
          <p:cNvPr id="7" name="Rectangle 7"/>
          <p:cNvSpPr>
            <a:spLocks noGrp="1" noChangeArrowheads="1"/>
          </p:cNvSpPr>
          <p:nvPr>
            <p:ph type="sldNum" sz="quarter" idx="5"/>
          </p:nvPr>
        </p:nvSpPr>
        <p:spPr>
          <a:ln/>
        </p:spPr>
        <p:txBody>
          <a:bodyPr/>
          <a:lstStyle/>
          <a:p>
            <a:fld id="{DB58FD29-0110-48FB-A07B-476F26102677}" type="slidenum">
              <a:rPr lang="en-US"/>
              <a:pPr/>
              <a:t>12</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0328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238</a:t>
            </a:fld>
            <a:endParaRPr lang="en-US"/>
          </a:p>
        </p:txBody>
      </p:sp>
    </p:spTree>
    <p:extLst>
      <p:ext uri="{BB962C8B-B14F-4D97-AF65-F5344CB8AC3E}">
        <p14:creationId xmlns:p14="http://schemas.microsoft.com/office/powerpoint/2010/main" val="714883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252</a:t>
            </a:fld>
            <a:endParaRPr lang="en-US"/>
          </a:p>
        </p:txBody>
      </p:sp>
    </p:spTree>
    <p:extLst>
      <p:ext uri="{BB962C8B-B14F-4D97-AF65-F5344CB8AC3E}">
        <p14:creationId xmlns:p14="http://schemas.microsoft.com/office/powerpoint/2010/main" val="486518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266</a:t>
            </a:fld>
            <a:endParaRPr lang="en-US"/>
          </a:p>
        </p:txBody>
      </p:sp>
    </p:spTree>
    <p:extLst>
      <p:ext uri="{BB962C8B-B14F-4D97-AF65-F5344CB8AC3E}">
        <p14:creationId xmlns:p14="http://schemas.microsoft.com/office/powerpoint/2010/main" val="1821951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280</a:t>
            </a:fld>
            <a:endParaRPr lang="en-US"/>
          </a:p>
        </p:txBody>
      </p:sp>
    </p:spTree>
    <p:extLst>
      <p:ext uri="{BB962C8B-B14F-4D97-AF65-F5344CB8AC3E}">
        <p14:creationId xmlns:p14="http://schemas.microsoft.com/office/powerpoint/2010/main" val="3528655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294</a:t>
            </a:fld>
            <a:endParaRPr lang="en-US"/>
          </a:p>
        </p:txBody>
      </p:sp>
    </p:spTree>
    <p:extLst>
      <p:ext uri="{BB962C8B-B14F-4D97-AF65-F5344CB8AC3E}">
        <p14:creationId xmlns:p14="http://schemas.microsoft.com/office/powerpoint/2010/main" val="3426828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307</a:t>
            </a:fld>
            <a:endParaRPr lang="en-US"/>
          </a:p>
        </p:txBody>
      </p:sp>
    </p:spTree>
    <p:extLst>
      <p:ext uri="{BB962C8B-B14F-4D97-AF65-F5344CB8AC3E}">
        <p14:creationId xmlns:p14="http://schemas.microsoft.com/office/powerpoint/2010/main" val="523406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320</a:t>
            </a:fld>
            <a:endParaRPr lang="en-US"/>
          </a:p>
        </p:txBody>
      </p:sp>
    </p:spTree>
    <p:extLst>
      <p:ext uri="{BB962C8B-B14F-4D97-AF65-F5344CB8AC3E}">
        <p14:creationId xmlns:p14="http://schemas.microsoft.com/office/powerpoint/2010/main" val="2730332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334</a:t>
            </a:fld>
            <a:endParaRPr lang="en-US"/>
          </a:p>
        </p:txBody>
      </p:sp>
    </p:spTree>
    <p:extLst>
      <p:ext uri="{BB962C8B-B14F-4D97-AF65-F5344CB8AC3E}">
        <p14:creationId xmlns:p14="http://schemas.microsoft.com/office/powerpoint/2010/main" val="290924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491D072-8890-45FB-A680-B12952973E8A}" type="datetime1">
              <a:rPr lang="en-US"/>
              <a:pPr/>
              <a:t>05-Aug-15</a:t>
            </a:fld>
            <a:endParaRPr lang="en-US"/>
          </a:p>
        </p:txBody>
      </p:sp>
      <p:sp>
        <p:nvSpPr>
          <p:cNvPr id="6" name="Rectangle 6"/>
          <p:cNvSpPr>
            <a:spLocks noGrp="1" noChangeArrowheads="1"/>
          </p:cNvSpPr>
          <p:nvPr>
            <p:ph type="ftr" sz="quarter" idx="4"/>
          </p:nvPr>
        </p:nvSpPr>
        <p:spPr>
          <a:ln/>
        </p:spPr>
        <p:txBody>
          <a:bodyPr/>
          <a:lstStyle/>
          <a:p>
            <a:r>
              <a:rPr lang="en-US"/>
              <a:t>Copyright Nilkamal Technology Group</a:t>
            </a:r>
          </a:p>
        </p:txBody>
      </p:sp>
      <p:sp>
        <p:nvSpPr>
          <p:cNvPr id="7" name="Rectangle 7"/>
          <p:cNvSpPr>
            <a:spLocks noGrp="1" noChangeArrowheads="1"/>
          </p:cNvSpPr>
          <p:nvPr>
            <p:ph type="sldNum" sz="quarter" idx="5"/>
          </p:nvPr>
        </p:nvSpPr>
        <p:spPr>
          <a:ln/>
        </p:spPr>
        <p:txBody>
          <a:bodyPr/>
          <a:lstStyle/>
          <a:p>
            <a:fld id="{F7C10233-8D5F-43F6-BFB1-B8AEDE193B0E}" type="slidenum">
              <a:rPr lang="en-US"/>
              <a:pPr/>
              <a:t>13</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822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46D347B-6A03-4B89-85A6-F4744936405E}" type="datetime1">
              <a:rPr lang="en-US"/>
              <a:pPr/>
              <a:t>05-Aug-15</a:t>
            </a:fld>
            <a:endParaRPr lang="en-US"/>
          </a:p>
        </p:txBody>
      </p:sp>
      <p:sp>
        <p:nvSpPr>
          <p:cNvPr id="6" name="Rectangle 6"/>
          <p:cNvSpPr>
            <a:spLocks noGrp="1" noChangeArrowheads="1"/>
          </p:cNvSpPr>
          <p:nvPr>
            <p:ph type="ftr" sz="quarter" idx="4"/>
          </p:nvPr>
        </p:nvSpPr>
        <p:spPr>
          <a:ln/>
        </p:spPr>
        <p:txBody>
          <a:bodyPr/>
          <a:lstStyle/>
          <a:p>
            <a:r>
              <a:rPr lang="en-US"/>
              <a:t>Copyright Nilkamal Technology Group</a:t>
            </a:r>
          </a:p>
        </p:txBody>
      </p:sp>
      <p:sp>
        <p:nvSpPr>
          <p:cNvPr id="7" name="Rectangle 7"/>
          <p:cNvSpPr>
            <a:spLocks noGrp="1" noChangeArrowheads="1"/>
          </p:cNvSpPr>
          <p:nvPr>
            <p:ph type="sldNum" sz="quarter" idx="5"/>
          </p:nvPr>
        </p:nvSpPr>
        <p:spPr>
          <a:ln/>
        </p:spPr>
        <p:txBody>
          <a:bodyPr/>
          <a:lstStyle/>
          <a:p>
            <a:fld id="{1DE07DBD-01F8-403F-9F95-332BF0A1BE42}" type="slidenum">
              <a:rPr lang="en-US"/>
              <a:pPr/>
              <a:t>14</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734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17</a:t>
            </a:fld>
            <a:endParaRPr lang="en-US"/>
          </a:p>
        </p:txBody>
      </p:sp>
    </p:spTree>
    <p:extLst>
      <p:ext uri="{BB962C8B-B14F-4D97-AF65-F5344CB8AC3E}">
        <p14:creationId xmlns:p14="http://schemas.microsoft.com/office/powerpoint/2010/main" val="47441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33</a:t>
            </a:fld>
            <a:endParaRPr lang="en-US"/>
          </a:p>
        </p:txBody>
      </p:sp>
    </p:spTree>
    <p:extLst>
      <p:ext uri="{BB962C8B-B14F-4D97-AF65-F5344CB8AC3E}">
        <p14:creationId xmlns:p14="http://schemas.microsoft.com/office/powerpoint/2010/main" val="12939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47</a:t>
            </a:fld>
            <a:endParaRPr lang="en-US"/>
          </a:p>
        </p:txBody>
      </p:sp>
    </p:spTree>
    <p:extLst>
      <p:ext uri="{BB962C8B-B14F-4D97-AF65-F5344CB8AC3E}">
        <p14:creationId xmlns:p14="http://schemas.microsoft.com/office/powerpoint/2010/main" val="316191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62</a:t>
            </a:fld>
            <a:endParaRPr lang="en-US"/>
          </a:p>
        </p:txBody>
      </p:sp>
    </p:spTree>
    <p:extLst>
      <p:ext uri="{BB962C8B-B14F-4D97-AF65-F5344CB8AC3E}">
        <p14:creationId xmlns:p14="http://schemas.microsoft.com/office/powerpoint/2010/main" val="52085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13D3E-188C-4377-B3F1-EAA02EB652DF}" type="slidenum">
              <a:rPr lang="en-US" smtClean="0"/>
              <a:pPr/>
              <a:t>78</a:t>
            </a:fld>
            <a:endParaRPr lang="en-US"/>
          </a:p>
        </p:txBody>
      </p:sp>
    </p:spTree>
    <p:extLst>
      <p:ext uri="{BB962C8B-B14F-4D97-AF65-F5344CB8AC3E}">
        <p14:creationId xmlns:p14="http://schemas.microsoft.com/office/powerpoint/2010/main" val="3709626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fld id="{601F0E5B-8374-47E7-8135-77CF316E8AEA}" type="datetimeFigureOut">
              <a:rPr lang="en-US" smtClean="0"/>
              <a:pPr/>
              <a:t>05-Aug-15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a:prstGeom prst="rect">
            <a:avLst/>
          </a:prstGeo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9864314A-E29D-4A15-A2D1-1BE355B0D091}"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16"/>
          <p:cNvPicPr>
            <a:picLocks noChangeAspect="1" noChangeArrowheads="1"/>
          </p:cNvPicPr>
          <p:nvPr/>
        </p:nvPicPr>
        <p:blipFill>
          <a:blip r:embed="rId2">
            <a:extLst>
              <a:ext uri="{28A0092B-C50C-407E-A947-70E740481C1C}">
                <a14:useLocalDpi xmlns:a14="http://schemas.microsoft.com/office/drawing/2010/main" val="0"/>
              </a:ext>
            </a:extLst>
          </a:blip>
          <a:srcRect t="7143" b="7143"/>
          <a:stretch>
            <a:fillRect/>
          </a:stretch>
        </p:blipFill>
        <p:spPr bwMode="auto">
          <a:xfrm>
            <a:off x="8382000" y="5791200"/>
            <a:ext cx="658716" cy="9629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23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5" name="Footer Placeholder 4"/>
          <p:cNvSpPr>
            <a:spLocks noGrp="1"/>
          </p:cNvSpPr>
          <p:nvPr>
            <p:ph type="ftr" sz="quarter" idx="11"/>
          </p:nvPr>
        </p:nvSpPr>
        <p:spPr>
          <a:xfrm>
            <a:off x="4641448" y="5852160"/>
            <a:ext cx="350215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316232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5" name="Footer Placeholder 4"/>
          <p:cNvSpPr>
            <a:spLocks noGrp="1"/>
          </p:cNvSpPr>
          <p:nvPr>
            <p:ph type="ftr" sz="quarter" idx="11"/>
          </p:nvPr>
        </p:nvSpPr>
        <p:spPr>
          <a:xfrm>
            <a:off x="4641448" y="5852160"/>
            <a:ext cx="350215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1285399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4" name="Footer Placeholder 3"/>
          <p:cNvSpPr>
            <a:spLocks noGrp="1"/>
          </p:cNvSpPr>
          <p:nvPr>
            <p:ph type="ftr" sz="quarter" idx="11"/>
          </p:nvPr>
        </p:nvSpPr>
        <p:spPr>
          <a:xfrm>
            <a:off x="4641448" y="5852160"/>
            <a:ext cx="350215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188937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6553200" cy="609600"/>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4641448" y="5852160"/>
            <a:ext cx="3502152" cy="365125"/>
          </a:xfrm>
          <a:prstGeom prst="rect">
            <a:avLst/>
          </a:prstGeom>
        </p:spPr>
        <p:txBody>
          <a:bodyPr/>
          <a:lstStyle/>
          <a:p>
            <a:endParaRPr lang="en-US" dirty="0"/>
          </a:p>
        </p:txBody>
      </p:sp>
    </p:spTree>
    <p:extLst>
      <p:ext uri="{BB962C8B-B14F-4D97-AF65-F5344CB8AC3E}">
        <p14:creationId xmlns:p14="http://schemas.microsoft.com/office/powerpoint/2010/main" val="142644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5" name="Footer Placeholder 4"/>
          <p:cNvSpPr>
            <a:spLocks noGrp="1"/>
          </p:cNvSpPr>
          <p:nvPr>
            <p:ph type="ftr" sz="quarter" idx="11"/>
          </p:nvPr>
        </p:nvSpPr>
        <p:spPr>
          <a:xfrm>
            <a:off x="4641448" y="5852160"/>
            <a:ext cx="350215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1391852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6" name="Footer Placeholder 5"/>
          <p:cNvSpPr>
            <a:spLocks noGrp="1"/>
          </p:cNvSpPr>
          <p:nvPr>
            <p:ph type="ftr" sz="quarter" idx="11"/>
          </p:nvPr>
        </p:nvSpPr>
        <p:spPr>
          <a:xfrm>
            <a:off x="4641448" y="5852160"/>
            <a:ext cx="350215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7782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8" name="Footer Placeholder 7"/>
          <p:cNvSpPr>
            <a:spLocks noGrp="1"/>
          </p:cNvSpPr>
          <p:nvPr>
            <p:ph type="ftr" sz="quarter" idx="11"/>
          </p:nvPr>
        </p:nvSpPr>
        <p:spPr>
          <a:xfrm>
            <a:off x="4641448" y="5852160"/>
            <a:ext cx="3502152"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428758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4" name="Footer Placeholder 3"/>
          <p:cNvSpPr>
            <a:spLocks noGrp="1"/>
          </p:cNvSpPr>
          <p:nvPr>
            <p:ph type="ftr" sz="quarter" idx="11"/>
          </p:nvPr>
        </p:nvSpPr>
        <p:spPr>
          <a:xfrm>
            <a:off x="4641448" y="5852160"/>
            <a:ext cx="350215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25576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3" name="Footer Placeholder 2"/>
          <p:cNvSpPr>
            <a:spLocks noGrp="1"/>
          </p:cNvSpPr>
          <p:nvPr>
            <p:ph type="ftr" sz="quarter" idx="11"/>
          </p:nvPr>
        </p:nvSpPr>
        <p:spPr>
          <a:xfrm>
            <a:off x="4641448" y="5852160"/>
            <a:ext cx="350215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415416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a:prstGeom prst="rect">
            <a:avLst/>
          </a:prstGeo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814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601F0E5B-8374-47E7-8135-77CF316E8AEA}" type="datetimeFigureOut">
              <a:rPr lang="en-US" smtClean="0"/>
              <a:pPr/>
              <a:t>05-Aug-15</a:t>
            </a:fld>
            <a:endParaRPr lang="en-US"/>
          </a:p>
        </p:txBody>
      </p:sp>
      <p:sp>
        <p:nvSpPr>
          <p:cNvPr id="6" name="Footer Placeholder 5"/>
          <p:cNvSpPr>
            <a:spLocks noGrp="1"/>
          </p:cNvSpPr>
          <p:nvPr>
            <p:ph type="ftr" sz="quarter" idx="11"/>
          </p:nvPr>
        </p:nvSpPr>
        <p:spPr>
          <a:xfrm>
            <a:off x="4641448" y="5724835"/>
            <a:ext cx="3493664" cy="365125"/>
          </a:xfrm>
          <a:prstGeom prst="rect">
            <a:avLst/>
          </a:prstGeom>
        </p:spPr>
        <p:txBody>
          <a:bodyPr>
            <a:normAutofit/>
          </a:bodyPr>
          <a:lstStyle/>
          <a:p>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9864314A-E29D-4A15-A2D1-1BE355B0D091}" type="slidenum">
              <a:rPr lang="en-US" smtClean="0"/>
              <a:pPr/>
              <a:t>‹#›</a:t>
            </a:fld>
            <a:endParaRPr lang="en-US"/>
          </a:p>
        </p:txBody>
      </p:sp>
    </p:spTree>
    <p:extLst>
      <p:ext uri="{BB962C8B-B14F-4D97-AF65-F5344CB8AC3E}">
        <p14:creationId xmlns:p14="http://schemas.microsoft.com/office/powerpoint/2010/main" val="88885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6" name="Rectangle 65"/>
          <p:cNvSpPr/>
          <p:nvPr/>
        </p:nvSpPr>
        <p:spPr>
          <a:xfrm>
            <a:off x="534804" y="333487"/>
            <a:ext cx="8151996" cy="591293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1491114" y="-21511"/>
            <a:ext cx="6749244"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556081" y="17928"/>
            <a:ext cx="6608449"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00212" y="0"/>
            <a:ext cx="6420147" cy="5715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02669" y="914400"/>
            <a:ext cx="7217689" cy="518214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2" name="Picture 16"/>
          <p:cNvPicPr>
            <a:picLocks noChangeAspect="1" noChangeArrowheads="1"/>
          </p:cNvPicPr>
          <p:nvPr/>
        </p:nvPicPr>
        <p:blipFill>
          <a:blip r:embed="rId14">
            <a:extLst>
              <a:ext uri="{28A0092B-C50C-407E-A947-70E740481C1C}">
                <a14:useLocalDpi xmlns:a14="http://schemas.microsoft.com/office/drawing/2010/main" val="0"/>
              </a:ext>
            </a:extLst>
          </a:blip>
          <a:srcRect t="7143" b="7143"/>
          <a:stretch>
            <a:fillRect/>
          </a:stretch>
        </p:blipFill>
        <p:spPr bwMode="auto">
          <a:xfrm>
            <a:off x="8290271" y="5713776"/>
            <a:ext cx="702733" cy="10273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2247899" y="6535694"/>
            <a:ext cx="5295901" cy="169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smtClean="0">
                <a:solidFill>
                  <a:srgbClr val="002060"/>
                </a:solidFill>
                <a:latin typeface="Palatino Linotype" pitchFamily="18" charset="0"/>
              </a:rPr>
              <a:t>Nilkamal Technology Group Copyright @ 1999-2015</a:t>
            </a:r>
            <a:endParaRPr lang="en-US" sz="1050" b="1" i="1" dirty="0">
              <a:solidFill>
                <a:srgbClr val="002060"/>
              </a:solidFill>
              <a:latin typeface="Palatino Linotype" pitchFamily="18" charset="0"/>
            </a:endParaRPr>
          </a:p>
        </p:txBody>
      </p:sp>
      <p:pic>
        <p:nvPicPr>
          <p:cNvPr id="69" name="Picture 68"/>
          <p:cNvPicPr>
            <a:picLocks noChangeAspect="1"/>
          </p:cNvPicPr>
          <p:nvPr userDrawn="1"/>
        </p:nvPicPr>
        <p:blipFill>
          <a:blip r:embed="rId15"/>
          <a:stretch>
            <a:fillRect/>
          </a:stretch>
        </p:blipFill>
        <p:spPr>
          <a:xfrm>
            <a:off x="-8331" y="6210164"/>
            <a:ext cx="538916" cy="670359"/>
          </a:xfrm>
          <a:prstGeom prst="rect">
            <a:avLst/>
          </a:prstGeom>
        </p:spPr>
      </p:pic>
    </p:spTree>
    <p:extLst>
      <p:ext uri="{BB962C8B-B14F-4D97-AF65-F5344CB8AC3E}">
        <p14:creationId xmlns:p14="http://schemas.microsoft.com/office/powerpoint/2010/main" val="376528379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iming>
    <p:tnLst>
      <p:par>
        <p:cTn id="1" dur="indefinite" restart="never" nodeType="tmRoot"/>
      </p:par>
    </p:tnLst>
  </p:timing>
  <p:txStyles>
    <p:titleStyle>
      <a:lvl1pPr algn="ctr" defTabSz="914400" rtl="0" eaLnBrk="1" latinLnBrk="0" hangingPunct="1">
        <a:spcBef>
          <a:spcPct val="0"/>
        </a:spcBef>
        <a:buNone/>
        <a:defRPr sz="32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1" y="152400"/>
            <a:ext cx="3215226" cy="1905000"/>
          </a:xfrm>
          <a:prstGeom prst="rect">
            <a:avLst/>
          </a:prstGeom>
        </p:spPr>
      </p:pic>
      <p:pic>
        <p:nvPicPr>
          <p:cNvPr id="6" name="Picture 5"/>
          <p:cNvPicPr>
            <a:picLocks noChangeAspect="1"/>
          </p:cNvPicPr>
          <p:nvPr/>
        </p:nvPicPr>
        <p:blipFill>
          <a:blip r:embed="rId3"/>
          <a:stretch>
            <a:fillRect/>
          </a:stretch>
        </p:blipFill>
        <p:spPr>
          <a:xfrm>
            <a:off x="0" y="5957540"/>
            <a:ext cx="723900" cy="900460"/>
          </a:xfrm>
          <a:prstGeom prst="rect">
            <a:avLst/>
          </a:prstGeom>
        </p:spPr>
      </p:pic>
      <p:sp>
        <p:nvSpPr>
          <p:cNvPr id="7" name="TextBox 6"/>
          <p:cNvSpPr txBox="1"/>
          <p:nvPr/>
        </p:nvSpPr>
        <p:spPr>
          <a:xfrm>
            <a:off x="4800601" y="3886200"/>
            <a:ext cx="3215226" cy="307777"/>
          </a:xfrm>
          <a:prstGeom prst="rect">
            <a:avLst/>
          </a:prstGeom>
          <a:noFill/>
        </p:spPr>
        <p:txBody>
          <a:bodyPr wrap="square" rtlCol="0">
            <a:spAutoFit/>
          </a:bodyPr>
          <a:lstStyle/>
          <a:p>
            <a:pPr algn="r"/>
            <a:r>
              <a:rPr lang="en-US" sz="1400" b="1" i="1" dirty="0" smtClean="0"/>
              <a:t>Nilesh Devdas</a:t>
            </a:r>
            <a:endParaRPr lang="en-US" sz="1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Behavioral Pattern</a:t>
            </a:r>
            <a:endParaRPr lang="en-US" dirty="0"/>
          </a:p>
        </p:txBody>
      </p:sp>
      <p:grpSp>
        <p:nvGrpSpPr>
          <p:cNvPr id="27" name="Group 26"/>
          <p:cNvGrpSpPr/>
          <p:nvPr/>
        </p:nvGrpSpPr>
        <p:grpSpPr>
          <a:xfrm>
            <a:off x="2016701" y="1130709"/>
            <a:ext cx="1151560" cy="4749528"/>
            <a:chOff x="2016701" y="1130709"/>
            <a:chExt cx="1151560" cy="4749528"/>
          </a:xfrm>
        </p:grpSpPr>
        <p:sp>
          <p:nvSpPr>
            <p:cNvPr id="6" name="Freeform 5"/>
            <p:cNvSpPr/>
            <p:nvPr/>
          </p:nvSpPr>
          <p:spPr>
            <a:xfrm>
              <a:off x="2016701" y="3508004"/>
              <a:ext cx="1151560" cy="2372233"/>
            </a:xfrm>
            <a:custGeom>
              <a:avLst/>
              <a:gdLst>
                <a:gd name="connsiteX0" fmla="*/ 0 w 1151560"/>
                <a:gd name="connsiteY0" fmla="*/ 0 h 2372233"/>
                <a:gd name="connsiteX1" fmla="*/ 575780 w 1151560"/>
                <a:gd name="connsiteY1" fmla="*/ 0 h 2372233"/>
                <a:gd name="connsiteX2" fmla="*/ 575780 w 1151560"/>
                <a:gd name="connsiteY2" fmla="*/ 2372233 h 2372233"/>
                <a:gd name="connsiteX3" fmla="*/ 1151560 w 1151560"/>
                <a:gd name="connsiteY3" fmla="*/ 2372233 h 2372233"/>
              </a:gdLst>
              <a:ahLst/>
              <a:cxnLst>
                <a:cxn ang="0">
                  <a:pos x="connsiteX0" y="connsiteY0"/>
                </a:cxn>
                <a:cxn ang="0">
                  <a:pos x="connsiteX1" y="connsiteY1"/>
                </a:cxn>
                <a:cxn ang="0">
                  <a:pos x="connsiteX2" y="connsiteY2"/>
                </a:cxn>
                <a:cxn ang="0">
                  <a:pos x="connsiteX3" y="connsiteY3"/>
                </a:cxn>
              </a:cxnLst>
              <a:rect l="l" t="t" r="r" b="b"/>
              <a:pathLst>
                <a:path w="1151560" h="2372233">
                  <a:moveTo>
                    <a:pt x="0" y="0"/>
                  </a:moveTo>
                  <a:lnTo>
                    <a:pt x="575780" y="0"/>
                  </a:lnTo>
                  <a:lnTo>
                    <a:pt x="575780" y="2372233"/>
                  </a:lnTo>
                  <a:lnTo>
                    <a:pt x="1151560" y="2372233"/>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22556" tIns="1120192" rIns="522556" bIns="1120193" numCol="1" spcCol="1270" anchor="ctr" anchorCtr="0">
              <a:noAutofit/>
            </a:bodyPr>
            <a:lstStyle/>
            <a:p>
              <a:pPr lvl="0" algn="ctr" defTabSz="400050">
                <a:lnSpc>
                  <a:spcPct val="90000"/>
                </a:lnSpc>
                <a:spcBef>
                  <a:spcPct val="0"/>
                </a:spcBef>
                <a:spcAft>
                  <a:spcPct val="35000"/>
                </a:spcAft>
              </a:pPr>
              <a:endParaRPr lang="en-US" sz="900" kern="1200"/>
            </a:p>
          </p:txBody>
        </p:sp>
        <p:sp>
          <p:nvSpPr>
            <p:cNvPr id="7" name="Freeform 6"/>
            <p:cNvSpPr/>
            <p:nvPr/>
          </p:nvSpPr>
          <p:spPr>
            <a:xfrm>
              <a:off x="2016701" y="3508004"/>
              <a:ext cx="1151560" cy="1844507"/>
            </a:xfrm>
            <a:custGeom>
              <a:avLst/>
              <a:gdLst>
                <a:gd name="connsiteX0" fmla="*/ 0 w 1151560"/>
                <a:gd name="connsiteY0" fmla="*/ 0 h 1844507"/>
                <a:gd name="connsiteX1" fmla="*/ 575780 w 1151560"/>
                <a:gd name="connsiteY1" fmla="*/ 0 h 1844507"/>
                <a:gd name="connsiteX2" fmla="*/ 575780 w 1151560"/>
                <a:gd name="connsiteY2" fmla="*/ 1844507 h 1844507"/>
                <a:gd name="connsiteX3" fmla="*/ 1151560 w 1151560"/>
                <a:gd name="connsiteY3" fmla="*/ 1844507 h 1844507"/>
              </a:gdLst>
              <a:ahLst/>
              <a:cxnLst>
                <a:cxn ang="0">
                  <a:pos x="connsiteX0" y="connsiteY0"/>
                </a:cxn>
                <a:cxn ang="0">
                  <a:pos x="connsiteX1" y="connsiteY1"/>
                </a:cxn>
                <a:cxn ang="0">
                  <a:pos x="connsiteX2" y="connsiteY2"/>
                </a:cxn>
                <a:cxn ang="0">
                  <a:pos x="connsiteX3" y="connsiteY3"/>
                </a:cxn>
              </a:cxnLst>
              <a:rect l="l" t="t" r="r" b="b"/>
              <a:pathLst>
                <a:path w="1151560" h="1844507">
                  <a:moveTo>
                    <a:pt x="0" y="0"/>
                  </a:moveTo>
                  <a:lnTo>
                    <a:pt x="575780" y="0"/>
                  </a:lnTo>
                  <a:lnTo>
                    <a:pt x="575780" y="1844507"/>
                  </a:lnTo>
                  <a:lnTo>
                    <a:pt x="1151560" y="1844507"/>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34118" tIns="867892" rIns="534119" bIns="867892" numCol="1" spcCol="1270" anchor="ctr" anchorCtr="0">
              <a:noAutofit/>
            </a:bodyPr>
            <a:lstStyle/>
            <a:p>
              <a:pPr lvl="0" algn="ctr" defTabSz="311150">
                <a:lnSpc>
                  <a:spcPct val="90000"/>
                </a:lnSpc>
                <a:spcBef>
                  <a:spcPct val="0"/>
                </a:spcBef>
                <a:spcAft>
                  <a:spcPct val="35000"/>
                </a:spcAft>
              </a:pPr>
              <a:endParaRPr lang="en-US" sz="700" kern="1200"/>
            </a:p>
          </p:txBody>
        </p:sp>
        <p:sp>
          <p:nvSpPr>
            <p:cNvPr id="8" name="Freeform 7"/>
            <p:cNvSpPr/>
            <p:nvPr/>
          </p:nvSpPr>
          <p:spPr>
            <a:xfrm>
              <a:off x="2016701" y="3508004"/>
              <a:ext cx="1151560" cy="1316782"/>
            </a:xfrm>
            <a:custGeom>
              <a:avLst/>
              <a:gdLst>
                <a:gd name="connsiteX0" fmla="*/ 0 w 1151560"/>
                <a:gd name="connsiteY0" fmla="*/ 0 h 1316782"/>
                <a:gd name="connsiteX1" fmla="*/ 575780 w 1151560"/>
                <a:gd name="connsiteY1" fmla="*/ 0 h 1316782"/>
                <a:gd name="connsiteX2" fmla="*/ 575780 w 1151560"/>
                <a:gd name="connsiteY2" fmla="*/ 1316782 h 1316782"/>
                <a:gd name="connsiteX3" fmla="*/ 1151560 w 1151560"/>
                <a:gd name="connsiteY3" fmla="*/ 1316782 h 1316782"/>
              </a:gdLst>
              <a:ahLst/>
              <a:cxnLst>
                <a:cxn ang="0">
                  <a:pos x="connsiteX0" y="connsiteY0"/>
                </a:cxn>
                <a:cxn ang="0">
                  <a:pos x="connsiteX1" y="connsiteY1"/>
                </a:cxn>
                <a:cxn ang="0">
                  <a:pos x="connsiteX2" y="connsiteY2"/>
                </a:cxn>
                <a:cxn ang="0">
                  <a:pos x="connsiteX3" y="connsiteY3"/>
                </a:cxn>
              </a:cxnLst>
              <a:rect l="l" t="t" r="r" b="b"/>
              <a:pathLst>
                <a:path w="1151560" h="1316782">
                  <a:moveTo>
                    <a:pt x="0" y="0"/>
                  </a:moveTo>
                  <a:lnTo>
                    <a:pt x="575780" y="0"/>
                  </a:lnTo>
                  <a:lnTo>
                    <a:pt x="575780" y="1316782"/>
                  </a:lnTo>
                  <a:lnTo>
                    <a:pt x="1151560" y="1316782"/>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44748" tIns="614659" rIns="544748" bIns="614659" numCol="1" spcCol="1270" anchor="ctr" anchorCtr="0">
              <a:noAutofit/>
            </a:bodyPr>
            <a:lstStyle/>
            <a:p>
              <a:pPr lvl="0" algn="ctr" defTabSz="266700">
                <a:lnSpc>
                  <a:spcPct val="90000"/>
                </a:lnSpc>
                <a:spcBef>
                  <a:spcPct val="0"/>
                </a:spcBef>
                <a:spcAft>
                  <a:spcPct val="35000"/>
                </a:spcAft>
              </a:pPr>
              <a:endParaRPr lang="en-US" sz="600" kern="1200"/>
            </a:p>
          </p:txBody>
        </p:sp>
        <p:sp>
          <p:nvSpPr>
            <p:cNvPr id="9" name="Freeform 8"/>
            <p:cNvSpPr/>
            <p:nvPr/>
          </p:nvSpPr>
          <p:spPr>
            <a:xfrm>
              <a:off x="2016701" y="3508004"/>
              <a:ext cx="1151560" cy="789057"/>
            </a:xfrm>
            <a:custGeom>
              <a:avLst/>
              <a:gdLst>
                <a:gd name="connsiteX0" fmla="*/ 0 w 1151560"/>
                <a:gd name="connsiteY0" fmla="*/ 0 h 789057"/>
                <a:gd name="connsiteX1" fmla="*/ 575780 w 1151560"/>
                <a:gd name="connsiteY1" fmla="*/ 0 h 789057"/>
                <a:gd name="connsiteX2" fmla="*/ 575780 w 1151560"/>
                <a:gd name="connsiteY2" fmla="*/ 789057 h 789057"/>
                <a:gd name="connsiteX3" fmla="*/ 1151560 w 1151560"/>
                <a:gd name="connsiteY3" fmla="*/ 789057 h 789057"/>
              </a:gdLst>
              <a:ahLst/>
              <a:cxnLst>
                <a:cxn ang="0">
                  <a:pos x="connsiteX0" y="connsiteY0"/>
                </a:cxn>
                <a:cxn ang="0">
                  <a:pos x="connsiteX1" y="connsiteY1"/>
                </a:cxn>
                <a:cxn ang="0">
                  <a:pos x="connsiteX2" y="connsiteY2"/>
                </a:cxn>
                <a:cxn ang="0">
                  <a:pos x="connsiteX3" y="connsiteY3"/>
                </a:cxn>
              </a:cxnLst>
              <a:rect l="l" t="t" r="r" b="b"/>
              <a:pathLst>
                <a:path w="1151560" h="789057">
                  <a:moveTo>
                    <a:pt x="0" y="0"/>
                  </a:moveTo>
                  <a:lnTo>
                    <a:pt x="575780" y="0"/>
                  </a:lnTo>
                  <a:lnTo>
                    <a:pt x="575780" y="789057"/>
                  </a:lnTo>
                  <a:lnTo>
                    <a:pt x="1151560" y="789057"/>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53581" tIns="359629" rIns="553582" bIns="359631"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2016701" y="3508004"/>
              <a:ext cx="1151560" cy="261331"/>
            </a:xfrm>
            <a:custGeom>
              <a:avLst/>
              <a:gdLst>
                <a:gd name="connsiteX0" fmla="*/ 0 w 1151560"/>
                <a:gd name="connsiteY0" fmla="*/ 0 h 261331"/>
                <a:gd name="connsiteX1" fmla="*/ 575780 w 1151560"/>
                <a:gd name="connsiteY1" fmla="*/ 0 h 261331"/>
                <a:gd name="connsiteX2" fmla="*/ 575780 w 1151560"/>
                <a:gd name="connsiteY2" fmla="*/ 261331 h 261331"/>
                <a:gd name="connsiteX3" fmla="*/ 1151560 w 1151560"/>
                <a:gd name="connsiteY3" fmla="*/ 261331 h 261331"/>
              </a:gdLst>
              <a:ahLst/>
              <a:cxnLst>
                <a:cxn ang="0">
                  <a:pos x="connsiteX0" y="connsiteY0"/>
                </a:cxn>
                <a:cxn ang="0">
                  <a:pos x="connsiteX1" y="connsiteY1"/>
                </a:cxn>
                <a:cxn ang="0">
                  <a:pos x="connsiteX2" y="connsiteY2"/>
                </a:cxn>
                <a:cxn ang="0">
                  <a:pos x="connsiteX3" y="connsiteY3"/>
                </a:cxn>
              </a:cxnLst>
              <a:rect l="l" t="t" r="r" b="b"/>
              <a:pathLst>
                <a:path w="1151560" h="261331">
                  <a:moveTo>
                    <a:pt x="0" y="0"/>
                  </a:moveTo>
                  <a:lnTo>
                    <a:pt x="575780" y="0"/>
                  </a:lnTo>
                  <a:lnTo>
                    <a:pt x="575780" y="261331"/>
                  </a:lnTo>
                  <a:lnTo>
                    <a:pt x="1151560" y="261331"/>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58959" tIns="101145" rIns="558959" bIns="101144"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2016701" y="3241610"/>
              <a:ext cx="1151560" cy="266393"/>
            </a:xfrm>
            <a:custGeom>
              <a:avLst/>
              <a:gdLst>
                <a:gd name="connsiteX0" fmla="*/ 0 w 1151560"/>
                <a:gd name="connsiteY0" fmla="*/ 266393 h 266393"/>
                <a:gd name="connsiteX1" fmla="*/ 575780 w 1151560"/>
                <a:gd name="connsiteY1" fmla="*/ 266393 h 266393"/>
                <a:gd name="connsiteX2" fmla="*/ 575780 w 1151560"/>
                <a:gd name="connsiteY2" fmla="*/ 0 h 266393"/>
                <a:gd name="connsiteX3" fmla="*/ 1151560 w 1151560"/>
                <a:gd name="connsiteY3" fmla="*/ 0 h 266393"/>
              </a:gdLst>
              <a:ahLst/>
              <a:cxnLst>
                <a:cxn ang="0">
                  <a:pos x="connsiteX0" y="connsiteY0"/>
                </a:cxn>
                <a:cxn ang="0">
                  <a:pos x="connsiteX1" y="connsiteY1"/>
                </a:cxn>
                <a:cxn ang="0">
                  <a:pos x="connsiteX2" y="connsiteY2"/>
                </a:cxn>
                <a:cxn ang="0">
                  <a:pos x="connsiteX3" y="connsiteY3"/>
                </a:cxn>
              </a:cxnLst>
              <a:rect l="l" t="t" r="r" b="b"/>
              <a:pathLst>
                <a:path w="1151560" h="266393">
                  <a:moveTo>
                    <a:pt x="0" y="266393"/>
                  </a:moveTo>
                  <a:lnTo>
                    <a:pt x="575780" y="266393"/>
                  </a:lnTo>
                  <a:lnTo>
                    <a:pt x="575780" y="0"/>
                  </a:lnTo>
                  <a:lnTo>
                    <a:pt x="1151560" y="0"/>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58931" tIns="103648" rIns="558931" bIns="103647"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2016701" y="2713885"/>
              <a:ext cx="1151560" cy="794118"/>
            </a:xfrm>
            <a:custGeom>
              <a:avLst/>
              <a:gdLst>
                <a:gd name="connsiteX0" fmla="*/ 0 w 1151560"/>
                <a:gd name="connsiteY0" fmla="*/ 794118 h 794118"/>
                <a:gd name="connsiteX1" fmla="*/ 575780 w 1151560"/>
                <a:gd name="connsiteY1" fmla="*/ 794118 h 794118"/>
                <a:gd name="connsiteX2" fmla="*/ 575780 w 1151560"/>
                <a:gd name="connsiteY2" fmla="*/ 0 h 794118"/>
                <a:gd name="connsiteX3" fmla="*/ 1151560 w 1151560"/>
                <a:gd name="connsiteY3" fmla="*/ 0 h 794118"/>
              </a:gdLst>
              <a:ahLst/>
              <a:cxnLst>
                <a:cxn ang="0">
                  <a:pos x="connsiteX0" y="connsiteY0"/>
                </a:cxn>
                <a:cxn ang="0">
                  <a:pos x="connsiteX1" y="connsiteY1"/>
                </a:cxn>
                <a:cxn ang="0">
                  <a:pos x="connsiteX2" y="connsiteY2"/>
                </a:cxn>
                <a:cxn ang="0">
                  <a:pos x="connsiteX3" y="connsiteY3"/>
                </a:cxn>
              </a:cxnLst>
              <a:rect l="l" t="t" r="r" b="b"/>
              <a:pathLst>
                <a:path w="1151560" h="794118">
                  <a:moveTo>
                    <a:pt x="0" y="794118"/>
                  </a:moveTo>
                  <a:lnTo>
                    <a:pt x="575780" y="794118"/>
                  </a:lnTo>
                  <a:lnTo>
                    <a:pt x="575780" y="0"/>
                  </a:lnTo>
                  <a:lnTo>
                    <a:pt x="1151560" y="0"/>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53509" tIns="362089" rIns="553510" bIns="362088"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2016701" y="2186160"/>
              <a:ext cx="1151560" cy="1321844"/>
            </a:xfrm>
            <a:custGeom>
              <a:avLst/>
              <a:gdLst>
                <a:gd name="connsiteX0" fmla="*/ 0 w 1151560"/>
                <a:gd name="connsiteY0" fmla="*/ 1321844 h 1321844"/>
                <a:gd name="connsiteX1" fmla="*/ 575780 w 1151560"/>
                <a:gd name="connsiteY1" fmla="*/ 1321844 h 1321844"/>
                <a:gd name="connsiteX2" fmla="*/ 575780 w 1151560"/>
                <a:gd name="connsiteY2" fmla="*/ 0 h 1321844"/>
                <a:gd name="connsiteX3" fmla="*/ 1151560 w 1151560"/>
                <a:gd name="connsiteY3" fmla="*/ 0 h 1321844"/>
              </a:gdLst>
              <a:ahLst/>
              <a:cxnLst>
                <a:cxn ang="0">
                  <a:pos x="connsiteX0" y="connsiteY0"/>
                </a:cxn>
                <a:cxn ang="0">
                  <a:pos x="connsiteX1" y="connsiteY1"/>
                </a:cxn>
                <a:cxn ang="0">
                  <a:pos x="connsiteX2" y="connsiteY2"/>
                </a:cxn>
                <a:cxn ang="0">
                  <a:pos x="connsiteX3" y="connsiteY3"/>
                </a:cxn>
              </a:cxnLst>
              <a:rect l="l" t="t" r="r" b="b"/>
              <a:pathLst>
                <a:path w="1151560" h="1321844">
                  <a:moveTo>
                    <a:pt x="0" y="1321844"/>
                  </a:moveTo>
                  <a:lnTo>
                    <a:pt x="575780" y="1321844"/>
                  </a:lnTo>
                  <a:lnTo>
                    <a:pt x="575780" y="0"/>
                  </a:lnTo>
                  <a:lnTo>
                    <a:pt x="1151560" y="0"/>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44652" tIns="617094" rIns="544653" bIns="617095" numCol="1" spcCol="1270" anchor="ctr" anchorCtr="0">
              <a:noAutofit/>
            </a:bodyPr>
            <a:lstStyle/>
            <a:p>
              <a:pPr lvl="0" algn="ctr" defTabSz="266700">
                <a:lnSpc>
                  <a:spcPct val="90000"/>
                </a:lnSpc>
                <a:spcBef>
                  <a:spcPct val="0"/>
                </a:spcBef>
                <a:spcAft>
                  <a:spcPct val="35000"/>
                </a:spcAft>
              </a:pPr>
              <a:endParaRPr lang="en-US" sz="600" kern="1200"/>
            </a:p>
          </p:txBody>
        </p:sp>
        <p:sp>
          <p:nvSpPr>
            <p:cNvPr id="14" name="Freeform 13"/>
            <p:cNvSpPr/>
            <p:nvPr/>
          </p:nvSpPr>
          <p:spPr>
            <a:xfrm>
              <a:off x="2016701" y="1658434"/>
              <a:ext cx="1151560" cy="1849569"/>
            </a:xfrm>
            <a:custGeom>
              <a:avLst/>
              <a:gdLst>
                <a:gd name="connsiteX0" fmla="*/ 0 w 1151560"/>
                <a:gd name="connsiteY0" fmla="*/ 1849569 h 1849569"/>
                <a:gd name="connsiteX1" fmla="*/ 575780 w 1151560"/>
                <a:gd name="connsiteY1" fmla="*/ 1849569 h 1849569"/>
                <a:gd name="connsiteX2" fmla="*/ 575780 w 1151560"/>
                <a:gd name="connsiteY2" fmla="*/ 0 h 1849569"/>
                <a:gd name="connsiteX3" fmla="*/ 1151560 w 1151560"/>
                <a:gd name="connsiteY3" fmla="*/ 0 h 1849569"/>
              </a:gdLst>
              <a:ahLst/>
              <a:cxnLst>
                <a:cxn ang="0">
                  <a:pos x="connsiteX0" y="connsiteY0"/>
                </a:cxn>
                <a:cxn ang="0">
                  <a:pos x="connsiteX1" y="connsiteY1"/>
                </a:cxn>
                <a:cxn ang="0">
                  <a:pos x="connsiteX2" y="connsiteY2"/>
                </a:cxn>
                <a:cxn ang="0">
                  <a:pos x="connsiteX3" y="connsiteY3"/>
                </a:cxn>
              </a:cxnLst>
              <a:rect l="l" t="t" r="r" b="b"/>
              <a:pathLst>
                <a:path w="1151560" h="1849569">
                  <a:moveTo>
                    <a:pt x="0" y="1849569"/>
                  </a:moveTo>
                  <a:lnTo>
                    <a:pt x="575780" y="1849569"/>
                  </a:lnTo>
                  <a:lnTo>
                    <a:pt x="575780" y="0"/>
                  </a:lnTo>
                  <a:lnTo>
                    <a:pt x="1151560" y="0"/>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34011" tIns="870316" rIns="534011" bIns="870315" numCol="1" spcCol="1270" anchor="ctr" anchorCtr="0">
              <a:noAutofit/>
            </a:bodyPr>
            <a:lstStyle/>
            <a:p>
              <a:pPr lvl="0" algn="ctr" defTabSz="311150">
                <a:lnSpc>
                  <a:spcPct val="90000"/>
                </a:lnSpc>
                <a:spcBef>
                  <a:spcPct val="0"/>
                </a:spcBef>
                <a:spcAft>
                  <a:spcPct val="35000"/>
                </a:spcAft>
              </a:pPr>
              <a:endParaRPr lang="en-US" sz="700" kern="1200"/>
            </a:p>
          </p:txBody>
        </p:sp>
        <p:sp>
          <p:nvSpPr>
            <p:cNvPr id="15" name="Freeform 14"/>
            <p:cNvSpPr/>
            <p:nvPr/>
          </p:nvSpPr>
          <p:spPr>
            <a:xfrm>
              <a:off x="2016701" y="1130709"/>
              <a:ext cx="1151560" cy="2377294"/>
            </a:xfrm>
            <a:custGeom>
              <a:avLst/>
              <a:gdLst>
                <a:gd name="connsiteX0" fmla="*/ 0 w 1151560"/>
                <a:gd name="connsiteY0" fmla="*/ 2377294 h 2377294"/>
                <a:gd name="connsiteX1" fmla="*/ 575780 w 1151560"/>
                <a:gd name="connsiteY1" fmla="*/ 2377294 h 2377294"/>
                <a:gd name="connsiteX2" fmla="*/ 575780 w 1151560"/>
                <a:gd name="connsiteY2" fmla="*/ 0 h 2377294"/>
                <a:gd name="connsiteX3" fmla="*/ 1151560 w 1151560"/>
                <a:gd name="connsiteY3" fmla="*/ 0 h 2377294"/>
              </a:gdLst>
              <a:ahLst/>
              <a:cxnLst>
                <a:cxn ang="0">
                  <a:pos x="connsiteX0" y="connsiteY0"/>
                </a:cxn>
                <a:cxn ang="0">
                  <a:pos x="connsiteX1" y="connsiteY1"/>
                </a:cxn>
                <a:cxn ang="0">
                  <a:pos x="connsiteX2" y="connsiteY2"/>
                </a:cxn>
                <a:cxn ang="0">
                  <a:pos x="connsiteX3" y="connsiteY3"/>
                </a:cxn>
              </a:cxnLst>
              <a:rect l="l" t="t" r="r" b="b"/>
              <a:pathLst>
                <a:path w="1151560" h="2377294">
                  <a:moveTo>
                    <a:pt x="0" y="2377294"/>
                  </a:moveTo>
                  <a:lnTo>
                    <a:pt x="575780" y="2377294"/>
                  </a:lnTo>
                  <a:lnTo>
                    <a:pt x="575780" y="0"/>
                  </a:lnTo>
                  <a:lnTo>
                    <a:pt x="1151560" y="0"/>
                  </a:lnTo>
                </a:path>
              </a:pathLst>
            </a:custGeom>
            <a:noFill/>
            <a:scene3d>
              <a:camera prst="orthographicFront"/>
              <a:lightRig rig="threePt" dir="t">
                <a:rot lat="0" lon="0" rev="7500000"/>
              </a:lightRig>
            </a:scene3d>
            <a:sp3d z="-40000" prstMaterial="matte"/>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spcFirstLastPara="0" vert="horz" wrap="square" lIns="522442" tIns="1122609" rIns="522443" bIns="112261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16" name="Freeform 15"/>
          <p:cNvSpPr/>
          <p:nvPr/>
        </p:nvSpPr>
        <p:spPr>
          <a:xfrm rot="16200000">
            <a:off x="-932491" y="3147354"/>
            <a:ext cx="5177085" cy="721299"/>
          </a:xfrm>
          <a:custGeom>
            <a:avLst/>
            <a:gdLst>
              <a:gd name="connsiteX0" fmla="*/ 0 w 5177085"/>
              <a:gd name="connsiteY0" fmla="*/ 0 h 721299"/>
              <a:gd name="connsiteX1" fmla="*/ 5177085 w 5177085"/>
              <a:gd name="connsiteY1" fmla="*/ 0 h 721299"/>
              <a:gd name="connsiteX2" fmla="*/ 5177085 w 5177085"/>
              <a:gd name="connsiteY2" fmla="*/ 721299 h 721299"/>
              <a:gd name="connsiteX3" fmla="*/ 0 w 5177085"/>
              <a:gd name="connsiteY3" fmla="*/ 721299 h 721299"/>
              <a:gd name="connsiteX4" fmla="*/ 0 w 5177085"/>
              <a:gd name="connsiteY4" fmla="*/ 0 h 72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7085" h="721299">
                <a:moveTo>
                  <a:pt x="0" y="0"/>
                </a:moveTo>
                <a:lnTo>
                  <a:pt x="5177085" y="0"/>
                </a:lnTo>
                <a:lnTo>
                  <a:pt x="5177085" y="721299"/>
                </a:lnTo>
                <a:lnTo>
                  <a:pt x="0" y="721299"/>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859" tIns="22860" rIns="22861" bIns="22860" numCol="1" spcCol="1270" anchor="ctr" anchorCtr="0">
            <a:noAutofit/>
          </a:bodyPr>
          <a:lstStyle/>
          <a:p>
            <a:pPr lvl="0" algn="ctr" defTabSz="1600200" rtl="0">
              <a:lnSpc>
                <a:spcPct val="90000"/>
              </a:lnSpc>
              <a:spcBef>
                <a:spcPct val="0"/>
              </a:spcBef>
              <a:spcAft>
                <a:spcPct val="35000"/>
              </a:spcAft>
            </a:pPr>
            <a:r>
              <a:rPr lang="en-US" sz="3600" kern="1200" dirty="0" smtClean="0"/>
              <a:t>Behavioral</a:t>
            </a:r>
            <a:endParaRPr lang="en-US" sz="3600" kern="1200" dirty="0"/>
          </a:p>
        </p:txBody>
      </p:sp>
      <p:sp>
        <p:nvSpPr>
          <p:cNvPr id="17" name="Freeform 16"/>
          <p:cNvSpPr/>
          <p:nvPr/>
        </p:nvSpPr>
        <p:spPr>
          <a:xfrm>
            <a:off x="3168261" y="919619"/>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dirty="0" smtClean="0"/>
              <a:t>Chain Of Responsibility </a:t>
            </a:r>
            <a:endParaRPr lang="en-US" sz="2000" kern="1200" dirty="0"/>
          </a:p>
        </p:txBody>
      </p:sp>
      <p:sp>
        <p:nvSpPr>
          <p:cNvPr id="18" name="Freeform 17"/>
          <p:cNvSpPr/>
          <p:nvPr/>
        </p:nvSpPr>
        <p:spPr>
          <a:xfrm>
            <a:off x="3168261" y="1447344"/>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Command</a:t>
            </a:r>
            <a:endParaRPr lang="en-US" sz="2000" kern="1200"/>
          </a:p>
        </p:txBody>
      </p:sp>
      <p:sp>
        <p:nvSpPr>
          <p:cNvPr id="19" name="Freeform 18"/>
          <p:cNvSpPr/>
          <p:nvPr/>
        </p:nvSpPr>
        <p:spPr>
          <a:xfrm>
            <a:off x="3168261" y="1975070"/>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Iterator  </a:t>
            </a:r>
            <a:endParaRPr lang="en-US" sz="2000" kern="1200"/>
          </a:p>
        </p:txBody>
      </p:sp>
      <p:sp>
        <p:nvSpPr>
          <p:cNvPr id="20" name="Freeform 19"/>
          <p:cNvSpPr/>
          <p:nvPr/>
        </p:nvSpPr>
        <p:spPr>
          <a:xfrm>
            <a:off x="3168261" y="2502795"/>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Observer </a:t>
            </a:r>
            <a:endParaRPr lang="en-US" sz="2000" kern="1200"/>
          </a:p>
        </p:txBody>
      </p:sp>
      <p:sp>
        <p:nvSpPr>
          <p:cNvPr id="21" name="Freeform 20"/>
          <p:cNvSpPr/>
          <p:nvPr/>
        </p:nvSpPr>
        <p:spPr>
          <a:xfrm>
            <a:off x="3168261" y="3030520"/>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State </a:t>
            </a:r>
            <a:endParaRPr lang="en-US" sz="2000" kern="1200"/>
          </a:p>
        </p:txBody>
      </p:sp>
      <p:sp>
        <p:nvSpPr>
          <p:cNvPr id="22" name="Freeform 21"/>
          <p:cNvSpPr/>
          <p:nvPr/>
        </p:nvSpPr>
        <p:spPr>
          <a:xfrm>
            <a:off x="3168261" y="3558246"/>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Strategy </a:t>
            </a:r>
            <a:endParaRPr lang="en-US" sz="2000" kern="1200"/>
          </a:p>
        </p:txBody>
      </p:sp>
      <p:sp>
        <p:nvSpPr>
          <p:cNvPr id="23" name="Freeform 22"/>
          <p:cNvSpPr/>
          <p:nvPr/>
        </p:nvSpPr>
        <p:spPr>
          <a:xfrm>
            <a:off x="3168261" y="4085971"/>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dirty="0" smtClean="0"/>
              <a:t>Template Method </a:t>
            </a:r>
            <a:endParaRPr lang="en-US" sz="2000" kern="1200" dirty="0"/>
          </a:p>
        </p:txBody>
      </p:sp>
      <p:sp>
        <p:nvSpPr>
          <p:cNvPr id="24" name="Freeform 23"/>
          <p:cNvSpPr/>
          <p:nvPr/>
        </p:nvSpPr>
        <p:spPr>
          <a:xfrm>
            <a:off x="3168261" y="4613696"/>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Mediator</a:t>
            </a:r>
            <a:endParaRPr lang="en-US" sz="2000" kern="1200"/>
          </a:p>
        </p:txBody>
      </p:sp>
      <p:sp>
        <p:nvSpPr>
          <p:cNvPr id="25" name="Freeform 24"/>
          <p:cNvSpPr/>
          <p:nvPr/>
        </p:nvSpPr>
        <p:spPr>
          <a:xfrm>
            <a:off x="3168261" y="5141422"/>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Visitor</a:t>
            </a:r>
            <a:endParaRPr lang="en-US" sz="2000" kern="1200"/>
          </a:p>
        </p:txBody>
      </p:sp>
      <p:sp>
        <p:nvSpPr>
          <p:cNvPr id="26" name="Freeform 25"/>
          <p:cNvSpPr/>
          <p:nvPr/>
        </p:nvSpPr>
        <p:spPr>
          <a:xfrm>
            <a:off x="3168261" y="5669147"/>
            <a:ext cx="3684753" cy="422180"/>
          </a:xfrm>
          <a:custGeom>
            <a:avLst/>
            <a:gdLst>
              <a:gd name="connsiteX0" fmla="*/ 0 w 3684753"/>
              <a:gd name="connsiteY0" fmla="*/ 0 h 422180"/>
              <a:gd name="connsiteX1" fmla="*/ 3684753 w 3684753"/>
              <a:gd name="connsiteY1" fmla="*/ 0 h 422180"/>
              <a:gd name="connsiteX2" fmla="*/ 3684753 w 3684753"/>
              <a:gd name="connsiteY2" fmla="*/ 422180 h 422180"/>
              <a:gd name="connsiteX3" fmla="*/ 0 w 3684753"/>
              <a:gd name="connsiteY3" fmla="*/ 422180 h 422180"/>
              <a:gd name="connsiteX4" fmla="*/ 0 w 3684753"/>
              <a:gd name="connsiteY4" fmla="*/ 0 h 42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753" h="422180">
                <a:moveTo>
                  <a:pt x="0" y="0"/>
                </a:moveTo>
                <a:lnTo>
                  <a:pt x="3684753" y="0"/>
                </a:lnTo>
                <a:lnTo>
                  <a:pt x="3684753" y="422180"/>
                </a:lnTo>
                <a:lnTo>
                  <a:pt x="0" y="422180"/>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000" kern="1200" smtClean="0"/>
              <a:t>Interpreter</a:t>
            </a:r>
            <a:endParaRPr lang="en-US" sz="2000" kern="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Target</a:t>
            </a:r>
            <a:r>
              <a:rPr lang="en-US" dirty="0" smtClean="0"/>
              <a:t> (</a:t>
            </a:r>
            <a:r>
              <a:rPr lang="en-US" dirty="0" err="1" smtClean="0"/>
              <a:t>TransactionManager</a:t>
            </a:r>
            <a:r>
              <a:rPr lang="en-US" dirty="0" smtClean="0"/>
              <a:t>) </a:t>
            </a:r>
          </a:p>
          <a:p>
            <a:pPr lvl="1"/>
            <a:r>
              <a:rPr lang="en-US" dirty="0" smtClean="0"/>
              <a:t>defines the domain-specific interface that Client uses. </a:t>
            </a:r>
          </a:p>
          <a:p>
            <a:r>
              <a:rPr lang="en-US" b="1" dirty="0" smtClean="0"/>
              <a:t>Client</a:t>
            </a:r>
            <a:r>
              <a:rPr lang="en-US" dirty="0" smtClean="0"/>
              <a:t> (</a:t>
            </a:r>
            <a:r>
              <a:rPr lang="en-US" dirty="0" err="1" smtClean="0"/>
              <a:t>DAOApplication</a:t>
            </a:r>
            <a:r>
              <a:rPr lang="en-US" dirty="0" smtClean="0"/>
              <a:t>) </a:t>
            </a:r>
          </a:p>
          <a:p>
            <a:pPr lvl="1"/>
            <a:r>
              <a:rPr lang="en-US" dirty="0" smtClean="0"/>
              <a:t>collaborates with objects conforming to the Target interface. </a:t>
            </a:r>
          </a:p>
          <a:p>
            <a:r>
              <a:rPr lang="en-US" b="1" dirty="0" err="1" smtClean="0"/>
              <a:t>Adaptee</a:t>
            </a:r>
            <a:r>
              <a:rPr lang="en-US" dirty="0" smtClean="0"/>
              <a:t> (Transaction) </a:t>
            </a:r>
          </a:p>
          <a:p>
            <a:pPr lvl="1"/>
            <a:r>
              <a:rPr lang="en-US" dirty="0" smtClean="0"/>
              <a:t>defines an existing interface that needs adapting. </a:t>
            </a:r>
          </a:p>
          <a:p>
            <a:r>
              <a:rPr lang="en-US" b="1" dirty="0" smtClean="0"/>
              <a:t>Adapter</a:t>
            </a:r>
            <a:r>
              <a:rPr lang="en-US" dirty="0" smtClean="0"/>
              <a:t> (</a:t>
            </a:r>
            <a:r>
              <a:rPr lang="en-US" dirty="0" err="1" smtClean="0"/>
              <a:t>TransactionAdapter</a:t>
            </a:r>
            <a:r>
              <a:rPr lang="en-US" dirty="0" smtClean="0"/>
              <a:t>) </a:t>
            </a:r>
          </a:p>
          <a:p>
            <a:pPr lvl="1"/>
            <a:r>
              <a:rPr lang="en-US" dirty="0" smtClean="0"/>
              <a:t>adapts the interface of </a:t>
            </a:r>
            <a:r>
              <a:rPr lang="en-US" dirty="0" err="1" smtClean="0"/>
              <a:t>Adaptee</a:t>
            </a:r>
            <a:r>
              <a:rPr lang="en-US" dirty="0" smtClean="0"/>
              <a:t> to the Target interface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Clients call operations on an Adapter instance. </a:t>
            </a:r>
          </a:p>
          <a:p>
            <a:r>
              <a:rPr lang="en-US" dirty="0" smtClean="0"/>
              <a:t>In turn, the adapter calls </a:t>
            </a:r>
            <a:r>
              <a:rPr lang="en-US" dirty="0" err="1" smtClean="0"/>
              <a:t>Adaptee</a:t>
            </a:r>
            <a:r>
              <a:rPr lang="en-US" dirty="0" smtClean="0"/>
              <a:t> operations that carry out the request</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 and object adapters have different trade-offs. </a:t>
            </a:r>
          </a:p>
          <a:p>
            <a:pPr lvl="1"/>
            <a:r>
              <a:rPr lang="en-US" dirty="0" smtClean="0"/>
              <a:t>A class adapter</a:t>
            </a:r>
          </a:p>
          <a:p>
            <a:pPr lvl="1"/>
            <a:r>
              <a:rPr lang="en-US" dirty="0" smtClean="0"/>
              <a:t>adapts </a:t>
            </a:r>
            <a:r>
              <a:rPr lang="en-US" dirty="0" err="1" smtClean="0"/>
              <a:t>Adaptee</a:t>
            </a:r>
            <a:r>
              <a:rPr lang="en-US" dirty="0" smtClean="0"/>
              <a:t> to Target by committing to a concrete Adapter class. </a:t>
            </a:r>
          </a:p>
          <a:p>
            <a:pPr lvl="1"/>
            <a:r>
              <a:rPr lang="en-US" dirty="0" smtClean="0"/>
              <a:t>As a consequence, a class adapter won't work when we want to adapt a class </a:t>
            </a:r>
            <a:r>
              <a:rPr lang="en-US" i="1" dirty="0" smtClean="0"/>
              <a:t>and</a:t>
            </a:r>
            <a:r>
              <a:rPr lang="en-US" dirty="0" smtClean="0"/>
              <a:t> all its subclasses. </a:t>
            </a:r>
          </a:p>
          <a:p>
            <a:pPr lvl="1"/>
            <a:r>
              <a:rPr lang="en-US" dirty="0" smtClean="0"/>
              <a:t>lets Adapter override some of </a:t>
            </a:r>
            <a:r>
              <a:rPr lang="en-US" dirty="0" err="1" smtClean="0"/>
              <a:t>Adaptee's</a:t>
            </a:r>
            <a:r>
              <a:rPr lang="en-US" dirty="0" smtClean="0"/>
              <a:t> behavior, since Adapter is a subclass of </a:t>
            </a:r>
            <a:r>
              <a:rPr lang="en-US" dirty="0" err="1" smtClean="0"/>
              <a:t>Adaptee</a:t>
            </a:r>
            <a:r>
              <a:rPr lang="en-US" dirty="0" smtClean="0"/>
              <a:t>. </a:t>
            </a:r>
          </a:p>
          <a:p>
            <a:pPr lvl="1"/>
            <a:r>
              <a:rPr lang="en-US" dirty="0" smtClean="0"/>
              <a:t>introduces only one object, and no additional </a:t>
            </a:r>
            <a:r>
              <a:rPr lang="en-US" dirty="0" err="1" smtClean="0"/>
              <a:t>refrences</a:t>
            </a:r>
            <a:r>
              <a:rPr lang="en-US" dirty="0" smtClean="0"/>
              <a:t> is needed to get to the </a:t>
            </a:r>
            <a:r>
              <a:rPr lang="en-US" dirty="0" err="1" smtClean="0"/>
              <a:t>adaptee</a:t>
            </a:r>
            <a:endParaRPr lang="en-US" dirty="0" smtClean="0"/>
          </a:p>
          <a:p>
            <a:r>
              <a:rPr lang="en-US" dirty="0" smtClean="0"/>
              <a:t>An object adapter</a:t>
            </a:r>
          </a:p>
          <a:p>
            <a:pPr lvl="1"/>
            <a:r>
              <a:rPr lang="en-US" dirty="0" smtClean="0"/>
              <a:t>lets a single Adapter work with many </a:t>
            </a:r>
            <a:r>
              <a:rPr lang="en-US" dirty="0" err="1" smtClean="0"/>
              <a:t>Adaptees</a:t>
            </a:r>
            <a:endParaRPr lang="en-US" dirty="0" smtClean="0"/>
          </a:p>
          <a:p>
            <a:pPr lvl="1"/>
            <a:r>
              <a:rPr lang="en-US" dirty="0" smtClean="0"/>
              <a:t>that is, the </a:t>
            </a:r>
            <a:r>
              <a:rPr lang="en-US" dirty="0" err="1" smtClean="0"/>
              <a:t>Adaptee</a:t>
            </a:r>
            <a:r>
              <a:rPr lang="en-US" dirty="0" smtClean="0"/>
              <a:t> itself and all of its subclasses (if any).</a:t>
            </a:r>
          </a:p>
          <a:p>
            <a:pPr lvl="1"/>
            <a:r>
              <a:rPr lang="en-US" dirty="0" smtClean="0"/>
              <a:t> The Adapter can also add functionality to all </a:t>
            </a:r>
            <a:r>
              <a:rPr lang="en-US" dirty="0" err="1" smtClean="0"/>
              <a:t>Adaptees</a:t>
            </a:r>
            <a:r>
              <a:rPr lang="en-US" dirty="0" smtClean="0"/>
              <a:t> at once. </a:t>
            </a:r>
          </a:p>
          <a:p>
            <a:pPr lvl="1"/>
            <a:r>
              <a:rPr lang="en-US" dirty="0" smtClean="0"/>
              <a:t>makes it harder to override </a:t>
            </a:r>
            <a:r>
              <a:rPr lang="en-US" dirty="0" err="1" smtClean="0"/>
              <a:t>Adaptee</a:t>
            </a:r>
            <a:r>
              <a:rPr lang="en-US" dirty="0" smtClean="0"/>
              <a:t> behavior. </a:t>
            </a:r>
          </a:p>
          <a:p>
            <a:pPr lvl="1"/>
            <a:r>
              <a:rPr lang="en-US" dirty="0" smtClean="0"/>
              <a:t>It will require </a:t>
            </a:r>
            <a:r>
              <a:rPr lang="en-US" dirty="0" err="1" smtClean="0"/>
              <a:t>subclassing</a:t>
            </a:r>
            <a:r>
              <a:rPr lang="en-US" dirty="0" smtClean="0"/>
              <a:t> </a:t>
            </a:r>
            <a:r>
              <a:rPr lang="en-US" dirty="0" err="1" smtClean="0"/>
              <a:t>Adaptee</a:t>
            </a:r>
            <a:r>
              <a:rPr lang="en-US" dirty="0" smtClean="0"/>
              <a:t> and making Adapter refer to the subclass rather than the </a:t>
            </a:r>
            <a:r>
              <a:rPr lang="en-US" dirty="0" err="1" smtClean="0"/>
              <a:t>Adaptee</a:t>
            </a:r>
            <a:r>
              <a:rPr lang="en-US" dirty="0" smtClean="0"/>
              <a:t> itself. </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err="1" smtClean="0"/>
              <a:t>BySublclassing</a:t>
            </a:r>
            <a:r>
              <a:rPr lang="en-US" dirty="0" smtClean="0"/>
              <a:t> (Class Adapter)</a:t>
            </a:r>
          </a:p>
          <a:p>
            <a:r>
              <a:rPr lang="en-US" dirty="0" err="1" smtClean="0"/>
              <a:t>ByComposition</a:t>
            </a:r>
            <a:r>
              <a:rPr lang="en-US" dirty="0" smtClean="0"/>
              <a:t> (Object Adapter)</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r>
              <a:rPr lang="en-US" dirty="0" err="1" smtClean="0"/>
              <a:t>ConnectionWrapper</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J2EE </a:t>
            </a:r>
            <a:r>
              <a:rPr lang="en-US" dirty="0" err="1" smtClean="0"/>
              <a:t>TransactionManagement</a:t>
            </a:r>
            <a:endParaRPr lang="en-US" dirty="0" smtClean="0"/>
          </a:p>
          <a:p>
            <a:r>
              <a:rPr lang="en-US" dirty="0" smtClean="0"/>
              <a:t>J2EE </a:t>
            </a:r>
            <a:r>
              <a:rPr lang="en-US" dirty="0" err="1" smtClean="0"/>
              <a:t>ConnectionPooling</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Bridge</a:t>
            </a:r>
          </a:p>
          <a:p>
            <a:pPr lvl="1"/>
            <a:r>
              <a:rPr lang="en-US" dirty="0" smtClean="0"/>
              <a:t>Has A similar Structure to Object Adapter</a:t>
            </a:r>
          </a:p>
          <a:p>
            <a:pPr lvl="1"/>
            <a:r>
              <a:rPr lang="en-US" dirty="0" smtClean="0"/>
              <a:t>But the intent is different</a:t>
            </a:r>
          </a:p>
          <a:p>
            <a:r>
              <a:rPr lang="en-US" dirty="0" smtClean="0"/>
              <a:t>Decorator</a:t>
            </a:r>
          </a:p>
          <a:p>
            <a:pPr lvl="1"/>
            <a:r>
              <a:rPr lang="en-US" dirty="0" smtClean="0"/>
              <a:t>Enhances Object Without Changing its interface</a:t>
            </a:r>
          </a:p>
          <a:p>
            <a:r>
              <a:rPr lang="en-US" dirty="0" smtClean="0"/>
              <a:t>Proxy</a:t>
            </a:r>
          </a:p>
          <a:p>
            <a:pPr lvl="1"/>
            <a:r>
              <a:rPr lang="en-US" dirty="0" smtClean="0"/>
              <a:t>Defines a representative or surrogate for another object and does not change its interface.</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Adapter</a:t>
            </a:r>
          </a:p>
          <a:p>
            <a:r>
              <a:rPr lang="en-US" b="1" dirty="0" smtClean="0"/>
              <a:t>Composite</a:t>
            </a:r>
          </a:p>
          <a:p>
            <a:r>
              <a:rPr lang="en-US" dirty="0" err="1" smtClean="0"/>
              <a:t>FlyWeight</a:t>
            </a:r>
            <a:r>
              <a:rPr lang="en-US" dirty="0" smtClean="0"/>
              <a:t> </a:t>
            </a:r>
          </a:p>
          <a:p>
            <a:r>
              <a:rPr lang="en-US" dirty="0" smtClean="0"/>
              <a:t>Proxy </a:t>
            </a:r>
          </a:p>
          <a:p>
            <a:r>
              <a:rPr lang="en-US" dirty="0" smtClean="0"/>
              <a:t>Decorator</a:t>
            </a:r>
          </a:p>
          <a:p>
            <a:r>
              <a:rPr lang="en-US" dirty="0" smtClean="0"/>
              <a:t>Bridge </a:t>
            </a:r>
          </a:p>
          <a:p>
            <a:r>
              <a:rPr lang="en-US" dirty="0" smtClean="0"/>
              <a:t>Facade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Composite</a:t>
            </a:r>
            <a:endParaRPr lang="en-US" dirty="0"/>
          </a:p>
        </p:txBody>
      </p:sp>
      <p:sp>
        <p:nvSpPr>
          <p:cNvPr id="5" name="Subtitle 4"/>
          <p:cNvSpPr>
            <a:spLocks noGrp="1"/>
          </p:cNvSpPr>
          <p:nvPr>
            <p:ph type="subTitle" idx="1"/>
          </p:nvPr>
        </p:nvSpPr>
        <p:spPr/>
        <p:txBody>
          <a:bodyPr/>
          <a:lstStyle/>
          <a:p>
            <a:r>
              <a:rPr lang="en-US" dirty="0" smtClean="0"/>
              <a:t>Structural Pattern</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Compose objects into tree structures to represent part-whole hierarchies. Composite lets clients treat individual objects and compositions of objects uniformly.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2800" dirty="0" smtClean="0"/>
              <a:t>Implementing Patterns</a:t>
            </a:r>
            <a:endParaRPr lang="en-US" sz="2800" dirty="0"/>
          </a:p>
        </p:txBody>
      </p:sp>
      <p:sp>
        <p:nvSpPr>
          <p:cNvPr id="8" name="Text Placeholder 7"/>
          <p:cNvSpPr>
            <a:spLocks noGrp="1"/>
          </p:cNvSpPr>
          <p:nvPr>
            <p:ph type="subTitle" idx="1"/>
          </p:nvPr>
        </p:nvSpPr>
        <p:spPr/>
        <p:txBody>
          <a:bodyPr>
            <a:normAutofit/>
          </a:bodyPr>
          <a:lstStyle/>
          <a:p>
            <a:pPr algn="r"/>
            <a:r>
              <a:rPr lang="en-US" sz="1600" dirty="0" smtClean="0"/>
              <a:t>Using Java </a:t>
            </a:r>
            <a:endParaRPr lang="en-US" sz="1600" dirty="0"/>
          </a:p>
        </p:txBody>
      </p:sp>
      <p:pic>
        <p:nvPicPr>
          <p:cNvPr id="9" name="Picture Placeholder 8" descr="goldfishjump.jpg"/>
          <p:cNvPicPr>
            <a:picLocks noGrp="1" noChangeAspect="1"/>
          </p:cNvPicPr>
          <p:nvPr>
            <p:ph type="pic" idx="4294967295"/>
          </p:nvPr>
        </p:nvPicPr>
        <p:blipFill>
          <a:blip r:embed="rId2" cstate="print"/>
          <a:srcRect t="4916" b="4916"/>
          <a:stretch>
            <a:fillRect/>
          </a:stretch>
        </p:blipFill>
        <p:spPr>
          <a:xfrm>
            <a:off x="5029200" y="152400"/>
            <a:ext cx="2417884" cy="2057400"/>
          </a:xfr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Tree</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There are single things and groups of things that you want to treat the same way. </a:t>
            </a:r>
          </a:p>
          <a:p>
            <a:r>
              <a:rPr lang="en-US" dirty="0" smtClean="0"/>
              <a:t>The groups of things are made up of other groups and of single things (i.e., they are hierarchically related).</a:t>
            </a:r>
          </a:p>
          <a:p>
            <a:r>
              <a:rPr lang="en-US" dirty="0" smtClean="0"/>
              <a:t>You Want to Build Tree of Object</a:t>
            </a:r>
          </a:p>
          <a:p>
            <a:r>
              <a:rPr lang="en-US" dirty="0" smtClean="0"/>
              <a:t>Some objects are comprised of collections of other objects, yet we want to handle all of these objects in the same way.</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Composite pattern when</a:t>
            </a:r>
          </a:p>
          <a:p>
            <a:pPr lvl="1"/>
            <a:r>
              <a:rPr lang="en-US" dirty="0" smtClean="0"/>
              <a:t>you want to represent part-whole hierarchies of objects. </a:t>
            </a:r>
          </a:p>
          <a:p>
            <a:pPr lvl="1"/>
            <a:r>
              <a:rPr lang="en-US" dirty="0" smtClean="0"/>
              <a:t>you want clients to be able to ignore the difference between compositions of objects and individual objects.</a:t>
            </a:r>
          </a:p>
          <a:p>
            <a:pPr lvl="1"/>
            <a:r>
              <a:rPr lang="en-US" dirty="0" smtClean="0"/>
              <a:t>Clients will treat all objects in the composite structure uniformly. </a:t>
            </a:r>
          </a:p>
          <a:p>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Composite.bmp"/>
          <p:cNvPicPr>
            <a:picLocks noGrp="1" noChangeAspect="1"/>
          </p:cNvPicPr>
          <p:nvPr>
            <p:ph idx="1"/>
          </p:nvPr>
        </p:nvPicPr>
        <p:blipFill>
          <a:blip r:embed="rId2" cstate="print"/>
          <a:stretch>
            <a:fillRect/>
          </a:stretch>
        </p:blipFill>
        <p:spPr>
          <a:xfrm>
            <a:off x="1792288" y="2281237"/>
            <a:ext cx="5438775" cy="2447925"/>
          </a:xfrm>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Component</a:t>
            </a:r>
            <a:r>
              <a:rPr lang="en-US" dirty="0" smtClean="0"/>
              <a:t> (Category) </a:t>
            </a:r>
          </a:p>
          <a:p>
            <a:pPr lvl="1"/>
            <a:r>
              <a:rPr lang="en-US" dirty="0" smtClean="0"/>
              <a:t>declares the interface for objects in the composition. </a:t>
            </a:r>
          </a:p>
          <a:p>
            <a:pPr lvl="1"/>
            <a:r>
              <a:rPr lang="en-US" dirty="0" smtClean="0"/>
              <a:t>implements default behavior for the interface common to all classes, as appropriate. </a:t>
            </a:r>
          </a:p>
          <a:p>
            <a:pPr lvl="1"/>
            <a:r>
              <a:rPr lang="en-US" dirty="0" smtClean="0"/>
              <a:t>declares an interface for accessing and managing its child components. </a:t>
            </a:r>
          </a:p>
          <a:p>
            <a:pPr lvl="1"/>
            <a:r>
              <a:rPr lang="en-US" dirty="0" smtClean="0"/>
              <a:t>(optional) defines an interface for accessing a component's parent in the recursive structure, and implements it if that's appropriate. </a:t>
            </a:r>
          </a:p>
          <a:p>
            <a:r>
              <a:rPr lang="en-US" b="1" dirty="0" smtClean="0"/>
              <a:t>Leaf</a:t>
            </a:r>
            <a:r>
              <a:rPr lang="en-US" dirty="0" smtClean="0"/>
              <a:t> (Product) </a:t>
            </a:r>
          </a:p>
          <a:p>
            <a:pPr lvl="1"/>
            <a:r>
              <a:rPr lang="en-US" dirty="0" smtClean="0"/>
              <a:t>represents leaf objects in the composition. A leaf has no children. </a:t>
            </a:r>
          </a:p>
          <a:p>
            <a:pPr lvl="1"/>
            <a:r>
              <a:rPr lang="en-US" dirty="0" smtClean="0"/>
              <a:t>defines behavior for primitive objects in the composition. </a:t>
            </a:r>
          </a:p>
          <a:p>
            <a:r>
              <a:rPr lang="en-US" b="1" dirty="0" smtClean="0"/>
              <a:t>Composite</a:t>
            </a:r>
            <a:r>
              <a:rPr lang="en-US" dirty="0" smtClean="0"/>
              <a:t> (Package) </a:t>
            </a:r>
          </a:p>
          <a:p>
            <a:pPr lvl="1"/>
            <a:r>
              <a:rPr lang="en-US" dirty="0" smtClean="0"/>
              <a:t>defines behavior for components having children. </a:t>
            </a:r>
          </a:p>
          <a:p>
            <a:pPr lvl="1"/>
            <a:r>
              <a:rPr lang="en-US" dirty="0" smtClean="0"/>
              <a:t>stores child components. </a:t>
            </a:r>
          </a:p>
          <a:p>
            <a:pPr lvl="1"/>
            <a:r>
              <a:rPr lang="en-US" dirty="0" smtClean="0"/>
              <a:t>implements child-related operations in the Component interface. </a:t>
            </a:r>
          </a:p>
          <a:p>
            <a:r>
              <a:rPr lang="en-US" b="1" dirty="0" smtClean="0"/>
              <a:t>Client</a:t>
            </a:r>
            <a:r>
              <a:rPr lang="en-US" dirty="0" smtClean="0"/>
              <a:t> </a:t>
            </a:r>
          </a:p>
          <a:p>
            <a:pPr lvl="1"/>
            <a:r>
              <a:rPr lang="en-US" dirty="0" smtClean="0"/>
              <a:t>manipulates objects in the composition through the Component interface</a:t>
            </a:r>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Clients use the Component class interface to interact with objects in the composite structure. </a:t>
            </a:r>
          </a:p>
          <a:p>
            <a:r>
              <a:rPr lang="en-US" dirty="0" smtClean="0"/>
              <a:t>If the recipient is a Leaf, then the request is handled directly. </a:t>
            </a:r>
          </a:p>
          <a:p>
            <a:r>
              <a:rPr lang="en-US" dirty="0" smtClean="0"/>
              <a:t>If the recipient is a Composite, then it usually forwards requests to its child components, possibly performing additional operations before and/or after forwarding.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Primitive objects can be composed into more complex objects</a:t>
            </a:r>
          </a:p>
          <a:p>
            <a:r>
              <a:rPr lang="en-US" dirty="0" smtClean="0"/>
              <a:t>Makes the client simple </a:t>
            </a:r>
          </a:p>
          <a:p>
            <a:pPr lvl="1"/>
            <a:r>
              <a:rPr lang="en-US" dirty="0" smtClean="0"/>
              <a:t>Clients can treat composite structures and individual objects uniformly</a:t>
            </a:r>
          </a:p>
          <a:p>
            <a:pPr lvl="1"/>
            <a:r>
              <a:rPr lang="en-US" dirty="0" smtClean="0"/>
              <a:t>Clients normally don't know (and shouldn't care) whether they're dealing with a leaf or a composite component</a:t>
            </a:r>
          </a:p>
          <a:p>
            <a:pPr lvl="1"/>
            <a:endParaRPr lang="en-US"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Explicit parent references</a:t>
            </a:r>
          </a:p>
          <a:p>
            <a:pPr lvl="1"/>
            <a:r>
              <a:rPr lang="en-US" dirty="0" smtClean="0"/>
              <a:t>Maintaining references from child components to their parent can simplify the traversal and management of a composite structure</a:t>
            </a:r>
          </a:p>
          <a:p>
            <a:r>
              <a:rPr lang="en-US" i="1" dirty="0" smtClean="0"/>
              <a:t>Sharing components.</a:t>
            </a:r>
            <a:r>
              <a:rPr lang="en-US" dirty="0" smtClean="0"/>
              <a:t> </a:t>
            </a:r>
          </a:p>
          <a:p>
            <a:pPr lvl="1"/>
            <a:r>
              <a:rPr lang="en-US" dirty="0" smtClean="0"/>
              <a:t>It's often useful to share components, for example, to reduce storage requirements</a:t>
            </a:r>
          </a:p>
          <a:p>
            <a:pPr lvl="1"/>
            <a:r>
              <a:rPr lang="en-US" dirty="0" smtClean="0"/>
              <a:t>A Sub-Category can be same for many other categories</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stretch>
            <a:fillRect/>
          </a:stretch>
        </p:blipFill>
        <p:spPr>
          <a:xfrm>
            <a:off x="990600" y="914400"/>
            <a:ext cx="6143625" cy="2771775"/>
          </a:xfrm>
          <a:prstGeom prst="rect">
            <a:avLst/>
          </a:prstGeom>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stretch>
            <a:fillRect/>
          </a:stretch>
        </p:blipFill>
        <p:spPr>
          <a:xfrm>
            <a:off x="1676400" y="762000"/>
            <a:ext cx="5257800" cy="5486400"/>
          </a:xfrm>
          <a:prstGeom prst="rect">
            <a:avLst/>
          </a:prstGeom>
        </p:spPr>
      </p:pic>
    </p:spTree>
    <p:extLst>
      <p:ext uri="{BB962C8B-B14F-4D97-AF65-F5344CB8AC3E}">
        <p14:creationId xmlns:p14="http://schemas.microsoft.com/office/powerpoint/2010/main" val="3345462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2" name="Rectangle 4"/>
          <p:cNvSpPr>
            <a:spLocks noGrp="1" noChangeArrowheads="1"/>
          </p:cNvSpPr>
          <p:nvPr>
            <p:ph type="ctrTitle"/>
          </p:nvPr>
        </p:nvSpPr>
        <p:spPr>
          <a:xfrm>
            <a:off x="4648200" y="3810000"/>
            <a:ext cx="3581400" cy="1470025"/>
          </a:xfrm>
        </p:spPr>
        <p:txBody>
          <a:bodyPr/>
          <a:lstStyle/>
          <a:p>
            <a:pPr algn="ctr"/>
            <a:r>
              <a:rPr lang="en-US" i="1" dirty="0"/>
              <a:t>Creational Patterns</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Component /Container</a:t>
            </a:r>
          </a:p>
          <a:p>
            <a:r>
              <a:rPr lang="en-US" dirty="0" smtClean="0"/>
              <a:t>Collections </a:t>
            </a:r>
            <a:r>
              <a:rPr lang="en-US" dirty="0" err="1" smtClean="0"/>
              <a:t>Api</a:t>
            </a:r>
            <a:endParaRPr lang="en-US" dirty="0" smtClean="0"/>
          </a:p>
          <a:p>
            <a:r>
              <a:rPr lang="en-US" dirty="0" err="1" smtClean="0"/>
              <a:t>TreeModel</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Iterator </a:t>
            </a:r>
          </a:p>
          <a:p>
            <a:pPr lvl="1"/>
            <a:r>
              <a:rPr lang="en-US" dirty="0" smtClean="0"/>
              <a:t> can be used to traverse composites.</a:t>
            </a:r>
          </a:p>
          <a:p>
            <a:r>
              <a:rPr lang="en-US" dirty="0" smtClean="0"/>
              <a:t>Flyweight</a:t>
            </a:r>
          </a:p>
          <a:p>
            <a:pPr lvl="1"/>
            <a:r>
              <a:rPr lang="en-US" dirty="0" smtClean="0"/>
              <a:t>lets you share components</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Adapter</a:t>
            </a:r>
          </a:p>
          <a:p>
            <a:r>
              <a:rPr lang="en-US" dirty="0" smtClean="0"/>
              <a:t>Composite</a:t>
            </a:r>
          </a:p>
          <a:p>
            <a:r>
              <a:rPr lang="en-US" b="1" dirty="0" err="1" smtClean="0"/>
              <a:t>FlyWeight</a:t>
            </a:r>
            <a:r>
              <a:rPr lang="en-US" b="1" dirty="0" smtClean="0"/>
              <a:t> </a:t>
            </a:r>
          </a:p>
          <a:p>
            <a:r>
              <a:rPr lang="en-US" dirty="0" smtClean="0"/>
              <a:t>Proxy </a:t>
            </a:r>
          </a:p>
          <a:p>
            <a:r>
              <a:rPr lang="en-US" dirty="0" smtClean="0"/>
              <a:t>Decorator</a:t>
            </a:r>
          </a:p>
          <a:p>
            <a:r>
              <a:rPr lang="en-US" dirty="0" smtClean="0"/>
              <a:t>Façade</a:t>
            </a:r>
          </a:p>
          <a:p>
            <a:r>
              <a:rPr lang="en-US" dirty="0" smtClean="0"/>
              <a:t>Bridge</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FlyWeight</a:t>
            </a:r>
            <a:r>
              <a:rPr lang="en-US" dirty="0" smtClean="0"/>
              <a:t> </a:t>
            </a:r>
            <a:endParaRPr lang="en-US" dirty="0"/>
          </a:p>
        </p:txBody>
      </p:sp>
      <p:sp>
        <p:nvSpPr>
          <p:cNvPr id="5" name="Subtitle 4"/>
          <p:cNvSpPr>
            <a:spLocks noGrp="1"/>
          </p:cNvSpPr>
          <p:nvPr>
            <p:ph type="subTitle" idx="1"/>
          </p:nvPr>
        </p:nvSpPr>
        <p:spPr/>
        <p:txBody>
          <a:bodyPr/>
          <a:lstStyle/>
          <a:p>
            <a:r>
              <a:rPr lang="en-US" dirty="0" smtClean="0"/>
              <a:t>Structural Pattern</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Use sharing to support large numbers of fine-grained objects efficiently.</a:t>
            </a:r>
          </a:p>
          <a:p>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err="1" smtClean="0"/>
              <a:t>LightWeightFactory</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Some applications could benefit from using objects throughout their design, but a naive implementation would be prohibitively expensive.</a:t>
            </a:r>
          </a:p>
          <a:p>
            <a:r>
              <a:rPr lang="en-US" dirty="0" smtClean="0"/>
              <a:t>Document wishes to display some image/bullets repeatedly </a:t>
            </a:r>
          </a:p>
          <a:p>
            <a:r>
              <a:rPr lang="en-US" dirty="0" smtClean="0"/>
              <a:t>A </a:t>
            </a:r>
            <a:r>
              <a:rPr lang="en-US" b="1" dirty="0" smtClean="0"/>
              <a:t>flyweight</a:t>
            </a:r>
            <a:r>
              <a:rPr lang="en-US" dirty="0" smtClean="0"/>
              <a:t> is a shared object that can be used in multiple contexts simultaneously</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normAutofit/>
          </a:bodyPr>
          <a:lstStyle/>
          <a:p>
            <a:r>
              <a:rPr lang="en-US" dirty="0" smtClean="0"/>
              <a:t>Apply the Flyweight pattern when </a:t>
            </a:r>
            <a:r>
              <a:rPr lang="en-US" i="1" dirty="0" smtClean="0"/>
              <a:t>all</a:t>
            </a:r>
            <a:r>
              <a:rPr lang="en-US" dirty="0" smtClean="0"/>
              <a:t> of the following are true:</a:t>
            </a:r>
          </a:p>
          <a:p>
            <a:pPr lvl="1"/>
            <a:r>
              <a:rPr lang="en-US" dirty="0" smtClean="0"/>
              <a:t>An application uses a large number of objects. </a:t>
            </a:r>
          </a:p>
          <a:p>
            <a:pPr lvl="1"/>
            <a:r>
              <a:rPr lang="en-US" dirty="0" smtClean="0"/>
              <a:t>Storage costs are high because of the sheer quantity of objects. </a:t>
            </a:r>
          </a:p>
          <a:p>
            <a:pPr lvl="1"/>
            <a:r>
              <a:rPr lang="en-US" dirty="0" smtClean="0"/>
              <a:t>Most object state can be made extrinsic. </a:t>
            </a:r>
          </a:p>
          <a:p>
            <a:pPr lvl="1"/>
            <a:r>
              <a:rPr lang="en-US" dirty="0" smtClean="0"/>
              <a:t>Many groups of objects may be replaced by relatively few shared objects once extrinsic state is removed. </a:t>
            </a:r>
          </a:p>
          <a:p>
            <a:pPr lvl="1"/>
            <a:r>
              <a:rPr lang="en-US" dirty="0" smtClean="0"/>
              <a:t>The application doesn't depend on object identity. Since flyweight objects may be shared, identity tests will return true for conceptually distinct objects</a:t>
            </a:r>
          </a:p>
          <a:p>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flyweight.bmp"/>
          <p:cNvPicPr>
            <a:picLocks noGrp="1" noChangeAspect="1"/>
          </p:cNvPicPr>
          <p:nvPr>
            <p:ph idx="1"/>
          </p:nvPr>
        </p:nvPicPr>
        <p:blipFill>
          <a:blip r:embed="rId2" cstate="print"/>
          <a:stretch>
            <a:fillRect/>
          </a:stretch>
        </p:blipFill>
        <p:spPr>
          <a:xfrm>
            <a:off x="1663700" y="1747837"/>
            <a:ext cx="5695950" cy="3514725"/>
          </a:xfrm>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a:xfrm>
            <a:off x="859511" y="838200"/>
            <a:ext cx="7217689" cy="5182147"/>
          </a:xfrm>
        </p:spPr>
        <p:txBody>
          <a:bodyPr>
            <a:noAutofit/>
          </a:bodyPr>
          <a:lstStyle/>
          <a:p>
            <a:r>
              <a:rPr lang="en-US" sz="1600" b="1" dirty="0" smtClean="0"/>
              <a:t>Flyweight</a:t>
            </a:r>
            <a:r>
              <a:rPr lang="en-US" sz="1600" dirty="0" smtClean="0"/>
              <a:t> </a:t>
            </a:r>
          </a:p>
          <a:p>
            <a:pPr lvl="1"/>
            <a:r>
              <a:rPr lang="en-US" sz="1400" dirty="0" smtClean="0"/>
              <a:t>declares an interface through which flyweights can receive and act on extrinsic state. </a:t>
            </a:r>
          </a:p>
          <a:p>
            <a:r>
              <a:rPr lang="en-US" sz="1600" b="1" dirty="0" err="1" smtClean="0"/>
              <a:t>ConcreteFlyweight</a:t>
            </a:r>
            <a:r>
              <a:rPr lang="en-US" sz="1600" dirty="0" smtClean="0"/>
              <a:t> (Character) </a:t>
            </a:r>
          </a:p>
          <a:p>
            <a:pPr lvl="1"/>
            <a:r>
              <a:rPr lang="en-US" sz="1400" dirty="0" smtClean="0"/>
              <a:t>implements the Flyweight interface and adds storage for intrinsic state, if any. A </a:t>
            </a:r>
            <a:r>
              <a:rPr lang="en-US" sz="1400" dirty="0" err="1" smtClean="0"/>
              <a:t>ConcreteFlyweight</a:t>
            </a:r>
            <a:r>
              <a:rPr lang="en-US" sz="1400" dirty="0" smtClean="0"/>
              <a:t> object must be sharable. Any state it stores must be intrinsic; that is, it must be independent of the </a:t>
            </a:r>
            <a:r>
              <a:rPr lang="en-US" sz="1400" dirty="0" err="1" smtClean="0"/>
              <a:t>ConcreteFlyweight</a:t>
            </a:r>
            <a:r>
              <a:rPr lang="en-US" sz="1400" dirty="0" smtClean="0"/>
              <a:t> object's context. </a:t>
            </a:r>
          </a:p>
          <a:p>
            <a:r>
              <a:rPr lang="en-US" sz="1600" b="1" dirty="0" err="1" smtClean="0"/>
              <a:t>UnsharedConcreteFlyweight</a:t>
            </a:r>
            <a:r>
              <a:rPr lang="en-US" sz="1600" dirty="0" smtClean="0"/>
              <a:t> (Row, Column) </a:t>
            </a:r>
          </a:p>
          <a:p>
            <a:pPr lvl="1"/>
            <a:r>
              <a:rPr lang="en-US" sz="1400" dirty="0" smtClean="0"/>
              <a:t>not all Flyweight subclasses need to be shared. The Flyweight interface </a:t>
            </a:r>
            <a:r>
              <a:rPr lang="en-US" sz="1400" i="1" dirty="0" smtClean="0"/>
              <a:t>enables</a:t>
            </a:r>
            <a:r>
              <a:rPr lang="en-US" sz="1400" dirty="0" smtClean="0"/>
              <a:t> sharing; it doesn't enforce it. It's common for </a:t>
            </a:r>
            <a:r>
              <a:rPr lang="en-US" sz="1400" dirty="0" err="1" smtClean="0"/>
              <a:t>UnsharedConcreteFlyweight</a:t>
            </a:r>
            <a:r>
              <a:rPr lang="en-US" sz="1400" dirty="0" smtClean="0"/>
              <a:t> objects to have </a:t>
            </a:r>
            <a:r>
              <a:rPr lang="en-US" sz="1400" dirty="0" err="1" smtClean="0"/>
              <a:t>ConcreteFlyweight</a:t>
            </a:r>
            <a:r>
              <a:rPr lang="en-US" sz="1400" dirty="0" smtClean="0"/>
              <a:t> objects as children at some level in the flyweight object structure (as the Row and Column classes have). </a:t>
            </a:r>
          </a:p>
          <a:p>
            <a:r>
              <a:rPr lang="en-US" sz="1600" b="1" dirty="0" err="1" smtClean="0"/>
              <a:t>FlyweightFactory</a:t>
            </a:r>
            <a:r>
              <a:rPr lang="en-US" sz="1600" dirty="0" smtClean="0"/>
              <a:t> </a:t>
            </a:r>
          </a:p>
          <a:p>
            <a:pPr lvl="1"/>
            <a:r>
              <a:rPr lang="en-US" sz="1400" dirty="0" smtClean="0"/>
              <a:t>creates and manages flyweight objects. </a:t>
            </a:r>
          </a:p>
          <a:p>
            <a:pPr lvl="1"/>
            <a:r>
              <a:rPr lang="en-US" sz="1400" dirty="0" smtClean="0"/>
              <a:t>ensures that flyweights are shared properly. When a client requests a flyweight, the </a:t>
            </a:r>
            <a:r>
              <a:rPr lang="en-US" sz="1400" dirty="0" err="1" smtClean="0"/>
              <a:t>FlyweightFactory</a:t>
            </a:r>
            <a:r>
              <a:rPr lang="en-US" sz="1400" dirty="0" smtClean="0"/>
              <a:t> object supplies an existing instance or creates one, if none exists. </a:t>
            </a:r>
          </a:p>
          <a:p>
            <a:r>
              <a:rPr lang="en-US" sz="1600" b="1" dirty="0" smtClean="0"/>
              <a:t>Client</a:t>
            </a:r>
            <a:r>
              <a:rPr lang="en-US" sz="1600" dirty="0" smtClean="0"/>
              <a:t> </a:t>
            </a:r>
          </a:p>
          <a:p>
            <a:pPr lvl="1"/>
            <a:r>
              <a:rPr lang="en-US" sz="1400" dirty="0" smtClean="0"/>
              <a:t>maintains a reference to flyweight(s). </a:t>
            </a:r>
          </a:p>
          <a:p>
            <a:pPr lvl="1"/>
            <a:r>
              <a:rPr lang="en-US" sz="1400" dirty="0" smtClean="0"/>
              <a:t>computes or stores the extrinsic state of flyweight(s). </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normAutofit/>
          </a:bodyPr>
          <a:lstStyle/>
          <a:p>
            <a:r>
              <a:rPr lang="en-US"/>
              <a:t>Creational Patterns	</a:t>
            </a:r>
          </a:p>
        </p:txBody>
      </p:sp>
      <p:sp>
        <p:nvSpPr>
          <p:cNvPr id="536579" name="Rectangle 3"/>
          <p:cNvSpPr>
            <a:spLocks noGrp="1" noChangeArrowheads="1"/>
          </p:cNvSpPr>
          <p:nvPr>
            <p:ph idx="1"/>
          </p:nvPr>
        </p:nvSpPr>
        <p:spPr/>
        <p:txBody>
          <a:bodyPr/>
          <a:lstStyle/>
          <a:p>
            <a:pPr>
              <a:buFontTx/>
              <a:buChar char="•"/>
            </a:pPr>
            <a:r>
              <a:rPr lang="en-US" dirty="0"/>
              <a:t>Creational design patterns abstract the instantiation process </a:t>
            </a:r>
          </a:p>
          <a:p>
            <a:pPr>
              <a:buFontTx/>
              <a:buChar char="•"/>
            </a:pPr>
            <a:r>
              <a:rPr lang="en-US" dirty="0"/>
              <a:t>They help make a system independent of how its objects are created, composed, and represented </a:t>
            </a:r>
          </a:p>
          <a:p>
            <a:pPr>
              <a:buFontTx/>
              <a:buChar char="•"/>
            </a:pPr>
            <a:r>
              <a:rPr lang="en-US" dirty="0"/>
              <a:t>A class creational pattern uses inheritance to vary the class that's instantiated</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normAutofit/>
          </a:bodyPr>
          <a:lstStyle/>
          <a:p>
            <a:r>
              <a:rPr lang="en-US" dirty="0" smtClean="0"/>
              <a:t>State that a flyweight needs to function must be characterized as either intrinsic or extrinsic. </a:t>
            </a:r>
          </a:p>
          <a:p>
            <a:r>
              <a:rPr lang="en-US" dirty="0" smtClean="0"/>
              <a:t>Intrinsic state is stored in the </a:t>
            </a:r>
            <a:r>
              <a:rPr lang="en-US" dirty="0" err="1" smtClean="0"/>
              <a:t>ConcreteFlyweight</a:t>
            </a:r>
            <a:r>
              <a:rPr lang="en-US" dirty="0" smtClean="0"/>
              <a:t> object; </a:t>
            </a:r>
          </a:p>
          <a:p>
            <a:r>
              <a:rPr lang="en-US" dirty="0" smtClean="0"/>
              <a:t>extrinsic state is stored or computed by Client objects. Clients pass this state to the flyweight when they invoke its operations. </a:t>
            </a:r>
          </a:p>
          <a:p>
            <a:r>
              <a:rPr lang="en-US" dirty="0" smtClean="0"/>
              <a:t>Clients should not instantiate </a:t>
            </a:r>
            <a:r>
              <a:rPr lang="en-US" dirty="0" err="1" smtClean="0"/>
              <a:t>ConcreteFlyweights</a:t>
            </a:r>
            <a:r>
              <a:rPr lang="en-US" dirty="0" smtClean="0"/>
              <a:t> directly. </a:t>
            </a:r>
          </a:p>
          <a:p>
            <a:r>
              <a:rPr lang="en-US" dirty="0" smtClean="0"/>
              <a:t>Clients must obtain </a:t>
            </a:r>
            <a:r>
              <a:rPr lang="en-US" dirty="0" err="1" smtClean="0"/>
              <a:t>ConcreteFlyweight</a:t>
            </a:r>
            <a:r>
              <a:rPr lang="en-US" dirty="0" smtClean="0"/>
              <a:t> objects exclusively from the </a:t>
            </a:r>
            <a:r>
              <a:rPr lang="en-US" dirty="0" err="1" smtClean="0"/>
              <a:t>FlyweightFactory</a:t>
            </a:r>
            <a:r>
              <a:rPr lang="en-US" dirty="0" smtClean="0"/>
              <a:t> object to ensure they are shared properly. </a:t>
            </a:r>
          </a:p>
          <a:p>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Storage savings are a function of several factors:</a:t>
            </a:r>
          </a:p>
          <a:p>
            <a:pPr lvl="1"/>
            <a:r>
              <a:rPr lang="en-US" dirty="0" smtClean="0"/>
              <a:t>the reduction in the total number of instances that comes from sharing </a:t>
            </a:r>
          </a:p>
          <a:p>
            <a:pPr lvl="1"/>
            <a:r>
              <a:rPr lang="en-US" dirty="0" smtClean="0"/>
              <a:t>the amount of intrinsic state per object </a:t>
            </a:r>
          </a:p>
          <a:p>
            <a:pPr lvl="1"/>
            <a:r>
              <a:rPr lang="en-US" dirty="0" smtClean="0"/>
              <a:t>whether extrinsic state is computed or stored</a:t>
            </a:r>
          </a:p>
          <a:p>
            <a:pPr>
              <a:buNone/>
            </a:pP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Managing shared objects.</a:t>
            </a:r>
          </a:p>
          <a:p>
            <a:r>
              <a:rPr lang="en-US" i="1" dirty="0" smtClean="0"/>
              <a:t>Understanding equals and </a:t>
            </a:r>
            <a:r>
              <a:rPr lang="en-US" i="1" dirty="0" err="1" smtClean="0"/>
              <a:t>hashCode</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stretch>
            <a:fillRect/>
          </a:stretch>
        </p:blipFill>
        <p:spPr>
          <a:xfrm>
            <a:off x="1905000" y="762000"/>
            <a:ext cx="4953000" cy="528249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stretch>
            <a:fillRect/>
          </a:stretch>
        </p:blipFill>
        <p:spPr>
          <a:xfrm>
            <a:off x="990600" y="1371600"/>
            <a:ext cx="7216775" cy="3318265"/>
          </a:xfrm>
          <a:prstGeom prst="rect">
            <a:avLst/>
          </a:prstGeom>
        </p:spPr>
      </p:pic>
    </p:spTree>
    <p:extLst>
      <p:ext uri="{BB962C8B-B14F-4D97-AF65-F5344CB8AC3E}">
        <p14:creationId xmlns:p14="http://schemas.microsoft.com/office/powerpoint/2010/main" val="1767734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Document Editor</a:t>
            </a:r>
            <a:endParaRPr lang="en-US" dirty="0" smtClean="0"/>
          </a:p>
          <a:p>
            <a:r>
              <a:rPr lang="en-US" dirty="0" smtClean="0"/>
              <a:t>Imager View</a:t>
            </a:r>
          </a:p>
          <a:p>
            <a:r>
              <a:rPr lang="en-US" dirty="0" smtClean="0"/>
              <a:t>Master Data Cache</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It's often best to implement State and Strategy  objects as flyweights.</a:t>
            </a:r>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Adapter</a:t>
            </a:r>
          </a:p>
          <a:p>
            <a:r>
              <a:rPr lang="en-US" dirty="0" smtClean="0"/>
              <a:t>Composite</a:t>
            </a:r>
          </a:p>
          <a:p>
            <a:r>
              <a:rPr lang="en-US" dirty="0" err="1" smtClean="0"/>
              <a:t>FlyWeight</a:t>
            </a:r>
            <a:r>
              <a:rPr lang="en-US" dirty="0" smtClean="0"/>
              <a:t> </a:t>
            </a:r>
          </a:p>
          <a:p>
            <a:r>
              <a:rPr lang="en-US" b="1" dirty="0" smtClean="0"/>
              <a:t>Proxy </a:t>
            </a:r>
          </a:p>
          <a:p>
            <a:r>
              <a:rPr lang="en-US" dirty="0" smtClean="0"/>
              <a:t>Decorator</a:t>
            </a:r>
          </a:p>
          <a:p>
            <a:r>
              <a:rPr lang="en-US" dirty="0" smtClean="0"/>
              <a:t>Bridge </a:t>
            </a:r>
          </a:p>
          <a:p>
            <a:r>
              <a:rPr lang="en-US" dirty="0" smtClean="0"/>
              <a:t>Facade</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Proxy</a:t>
            </a:r>
            <a:endParaRPr lang="en-US" dirty="0"/>
          </a:p>
        </p:txBody>
      </p:sp>
      <p:sp>
        <p:nvSpPr>
          <p:cNvPr id="5" name="Subtitle 4"/>
          <p:cNvSpPr>
            <a:spLocks noGrp="1"/>
          </p:cNvSpPr>
          <p:nvPr>
            <p:ph type="subTitle" idx="1"/>
          </p:nvPr>
        </p:nvSpPr>
        <p:spPr/>
        <p:txBody>
          <a:bodyPr/>
          <a:lstStyle/>
          <a:p>
            <a:r>
              <a:rPr lang="en-US" dirty="0" smtClean="0"/>
              <a:t>Structural Pattern</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Provide a surrogate or placeholder for another object to control access to 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normAutofit/>
          </a:bodyPr>
          <a:lstStyle/>
          <a:p>
            <a:r>
              <a:rPr lang="en-US"/>
              <a:t>Creational Patterns</a:t>
            </a:r>
          </a:p>
        </p:txBody>
      </p:sp>
      <p:sp>
        <p:nvSpPr>
          <p:cNvPr id="4" name="Freeform 3"/>
          <p:cNvSpPr/>
          <p:nvPr/>
        </p:nvSpPr>
        <p:spPr>
          <a:xfrm>
            <a:off x="2325120" y="3505200"/>
            <a:ext cx="1622964" cy="1968161"/>
          </a:xfrm>
          <a:custGeom>
            <a:avLst/>
            <a:gdLst>
              <a:gd name="connsiteX0" fmla="*/ 0 w 1622964"/>
              <a:gd name="connsiteY0" fmla="*/ 0 h 1968161"/>
              <a:gd name="connsiteX1" fmla="*/ 811482 w 1622964"/>
              <a:gd name="connsiteY1" fmla="*/ 0 h 1968161"/>
              <a:gd name="connsiteX2" fmla="*/ 811482 w 1622964"/>
              <a:gd name="connsiteY2" fmla="*/ 1968161 h 1968161"/>
              <a:gd name="connsiteX3" fmla="*/ 1622964 w 1622964"/>
              <a:gd name="connsiteY3" fmla="*/ 1968161 h 1968161"/>
            </a:gdLst>
            <a:ahLst/>
            <a:cxnLst>
              <a:cxn ang="0">
                <a:pos x="connsiteX0" y="connsiteY0"/>
              </a:cxn>
              <a:cxn ang="0">
                <a:pos x="connsiteX1" y="connsiteY1"/>
              </a:cxn>
              <a:cxn ang="0">
                <a:pos x="connsiteX2" y="connsiteY2"/>
              </a:cxn>
              <a:cxn ang="0">
                <a:pos x="connsiteX3" y="connsiteY3"/>
              </a:cxn>
            </a:cxnLst>
            <a:rect l="l" t="t" r="r" b="b"/>
            <a:pathLst>
              <a:path w="1622964" h="1968161">
                <a:moveTo>
                  <a:pt x="0" y="0"/>
                </a:moveTo>
                <a:lnTo>
                  <a:pt x="811482" y="0"/>
                </a:lnTo>
                <a:lnTo>
                  <a:pt x="811482" y="1968161"/>
                </a:lnTo>
                <a:lnTo>
                  <a:pt x="1622964" y="196816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60407" tIns="920305" rIns="760407" bIns="920306" numCol="1" spcCol="1270" anchor="ctr" anchorCtr="0">
            <a:noAutofit/>
          </a:bodyPr>
          <a:lstStyle/>
          <a:p>
            <a:pPr lvl="0" algn="ctr" defTabSz="400050">
              <a:lnSpc>
                <a:spcPct val="90000"/>
              </a:lnSpc>
              <a:spcBef>
                <a:spcPct val="0"/>
              </a:spcBef>
              <a:spcAft>
                <a:spcPct val="35000"/>
              </a:spcAft>
            </a:pPr>
            <a:endParaRPr lang="en-US" sz="900" u="sng" kern="1200"/>
          </a:p>
        </p:txBody>
      </p:sp>
      <p:sp>
        <p:nvSpPr>
          <p:cNvPr id="5" name="Freeform 4"/>
          <p:cNvSpPr/>
          <p:nvPr/>
        </p:nvSpPr>
        <p:spPr>
          <a:xfrm>
            <a:off x="2325120" y="3505200"/>
            <a:ext cx="1622964" cy="984080"/>
          </a:xfrm>
          <a:custGeom>
            <a:avLst/>
            <a:gdLst>
              <a:gd name="connsiteX0" fmla="*/ 0 w 1622964"/>
              <a:gd name="connsiteY0" fmla="*/ 0 h 984080"/>
              <a:gd name="connsiteX1" fmla="*/ 811482 w 1622964"/>
              <a:gd name="connsiteY1" fmla="*/ 0 h 984080"/>
              <a:gd name="connsiteX2" fmla="*/ 811482 w 1622964"/>
              <a:gd name="connsiteY2" fmla="*/ 984080 h 984080"/>
              <a:gd name="connsiteX3" fmla="*/ 1622964 w 1622964"/>
              <a:gd name="connsiteY3" fmla="*/ 984080 h 984080"/>
            </a:gdLst>
            <a:ahLst/>
            <a:cxnLst>
              <a:cxn ang="0">
                <a:pos x="connsiteX0" y="connsiteY0"/>
              </a:cxn>
              <a:cxn ang="0">
                <a:pos x="connsiteX1" y="connsiteY1"/>
              </a:cxn>
              <a:cxn ang="0">
                <a:pos x="connsiteX2" y="connsiteY2"/>
              </a:cxn>
              <a:cxn ang="0">
                <a:pos x="connsiteX3" y="connsiteY3"/>
              </a:cxn>
            </a:cxnLst>
            <a:rect l="l" t="t" r="r" b="b"/>
            <a:pathLst>
              <a:path w="1622964" h="984080">
                <a:moveTo>
                  <a:pt x="0" y="0"/>
                </a:moveTo>
                <a:lnTo>
                  <a:pt x="811482" y="0"/>
                </a:lnTo>
                <a:lnTo>
                  <a:pt x="811482" y="984080"/>
                </a:lnTo>
                <a:lnTo>
                  <a:pt x="1622964" y="98408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76732" tIns="444590" rIns="776732" bIns="444590" numCol="1" spcCol="1270" anchor="ctr" anchorCtr="0">
            <a:noAutofit/>
          </a:bodyPr>
          <a:lstStyle/>
          <a:p>
            <a:pPr lvl="0" algn="ctr" defTabSz="266700">
              <a:lnSpc>
                <a:spcPct val="90000"/>
              </a:lnSpc>
              <a:spcBef>
                <a:spcPct val="0"/>
              </a:spcBef>
              <a:spcAft>
                <a:spcPct val="35000"/>
              </a:spcAft>
            </a:pPr>
            <a:endParaRPr lang="en-US" sz="600" u="sng" kern="1200"/>
          </a:p>
        </p:txBody>
      </p:sp>
      <p:sp>
        <p:nvSpPr>
          <p:cNvPr id="6" name="Freeform 5"/>
          <p:cNvSpPr/>
          <p:nvPr/>
        </p:nvSpPr>
        <p:spPr>
          <a:xfrm>
            <a:off x="2325120" y="3459480"/>
            <a:ext cx="1622964" cy="91440"/>
          </a:xfrm>
          <a:custGeom>
            <a:avLst/>
            <a:gdLst>
              <a:gd name="connsiteX0" fmla="*/ 0 w 1622964"/>
              <a:gd name="connsiteY0" fmla="*/ 45720 h 91440"/>
              <a:gd name="connsiteX1" fmla="*/ 1622964 w 1622964"/>
              <a:gd name="connsiteY1" fmla="*/ 45720 h 91440"/>
            </a:gdLst>
            <a:ahLst/>
            <a:cxnLst>
              <a:cxn ang="0">
                <a:pos x="connsiteX0" y="connsiteY0"/>
              </a:cxn>
              <a:cxn ang="0">
                <a:pos x="connsiteX1" y="connsiteY1"/>
              </a:cxn>
            </a:cxnLst>
            <a:rect l="l" t="t" r="r" b="b"/>
            <a:pathLst>
              <a:path w="1622964" h="91440">
                <a:moveTo>
                  <a:pt x="0" y="45720"/>
                </a:moveTo>
                <a:lnTo>
                  <a:pt x="1622964"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3608" tIns="5145" rIns="783608" bIns="5147" numCol="1" spcCol="1270" anchor="ctr" anchorCtr="0">
            <a:noAutofit/>
          </a:bodyPr>
          <a:lstStyle/>
          <a:p>
            <a:pPr lvl="0" algn="ctr" defTabSz="222250">
              <a:lnSpc>
                <a:spcPct val="90000"/>
              </a:lnSpc>
              <a:spcBef>
                <a:spcPct val="0"/>
              </a:spcBef>
              <a:spcAft>
                <a:spcPct val="35000"/>
              </a:spcAft>
            </a:pPr>
            <a:endParaRPr lang="en-US" sz="500" u="sng" kern="1200"/>
          </a:p>
        </p:txBody>
      </p:sp>
      <p:sp>
        <p:nvSpPr>
          <p:cNvPr id="7" name="Freeform 6"/>
          <p:cNvSpPr/>
          <p:nvPr/>
        </p:nvSpPr>
        <p:spPr>
          <a:xfrm>
            <a:off x="2325120" y="2521119"/>
            <a:ext cx="1622964" cy="984080"/>
          </a:xfrm>
          <a:custGeom>
            <a:avLst/>
            <a:gdLst>
              <a:gd name="connsiteX0" fmla="*/ 0 w 1622964"/>
              <a:gd name="connsiteY0" fmla="*/ 984080 h 984080"/>
              <a:gd name="connsiteX1" fmla="*/ 811482 w 1622964"/>
              <a:gd name="connsiteY1" fmla="*/ 984080 h 984080"/>
              <a:gd name="connsiteX2" fmla="*/ 811482 w 1622964"/>
              <a:gd name="connsiteY2" fmla="*/ 0 h 984080"/>
              <a:gd name="connsiteX3" fmla="*/ 1622964 w 1622964"/>
              <a:gd name="connsiteY3" fmla="*/ 0 h 984080"/>
            </a:gdLst>
            <a:ahLst/>
            <a:cxnLst>
              <a:cxn ang="0">
                <a:pos x="connsiteX0" y="connsiteY0"/>
              </a:cxn>
              <a:cxn ang="0">
                <a:pos x="connsiteX1" y="connsiteY1"/>
              </a:cxn>
              <a:cxn ang="0">
                <a:pos x="connsiteX2" y="connsiteY2"/>
              </a:cxn>
              <a:cxn ang="0">
                <a:pos x="connsiteX3" y="connsiteY3"/>
              </a:cxn>
            </a:cxnLst>
            <a:rect l="l" t="t" r="r" b="b"/>
            <a:pathLst>
              <a:path w="1622964" h="984080">
                <a:moveTo>
                  <a:pt x="0" y="984080"/>
                </a:moveTo>
                <a:lnTo>
                  <a:pt x="811482" y="984080"/>
                </a:lnTo>
                <a:lnTo>
                  <a:pt x="811482" y="0"/>
                </a:lnTo>
                <a:lnTo>
                  <a:pt x="162296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76732" tIns="444590" rIns="776732" bIns="444590" numCol="1" spcCol="1270" anchor="ctr" anchorCtr="0">
            <a:noAutofit/>
          </a:bodyPr>
          <a:lstStyle/>
          <a:p>
            <a:pPr lvl="0" algn="ctr" defTabSz="266700">
              <a:lnSpc>
                <a:spcPct val="90000"/>
              </a:lnSpc>
              <a:spcBef>
                <a:spcPct val="0"/>
              </a:spcBef>
              <a:spcAft>
                <a:spcPct val="35000"/>
              </a:spcAft>
            </a:pPr>
            <a:endParaRPr lang="en-US" sz="600" u="sng" kern="1200"/>
          </a:p>
        </p:txBody>
      </p:sp>
      <p:sp>
        <p:nvSpPr>
          <p:cNvPr id="8" name="Freeform 7"/>
          <p:cNvSpPr/>
          <p:nvPr/>
        </p:nvSpPr>
        <p:spPr>
          <a:xfrm>
            <a:off x="2325120" y="1537038"/>
            <a:ext cx="1622964" cy="1968161"/>
          </a:xfrm>
          <a:custGeom>
            <a:avLst/>
            <a:gdLst>
              <a:gd name="connsiteX0" fmla="*/ 0 w 1622964"/>
              <a:gd name="connsiteY0" fmla="*/ 1968161 h 1968161"/>
              <a:gd name="connsiteX1" fmla="*/ 811482 w 1622964"/>
              <a:gd name="connsiteY1" fmla="*/ 1968161 h 1968161"/>
              <a:gd name="connsiteX2" fmla="*/ 811482 w 1622964"/>
              <a:gd name="connsiteY2" fmla="*/ 0 h 1968161"/>
              <a:gd name="connsiteX3" fmla="*/ 1622964 w 1622964"/>
              <a:gd name="connsiteY3" fmla="*/ 0 h 1968161"/>
            </a:gdLst>
            <a:ahLst/>
            <a:cxnLst>
              <a:cxn ang="0">
                <a:pos x="connsiteX0" y="connsiteY0"/>
              </a:cxn>
              <a:cxn ang="0">
                <a:pos x="connsiteX1" y="connsiteY1"/>
              </a:cxn>
              <a:cxn ang="0">
                <a:pos x="connsiteX2" y="connsiteY2"/>
              </a:cxn>
              <a:cxn ang="0">
                <a:pos x="connsiteX3" y="connsiteY3"/>
              </a:cxn>
            </a:cxnLst>
            <a:rect l="l" t="t" r="r" b="b"/>
            <a:pathLst>
              <a:path w="1622964" h="1968161">
                <a:moveTo>
                  <a:pt x="0" y="1968161"/>
                </a:moveTo>
                <a:lnTo>
                  <a:pt x="811482" y="1968161"/>
                </a:lnTo>
                <a:lnTo>
                  <a:pt x="811482" y="0"/>
                </a:lnTo>
                <a:lnTo>
                  <a:pt x="162296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60407" tIns="920305" rIns="760407" bIns="920306" numCol="1" spcCol="1270" anchor="ctr" anchorCtr="0">
            <a:noAutofit/>
          </a:bodyPr>
          <a:lstStyle/>
          <a:p>
            <a:pPr lvl="0" algn="ctr" defTabSz="400050">
              <a:lnSpc>
                <a:spcPct val="90000"/>
              </a:lnSpc>
              <a:spcBef>
                <a:spcPct val="0"/>
              </a:spcBef>
              <a:spcAft>
                <a:spcPct val="35000"/>
              </a:spcAft>
            </a:pPr>
            <a:endParaRPr lang="en-US" sz="900" u="sng" kern="1200"/>
          </a:p>
        </p:txBody>
      </p:sp>
      <p:sp>
        <p:nvSpPr>
          <p:cNvPr id="9" name="Freeform 8"/>
          <p:cNvSpPr/>
          <p:nvPr/>
        </p:nvSpPr>
        <p:spPr>
          <a:xfrm rot="16200000">
            <a:off x="-6006" y="3169421"/>
            <a:ext cx="4470735" cy="801121"/>
          </a:xfrm>
          <a:custGeom>
            <a:avLst/>
            <a:gdLst>
              <a:gd name="connsiteX0" fmla="*/ 0 w 5181600"/>
              <a:gd name="connsiteY0" fmla="*/ 0 h 984504"/>
              <a:gd name="connsiteX1" fmla="*/ 5181600 w 5181600"/>
              <a:gd name="connsiteY1" fmla="*/ 0 h 984504"/>
              <a:gd name="connsiteX2" fmla="*/ 5181600 w 5181600"/>
              <a:gd name="connsiteY2" fmla="*/ 984504 h 984504"/>
              <a:gd name="connsiteX3" fmla="*/ 0 w 5181600"/>
              <a:gd name="connsiteY3" fmla="*/ 984504 h 984504"/>
              <a:gd name="connsiteX4" fmla="*/ 0 w 5181600"/>
              <a:gd name="connsiteY4" fmla="*/ 0 h 984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984504">
                <a:moveTo>
                  <a:pt x="0" y="0"/>
                </a:moveTo>
                <a:lnTo>
                  <a:pt x="5181600" y="0"/>
                </a:lnTo>
                <a:lnTo>
                  <a:pt x="5181600" y="984504"/>
                </a:lnTo>
                <a:lnTo>
                  <a:pt x="0" y="984504"/>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3200" b="1" i="1" u="none" kern="1200" dirty="0" smtClean="0"/>
              <a:t>Creational Patterns</a:t>
            </a:r>
            <a:endParaRPr lang="en-US" sz="3200" b="1" i="1" u="none" kern="1200" dirty="0"/>
          </a:p>
        </p:txBody>
      </p:sp>
      <p:sp>
        <p:nvSpPr>
          <p:cNvPr id="10" name="Freeform 9"/>
          <p:cNvSpPr/>
          <p:nvPr/>
        </p:nvSpPr>
        <p:spPr>
          <a:xfrm>
            <a:off x="3948084" y="1334613"/>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Abstract Factory </a:t>
            </a:r>
          </a:p>
        </p:txBody>
      </p:sp>
      <p:sp>
        <p:nvSpPr>
          <p:cNvPr id="11" name="Freeform 10"/>
          <p:cNvSpPr/>
          <p:nvPr/>
        </p:nvSpPr>
        <p:spPr>
          <a:xfrm>
            <a:off x="3948084" y="2318694"/>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Factory Method</a:t>
            </a:r>
            <a:endParaRPr lang="en-US" sz="2400" kern="1200" dirty="0"/>
          </a:p>
        </p:txBody>
      </p:sp>
      <p:sp>
        <p:nvSpPr>
          <p:cNvPr id="12" name="Freeform 11"/>
          <p:cNvSpPr/>
          <p:nvPr/>
        </p:nvSpPr>
        <p:spPr>
          <a:xfrm>
            <a:off x="3948084" y="3302774"/>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Prototype</a:t>
            </a:r>
            <a:endParaRPr lang="en-US" sz="2800" kern="1200" dirty="0"/>
          </a:p>
        </p:txBody>
      </p:sp>
      <p:sp>
        <p:nvSpPr>
          <p:cNvPr id="13" name="Freeform 12"/>
          <p:cNvSpPr/>
          <p:nvPr/>
        </p:nvSpPr>
        <p:spPr>
          <a:xfrm>
            <a:off x="3948084" y="4286855"/>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Singleton</a:t>
            </a:r>
            <a:endParaRPr lang="en-US" sz="3200" kern="1200" dirty="0"/>
          </a:p>
        </p:txBody>
      </p:sp>
      <p:sp>
        <p:nvSpPr>
          <p:cNvPr id="14" name="Freeform 13"/>
          <p:cNvSpPr/>
          <p:nvPr/>
        </p:nvSpPr>
        <p:spPr>
          <a:xfrm>
            <a:off x="3948084" y="5270935"/>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Builder</a:t>
            </a:r>
            <a:endParaRPr lang="en-US" sz="32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Surrogate</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dirty="0" smtClean="0"/>
              <a:t>One reason for controlling access to an object is to defer the full cost of its creation and initialization until we actually need to use it. </a:t>
            </a:r>
          </a:p>
          <a:p>
            <a:r>
              <a:rPr lang="en-US" dirty="0" smtClean="0"/>
              <a:t>Consider a document editor that can embed graphical objects in a document. </a:t>
            </a:r>
          </a:p>
          <a:p>
            <a:r>
              <a:rPr lang="en-US" dirty="0" smtClean="0"/>
              <a:t>Some graphical objects, like large raster images, can be expensive to create. </a:t>
            </a:r>
          </a:p>
          <a:p>
            <a:r>
              <a:rPr lang="en-US" dirty="0" smtClean="0"/>
              <a:t>But opening a document should be fast, so we should avoid creating all the expensive objects at once when the document is opened. This isn't necessary anyway, because not all of these objects will be visible in the document at the same time</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A </a:t>
            </a:r>
            <a:r>
              <a:rPr lang="en-US" b="1" dirty="0" smtClean="0"/>
              <a:t>remote proxy</a:t>
            </a:r>
            <a:r>
              <a:rPr lang="en-US" dirty="0" smtClean="0"/>
              <a:t> provides a local representative for an object in a different address space.</a:t>
            </a:r>
          </a:p>
          <a:p>
            <a:r>
              <a:rPr lang="en-US" b="1" dirty="0" smtClean="0"/>
              <a:t>protection proxy</a:t>
            </a:r>
            <a:r>
              <a:rPr lang="en-US" dirty="0" smtClean="0"/>
              <a:t> controls access to the original object</a:t>
            </a:r>
          </a:p>
          <a:p>
            <a:r>
              <a:rPr lang="en-US" b="1" dirty="0" smtClean="0"/>
              <a:t>smart reference</a:t>
            </a:r>
            <a:r>
              <a:rPr lang="en-US" dirty="0" smtClean="0"/>
              <a:t> is a replacement for a bare pointer that performs additional actions when an object is accessed</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Proxy.bmp"/>
          <p:cNvPicPr>
            <a:picLocks noGrp="1" noChangeAspect="1"/>
          </p:cNvPicPr>
          <p:nvPr>
            <p:ph idx="1"/>
          </p:nvPr>
        </p:nvPicPr>
        <p:blipFill>
          <a:blip r:embed="rId2" cstate="print"/>
          <a:stretch>
            <a:fillRect/>
          </a:stretch>
        </p:blipFill>
        <p:spPr>
          <a:xfrm>
            <a:off x="1143000" y="1981200"/>
            <a:ext cx="6736619" cy="2819400"/>
          </a:xfrm>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Proxy</a:t>
            </a:r>
            <a:r>
              <a:rPr lang="en-US" dirty="0" smtClean="0"/>
              <a:t> (</a:t>
            </a:r>
            <a:r>
              <a:rPr lang="en-US" dirty="0" err="1" smtClean="0"/>
              <a:t>ImageProxy</a:t>
            </a:r>
            <a:r>
              <a:rPr lang="en-US" dirty="0" smtClean="0"/>
              <a:t>) </a:t>
            </a:r>
          </a:p>
          <a:p>
            <a:pPr lvl="1"/>
            <a:r>
              <a:rPr lang="en-US" dirty="0" smtClean="0"/>
              <a:t>maintains a reference that lets the proxy access the real subject. Proxy may refer to a Subject if the </a:t>
            </a:r>
            <a:r>
              <a:rPr lang="en-US" dirty="0" err="1" smtClean="0"/>
              <a:t>RealSubject</a:t>
            </a:r>
            <a:r>
              <a:rPr lang="en-US" dirty="0" smtClean="0"/>
              <a:t> and Subject interfaces are the same. </a:t>
            </a:r>
          </a:p>
          <a:p>
            <a:pPr lvl="1"/>
            <a:r>
              <a:rPr lang="en-US" dirty="0" smtClean="0"/>
              <a:t>provides an interface identical to Subject's so that a proxy can by substituted for the real subject. </a:t>
            </a:r>
          </a:p>
          <a:p>
            <a:pPr lvl="1"/>
            <a:r>
              <a:rPr lang="en-US" dirty="0" smtClean="0"/>
              <a:t>controls access to the real subject and may be responsible for creating and deleting it. </a:t>
            </a:r>
          </a:p>
          <a:p>
            <a:pPr lvl="1"/>
            <a:r>
              <a:rPr lang="en-US" dirty="0" smtClean="0"/>
              <a:t>other responsibilities depend on the kind of proxy: </a:t>
            </a:r>
          </a:p>
          <a:p>
            <a:pPr lvl="2"/>
            <a:r>
              <a:rPr lang="en-US" i="1" dirty="0" smtClean="0"/>
              <a:t>remote proxies</a:t>
            </a:r>
            <a:r>
              <a:rPr lang="en-US" dirty="0" smtClean="0"/>
              <a:t> are responsible for encoding a request and its arguments and for sending the encoded request to the real subject in a different address space. </a:t>
            </a:r>
          </a:p>
          <a:p>
            <a:pPr lvl="2"/>
            <a:r>
              <a:rPr lang="en-US" i="1" dirty="0" smtClean="0"/>
              <a:t>virtual proxies</a:t>
            </a:r>
            <a:r>
              <a:rPr lang="en-US" dirty="0" smtClean="0"/>
              <a:t> may cache additional information about the real subject so that they can postpone accessing it. For example, the </a:t>
            </a:r>
            <a:r>
              <a:rPr lang="en-US" dirty="0" err="1" smtClean="0"/>
              <a:t>ImageProxy</a:t>
            </a:r>
            <a:r>
              <a:rPr lang="en-US" dirty="0" smtClean="0"/>
              <a:t> from the Motivation caches the real image's extent. </a:t>
            </a:r>
          </a:p>
          <a:p>
            <a:pPr lvl="2"/>
            <a:r>
              <a:rPr lang="en-US" i="1" dirty="0" smtClean="0"/>
              <a:t>protection proxies</a:t>
            </a:r>
            <a:r>
              <a:rPr lang="en-US" dirty="0" smtClean="0"/>
              <a:t> check that the caller has the access permissions required to perform a request. </a:t>
            </a:r>
          </a:p>
          <a:p>
            <a:r>
              <a:rPr lang="en-US" b="1" dirty="0" smtClean="0"/>
              <a:t>Subject</a:t>
            </a:r>
            <a:r>
              <a:rPr lang="en-US" dirty="0" smtClean="0"/>
              <a:t> (Graphic) </a:t>
            </a:r>
          </a:p>
          <a:p>
            <a:pPr lvl="1"/>
            <a:r>
              <a:rPr lang="en-US" dirty="0" smtClean="0"/>
              <a:t>defines the common interface for </a:t>
            </a:r>
            <a:r>
              <a:rPr lang="en-US" dirty="0" err="1" smtClean="0"/>
              <a:t>RealSubject</a:t>
            </a:r>
            <a:r>
              <a:rPr lang="en-US" dirty="0" smtClean="0"/>
              <a:t> and Proxy so that a Proxy can be used anywhere a </a:t>
            </a:r>
            <a:r>
              <a:rPr lang="en-US" dirty="0" err="1" smtClean="0"/>
              <a:t>RealSubject</a:t>
            </a:r>
            <a:r>
              <a:rPr lang="en-US" dirty="0" smtClean="0"/>
              <a:t> is expected. </a:t>
            </a:r>
          </a:p>
          <a:p>
            <a:r>
              <a:rPr lang="en-US" b="1" dirty="0" err="1" smtClean="0"/>
              <a:t>RealSubject</a:t>
            </a:r>
            <a:r>
              <a:rPr lang="en-US" dirty="0" smtClean="0"/>
              <a:t> (Image) </a:t>
            </a:r>
          </a:p>
          <a:p>
            <a:pPr lvl="1"/>
            <a:r>
              <a:rPr lang="en-US" dirty="0" smtClean="0"/>
              <a:t>defines the real object that the proxy represents. </a:t>
            </a:r>
          </a:p>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Proxy forwards requests to </a:t>
            </a:r>
            <a:r>
              <a:rPr lang="en-US" dirty="0" err="1" smtClean="0"/>
              <a:t>RealSubject</a:t>
            </a:r>
            <a:r>
              <a:rPr lang="en-US" dirty="0" smtClean="0"/>
              <a:t> when appropriate, depending on the kind of proxy. </a:t>
            </a:r>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A remote proxy can hide the fact that an object resides in a different address space. </a:t>
            </a:r>
          </a:p>
          <a:p>
            <a:r>
              <a:rPr lang="en-US" dirty="0" smtClean="0"/>
              <a:t>A virtual proxy can perform optimizations such as creating an object on demand. </a:t>
            </a:r>
          </a:p>
          <a:p>
            <a:r>
              <a:rPr lang="en-US" dirty="0" smtClean="0"/>
              <a:t>Both protection proxies and smart references allow additional housekeeping tasks when an object is accessed.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Static Proxy </a:t>
            </a:r>
          </a:p>
          <a:p>
            <a:r>
              <a:rPr lang="en-US" dirty="0" smtClean="0"/>
              <a:t>Dynamic Proxy</a:t>
            </a:r>
          </a:p>
          <a:p>
            <a:r>
              <a:rPr lang="en-US" dirty="0" smtClean="0"/>
              <a:t>Dynamic Proxy Without Interfaces</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r>
              <a:rPr lang="en-US" dirty="0" smtClean="0"/>
              <a:t>Ref Samples</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err="1" smtClean="0"/>
              <a:t>RMIProxy</a:t>
            </a:r>
            <a:endParaRPr lang="en-US" dirty="0" smtClean="0"/>
          </a:p>
          <a:p>
            <a:r>
              <a:rPr lang="en-US" dirty="0" err="1" smtClean="0"/>
              <a:t>SpringProxy</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Pattern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64945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Adapter</a:t>
            </a:r>
          </a:p>
          <a:p>
            <a:pPr lvl="1"/>
            <a:r>
              <a:rPr lang="en-US" dirty="0" smtClean="0"/>
              <a:t>adapter provides a different interface to the object it adapts. In contrast, a proxy provides the same interface as its subject. </a:t>
            </a:r>
          </a:p>
          <a:p>
            <a:r>
              <a:rPr lang="en-US" dirty="0" smtClean="0"/>
              <a:t>Decorator</a:t>
            </a:r>
          </a:p>
          <a:p>
            <a:pPr lvl="1"/>
            <a:r>
              <a:rPr lang="en-US" dirty="0" smtClean="0"/>
              <a:t>Although decorators can have similar implementations as proxies, decorators have a different purpose</a:t>
            </a:r>
          </a:p>
          <a:p>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Decorator</a:t>
            </a:r>
            <a:endParaRPr lang="en-US" dirty="0"/>
          </a:p>
        </p:txBody>
      </p:sp>
      <p:sp>
        <p:nvSpPr>
          <p:cNvPr id="5" name="Subtitle 4"/>
          <p:cNvSpPr>
            <a:spLocks noGrp="1"/>
          </p:cNvSpPr>
          <p:nvPr>
            <p:ph type="subTitle" idx="1"/>
          </p:nvPr>
        </p:nvSpPr>
        <p:spPr/>
        <p:txBody>
          <a:bodyPr/>
          <a:lstStyle/>
          <a:p>
            <a:r>
              <a:rPr lang="en-US" dirty="0" smtClean="0"/>
              <a:t>Structural Pattern</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Attach additional responsibilities to an object dynamically. Decorators provide a flexible alternative to </a:t>
            </a:r>
            <a:r>
              <a:rPr lang="en-US" dirty="0" err="1" smtClean="0"/>
              <a:t>subclassing</a:t>
            </a:r>
            <a:r>
              <a:rPr lang="en-US" dirty="0" smtClean="0"/>
              <a:t> for extending functionality.</a:t>
            </a:r>
          </a:p>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Wrapper</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Sometimes we want to add responsibilities to individual objects, not to an entire class</a:t>
            </a:r>
          </a:p>
          <a:p>
            <a:r>
              <a:rPr lang="en-US" dirty="0" smtClean="0"/>
              <a:t>One way to add responsibilities is with inheritance. Inheriting a border from another class puts a border around every subclass instance</a:t>
            </a:r>
          </a:p>
          <a:p>
            <a:r>
              <a:rPr lang="en-US" dirty="0" smtClean="0"/>
              <a:t>A more flexible approach is to enclose the component in another object that adds the border</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to add responsibilities to individual objects dynamically and transparently, that is, without affecting other objects. </a:t>
            </a:r>
          </a:p>
          <a:p>
            <a:r>
              <a:rPr lang="en-US" dirty="0" smtClean="0"/>
              <a:t>for responsibilities that can be withdrawn. </a:t>
            </a:r>
          </a:p>
          <a:p>
            <a:r>
              <a:rPr lang="en-US" dirty="0" smtClean="0"/>
              <a:t>when extension by </a:t>
            </a:r>
            <a:r>
              <a:rPr lang="en-US" dirty="0" err="1" smtClean="0"/>
              <a:t>subclassing</a:t>
            </a:r>
            <a:r>
              <a:rPr lang="en-US" dirty="0" smtClean="0"/>
              <a:t> is impractical. </a:t>
            </a:r>
          </a:p>
          <a:p>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Decorator.bmp"/>
          <p:cNvPicPr>
            <a:picLocks noGrp="1" noChangeAspect="1"/>
          </p:cNvPicPr>
          <p:nvPr>
            <p:ph idx="1"/>
          </p:nvPr>
        </p:nvPicPr>
        <p:blipFill>
          <a:blip r:embed="rId2" cstate="print"/>
          <a:stretch>
            <a:fillRect/>
          </a:stretch>
        </p:blipFill>
        <p:spPr>
          <a:xfrm>
            <a:off x="1600200" y="1981200"/>
            <a:ext cx="5505450" cy="2971800"/>
          </a:xfrm>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a:bodyPr>
          <a:lstStyle/>
          <a:p>
            <a:r>
              <a:rPr lang="en-US" b="1" dirty="0" smtClean="0"/>
              <a:t>Component</a:t>
            </a:r>
            <a:r>
              <a:rPr lang="en-US" dirty="0" smtClean="0"/>
              <a:t> (</a:t>
            </a:r>
            <a:r>
              <a:rPr lang="en-US" dirty="0" err="1" smtClean="0"/>
              <a:t>VisualComponent</a:t>
            </a:r>
            <a:r>
              <a:rPr lang="en-US" dirty="0" smtClean="0"/>
              <a:t>) </a:t>
            </a:r>
          </a:p>
          <a:p>
            <a:pPr lvl="1"/>
            <a:r>
              <a:rPr lang="en-US" dirty="0" smtClean="0"/>
              <a:t>defines the interface for objects that can have responsibilities added to them dynamically. </a:t>
            </a:r>
          </a:p>
          <a:p>
            <a:r>
              <a:rPr lang="en-US" b="1" dirty="0" err="1" smtClean="0"/>
              <a:t>ConcreteComponent</a:t>
            </a:r>
            <a:r>
              <a:rPr lang="en-US" dirty="0" smtClean="0"/>
              <a:t> (</a:t>
            </a:r>
            <a:r>
              <a:rPr lang="en-US" dirty="0" err="1" smtClean="0"/>
              <a:t>TextView</a:t>
            </a:r>
            <a:r>
              <a:rPr lang="en-US" dirty="0" smtClean="0"/>
              <a:t>) </a:t>
            </a:r>
          </a:p>
          <a:p>
            <a:pPr lvl="1"/>
            <a:r>
              <a:rPr lang="en-US" dirty="0" smtClean="0"/>
              <a:t>defines an object to which additional responsibilities can be attached. </a:t>
            </a:r>
          </a:p>
          <a:p>
            <a:r>
              <a:rPr lang="en-US" b="1" dirty="0" smtClean="0"/>
              <a:t>Decorator</a:t>
            </a:r>
            <a:r>
              <a:rPr lang="en-US" dirty="0" smtClean="0"/>
              <a:t> </a:t>
            </a:r>
          </a:p>
          <a:p>
            <a:pPr lvl="1"/>
            <a:r>
              <a:rPr lang="en-US" dirty="0" smtClean="0"/>
              <a:t>maintains a reference to a Component object and defines an interface that conforms to Component's interface. </a:t>
            </a:r>
          </a:p>
          <a:p>
            <a:r>
              <a:rPr lang="en-US" b="1" dirty="0" err="1" smtClean="0"/>
              <a:t>ConcreteDecorator</a:t>
            </a:r>
            <a:r>
              <a:rPr lang="en-US" dirty="0" smtClean="0"/>
              <a:t> (</a:t>
            </a:r>
            <a:r>
              <a:rPr lang="en-US" dirty="0" err="1" smtClean="0"/>
              <a:t>BorderDecorator</a:t>
            </a:r>
            <a:r>
              <a:rPr lang="en-US" dirty="0" smtClean="0"/>
              <a:t>, </a:t>
            </a:r>
            <a:r>
              <a:rPr lang="en-US" dirty="0" err="1" smtClean="0"/>
              <a:t>ScrollDecorator</a:t>
            </a:r>
            <a:r>
              <a:rPr lang="en-US" dirty="0" smtClean="0"/>
              <a:t>) </a:t>
            </a:r>
          </a:p>
          <a:p>
            <a:pPr lvl="1"/>
            <a:r>
              <a:rPr lang="en-US" dirty="0" smtClean="0"/>
              <a:t>adds responsibilities to the component</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Decorator forwards requests to its Component object. It may optionally perform additional operations before and after forwarding the request. </a:t>
            </a:r>
          </a:p>
          <a:p>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More flexibility than static inheritance</a:t>
            </a:r>
          </a:p>
          <a:p>
            <a:r>
              <a:rPr lang="en-US" i="1" dirty="0" smtClean="0"/>
              <a:t>Avoids feature-laden classes high up in the hierarchy</a:t>
            </a:r>
          </a:p>
          <a:p>
            <a:r>
              <a:rPr lang="en-US" i="1" dirty="0" smtClean="0"/>
              <a:t>decorator and its component aren't identical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b="1" i="1" dirty="0" smtClean="0"/>
              <a:t>Abstract Factory </a:t>
            </a:r>
          </a:p>
          <a:p>
            <a:r>
              <a:rPr lang="en-US" dirty="0" smtClean="0"/>
              <a:t>Factory Method </a:t>
            </a:r>
          </a:p>
          <a:p>
            <a:r>
              <a:rPr lang="en-US" dirty="0" smtClean="0"/>
              <a:t>Builder</a:t>
            </a:r>
          </a:p>
          <a:p>
            <a:r>
              <a:rPr lang="en-US" dirty="0" smtClean="0"/>
              <a:t>Singleton </a:t>
            </a:r>
          </a:p>
          <a:p>
            <a:r>
              <a:rPr lang="en-US" dirty="0" smtClean="0"/>
              <a:t>Prototype </a:t>
            </a:r>
          </a:p>
          <a:p>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A decorator object's interface must conform to the interface of the component it decorates</a:t>
            </a:r>
          </a:p>
          <a:p>
            <a:r>
              <a:rPr lang="en-US" dirty="0" smtClean="0"/>
              <a:t>There's no need to define an abstract Decorator class when you only need to add one responsibility</a:t>
            </a:r>
          </a:p>
          <a:p>
            <a:r>
              <a:rPr lang="en-US" i="1" dirty="0" smtClean="0"/>
              <a:t>Keeping Component classes lightweight</a:t>
            </a:r>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r>
              <a:rPr lang="en-US" dirty="0" smtClean="0"/>
              <a:t>Ref</a:t>
            </a:r>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Many object-oriented user interface toolkits use decorators to add graphical embellishments to widgets.</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decorator is different from an adapter in that a decorator only changes an object's responsibilities, not its interface</a:t>
            </a:r>
          </a:p>
          <a:p>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Picture 3"/>
          <p:cNvPicPr>
            <a:picLocks noChangeAspect="1"/>
          </p:cNvPicPr>
          <p:nvPr/>
        </p:nvPicPr>
        <p:blipFill>
          <a:blip r:embed="rId2"/>
          <a:stretch>
            <a:fillRect/>
          </a:stretch>
        </p:blipFill>
        <p:spPr>
          <a:xfrm>
            <a:off x="609600" y="762000"/>
            <a:ext cx="3476625" cy="114300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533400" y="4634916"/>
            <a:ext cx="5762625" cy="152400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609600" y="2031710"/>
            <a:ext cx="3581400" cy="2060849"/>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4648200" y="703860"/>
            <a:ext cx="4019550" cy="241869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4163627" y="3318509"/>
            <a:ext cx="4621848" cy="1120448"/>
          </a:xfrm>
          <a:prstGeom prst="rect">
            <a:avLst/>
          </a:prstGeom>
        </p:spPr>
      </p:pic>
    </p:spTree>
    <p:extLst>
      <p:ext uri="{BB962C8B-B14F-4D97-AF65-F5344CB8AC3E}">
        <p14:creationId xmlns:p14="http://schemas.microsoft.com/office/powerpoint/2010/main" val="25458349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Adapter</a:t>
            </a:r>
          </a:p>
          <a:p>
            <a:r>
              <a:rPr lang="en-US" dirty="0" smtClean="0"/>
              <a:t>Composite</a:t>
            </a:r>
          </a:p>
          <a:p>
            <a:r>
              <a:rPr lang="en-US" dirty="0" err="1" smtClean="0"/>
              <a:t>FlyWeight</a:t>
            </a:r>
            <a:r>
              <a:rPr lang="en-US" dirty="0" smtClean="0"/>
              <a:t> </a:t>
            </a:r>
          </a:p>
          <a:p>
            <a:r>
              <a:rPr lang="en-US" dirty="0" smtClean="0"/>
              <a:t>Proxy </a:t>
            </a:r>
          </a:p>
          <a:p>
            <a:r>
              <a:rPr lang="en-US" dirty="0" smtClean="0"/>
              <a:t>Decorator</a:t>
            </a:r>
          </a:p>
          <a:p>
            <a:r>
              <a:rPr lang="en-US" b="1" dirty="0" smtClean="0"/>
              <a:t>Bridge </a:t>
            </a:r>
          </a:p>
          <a:p>
            <a:r>
              <a:rPr lang="en-US" dirty="0" smtClean="0"/>
              <a:t>Facade</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Bridge</a:t>
            </a:r>
            <a:endParaRPr lang="en-US" dirty="0"/>
          </a:p>
        </p:txBody>
      </p:sp>
      <p:sp>
        <p:nvSpPr>
          <p:cNvPr id="5" name="Subtitle 4"/>
          <p:cNvSpPr>
            <a:spLocks noGrp="1"/>
          </p:cNvSpPr>
          <p:nvPr>
            <p:ph type="subTitle" idx="1"/>
          </p:nvPr>
        </p:nvSpPr>
        <p:spPr/>
        <p:txBody>
          <a:bodyPr/>
          <a:lstStyle/>
          <a:p>
            <a:pPr algn="ctr"/>
            <a:r>
              <a:rPr lang="en-US" dirty="0" smtClean="0"/>
              <a:t>Structural Pattern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Decouple an abstraction from its implementation so that the two can vary independently.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Handle/Body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When an abstraction can have one of several possible implementations</a:t>
            </a:r>
            <a:endParaRPr 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Abstract Factory</a:t>
            </a:r>
            <a:endParaRPr lang="en-US" dirty="0"/>
          </a:p>
        </p:txBody>
      </p:sp>
      <p:sp>
        <p:nvSpPr>
          <p:cNvPr id="5" name="Subtitle 4"/>
          <p:cNvSpPr>
            <a:spLocks noGrp="1"/>
          </p:cNvSpPr>
          <p:nvPr>
            <p:ph type="subTitle" idx="1"/>
          </p:nvPr>
        </p:nvSpPr>
        <p:spPr/>
        <p:txBody>
          <a:bodyPr/>
          <a:lstStyle/>
          <a:p>
            <a:r>
              <a:rPr lang="en-US" dirty="0" smtClean="0"/>
              <a:t>Creational Pattern</a:t>
            </a: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you want to avoid a permanent binding between an abstraction and its implementation. This might be the case, for example, when the implementation must be selected or switched at run-time.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bridge.png"/>
          <p:cNvPicPr>
            <a:picLocks noGrp="1" noChangeAspect="1"/>
          </p:cNvPicPr>
          <p:nvPr>
            <p:ph idx="1"/>
          </p:nvPr>
        </p:nvPicPr>
        <p:blipFill>
          <a:blip r:embed="rId2" cstate="print"/>
          <a:stretch>
            <a:fillRect/>
          </a:stretch>
        </p:blipFill>
        <p:spPr>
          <a:xfrm>
            <a:off x="1447800" y="1676400"/>
            <a:ext cx="5562600" cy="2781300"/>
          </a:xfrm>
        </p:spPr>
      </p:pic>
      <p:sp>
        <p:nvSpPr>
          <p:cNvPr id="275457" name="Rectangle 1"/>
          <p:cNvSpPr>
            <a:spLocks noChangeArrowheads="1"/>
          </p:cNvSpPr>
          <p:nvPr/>
        </p:nvSpPr>
        <p:spPr bwMode="auto">
          <a:xfrm>
            <a:off x="1676400" y="3718679"/>
            <a:ext cx="7467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4" name="Content Placeholder 3"/>
          <p:cNvSpPr txBox="1">
            <a:spLocks noGrp="1"/>
          </p:cNvSpPr>
          <p:nvPr>
            <p:ph idx="1"/>
          </p:nvPr>
        </p:nvSpPr>
        <p:spPr>
          <a:xfrm>
            <a:off x="457200" y="1447800"/>
            <a:ext cx="8229600" cy="3533275"/>
          </a:xfrm>
          <a:prstGeom prst="rect">
            <a:avLst/>
          </a:prstGeom>
          <a:noFill/>
        </p:spPr>
        <p:txBody>
          <a:bodyPr wrap="square" rtlCol="0">
            <a:spAutoFit/>
          </a:bodyPr>
          <a:lstStyle/>
          <a:p>
            <a:r>
              <a:rPr lang="en-US" dirty="0" smtClean="0"/>
              <a:t>Abstraction defines the abstract interface maintains the </a:t>
            </a:r>
            <a:r>
              <a:rPr lang="en-US" dirty="0" err="1" smtClean="0"/>
              <a:t>Implementor</a:t>
            </a:r>
            <a:r>
              <a:rPr lang="en-US" dirty="0" smtClean="0"/>
              <a:t> reference </a:t>
            </a:r>
          </a:p>
          <a:p>
            <a:r>
              <a:rPr lang="en-US" dirty="0" smtClean="0"/>
              <a:t>Refined Abstraction extends the interface defined by Abstraction </a:t>
            </a:r>
          </a:p>
          <a:p>
            <a:r>
              <a:rPr lang="en-US" dirty="0" err="1" smtClean="0"/>
              <a:t>Implementor</a:t>
            </a:r>
            <a:r>
              <a:rPr lang="en-US" dirty="0" smtClean="0"/>
              <a:t> defines the interface for implementation classes </a:t>
            </a:r>
          </a:p>
          <a:p>
            <a:r>
              <a:rPr lang="en-US" dirty="0" err="1" smtClean="0"/>
              <a:t>ConcreteImplementor</a:t>
            </a:r>
            <a:r>
              <a:rPr lang="en-US" dirty="0" smtClean="0"/>
              <a:t> implements the </a:t>
            </a:r>
            <a:r>
              <a:rPr lang="en-US" dirty="0" err="1" smtClean="0"/>
              <a:t>Implementor</a:t>
            </a:r>
            <a:r>
              <a:rPr lang="en-US" dirty="0" smtClean="0"/>
              <a:t> interface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Abstraction forwards client requests to its </a:t>
            </a:r>
            <a:r>
              <a:rPr lang="en-US" dirty="0" err="1" smtClean="0"/>
              <a:t>Implementor</a:t>
            </a:r>
            <a:r>
              <a:rPr lang="en-US" dirty="0" smtClean="0"/>
              <a:t> object.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Decoupling interface and implementation.</a:t>
            </a:r>
            <a:r>
              <a:rPr lang="en-US" dirty="0" smtClean="0"/>
              <a:t> An implementation is not bound permanently to an interface.</a:t>
            </a:r>
          </a:p>
          <a:p>
            <a:r>
              <a:rPr lang="en-US" i="1" dirty="0" smtClean="0"/>
              <a:t>Improved extensibility.</a:t>
            </a:r>
            <a:r>
              <a:rPr lang="en-US" dirty="0" smtClean="0"/>
              <a:t> You can extend the Abstraction and </a:t>
            </a:r>
            <a:r>
              <a:rPr lang="en-US" dirty="0" err="1" smtClean="0"/>
              <a:t>Implementor</a:t>
            </a:r>
            <a:r>
              <a:rPr lang="en-US" dirty="0" smtClean="0"/>
              <a:t> hierarchies independently.</a:t>
            </a:r>
          </a:p>
          <a:p>
            <a:r>
              <a:rPr lang="en-US" i="1" dirty="0" smtClean="0"/>
              <a:t>Hiding implementation details from clients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Only one </a:t>
            </a:r>
            <a:r>
              <a:rPr lang="en-US" i="1" dirty="0" err="1" smtClean="0"/>
              <a:t>Implementor</a:t>
            </a:r>
            <a:r>
              <a:rPr lang="en-US" i="1" dirty="0" smtClean="0"/>
              <a:t>.</a:t>
            </a:r>
            <a:r>
              <a:rPr lang="en-US" dirty="0" smtClean="0"/>
              <a:t> </a:t>
            </a:r>
          </a:p>
          <a:p>
            <a:pPr lvl="1"/>
            <a:r>
              <a:rPr lang="en-US" dirty="0" smtClean="0"/>
              <a:t>In situations where there's only one implementation, creating an abstract </a:t>
            </a:r>
            <a:r>
              <a:rPr lang="en-US" dirty="0" err="1" smtClean="0"/>
              <a:t>Implementor</a:t>
            </a:r>
            <a:r>
              <a:rPr lang="en-US" dirty="0" smtClean="0"/>
              <a:t> class isn't necessary</a:t>
            </a:r>
          </a:p>
          <a:p>
            <a:r>
              <a:rPr lang="en-US" i="1" dirty="0" smtClean="0"/>
              <a:t>Creating the right </a:t>
            </a:r>
            <a:r>
              <a:rPr lang="en-US" i="1" dirty="0" err="1" smtClean="0"/>
              <a:t>Implementor</a:t>
            </a:r>
            <a:r>
              <a:rPr lang="en-US" i="1" dirty="0" smtClean="0"/>
              <a:t> object.</a:t>
            </a:r>
            <a:r>
              <a:rPr lang="en-US" dirty="0" smtClean="0"/>
              <a:t> </a:t>
            </a:r>
          </a:p>
          <a:p>
            <a:pPr lvl="1"/>
            <a:r>
              <a:rPr lang="en-US" dirty="0" smtClean="0"/>
              <a:t>How, when, and where do you decide which </a:t>
            </a:r>
            <a:r>
              <a:rPr lang="en-US" dirty="0" err="1" smtClean="0"/>
              <a:t>Implementor</a:t>
            </a:r>
            <a:r>
              <a:rPr lang="en-US" dirty="0" smtClean="0"/>
              <a:t> class to instantiate when there's more than one?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r>
              <a:rPr lang="en-US" dirty="0" smtClean="0"/>
              <a:t>Ref Sample Code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Commons Logging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AbstractFactory</a:t>
            </a:r>
          </a:p>
          <a:p>
            <a:pPr lvl="1"/>
            <a:r>
              <a:rPr lang="en-US" dirty="0" smtClean="0"/>
              <a:t>Can Create and configure a particular bridge</a:t>
            </a:r>
          </a:p>
          <a:p>
            <a:r>
              <a:rPr lang="en-US" dirty="0" smtClean="0"/>
              <a:t>Adapter</a:t>
            </a:r>
          </a:p>
          <a:p>
            <a:pPr lvl="1"/>
            <a:r>
              <a:rPr lang="en-US" dirty="0" smtClean="0"/>
              <a:t>Is geared toward making unrelated classes work together</a:t>
            </a:r>
          </a:p>
          <a:p>
            <a:pPr>
              <a:buNone/>
            </a:pP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Adapter</a:t>
            </a:r>
          </a:p>
          <a:p>
            <a:r>
              <a:rPr lang="en-US" dirty="0" smtClean="0"/>
              <a:t>Composite</a:t>
            </a:r>
          </a:p>
          <a:p>
            <a:r>
              <a:rPr lang="en-US" dirty="0" err="1" smtClean="0"/>
              <a:t>FlyWeight</a:t>
            </a:r>
            <a:r>
              <a:rPr lang="en-US" dirty="0" smtClean="0"/>
              <a:t> </a:t>
            </a:r>
          </a:p>
          <a:p>
            <a:r>
              <a:rPr lang="en-US" dirty="0" smtClean="0"/>
              <a:t>Proxy </a:t>
            </a:r>
          </a:p>
          <a:p>
            <a:r>
              <a:rPr lang="en-US" dirty="0" smtClean="0"/>
              <a:t>Decorator</a:t>
            </a:r>
          </a:p>
          <a:p>
            <a:r>
              <a:rPr lang="en-US" dirty="0" smtClean="0"/>
              <a:t>Bridge </a:t>
            </a:r>
          </a:p>
          <a:p>
            <a:r>
              <a:rPr lang="en-US" b="1" dirty="0" smtClean="0"/>
              <a:t>Facade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Provide  an interface for creating families of related or dependent objects without specifying their concrete classes</a:t>
            </a: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Façade </a:t>
            </a:r>
            <a:endParaRPr lang="en-US" dirty="0"/>
          </a:p>
        </p:txBody>
      </p:sp>
      <p:sp>
        <p:nvSpPr>
          <p:cNvPr id="5" name="Subtitle 4"/>
          <p:cNvSpPr>
            <a:spLocks noGrp="1"/>
          </p:cNvSpPr>
          <p:nvPr>
            <p:ph type="subTitle" idx="1"/>
          </p:nvPr>
        </p:nvSpPr>
        <p:spPr/>
        <p:txBody>
          <a:bodyPr/>
          <a:lstStyle/>
          <a:p>
            <a:r>
              <a:rPr lang="en-US" dirty="0" smtClean="0"/>
              <a:t>Structural Pattern</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Provide a unified interface to a set of interfaces in a subsystem. Facade defines a higher-level interface that makes the subsystem easier to use.</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Structuring a system into subsystems helps reduce complexity. A common design goal is to minimize the communication and dependencies between subsystems. One way to achieve this goal is to introduce a </a:t>
            </a:r>
            <a:r>
              <a:rPr lang="en-US" b="1" dirty="0" smtClean="0"/>
              <a:t>facade</a:t>
            </a:r>
            <a:r>
              <a:rPr lang="en-US" dirty="0" smtClean="0"/>
              <a:t> object that provides a single, simplified interface to the more general facilities of a subsystem.</a:t>
            </a:r>
          </a:p>
          <a:p>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normAutofit/>
          </a:bodyPr>
          <a:lstStyle/>
          <a:p>
            <a:r>
              <a:rPr lang="en-US" dirty="0" smtClean="0"/>
              <a:t>you want to provide a simple interface to a complex subsystem. </a:t>
            </a:r>
          </a:p>
          <a:p>
            <a:r>
              <a:rPr lang="en-US" dirty="0" smtClean="0"/>
              <a:t>there are many dependencies between clients and the implementation classes of an abstraction</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facade.bmp"/>
          <p:cNvPicPr>
            <a:picLocks noGrp="1" noChangeAspect="1"/>
          </p:cNvPicPr>
          <p:nvPr>
            <p:ph idx="1"/>
          </p:nvPr>
        </p:nvPicPr>
        <p:blipFill>
          <a:blip r:embed="rId2" cstate="print"/>
          <a:stretch>
            <a:fillRect/>
          </a:stretch>
        </p:blipFill>
        <p:spPr>
          <a:xfrm>
            <a:off x="533400" y="1828800"/>
            <a:ext cx="7842422" cy="3048000"/>
          </a:xfrm>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Facade</a:t>
            </a:r>
            <a:r>
              <a:rPr lang="en-US" dirty="0" smtClean="0"/>
              <a:t> (Compiler) </a:t>
            </a:r>
          </a:p>
          <a:p>
            <a:pPr lvl="1"/>
            <a:r>
              <a:rPr lang="en-US" dirty="0" smtClean="0"/>
              <a:t>knows which subsystem classes are responsible for a request. </a:t>
            </a:r>
          </a:p>
          <a:p>
            <a:pPr lvl="1"/>
            <a:r>
              <a:rPr lang="en-US" dirty="0" smtClean="0"/>
              <a:t>delegates client requests to appropriate subsystem objects. </a:t>
            </a:r>
          </a:p>
          <a:p>
            <a:r>
              <a:rPr lang="en-US" b="1" dirty="0" smtClean="0"/>
              <a:t>subsystem classes</a:t>
            </a:r>
            <a:r>
              <a:rPr lang="en-US" dirty="0" smtClean="0"/>
              <a:t> (Scanner, Parser, </a:t>
            </a:r>
            <a:r>
              <a:rPr lang="en-US" dirty="0" err="1" smtClean="0"/>
              <a:t>ProgramNode</a:t>
            </a:r>
            <a:r>
              <a:rPr lang="en-US" dirty="0" smtClean="0"/>
              <a:t>, etc.) </a:t>
            </a:r>
          </a:p>
          <a:p>
            <a:pPr lvl="1"/>
            <a:r>
              <a:rPr lang="en-US" dirty="0" smtClean="0"/>
              <a:t>implement subsystem functionality. </a:t>
            </a:r>
          </a:p>
          <a:p>
            <a:pPr lvl="1"/>
            <a:r>
              <a:rPr lang="en-US" dirty="0" smtClean="0"/>
              <a:t>handle work assigned by the Facade object. </a:t>
            </a:r>
          </a:p>
          <a:p>
            <a:pPr lvl="1"/>
            <a:r>
              <a:rPr lang="en-US" dirty="0" smtClean="0"/>
              <a:t>have no knowledge of the facade; that is, they keep no references to it. </a:t>
            </a:r>
          </a:p>
          <a:p>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Clients communicate with the subsystem by sending requests to Facade, which forwards them to the appropriate subsystem object(s). </a:t>
            </a:r>
          </a:p>
          <a:p>
            <a:r>
              <a:rPr lang="en-US" dirty="0" smtClean="0"/>
              <a:t>Although the subsystem objects perform the actual work, the facade may have to do work of its own to translate its interface to subsystem interfaces. </a:t>
            </a:r>
          </a:p>
          <a:p>
            <a:r>
              <a:rPr lang="en-US" dirty="0" smtClean="0"/>
              <a:t>Clients that use the facade don't have to access its subsystem objects directly. </a:t>
            </a:r>
          </a:p>
          <a:p>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normAutofit/>
          </a:bodyPr>
          <a:lstStyle/>
          <a:p>
            <a:r>
              <a:rPr lang="en-US" dirty="0" smtClean="0"/>
              <a:t>It shields clients from subsystem components, </a:t>
            </a:r>
          </a:p>
          <a:p>
            <a:r>
              <a:rPr lang="en-US" dirty="0" smtClean="0"/>
              <a:t>It promotes weak coupling between the subsystem and its clients</a:t>
            </a:r>
          </a:p>
          <a:p>
            <a:r>
              <a:rPr lang="en-US" dirty="0" smtClean="0"/>
              <a:t>Reducing compilation dependencies is vital in large software systems</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Reducing client-subsystem coupling.</a:t>
            </a:r>
            <a:r>
              <a:rPr lang="en-US" dirty="0" smtClean="0"/>
              <a:t> </a:t>
            </a:r>
          </a:p>
          <a:p>
            <a:pPr lvl="1"/>
            <a:r>
              <a:rPr lang="en-US" dirty="0" smtClean="0"/>
              <a:t>The coupling between clients and the subsystem can be reduced even further by making Facade an abstract class with concrete subclasses </a:t>
            </a:r>
          </a:p>
          <a:p>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r>
              <a:rPr lang="en-US" dirty="0" smtClean="0"/>
              <a:t>Ref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Kit</a:t>
            </a:r>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err="1" smtClean="0"/>
              <a:t>DriverManager</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AbstractFactory</a:t>
            </a:r>
          </a:p>
          <a:p>
            <a:r>
              <a:rPr lang="en-US" dirty="0" smtClean="0"/>
              <a:t>Mediator</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Structural 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2">
                    <a:lumMod val="50000"/>
                  </a:schemeClr>
                </a:solidFill>
              </a:rPr>
              <a:t>Adapter  6</a:t>
            </a:r>
          </a:p>
          <a:p>
            <a:pPr lvl="1"/>
            <a:r>
              <a:rPr lang="en-US" dirty="0" smtClean="0"/>
              <a:t>Allows classes with incompatible interfaces to work together by wrapping its own interface around that of an already existing class. </a:t>
            </a:r>
          </a:p>
          <a:p>
            <a:r>
              <a:rPr lang="en-US" b="1" dirty="0" smtClean="0">
                <a:solidFill>
                  <a:schemeClr val="bg2">
                    <a:lumMod val="50000"/>
                  </a:schemeClr>
                </a:solidFill>
              </a:rPr>
              <a:t>Bridge  7</a:t>
            </a:r>
          </a:p>
          <a:p>
            <a:pPr lvl="1"/>
            <a:r>
              <a:rPr lang="en-US" dirty="0" smtClean="0"/>
              <a:t>Decouples an abstraction from its implementation so that the two can vary independently. </a:t>
            </a:r>
          </a:p>
          <a:p>
            <a:r>
              <a:rPr lang="en-US" b="1" dirty="0" smtClean="0">
                <a:solidFill>
                  <a:schemeClr val="bg2">
                    <a:lumMod val="50000"/>
                  </a:schemeClr>
                </a:solidFill>
              </a:rPr>
              <a:t>Composite  8</a:t>
            </a:r>
          </a:p>
          <a:p>
            <a:pPr lvl="1"/>
            <a:r>
              <a:rPr lang="en-US" dirty="0" smtClean="0"/>
              <a:t>Composes one-or-more similar objects so that they can be manipulated as one object. </a:t>
            </a:r>
          </a:p>
          <a:p>
            <a:r>
              <a:rPr lang="en-US" b="1" dirty="0" smtClean="0">
                <a:solidFill>
                  <a:schemeClr val="bg2">
                    <a:lumMod val="50000"/>
                  </a:schemeClr>
                </a:solidFill>
              </a:rPr>
              <a:t>Decorator  9</a:t>
            </a:r>
          </a:p>
          <a:p>
            <a:pPr lvl="1"/>
            <a:r>
              <a:rPr lang="en-US" dirty="0" smtClean="0"/>
              <a:t>Dynamically adds/overrides </a:t>
            </a:r>
            <a:r>
              <a:rPr lang="en-US" dirty="0" err="1" smtClean="0"/>
              <a:t>behaviour</a:t>
            </a:r>
            <a:r>
              <a:rPr lang="en-US" dirty="0" smtClean="0"/>
              <a:t> in an existing method of an object. </a:t>
            </a:r>
          </a:p>
          <a:p>
            <a:r>
              <a:rPr lang="en-US" b="1" dirty="0" smtClean="0">
                <a:solidFill>
                  <a:schemeClr val="bg2">
                    <a:lumMod val="50000"/>
                  </a:schemeClr>
                </a:solidFill>
              </a:rPr>
              <a:t>Facade  10</a:t>
            </a:r>
          </a:p>
          <a:p>
            <a:pPr lvl="1"/>
            <a:r>
              <a:rPr lang="en-US" dirty="0" smtClean="0"/>
              <a:t>Provides a simplified interface to a large body of code. </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Structural Patterns</a:t>
            </a:r>
            <a:endParaRPr lang="en-US" dirty="0"/>
          </a:p>
        </p:txBody>
      </p:sp>
      <p:sp>
        <p:nvSpPr>
          <p:cNvPr id="3" name="Content Placeholder 2"/>
          <p:cNvSpPr>
            <a:spLocks noGrp="1"/>
          </p:cNvSpPr>
          <p:nvPr>
            <p:ph idx="1"/>
          </p:nvPr>
        </p:nvSpPr>
        <p:spPr/>
        <p:txBody>
          <a:bodyPr/>
          <a:lstStyle/>
          <a:p>
            <a:r>
              <a:rPr lang="en-US" b="1" dirty="0" smtClean="0">
                <a:solidFill>
                  <a:schemeClr val="bg2">
                    <a:lumMod val="50000"/>
                  </a:schemeClr>
                </a:solidFill>
              </a:rPr>
              <a:t>Flyweight  11</a:t>
            </a:r>
          </a:p>
          <a:p>
            <a:pPr lvl="1"/>
            <a:r>
              <a:rPr lang="en-US" dirty="0" smtClean="0"/>
              <a:t>Reduces the cost of creating and manipulating a large number of similar objects. </a:t>
            </a:r>
          </a:p>
          <a:p>
            <a:r>
              <a:rPr lang="en-US" b="1" dirty="0" smtClean="0">
                <a:solidFill>
                  <a:schemeClr val="bg2">
                    <a:lumMod val="50000"/>
                  </a:schemeClr>
                </a:solidFill>
              </a:rPr>
              <a:t>Proxy  12</a:t>
            </a:r>
          </a:p>
          <a:p>
            <a:pPr lvl="1"/>
            <a:r>
              <a:rPr lang="en-US" dirty="0" smtClean="0"/>
              <a:t>Provides a placeholder for another object to control access, reduce cost, and reduce complexity. </a:t>
            </a:r>
          </a:p>
          <a:p>
            <a:endParaRPr lang="en-US" dirty="0" smtClean="0"/>
          </a:p>
          <a:p>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362200"/>
            <a:ext cx="7772400" cy="1362456"/>
          </a:xfrm>
        </p:spPr>
        <p:txBody>
          <a:bodyPr/>
          <a:lstStyle/>
          <a:p>
            <a:pPr algn="r"/>
            <a:r>
              <a:rPr b="1" dirty="0" smtClean="0"/>
              <a:t>Behavioral Patterns</a:t>
            </a:r>
            <a:endParaRPr lang="en-US" b="1"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Behavioral Pattern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070754"/>
              </p:ext>
            </p:extLst>
          </p:nvPr>
        </p:nvGraphicFramePr>
        <p:xfrm>
          <a:off x="902669" y="914400"/>
          <a:ext cx="7217689" cy="518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b="1" dirty="0" smtClean="0"/>
              <a:t>Command</a:t>
            </a:r>
          </a:p>
          <a:p>
            <a:r>
              <a:rPr lang="en-US" dirty="0" smtClean="0"/>
              <a:t>Chain Of Responsibility </a:t>
            </a:r>
          </a:p>
          <a:p>
            <a:r>
              <a:rPr lang="en-US" dirty="0" smtClean="0"/>
              <a:t>Iterator </a:t>
            </a:r>
          </a:p>
          <a:p>
            <a:r>
              <a:rPr lang="en-US"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dirty="0" smtClean="0"/>
              <a:t>Visitor</a:t>
            </a:r>
          </a:p>
          <a:p>
            <a:r>
              <a:rPr lang="en-US" dirty="0" smtClean="0"/>
              <a:t>Interpreter</a:t>
            </a:r>
          </a:p>
          <a:p>
            <a:r>
              <a:rPr lang="en-US" dirty="0" smtClean="0"/>
              <a:t>Mediator</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Command</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Encapsulate a request as an object, thereby letting you parameterize clients with different requests</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Action, Transaction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idx="1"/>
          </p:nvPr>
        </p:nvSpPr>
        <p:spPr>
          <a:xfrm>
            <a:off x="902669" y="914400"/>
            <a:ext cx="7217689" cy="5182147"/>
          </a:xfrm>
        </p:spPr>
        <p:txBody>
          <a:bodyPr>
            <a:normAutofit/>
          </a:bodyPr>
          <a:lstStyle/>
          <a:p>
            <a:pPr marL="339725" indent="-339725">
              <a:lnSpc>
                <a:spcPct val="75000"/>
              </a:lnSpc>
            </a:pPr>
            <a:r>
              <a:rPr lang="en-US" sz="1800" dirty="0" smtClean="0"/>
              <a:t>A </a:t>
            </a:r>
            <a:r>
              <a:rPr lang="en-US" sz="1800" b="1" dirty="0" smtClean="0"/>
              <a:t>pattern</a:t>
            </a:r>
            <a:r>
              <a:rPr lang="en-US" sz="1800" dirty="0" smtClean="0"/>
              <a:t> provides a solution to a common problem by:</a:t>
            </a:r>
            <a:endParaRPr lang="en-US" sz="1600" dirty="0" smtClean="0"/>
          </a:p>
          <a:p>
            <a:pPr marL="682625" lvl="1">
              <a:lnSpc>
                <a:spcPct val="75000"/>
              </a:lnSpc>
            </a:pPr>
            <a:r>
              <a:rPr lang="en-US" sz="1600" dirty="0" err="1" smtClean="0"/>
              <a:t>Reusablity</a:t>
            </a:r>
            <a:endParaRPr lang="en-US" sz="1600" dirty="0" smtClean="0"/>
          </a:p>
          <a:p>
            <a:pPr marL="682625" lvl="1">
              <a:lnSpc>
                <a:spcPct val="75000"/>
              </a:lnSpc>
            </a:pPr>
            <a:r>
              <a:rPr lang="en-US" sz="1600" dirty="0" smtClean="0"/>
              <a:t>Communication, </a:t>
            </a:r>
          </a:p>
          <a:p>
            <a:pPr marL="682625" lvl="1">
              <a:lnSpc>
                <a:spcPct val="75000"/>
              </a:lnSpc>
            </a:pPr>
            <a:r>
              <a:rPr lang="en-US" sz="1600" dirty="0" smtClean="0"/>
              <a:t>education, </a:t>
            </a:r>
          </a:p>
          <a:p>
            <a:pPr marL="682625" lvl="1">
              <a:lnSpc>
                <a:spcPct val="75000"/>
              </a:lnSpc>
            </a:pPr>
            <a:r>
              <a:rPr lang="en-US" sz="1600" dirty="0" smtClean="0"/>
              <a:t>understanding of key development concepts</a:t>
            </a:r>
          </a:p>
          <a:p>
            <a:pPr marL="682625" lvl="1">
              <a:lnSpc>
                <a:spcPct val="75000"/>
              </a:lnSpc>
            </a:pPr>
            <a:r>
              <a:rPr lang="en-US" sz="1600" dirty="0" smtClean="0"/>
              <a:t>Industry Standard Approach</a:t>
            </a:r>
            <a:br>
              <a:rPr lang="en-US" sz="1600" dirty="0" smtClean="0"/>
            </a:br>
            <a:endParaRPr lang="en-US" sz="1600" dirty="0" smtClean="0"/>
          </a:p>
        </p:txBody>
      </p:sp>
      <p:grpSp>
        <p:nvGrpSpPr>
          <p:cNvPr id="50" name="Group 49"/>
          <p:cNvGrpSpPr/>
          <p:nvPr/>
        </p:nvGrpSpPr>
        <p:grpSpPr>
          <a:xfrm>
            <a:off x="595220" y="3167622"/>
            <a:ext cx="1107996" cy="1276467"/>
            <a:chOff x="595220" y="3167622"/>
            <a:chExt cx="1107996" cy="1276467"/>
          </a:xfrm>
        </p:grpSpPr>
        <p:pic>
          <p:nvPicPr>
            <p:cNvPr id="4" name="Picture 50" descr="MCj04077340000[1]"/>
            <p:cNvPicPr>
              <a:picLocks noChangeAspect="1" noChangeArrowheads="1"/>
            </p:cNvPicPr>
            <p:nvPr/>
          </p:nvPicPr>
          <p:blipFill>
            <a:blip r:embed="rId3" cstate="print"/>
            <a:srcRect/>
            <a:stretch>
              <a:fillRect/>
            </a:stretch>
          </p:blipFill>
          <p:spPr bwMode="auto">
            <a:xfrm>
              <a:off x="669524" y="3167622"/>
              <a:ext cx="926495" cy="799509"/>
            </a:xfrm>
            <a:prstGeom prst="rect">
              <a:avLst/>
            </a:prstGeom>
            <a:noFill/>
          </p:spPr>
        </p:pic>
        <p:sp>
          <p:nvSpPr>
            <p:cNvPr id="5" name="Text Box 51"/>
            <p:cNvSpPr txBox="1">
              <a:spLocks noChangeArrowheads="1"/>
            </p:cNvSpPr>
            <p:nvPr/>
          </p:nvSpPr>
          <p:spPr bwMode="auto">
            <a:xfrm>
              <a:off x="595220" y="4074757"/>
              <a:ext cx="1107996" cy="369332"/>
            </a:xfrm>
            <a:prstGeom prst="rect">
              <a:avLst/>
            </a:prstGeom>
            <a:noFill/>
            <a:ln w="9525">
              <a:noFill/>
              <a:miter lim="800000"/>
              <a:headEnd/>
              <a:tailEnd/>
            </a:ln>
            <a:effectLst/>
          </p:spPr>
          <p:txBody>
            <a:bodyPr wrap="none">
              <a:spAutoFit/>
            </a:bodyPr>
            <a:lstStyle/>
            <a:p>
              <a:pPr algn="ctr"/>
              <a:r>
                <a:rPr lang="en-US" sz="1800" b="1" dirty="0"/>
                <a:t>Problem</a:t>
              </a:r>
            </a:p>
          </p:txBody>
        </p:sp>
      </p:grpSp>
      <p:grpSp>
        <p:nvGrpSpPr>
          <p:cNvPr id="52" name="Group 51"/>
          <p:cNvGrpSpPr/>
          <p:nvPr/>
        </p:nvGrpSpPr>
        <p:grpSpPr>
          <a:xfrm>
            <a:off x="4142183" y="3071823"/>
            <a:ext cx="1316386" cy="1423257"/>
            <a:chOff x="4142183" y="3071823"/>
            <a:chExt cx="1316386" cy="1423257"/>
          </a:xfrm>
        </p:grpSpPr>
        <p:grpSp>
          <p:nvGrpSpPr>
            <p:cNvPr id="6" name="Group 53"/>
            <p:cNvGrpSpPr>
              <a:grpSpLocks/>
            </p:cNvGrpSpPr>
            <p:nvPr/>
          </p:nvGrpSpPr>
          <p:grpSpPr bwMode="auto">
            <a:xfrm>
              <a:off x="4338498" y="3071823"/>
              <a:ext cx="1023805" cy="887029"/>
              <a:chOff x="528" y="2928"/>
              <a:chExt cx="747" cy="750"/>
            </a:xfrm>
          </p:grpSpPr>
          <p:sp>
            <p:nvSpPr>
              <p:cNvPr id="7" name="Puzzle3"/>
              <p:cNvSpPr>
                <a:spLocks noEditPoints="1" noChangeArrowheads="1"/>
              </p:cNvSpPr>
              <p:nvPr/>
            </p:nvSpPr>
            <p:spPr bwMode="auto">
              <a:xfrm>
                <a:off x="892" y="2928"/>
                <a:ext cx="293" cy="399"/>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pattFill prst="ltDnDiag">
                <a:fgClr>
                  <a:srgbClr val="B2B2B2">
                    <a:alpha val="47000"/>
                  </a:srgbClr>
                </a:fgClr>
                <a:bgClr>
                  <a:srgbClr val="FFFFFF">
                    <a:alpha val="47000"/>
                  </a:srgbClr>
                </a:bgClr>
              </a:pattFill>
              <a:ln w="28575">
                <a:solidFill>
                  <a:srgbClr val="5F5F5F"/>
                </a:solidFill>
                <a:miter lim="800000"/>
                <a:headEnd/>
                <a:tailEnd/>
              </a:ln>
            </p:spPr>
            <p:txBody>
              <a:bodyPr/>
              <a:lstStyle/>
              <a:p>
                <a:endParaRPr lang="en-US" u="sng"/>
              </a:p>
            </p:txBody>
          </p:sp>
          <p:sp>
            <p:nvSpPr>
              <p:cNvPr id="8" name="Puzzle2"/>
              <p:cNvSpPr>
                <a:spLocks noEditPoints="1" noChangeArrowheads="1"/>
              </p:cNvSpPr>
              <p:nvPr/>
            </p:nvSpPr>
            <p:spPr bwMode="auto">
              <a:xfrm>
                <a:off x="806" y="3218"/>
                <a:ext cx="469" cy="363"/>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pattFill prst="ltDnDiag">
                <a:fgClr>
                  <a:srgbClr val="B2B2B2">
                    <a:alpha val="47000"/>
                  </a:srgbClr>
                </a:fgClr>
                <a:bgClr>
                  <a:srgbClr val="FFFFFF">
                    <a:alpha val="47000"/>
                  </a:srgbClr>
                </a:bgClr>
              </a:pattFill>
              <a:ln w="28575">
                <a:solidFill>
                  <a:srgbClr val="5F5F5F"/>
                </a:solidFill>
                <a:miter lim="800000"/>
                <a:headEnd/>
                <a:tailEnd/>
              </a:ln>
            </p:spPr>
            <p:txBody>
              <a:bodyPr/>
              <a:lstStyle/>
              <a:p>
                <a:endParaRPr lang="en-US" u="sng"/>
              </a:p>
            </p:txBody>
          </p:sp>
          <p:sp>
            <p:nvSpPr>
              <p:cNvPr id="9" name="Puzzle4"/>
              <p:cNvSpPr>
                <a:spLocks noEditPoints="1" noChangeArrowheads="1"/>
              </p:cNvSpPr>
              <p:nvPr/>
            </p:nvSpPr>
            <p:spPr bwMode="auto">
              <a:xfrm>
                <a:off x="625" y="3214"/>
                <a:ext cx="283" cy="464"/>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pattFill prst="ltDnDiag">
                <a:fgClr>
                  <a:srgbClr val="B2B2B2">
                    <a:alpha val="47000"/>
                  </a:srgbClr>
                </a:fgClr>
                <a:bgClr>
                  <a:srgbClr val="FFFFFF">
                    <a:alpha val="47000"/>
                  </a:srgbClr>
                </a:bgClr>
              </a:pattFill>
              <a:ln w="28575">
                <a:solidFill>
                  <a:srgbClr val="5F5F5F"/>
                </a:solidFill>
                <a:miter lim="800000"/>
                <a:headEnd/>
                <a:tailEnd/>
              </a:ln>
            </p:spPr>
            <p:txBody>
              <a:bodyPr/>
              <a:lstStyle/>
              <a:p>
                <a:endParaRPr lang="en-US" u="sng"/>
              </a:p>
            </p:txBody>
          </p:sp>
          <p:sp>
            <p:nvSpPr>
              <p:cNvPr id="10" name="Puzzle1"/>
              <p:cNvSpPr>
                <a:spLocks noEditPoints="1" noChangeArrowheads="1"/>
              </p:cNvSpPr>
              <p:nvPr/>
            </p:nvSpPr>
            <p:spPr bwMode="auto">
              <a:xfrm>
                <a:off x="528" y="3049"/>
                <a:ext cx="474" cy="276"/>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pattFill prst="ltDnDiag">
                <a:fgClr>
                  <a:srgbClr val="B2B2B2">
                    <a:alpha val="47000"/>
                  </a:srgbClr>
                </a:fgClr>
                <a:bgClr>
                  <a:srgbClr val="FFFFFF">
                    <a:alpha val="47000"/>
                  </a:srgbClr>
                </a:bgClr>
              </a:pattFill>
              <a:ln w="28575">
                <a:solidFill>
                  <a:srgbClr val="5F5F5F"/>
                </a:solidFill>
                <a:miter lim="800000"/>
                <a:headEnd/>
                <a:tailEnd/>
              </a:ln>
            </p:spPr>
            <p:txBody>
              <a:bodyPr/>
              <a:lstStyle/>
              <a:p>
                <a:endParaRPr lang="en-US" u="sng"/>
              </a:p>
            </p:txBody>
          </p:sp>
        </p:grpSp>
        <p:sp>
          <p:nvSpPr>
            <p:cNvPr id="11" name="Text Box 58"/>
            <p:cNvSpPr txBox="1">
              <a:spLocks noChangeArrowheads="1"/>
            </p:cNvSpPr>
            <p:nvPr/>
          </p:nvSpPr>
          <p:spPr bwMode="auto">
            <a:xfrm>
              <a:off x="4142183" y="3971860"/>
              <a:ext cx="1316386" cy="523220"/>
            </a:xfrm>
            <a:prstGeom prst="rect">
              <a:avLst/>
            </a:prstGeom>
            <a:noFill/>
            <a:ln w="9525">
              <a:noFill/>
              <a:miter lim="800000"/>
              <a:headEnd/>
              <a:tailEnd/>
            </a:ln>
            <a:effectLst/>
          </p:spPr>
          <p:txBody>
            <a:bodyPr wrap="none">
              <a:spAutoFit/>
            </a:bodyPr>
            <a:lstStyle/>
            <a:p>
              <a:pPr algn="ctr"/>
              <a:r>
                <a:rPr lang="en-US" sz="1400" b="1" dirty="0"/>
                <a:t>Pattern</a:t>
              </a:r>
            </a:p>
            <a:p>
              <a:pPr algn="ctr"/>
              <a:r>
                <a:rPr lang="en-US" sz="1400" b="1" dirty="0"/>
                <a:t>Specification</a:t>
              </a:r>
            </a:p>
          </p:txBody>
        </p:sp>
      </p:grpSp>
      <p:sp>
        <p:nvSpPr>
          <p:cNvPr id="12" name="AutoShape 59"/>
          <p:cNvSpPr>
            <a:spLocks noChangeArrowheads="1"/>
          </p:cNvSpPr>
          <p:nvPr/>
        </p:nvSpPr>
        <p:spPr bwMode="auto">
          <a:xfrm rot="10800000">
            <a:off x="3568247" y="3412442"/>
            <a:ext cx="842891" cy="361908"/>
          </a:xfrm>
          <a:prstGeom prst="lef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u="sng"/>
          </a:p>
        </p:txBody>
      </p:sp>
      <p:sp>
        <p:nvSpPr>
          <p:cNvPr id="13" name="AutoShape 60"/>
          <p:cNvSpPr>
            <a:spLocks noChangeArrowheads="1"/>
          </p:cNvSpPr>
          <p:nvPr/>
        </p:nvSpPr>
        <p:spPr bwMode="auto">
          <a:xfrm rot="10800000">
            <a:off x="1713887" y="3425452"/>
            <a:ext cx="842891" cy="361908"/>
          </a:xfrm>
          <a:prstGeom prst="lef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u="sng"/>
          </a:p>
        </p:txBody>
      </p:sp>
      <p:grpSp>
        <p:nvGrpSpPr>
          <p:cNvPr id="55" name="Group 54"/>
          <p:cNvGrpSpPr/>
          <p:nvPr/>
        </p:nvGrpSpPr>
        <p:grpSpPr>
          <a:xfrm>
            <a:off x="6469143" y="3006592"/>
            <a:ext cx="1568058" cy="1501499"/>
            <a:chOff x="6469143" y="3006592"/>
            <a:chExt cx="1568058" cy="1501499"/>
          </a:xfrm>
        </p:grpSpPr>
        <p:grpSp>
          <p:nvGrpSpPr>
            <p:cNvPr id="14" name="Group 62"/>
            <p:cNvGrpSpPr>
              <a:grpSpLocks/>
            </p:cNvGrpSpPr>
            <p:nvPr/>
          </p:nvGrpSpPr>
          <p:grpSpPr bwMode="auto">
            <a:xfrm>
              <a:off x="6665515" y="3006592"/>
              <a:ext cx="1023804" cy="887029"/>
              <a:chOff x="1824" y="633"/>
              <a:chExt cx="2834" cy="2849"/>
            </a:xfrm>
          </p:grpSpPr>
          <p:sp>
            <p:nvSpPr>
              <p:cNvPr id="15"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en-US" u="sng"/>
              </a:p>
            </p:txBody>
          </p:sp>
          <p:sp>
            <p:nvSpPr>
              <p:cNvPr id="16"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en-US" u="sng"/>
              </a:p>
            </p:txBody>
          </p:sp>
          <p:sp>
            <p:nvSpPr>
              <p:cNvPr id="17"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US" u="sng"/>
              </a:p>
            </p:txBody>
          </p:sp>
          <p:sp>
            <p:nvSpPr>
              <p:cNvPr id="18"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en-US" u="sng"/>
              </a:p>
            </p:txBody>
          </p:sp>
        </p:grpSp>
        <p:sp>
          <p:nvSpPr>
            <p:cNvPr id="19" name="Text Box 67"/>
            <p:cNvSpPr txBox="1">
              <a:spLocks noChangeArrowheads="1"/>
            </p:cNvSpPr>
            <p:nvPr/>
          </p:nvSpPr>
          <p:spPr bwMode="auto">
            <a:xfrm>
              <a:off x="6469143" y="3984871"/>
              <a:ext cx="1568058" cy="523220"/>
            </a:xfrm>
            <a:prstGeom prst="rect">
              <a:avLst/>
            </a:prstGeom>
            <a:noFill/>
            <a:ln w="9525">
              <a:noFill/>
              <a:miter lim="800000"/>
              <a:headEnd/>
              <a:tailEnd/>
            </a:ln>
            <a:effectLst/>
          </p:spPr>
          <p:txBody>
            <a:bodyPr wrap="none">
              <a:spAutoFit/>
            </a:bodyPr>
            <a:lstStyle/>
            <a:p>
              <a:pPr algn="ctr"/>
              <a:r>
                <a:rPr lang="en-US" sz="1400" b="1" dirty="0"/>
                <a:t>Pattern</a:t>
              </a:r>
            </a:p>
            <a:p>
              <a:pPr algn="ctr"/>
              <a:r>
                <a:rPr lang="en-US" sz="1400" b="1" dirty="0"/>
                <a:t>Implementation</a:t>
              </a:r>
            </a:p>
          </p:txBody>
        </p:sp>
      </p:grpSp>
      <p:grpSp>
        <p:nvGrpSpPr>
          <p:cNvPr id="51" name="Group 50"/>
          <p:cNvGrpSpPr/>
          <p:nvPr/>
        </p:nvGrpSpPr>
        <p:grpSpPr>
          <a:xfrm>
            <a:off x="2546338" y="3117949"/>
            <a:ext cx="1065767" cy="1423258"/>
            <a:chOff x="2546338" y="3117949"/>
            <a:chExt cx="1065767" cy="1423258"/>
          </a:xfrm>
        </p:grpSpPr>
        <p:sp>
          <p:nvSpPr>
            <p:cNvPr id="20" name="Text Box 68"/>
            <p:cNvSpPr txBox="1">
              <a:spLocks noChangeArrowheads="1"/>
            </p:cNvSpPr>
            <p:nvPr/>
          </p:nvSpPr>
          <p:spPr bwMode="auto">
            <a:xfrm>
              <a:off x="2546338" y="4017987"/>
              <a:ext cx="1002198" cy="523220"/>
            </a:xfrm>
            <a:prstGeom prst="rect">
              <a:avLst/>
            </a:prstGeom>
            <a:noFill/>
            <a:ln w="9525">
              <a:noFill/>
              <a:miter lim="800000"/>
              <a:headEnd/>
              <a:tailEnd/>
            </a:ln>
            <a:effectLst/>
          </p:spPr>
          <p:txBody>
            <a:bodyPr wrap="none">
              <a:spAutoFit/>
            </a:bodyPr>
            <a:lstStyle/>
            <a:p>
              <a:pPr algn="ctr"/>
              <a:r>
                <a:rPr lang="en-US" sz="1400" b="1" dirty="0"/>
                <a:t>Exemplar</a:t>
              </a:r>
            </a:p>
            <a:p>
              <a:pPr algn="ctr"/>
              <a:r>
                <a:rPr lang="en-US" sz="1400" b="1" dirty="0"/>
                <a:t>(Solution)</a:t>
              </a:r>
            </a:p>
          </p:txBody>
        </p:sp>
        <p:grpSp>
          <p:nvGrpSpPr>
            <p:cNvPr id="21" name="Group 69"/>
            <p:cNvGrpSpPr>
              <a:grpSpLocks/>
            </p:cNvGrpSpPr>
            <p:nvPr/>
          </p:nvGrpSpPr>
          <p:grpSpPr bwMode="auto">
            <a:xfrm>
              <a:off x="2548554" y="3117949"/>
              <a:ext cx="1063551" cy="887029"/>
              <a:chOff x="389" y="2832"/>
              <a:chExt cx="776" cy="750"/>
            </a:xfrm>
          </p:grpSpPr>
          <p:grpSp>
            <p:nvGrpSpPr>
              <p:cNvPr id="22" name="Group 70"/>
              <p:cNvGrpSpPr>
                <a:grpSpLocks/>
              </p:cNvGrpSpPr>
              <p:nvPr/>
            </p:nvGrpSpPr>
            <p:grpSpPr bwMode="auto">
              <a:xfrm>
                <a:off x="389" y="2832"/>
                <a:ext cx="747" cy="750"/>
                <a:chOff x="528" y="2928"/>
                <a:chExt cx="747" cy="750"/>
              </a:xfrm>
            </p:grpSpPr>
            <p:sp>
              <p:nvSpPr>
                <p:cNvPr id="34" name="Puzzle3"/>
                <p:cNvSpPr>
                  <a:spLocks noEditPoints="1" noChangeArrowheads="1"/>
                </p:cNvSpPr>
                <p:nvPr/>
              </p:nvSpPr>
              <p:spPr bwMode="auto">
                <a:xfrm>
                  <a:off x="892" y="2928"/>
                  <a:ext cx="293" cy="399"/>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pattFill prst="ltDnDiag">
                  <a:fgClr>
                    <a:srgbClr val="B2B2B2">
                      <a:alpha val="47000"/>
                    </a:srgbClr>
                  </a:fgClr>
                  <a:bgClr>
                    <a:srgbClr val="FFFFFF">
                      <a:alpha val="47000"/>
                    </a:srgbClr>
                  </a:bgClr>
                </a:pattFill>
                <a:ln w="28575">
                  <a:solidFill>
                    <a:schemeClr val="tx1"/>
                  </a:solidFill>
                  <a:miter lim="800000"/>
                  <a:headEnd/>
                  <a:tailEnd/>
                </a:ln>
              </p:spPr>
              <p:txBody>
                <a:bodyPr/>
                <a:lstStyle/>
                <a:p>
                  <a:endParaRPr lang="en-US" u="sng"/>
                </a:p>
              </p:txBody>
            </p:sp>
            <p:sp>
              <p:nvSpPr>
                <p:cNvPr id="35" name="Puzzle2"/>
                <p:cNvSpPr>
                  <a:spLocks noEditPoints="1" noChangeArrowheads="1"/>
                </p:cNvSpPr>
                <p:nvPr/>
              </p:nvSpPr>
              <p:spPr bwMode="auto">
                <a:xfrm>
                  <a:off x="806" y="3218"/>
                  <a:ext cx="469" cy="363"/>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pattFill prst="ltDnDiag">
                  <a:fgClr>
                    <a:srgbClr val="B2B2B2">
                      <a:alpha val="47000"/>
                    </a:srgbClr>
                  </a:fgClr>
                  <a:bgClr>
                    <a:srgbClr val="FFFFFF">
                      <a:alpha val="47000"/>
                    </a:srgbClr>
                  </a:bgClr>
                </a:pattFill>
                <a:ln w="28575">
                  <a:solidFill>
                    <a:schemeClr val="tx1"/>
                  </a:solidFill>
                  <a:miter lim="800000"/>
                  <a:headEnd/>
                  <a:tailEnd/>
                </a:ln>
              </p:spPr>
              <p:txBody>
                <a:bodyPr/>
                <a:lstStyle/>
                <a:p>
                  <a:endParaRPr lang="en-US" u="sng"/>
                </a:p>
              </p:txBody>
            </p:sp>
            <p:sp>
              <p:nvSpPr>
                <p:cNvPr id="36" name="Puzzle4"/>
                <p:cNvSpPr>
                  <a:spLocks noEditPoints="1" noChangeArrowheads="1"/>
                </p:cNvSpPr>
                <p:nvPr/>
              </p:nvSpPr>
              <p:spPr bwMode="auto">
                <a:xfrm>
                  <a:off x="625" y="3214"/>
                  <a:ext cx="283" cy="464"/>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pattFill prst="ltDnDiag">
                  <a:fgClr>
                    <a:srgbClr val="B2B2B2">
                      <a:alpha val="47000"/>
                    </a:srgbClr>
                  </a:fgClr>
                  <a:bgClr>
                    <a:srgbClr val="FFFFFF">
                      <a:alpha val="47000"/>
                    </a:srgbClr>
                  </a:bgClr>
                </a:pattFill>
                <a:ln w="28575">
                  <a:solidFill>
                    <a:schemeClr val="tx1"/>
                  </a:solidFill>
                  <a:miter lim="800000"/>
                  <a:headEnd/>
                  <a:tailEnd/>
                </a:ln>
              </p:spPr>
              <p:txBody>
                <a:bodyPr/>
                <a:lstStyle/>
                <a:p>
                  <a:endParaRPr lang="en-US" u="sng"/>
                </a:p>
              </p:txBody>
            </p:sp>
            <p:sp>
              <p:nvSpPr>
                <p:cNvPr id="37" name="Puzzle1"/>
                <p:cNvSpPr>
                  <a:spLocks noEditPoints="1" noChangeArrowheads="1"/>
                </p:cNvSpPr>
                <p:nvPr/>
              </p:nvSpPr>
              <p:spPr bwMode="auto">
                <a:xfrm>
                  <a:off x="528" y="3049"/>
                  <a:ext cx="474" cy="276"/>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pattFill prst="ltDnDiag">
                  <a:fgClr>
                    <a:srgbClr val="B2B2B2">
                      <a:alpha val="47000"/>
                    </a:srgbClr>
                  </a:fgClr>
                  <a:bgClr>
                    <a:srgbClr val="FFFFFF">
                      <a:alpha val="47000"/>
                    </a:srgbClr>
                  </a:bgClr>
                </a:pattFill>
                <a:ln w="28575">
                  <a:solidFill>
                    <a:schemeClr val="tx1"/>
                  </a:solidFill>
                  <a:miter lim="800000"/>
                  <a:headEnd/>
                  <a:tailEnd/>
                </a:ln>
              </p:spPr>
              <p:txBody>
                <a:bodyPr/>
                <a:lstStyle/>
                <a:p>
                  <a:endParaRPr lang="en-US" u="sng"/>
                </a:p>
              </p:txBody>
            </p:sp>
          </p:grpSp>
          <p:sp>
            <p:nvSpPr>
              <p:cNvPr id="23" name="Text Box 75"/>
              <p:cNvSpPr txBox="1">
                <a:spLocks noChangeArrowheads="1"/>
              </p:cNvSpPr>
              <p:nvPr/>
            </p:nvSpPr>
            <p:spPr bwMode="auto">
              <a:xfrm>
                <a:off x="438" y="3398"/>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24" name="Text Box 76"/>
              <p:cNvSpPr txBox="1">
                <a:spLocks noChangeArrowheads="1"/>
              </p:cNvSpPr>
              <p:nvPr/>
            </p:nvSpPr>
            <p:spPr bwMode="auto">
              <a:xfrm>
                <a:off x="438" y="3350"/>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25" name="Text Box 77"/>
              <p:cNvSpPr txBox="1">
                <a:spLocks noChangeArrowheads="1"/>
              </p:cNvSpPr>
              <p:nvPr/>
            </p:nvSpPr>
            <p:spPr bwMode="auto">
              <a:xfrm>
                <a:off x="438" y="3302"/>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26" name="Text Box 78"/>
              <p:cNvSpPr txBox="1">
                <a:spLocks noChangeArrowheads="1"/>
              </p:cNvSpPr>
              <p:nvPr/>
            </p:nvSpPr>
            <p:spPr bwMode="auto">
              <a:xfrm>
                <a:off x="438" y="3254"/>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27" name="Text Box 79"/>
              <p:cNvSpPr txBox="1">
                <a:spLocks noChangeArrowheads="1"/>
              </p:cNvSpPr>
              <p:nvPr/>
            </p:nvSpPr>
            <p:spPr bwMode="auto">
              <a:xfrm>
                <a:off x="438" y="3206"/>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28" name="Text Box 80"/>
              <p:cNvSpPr txBox="1">
                <a:spLocks noChangeArrowheads="1"/>
              </p:cNvSpPr>
              <p:nvPr/>
            </p:nvSpPr>
            <p:spPr bwMode="auto">
              <a:xfrm>
                <a:off x="438" y="3158"/>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29" name="Text Box 81"/>
              <p:cNvSpPr txBox="1">
                <a:spLocks noChangeArrowheads="1"/>
              </p:cNvSpPr>
              <p:nvPr/>
            </p:nvSpPr>
            <p:spPr bwMode="auto">
              <a:xfrm>
                <a:off x="438" y="3062"/>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30" name="Text Box 82"/>
              <p:cNvSpPr txBox="1">
                <a:spLocks noChangeArrowheads="1"/>
              </p:cNvSpPr>
              <p:nvPr/>
            </p:nvSpPr>
            <p:spPr bwMode="auto">
              <a:xfrm>
                <a:off x="438" y="3110"/>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31" name="Text Box 83"/>
              <p:cNvSpPr txBox="1">
                <a:spLocks noChangeArrowheads="1"/>
              </p:cNvSpPr>
              <p:nvPr/>
            </p:nvSpPr>
            <p:spPr bwMode="auto">
              <a:xfrm>
                <a:off x="438" y="3014"/>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32" name="Text Box 84"/>
              <p:cNvSpPr txBox="1">
                <a:spLocks noChangeArrowheads="1"/>
              </p:cNvSpPr>
              <p:nvPr/>
            </p:nvSpPr>
            <p:spPr bwMode="auto">
              <a:xfrm>
                <a:off x="437" y="2976"/>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sp>
            <p:nvSpPr>
              <p:cNvPr id="33" name="Text Box 85"/>
              <p:cNvSpPr txBox="1">
                <a:spLocks noChangeArrowheads="1"/>
              </p:cNvSpPr>
              <p:nvPr/>
            </p:nvSpPr>
            <p:spPr bwMode="auto">
              <a:xfrm>
                <a:off x="437" y="2928"/>
                <a:ext cx="727" cy="143"/>
              </a:xfrm>
              <a:prstGeom prst="rect">
                <a:avLst/>
              </a:prstGeom>
              <a:noFill/>
              <a:ln w="9525">
                <a:noFill/>
                <a:miter lim="800000"/>
                <a:headEnd/>
                <a:tailEnd/>
              </a:ln>
              <a:effectLst/>
            </p:spPr>
            <p:txBody>
              <a:bodyPr wrap="none">
                <a:spAutoFit/>
              </a:bodyPr>
              <a:lstStyle/>
              <a:p>
                <a:r>
                  <a:rPr lang="en-US" sz="500" u="sng">
                    <a:solidFill>
                      <a:srgbClr val="808080"/>
                    </a:solidFill>
                  </a:rPr>
                  <a:t>10010011000100100100100</a:t>
                </a:r>
              </a:p>
            </p:txBody>
          </p:sp>
        </p:grpSp>
      </p:grpSp>
      <p:sp>
        <p:nvSpPr>
          <p:cNvPr id="53" name="AutoShape 59"/>
          <p:cNvSpPr>
            <a:spLocks noChangeArrowheads="1"/>
          </p:cNvSpPr>
          <p:nvPr/>
        </p:nvSpPr>
        <p:spPr bwMode="auto">
          <a:xfrm rot="10800000">
            <a:off x="5683912" y="3339706"/>
            <a:ext cx="842891" cy="361908"/>
          </a:xfrm>
          <a:prstGeom prst="leftArrow">
            <a:avLst>
              <a:gd name="adj1" fmla="val 50000"/>
              <a:gd name="adj2" fmla="val 50245"/>
            </a:avLst>
          </a:prstGeom>
          <a:solidFill>
            <a:schemeClr val="accent1"/>
          </a:solidFill>
          <a:ln w="9525">
            <a:solidFill>
              <a:schemeClr val="tx1"/>
            </a:solidFill>
            <a:miter lim="800000"/>
            <a:headEnd/>
            <a:tailEnd/>
          </a:ln>
          <a:effectLst/>
        </p:spPr>
        <p:txBody>
          <a:bodyPr wrap="none" anchor="ctr"/>
          <a:lstStyle/>
          <a:p>
            <a:endParaRPr lang="en-US"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0-#ppt_w/2"/>
                                          </p:val>
                                        </p:tav>
                                        <p:tav tm="100000">
                                          <p:val>
                                            <p:strVal val="#ppt_x"/>
                                          </p:val>
                                        </p:tav>
                                      </p:tavLst>
                                    </p:anim>
                                    <p:anim calcmode="lin" valueType="num">
                                      <p:cBhvr additive="base">
                                        <p:cTn id="3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0-#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0-#ppt_w/2"/>
                                          </p:val>
                                        </p:tav>
                                        <p:tav tm="100000">
                                          <p:val>
                                            <p:strVal val="#ppt_x"/>
                                          </p:val>
                                        </p:tav>
                                      </p:tavLst>
                                    </p:anim>
                                    <p:anim calcmode="lin" valueType="num">
                                      <p:cBhvr additive="base">
                                        <p:cTn id="44"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A User interface toolkit that supports multiple look-and-feel standards.</a:t>
            </a:r>
          </a:p>
          <a:p>
            <a:r>
              <a:rPr lang="en-US" dirty="0" smtClean="0"/>
              <a:t>To be portable across look-and-feel standards it should not hard-code look and feel on widgets</a:t>
            </a:r>
          </a:p>
          <a:p>
            <a:r>
              <a:rPr lang="en-US" dirty="0" smtClean="0"/>
              <a:t>To solve this problem we can declare a interface from creating each basic kind of widget.</a:t>
            </a:r>
          </a:p>
          <a:p>
            <a:r>
              <a:rPr lang="en-US" dirty="0" smtClean="0"/>
              <a:t>There is also a Abstract class for each kind of widget  and a concrete  subclass implementation</a:t>
            </a:r>
          </a:p>
          <a:p>
            <a:r>
              <a:rPr lang="en-US" dirty="0" smtClean="0"/>
              <a:t>Clients create widgets solely through the WidgetFactory interface and have no knowledge of the classes that implement widgets for a particular look and feel. </a:t>
            </a:r>
          </a:p>
          <a:p>
            <a:r>
              <a:rPr lang="en-US" dirty="0" smtClean="0"/>
              <a:t>In other words, clients only have to commit to an interface defined by an abstract class, not a particular concrete class</a:t>
            </a:r>
          </a:p>
          <a:p>
            <a:endParaRPr lang="en-US" dirty="0"/>
          </a:p>
        </p:txBody>
      </p:sp>
      <p:sp>
        <p:nvSpPr>
          <p:cNvPr id="369666" name="AutoShape 2" descr="mk:@MSITStore:I:\ebooks\Addison%20Wesley%20-%20Gang%20Of%20Four%20-%20Design%20Patterns%20In%20Oop.chm::/hires/Pictures/abfac109.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9668" name="AutoShape 4" descr="mk:@MSITStore:I:\ebooks\Addison%20Wesley%20-%20Gang%20Of%20Four%20-%20Design%20Patterns%20In%20Oop.chm::/hires/Pictures/abfac109.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9670" name="AutoShape 6" descr="mk:@MSITStore:I:\ebooks\Addison%20Wesley%20-%20Gang%20Of%20Four%20-%20Design%20Patterns%20In%20Oop.chm::/hires/Pictures/abfac109.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 command object is a convenient temporary storage for procedure parameters</a:t>
            </a:r>
          </a:p>
          <a:p>
            <a:r>
              <a:rPr lang="en-US" dirty="0" smtClean="0"/>
              <a:t>A class is a convenient place to collect code and data related to a command.</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parameterize objects by an action to perform</a:t>
            </a:r>
          </a:p>
          <a:p>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Command.bmp"/>
          <p:cNvPicPr>
            <a:picLocks noGrp="1" noChangeAspect="1"/>
          </p:cNvPicPr>
          <p:nvPr>
            <p:ph idx="1"/>
          </p:nvPr>
        </p:nvPicPr>
        <p:blipFill>
          <a:blip r:embed="rId2" cstate="print"/>
          <a:stretch>
            <a:fillRect/>
          </a:stretch>
        </p:blipFill>
        <p:spPr>
          <a:xfrm>
            <a:off x="1524000" y="2133600"/>
            <a:ext cx="5743575" cy="2019300"/>
          </a:xfr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Command</a:t>
            </a:r>
            <a:r>
              <a:rPr lang="en-US" dirty="0" smtClean="0"/>
              <a:t> </a:t>
            </a:r>
          </a:p>
          <a:p>
            <a:pPr lvl="1"/>
            <a:r>
              <a:rPr lang="en-US" dirty="0" smtClean="0"/>
              <a:t>declares an interface for executing an operation. </a:t>
            </a:r>
          </a:p>
          <a:p>
            <a:r>
              <a:rPr lang="en-US" b="1" dirty="0" err="1" smtClean="0"/>
              <a:t>ConcreteCommand</a:t>
            </a:r>
            <a:r>
              <a:rPr lang="en-US" dirty="0" smtClean="0"/>
              <a:t> (</a:t>
            </a:r>
            <a:r>
              <a:rPr lang="en-US" dirty="0" err="1" smtClean="0"/>
              <a:t>PasteCommand</a:t>
            </a:r>
            <a:r>
              <a:rPr lang="en-US" dirty="0" smtClean="0"/>
              <a:t>, </a:t>
            </a:r>
            <a:r>
              <a:rPr lang="en-US" dirty="0" err="1" smtClean="0"/>
              <a:t>OpenCommand</a:t>
            </a:r>
            <a:r>
              <a:rPr lang="en-US" dirty="0" smtClean="0"/>
              <a:t>) </a:t>
            </a:r>
          </a:p>
          <a:p>
            <a:pPr lvl="1"/>
            <a:r>
              <a:rPr lang="en-US" dirty="0" smtClean="0"/>
              <a:t>defines a binding between a Receiver object and an action. </a:t>
            </a:r>
          </a:p>
          <a:p>
            <a:pPr lvl="1"/>
            <a:r>
              <a:rPr lang="en-US" dirty="0" smtClean="0"/>
              <a:t>implements Execute by invoking the corresponding operation(s) on Receiver. </a:t>
            </a:r>
          </a:p>
          <a:p>
            <a:r>
              <a:rPr lang="en-US" b="1" dirty="0" smtClean="0"/>
              <a:t>Client</a:t>
            </a:r>
            <a:r>
              <a:rPr lang="en-US" dirty="0" smtClean="0"/>
              <a:t> (Application) </a:t>
            </a:r>
          </a:p>
          <a:p>
            <a:pPr lvl="1"/>
            <a:r>
              <a:rPr lang="en-US" dirty="0" smtClean="0"/>
              <a:t>creates a </a:t>
            </a:r>
            <a:r>
              <a:rPr lang="en-US" dirty="0" err="1" smtClean="0"/>
              <a:t>ConcreteCommand</a:t>
            </a:r>
            <a:r>
              <a:rPr lang="en-US" dirty="0" smtClean="0"/>
              <a:t> object and sets its receiver. </a:t>
            </a:r>
          </a:p>
          <a:p>
            <a:r>
              <a:rPr lang="en-US" b="1" dirty="0" smtClean="0"/>
              <a:t>Invoker</a:t>
            </a:r>
            <a:r>
              <a:rPr lang="en-US" dirty="0" smtClean="0"/>
              <a:t> (</a:t>
            </a:r>
            <a:r>
              <a:rPr lang="en-US" dirty="0" err="1" smtClean="0"/>
              <a:t>MenuItem</a:t>
            </a:r>
            <a:r>
              <a:rPr lang="en-US" dirty="0" smtClean="0"/>
              <a:t>) </a:t>
            </a:r>
          </a:p>
          <a:p>
            <a:pPr lvl="1"/>
            <a:r>
              <a:rPr lang="en-US" dirty="0" smtClean="0"/>
              <a:t>asks the command to carry out the request. </a:t>
            </a:r>
          </a:p>
          <a:p>
            <a:r>
              <a:rPr lang="en-US" b="1" dirty="0" smtClean="0"/>
              <a:t>Receiver</a:t>
            </a:r>
            <a:r>
              <a:rPr lang="en-US" dirty="0" smtClean="0"/>
              <a:t> (Editor) </a:t>
            </a:r>
          </a:p>
          <a:p>
            <a:pPr lvl="1"/>
            <a:r>
              <a:rPr lang="en-US" dirty="0" smtClean="0"/>
              <a:t>knows how to perform the operations associated with carrying out a request. Any class may serve as a Receiver. </a:t>
            </a:r>
          </a:p>
          <a:p>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The client creates a </a:t>
            </a:r>
            <a:r>
              <a:rPr lang="en-US" dirty="0" err="1" smtClean="0"/>
              <a:t>ConcreteCommand</a:t>
            </a:r>
            <a:r>
              <a:rPr lang="en-US" dirty="0" smtClean="0"/>
              <a:t> object and specifies its receiver. </a:t>
            </a:r>
          </a:p>
          <a:p>
            <a:r>
              <a:rPr lang="en-US" dirty="0" smtClean="0"/>
              <a:t>An Invoker object stores the </a:t>
            </a:r>
            <a:r>
              <a:rPr lang="en-US" dirty="0" err="1" smtClean="0"/>
              <a:t>ConcreteCommand</a:t>
            </a:r>
            <a:r>
              <a:rPr lang="en-US" dirty="0" smtClean="0"/>
              <a:t> object. </a:t>
            </a:r>
          </a:p>
          <a:p>
            <a:r>
              <a:rPr lang="en-US" dirty="0" smtClean="0"/>
              <a:t>The invoker issues a request by calling Execute on the command. When commands are undoable, </a:t>
            </a:r>
            <a:r>
              <a:rPr lang="en-US" dirty="0" err="1" smtClean="0"/>
              <a:t>ConcreteCommand</a:t>
            </a:r>
            <a:r>
              <a:rPr lang="en-US" dirty="0" smtClean="0"/>
              <a:t> stores state for undoing the command prior to invoking Execute. </a:t>
            </a:r>
          </a:p>
          <a:p>
            <a:r>
              <a:rPr lang="en-US" dirty="0" smtClean="0"/>
              <a:t>The </a:t>
            </a:r>
            <a:r>
              <a:rPr lang="en-US" dirty="0" err="1" smtClean="0"/>
              <a:t>ConcreteCommand</a:t>
            </a:r>
            <a:r>
              <a:rPr lang="en-US" dirty="0" smtClean="0"/>
              <a:t> object invokes operations on its receiver to carry out the request.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normAutofit/>
          </a:bodyPr>
          <a:lstStyle/>
          <a:p>
            <a:r>
              <a:rPr lang="en-US" dirty="0" smtClean="0"/>
              <a:t>Command decouples the object that invokes the operation from the one that knows how to perform it. </a:t>
            </a:r>
          </a:p>
          <a:p>
            <a:r>
              <a:rPr lang="en-US" dirty="0" smtClean="0"/>
              <a:t>Commands are first-class objects. They can be manipulated and extended like any other object. </a:t>
            </a:r>
          </a:p>
          <a:p>
            <a:r>
              <a:rPr lang="en-US" dirty="0" smtClean="0"/>
              <a:t>You can assemble commands into a composite command. </a:t>
            </a:r>
          </a:p>
          <a:p>
            <a:pPr lvl="1"/>
            <a:r>
              <a:rPr lang="en-US" dirty="0" smtClean="0"/>
              <a:t>An example is the </a:t>
            </a:r>
            <a:r>
              <a:rPr lang="en-US" dirty="0" err="1" smtClean="0"/>
              <a:t>MacroCommand</a:t>
            </a:r>
            <a:r>
              <a:rPr lang="en-US" dirty="0" smtClean="0"/>
              <a:t> class described earlier. In general, composite commands are an instance of the pattern. </a:t>
            </a:r>
          </a:p>
          <a:p>
            <a:pPr lvl="1"/>
            <a:r>
              <a:rPr lang="en-US" dirty="0" smtClean="0"/>
              <a:t>It's easy to add new Commands, because you don't have to change existing classes. </a:t>
            </a:r>
          </a:p>
          <a:p>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How intelligent should a command be?</a:t>
            </a:r>
            <a:r>
              <a:rPr lang="en-US" dirty="0" smtClean="0"/>
              <a:t> </a:t>
            </a:r>
          </a:p>
          <a:p>
            <a:r>
              <a:rPr lang="en-US" dirty="0" smtClean="0"/>
              <a:t>A command can have a wide range of abilities. </a:t>
            </a:r>
          </a:p>
          <a:p>
            <a:pPr lvl="1"/>
            <a:r>
              <a:rPr lang="en-US" dirty="0" smtClean="0"/>
              <a:t>At one extreme it merely defines a binding between a receiver and the actions that carry out the request</a:t>
            </a:r>
          </a:p>
          <a:p>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r>
              <a:rPr lang="en-US" dirty="0" smtClean="0"/>
              <a:t>Ref Samples</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Action classes In Struts</a:t>
            </a:r>
          </a:p>
          <a:p>
            <a:r>
              <a:rPr lang="en-US" dirty="0" err="1" smtClean="0"/>
              <a:t>ActionListener</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Composite (to Store </a:t>
            </a:r>
            <a:r>
              <a:rPr lang="en-US" dirty="0" err="1" smtClean="0"/>
              <a:t>CommandStack</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pic>
        <p:nvPicPr>
          <p:cNvPr id="4" name="Content Placeholder 6" descr="abstractFactory.bmp"/>
          <p:cNvPicPr>
            <a:picLocks noGrp="1" noChangeAspect="1"/>
          </p:cNvPicPr>
          <p:nvPr>
            <p:ph idx="1"/>
          </p:nvPr>
        </p:nvPicPr>
        <p:blipFill>
          <a:blip r:embed="rId2" cstate="print"/>
          <a:stretch>
            <a:fillRect/>
          </a:stretch>
        </p:blipFill>
        <p:spPr>
          <a:xfrm>
            <a:off x="1792288" y="2276475"/>
            <a:ext cx="5438775" cy="2457450"/>
          </a:xfrm>
        </p:spPr>
      </p:pic>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b="1" dirty="0" smtClean="0"/>
              <a:t>Chain Of Responsibility </a:t>
            </a:r>
          </a:p>
          <a:p>
            <a:r>
              <a:rPr lang="en-US" dirty="0" smtClean="0"/>
              <a:t>Iterator </a:t>
            </a:r>
          </a:p>
          <a:p>
            <a:r>
              <a:rPr lang="en-US"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dirty="0" smtClean="0"/>
              <a:t>Visitor</a:t>
            </a:r>
          </a:p>
          <a:p>
            <a:r>
              <a:rPr lang="en-US" dirty="0" smtClean="0"/>
              <a:t>Interpreter</a:t>
            </a:r>
          </a:p>
          <a:p>
            <a:r>
              <a:rPr lang="en-US" dirty="0" smtClean="0"/>
              <a:t>Mediator</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Chain Of Responsibility</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Avoid coupling the sender of a request to its receiver by giving more than one object a chance to handle the request</a:t>
            </a:r>
          </a:p>
          <a:p>
            <a:r>
              <a:rPr lang="en-US" dirty="0" smtClean="0"/>
              <a:t>Chain the receiving objects and pass the request along the chain until an object handles it. </a:t>
            </a:r>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One request should be handled by more than one object. </a:t>
            </a:r>
          </a:p>
          <a:p>
            <a:r>
              <a:rPr lang="en-US" dirty="0" smtClean="0"/>
              <a:t>Don't know which object should handle a request, probably more than one object will handle it automatically. </a:t>
            </a:r>
          </a:p>
          <a:p>
            <a:r>
              <a:rPr lang="en-US" dirty="0" smtClean="0"/>
              <a:t>Reduce coupling. </a:t>
            </a:r>
          </a:p>
          <a:p>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More than one object may handle a request, and the handler isn't known </a:t>
            </a:r>
            <a:r>
              <a:rPr lang="en-US" i="1" dirty="0" smtClean="0"/>
              <a:t>a priori</a:t>
            </a:r>
            <a:r>
              <a:rPr lang="en-US" dirty="0" smtClean="0"/>
              <a:t>. The handler should be ascertained automatically. </a:t>
            </a:r>
          </a:p>
          <a:p>
            <a:r>
              <a:rPr lang="en-US" dirty="0" smtClean="0"/>
              <a:t>You want to issue a request to one of several objects without specifying the receiver explicitly. </a:t>
            </a:r>
          </a:p>
          <a:p>
            <a:r>
              <a:rPr lang="en-US" dirty="0" smtClean="0"/>
              <a:t>The set of objects that can handle a request should be specified dynamically. </a:t>
            </a:r>
          </a:p>
          <a:p>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ChainOfResp.bmp"/>
          <p:cNvPicPr>
            <a:picLocks noGrp="1" noChangeAspect="1"/>
          </p:cNvPicPr>
          <p:nvPr>
            <p:ph idx="1"/>
          </p:nvPr>
        </p:nvPicPr>
        <p:blipFill>
          <a:blip r:embed="rId2" cstate="print"/>
          <a:stretch>
            <a:fillRect/>
          </a:stretch>
        </p:blipFill>
        <p:spPr>
          <a:xfrm>
            <a:off x="1523999" y="2133600"/>
            <a:ext cx="5616429" cy="2971800"/>
          </a:xfrm>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Handler</a:t>
            </a:r>
            <a:r>
              <a:rPr lang="en-US" dirty="0" smtClean="0"/>
              <a:t> (</a:t>
            </a:r>
            <a:r>
              <a:rPr lang="en-US" dirty="0" err="1" smtClean="0"/>
              <a:t>PurchasePower</a:t>
            </a:r>
            <a:r>
              <a:rPr lang="en-US" dirty="0" smtClean="0"/>
              <a:t>) </a:t>
            </a:r>
          </a:p>
          <a:p>
            <a:pPr lvl="1"/>
            <a:r>
              <a:rPr lang="en-US" dirty="0" smtClean="0"/>
              <a:t>defines an interface for handling requests. </a:t>
            </a:r>
          </a:p>
          <a:p>
            <a:pPr lvl="1"/>
            <a:r>
              <a:rPr lang="en-US" dirty="0" smtClean="0"/>
              <a:t>(optional) implements the successor link. </a:t>
            </a:r>
          </a:p>
          <a:p>
            <a:r>
              <a:rPr lang="en-US" b="1" dirty="0" err="1" smtClean="0"/>
              <a:t>ConcreteHandler</a:t>
            </a:r>
            <a:r>
              <a:rPr lang="en-US" dirty="0" smtClean="0"/>
              <a:t> (Director,) </a:t>
            </a:r>
          </a:p>
          <a:p>
            <a:pPr lvl="1"/>
            <a:r>
              <a:rPr lang="en-US" dirty="0" smtClean="0"/>
              <a:t>handles requests it is responsible for. </a:t>
            </a:r>
          </a:p>
          <a:p>
            <a:pPr lvl="1"/>
            <a:r>
              <a:rPr lang="en-US" dirty="0" smtClean="0"/>
              <a:t>can access its successor. </a:t>
            </a:r>
          </a:p>
          <a:p>
            <a:pPr lvl="1"/>
            <a:r>
              <a:rPr lang="en-US" dirty="0" smtClean="0"/>
              <a:t>if the </a:t>
            </a:r>
            <a:r>
              <a:rPr lang="en-US" dirty="0" err="1" smtClean="0"/>
              <a:t>ConcreteHandler</a:t>
            </a:r>
            <a:r>
              <a:rPr lang="en-US" dirty="0" smtClean="0"/>
              <a:t> can handle the request, it does so; otherwise it forwards the request to its successor. </a:t>
            </a:r>
          </a:p>
          <a:p>
            <a:r>
              <a:rPr lang="en-US" b="1" dirty="0" smtClean="0"/>
              <a:t>Client</a:t>
            </a:r>
            <a:r>
              <a:rPr lang="en-US" dirty="0" smtClean="0"/>
              <a:t> </a:t>
            </a:r>
          </a:p>
          <a:p>
            <a:pPr lvl="1"/>
            <a:r>
              <a:rPr lang="en-US" dirty="0" smtClean="0"/>
              <a:t>initiates the request to a </a:t>
            </a:r>
            <a:r>
              <a:rPr lang="en-US" dirty="0" err="1" smtClean="0"/>
              <a:t>ConcreteHandler</a:t>
            </a:r>
            <a:r>
              <a:rPr lang="en-US" dirty="0" smtClean="0"/>
              <a:t> object on the chain</a:t>
            </a:r>
          </a:p>
          <a:p>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When a client issues a request, the request propagates along the chain until a </a:t>
            </a:r>
            <a:r>
              <a:rPr lang="en-US" dirty="0" err="1" smtClean="0"/>
              <a:t>ConcreteHandler</a:t>
            </a:r>
            <a:r>
              <a:rPr lang="en-US" dirty="0" smtClean="0"/>
              <a:t> object takes responsibility for handling it.</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Reduced coupling</a:t>
            </a:r>
          </a:p>
          <a:p>
            <a:r>
              <a:rPr lang="en-US" i="1" dirty="0" smtClean="0"/>
              <a:t>Receipt isn't guaranteed</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Abstract Factory pattern when</a:t>
            </a:r>
          </a:p>
          <a:p>
            <a:pPr lvl="1"/>
            <a:r>
              <a:rPr lang="en-US" dirty="0" smtClean="0"/>
              <a:t>a system should be independent of how its products are created, composed, and represented. </a:t>
            </a:r>
          </a:p>
          <a:p>
            <a:pPr lvl="1"/>
            <a:r>
              <a:rPr lang="en-US" dirty="0" smtClean="0"/>
              <a:t>a system should be configured with one of multiple families of products. </a:t>
            </a:r>
          </a:p>
          <a:p>
            <a:pPr lvl="1"/>
            <a:r>
              <a:rPr lang="en-US" dirty="0" smtClean="0"/>
              <a:t>a family of related product objects is designed to be used together, and you need to enforce this constraint. </a:t>
            </a:r>
          </a:p>
          <a:p>
            <a:pPr lvl="1"/>
            <a:r>
              <a:rPr lang="en-US" dirty="0" smtClean="0"/>
              <a:t>you want to provide a class library of products, and you want to reveal just their interfaces, not their implementations. </a:t>
            </a:r>
          </a:p>
          <a:p>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Issues</a:t>
            </a:r>
            <a:endParaRPr lang="en-US" dirty="0"/>
          </a:p>
        </p:txBody>
      </p:sp>
      <p:sp>
        <p:nvSpPr>
          <p:cNvPr id="3" name="Content Placeholder 2"/>
          <p:cNvSpPr>
            <a:spLocks noGrp="1"/>
          </p:cNvSpPr>
          <p:nvPr>
            <p:ph idx="1"/>
          </p:nvPr>
        </p:nvSpPr>
        <p:spPr/>
        <p:txBody>
          <a:bodyPr/>
          <a:lstStyle/>
          <a:p>
            <a:r>
              <a:rPr lang="en-US" dirty="0" smtClean="0"/>
              <a:t>Filter Pattern</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Composite</a:t>
            </a:r>
          </a:p>
          <a:p>
            <a:pPr lvl="1"/>
            <a:r>
              <a:rPr lang="en-US" dirty="0" smtClean="0"/>
              <a:t>The components Parent can act as </a:t>
            </a:r>
            <a:r>
              <a:rPr lang="en-US" smtClean="0"/>
              <a:t>its Successor</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b="1" dirty="0" smtClean="0"/>
              <a:t>Iterator </a:t>
            </a:r>
          </a:p>
          <a:p>
            <a:r>
              <a:rPr lang="en-US"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dirty="0" smtClean="0"/>
              <a:t>Mediator</a:t>
            </a:r>
          </a:p>
          <a:p>
            <a:r>
              <a:rPr lang="en-US" dirty="0" smtClean="0"/>
              <a:t>Visitor</a:t>
            </a:r>
          </a:p>
          <a:p>
            <a:r>
              <a:rPr lang="en-US" dirty="0" smtClean="0"/>
              <a:t>Interpreter</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Iterator</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Provide a way to access the elements of an aggregate object sequentially without exposing its underlying representation.</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Cursor</a:t>
            </a:r>
            <a:endParaRPr 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An aggregate object such as a list should give you a way to access its elements without exposing its internal structure</a:t>
            </a:r>
          </a:p>
          <a:p>
            <a:r>
              <a:rPr lang="en-US" dirty="0" smtClean="0"/>
              <a:t>The Iterator pattern lets you do all this. </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to access an aggregate object's contents without exposing its internal representation. </a:t>
            </a:r>
          </a:p>
          <a:p>
            <a:r>
              <a:rPr lang="en-US" dirty="0" smtClean="0"/>
              <a:t>to support multiple traversals of aggregate objects. </a:t>
            </a:r>
          </a:p>
          <a:p>
            <a:r>
              <a:rPr lang="en-US" dirty="0" smtClean="0"/>
              <a:t>to provide a uniform interface for traversing different aggregate structures (that is, to support polymorphic iteration).</a:t>
            </a:r>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iterator2.bmp"/>
          <p:cNvPicPr>
            <a:picLocks noGrp="1" noChangeAspect="1"/>
          </p:cNvPicPr>
          <p:nvPr>
            <p:ph idx="1"/>
          </p:nvPr>
        </p:nvPicPr>
        <p:blipFill>
          <a:blip r:embed="rId2" cstate="print"/>
          <a:stretch>
            <a:fillRect/>
          </a:stretch>
        </p:blipFill>
        <p:spPr>
          <a:xfrm>
            <a:off x="1143000" y="1905000"/>
            <a:ext cx="6648174" cy="32766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abstractFactory2.bmp"/>
          <p:cNvPicPr>
            <a:picLocks noGrp="1" noChangeAspect="1"/>
          </p:cNvPicPr>
          <p:nvPr>
            <p:ph idx="1"/>
          </p:nvPr>
        </p:nvPicPr>
        <p:blipFill>
          <a:blip r:embed="rId2" cstate="print"/>
          <a:stretch>
            <a:fillRect/>
          </a:stretch>
        </p:blipFill>
        <p:spPr>
          <a:xfrm>
            <a:off x="1806575" y="2300287"/>
            <a:ext cx="5410200" cy="2409825"/>
          </a:xfr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lnSpcReduction="10000"/>
          </a:bodyPr>
          <a:lstStyle/>
          <a:p>
            <a:r>
              <a:rPr lang="en-US" b="1" dirty="0" smtClean="0"/>
              <a:t>Iterator</a:t>
            </a:r>
            <a:r>
              <a:rPr lang="en-US" dirty="0" smtClean="0"/>
              <a:t> </a:t>
            </a:r>
          </a:p>
          <a:p>
            <a:pPr lvl="1"/>
            <a:r>
              <a:rPr lang="en-US" dirty="0" smtClean="0"/>
              <a:t>defines an interface for accessing and traversing elements. </a:t>
            </a:r>
          </a:p>
          <a:p>
            <a:r>
              <a:rPr lang="en-US" b="1" dirty="0" err="1" smtClean="0"/>
              <a:t>ConcreteIterator</a:t>
            </a:r>
            <a:r>
              <a:rPr lang="en-US" dirty="0" smtClean="0"/>
              <a:t> </a:t>
            </a:r>
          </a:p>
          <a:p>
            <a:pPr lvl="1"/>
            <a:r>
              <a:rPr lang="en-US" dirty="0" smtClean="0"/>
              <a:t>implements the Iterator interface. </a:t>
            </a:r>
          </a:p>
          <a:p>
            <a:pPr lvl="1"/>
            <a:r>
              <a:rPr lang="en-US" dirty="0" smtClean="0"/>
              <a:t>keeps track of the current position in the traversal of the aggregate. </a:t>
            </a:r>
          </a:p>
          <a:p>
            <a:r>
              <a:rPr lang="en-US" b="1" dirty="0" smtClean="0"/>
              <a:t>Aggregate</a:t>
            </a:r>
            <a:r>
              <a:rPr lang="en-US" dirty="0" smtClean="0"/>
              <a:t> </a:t>
            </a:r>
          </a:p>
          <a:p>
            <a:pPr lvl="1"/>
            <a:r>
              <a:rPr lang="en-US" dirty="0" smtClean="0"/>
              <a:t>defines an interface for creating an Iterator object. </a:t>
            </a:r>
          </a:p>
          <a:p>
            <a:r>
              <a:rPr lang="en-US" b="1" dirty="0" err="1" smtClean="0"/>
              <a:t>ConcreteAggregate</a:t>
            </a:r>
            <a:r>
              <a:rPr lang="en-US" dirty="0" smtClean="0"/>
              <a:t> </a:t>
            </a:r>
          </a:p>
          <a:p>
            <a:pPr lvl="1"/>
            <a:r>
              <a:rPr lang="en-US" dirty="0" smtClean="0"/>
              <a:t>implements the Iterator creation interface to return an instance of the proper </a:t>
            </a:r>
            <a:r>
              <a:rPr lang="en-US" dirty="0" err="1" smtClean="0"/>
              <a:t>ConcreteIterator</a:t>
            </a:r>
            <a:endParaRPr lang="en-US" dirty="0" smtClean="0"/>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ConcreteIterator</a:t>
            </a:r>
            <a:r>
              <a:rPr lang="en-US" dirty="0" smtClean="0"/>
              <a:t> keeps track of the current object in the aggregate and can compute the succeeding object in the traversal. </a:t>
            </a:r>
          </a:p>
          <a:p>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err="1" smtClean="0"/>
              <a:t>Iterators</a:t>
            </a:r>
            <a:r>
              <a:rPr lang="en-US" i="1" dirty="0" smtClean="0"/>
              <a:t> simplify the Aggregate interface</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Who controls the iteration?</a:t>
            </a:r>
            <a:r>
              <a:rPr lang="en-US" dirty="0" smtClean="0"/>
              <a:t> A fundamental issue is deciding which party controls the iteration, the </a:t>
            </a:r>
            <a:r>
              <a:rPr lang="en-US" dirty="0" err="1" smtClean="0"/>
              <a:t>iterator</a:t>
            </a:r>
            <a:r>
              <a:rPr lang="en-US" dirty="0" smtClean="0"/>
              <a:t> or the client that uses the </a:t>
            </a:r>
            <a:r>
              <a:rPr lang="en-US" dirty="0" err="1" smtClean="0"/>
              <a:t>iterator</a:t>
            </a:r>
            <a:r>
              <a:rPr lang="en-US" dirty="0" smtClean="0"/>
              <a:t>. </a:t>
            </a:r>
          </a:p>
          <a:p>
            <a:r>
              <a:rPr lang="en-US" i="1" dirty="0" smtClean="0"/>
              <a:t>How robust is the </a:t>
            </a:r>
            <a:r>
              <a:rPr lang="en-US" i="1" dirty="0" err="1" smtClean="0"/>
              <a:t>iterator</a:t>
            </a:r>
            <a:r>
              <a:rPr lang="en-US" i="1" dirty="0" smtClean="0"/>
              <a:t>?</a:t>
            </a:r>
            <a:r>
              <a:rPr lang="en-US" dirty="0" smtClean="0"/>
              <a:t> </a:t>
            </a:r>
          </a:p>
          <a:p>
            <a:pPr lvl="1"/>
            <a:r>
              <a:rPr lang="en-US" dirty="0" smtClean="0"/>
              <a:t>It can be dangerous to modify an aggregate while you're traversing it. If elements are added or deleted from the aggregate</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err="1" smtClean="0"/>
              <a:t>Iterators</a:t>
            </a:r>
            <a:r>
              <a:rPr lang="en-US" dirty="0" smtClean="0"/>
              <a:t> are common in object-oriented systems. Most collection class libraries offer </a:t>
            </a:r>
            <a:r>
              <a:rPr lang="en-US" dirty="0" err="1" smtClean="0"/>
              <a:t>iterators</a:t>
            </a:r>
            <a:r>
              <a:rPr lang="en-US" dirty="0" smtClean="0"/>
              <a:t> in one form or another.</a:t>
            </a:r>
          </a:p>
          <a:p>
            <a:r>
              <a:rPr lang="en-US" dirty="0" smtClean="0"/>
              <a:t>The Collection Framework java</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Factory Method</a:t>
            </a:r>
          </a:p>
          <a:p>
            <a:r>
              <a:rPr lang="en-US" dirty="0" smtClean="0"/>
              <a:t>Composite</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b="1"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dirty="0" smtClean="0"/>
              <a:t>Visitor</a:t>
            </a:r>
          </a:p>
          <a:p>
            <a:r>
              <a:rPr lang="en-US" dirty="0" smtClean="0"/>
              <a:t>Interpreter</a:t>
            </a:r>
          </a:p>
          <a:p>
            <a:r>
              <a:rPr lang="en-US" dirty="0" smtClean="0"/>
              <a:t>Mediator</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Observer</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Define a one-to-many dependency between objects so that when one object changes state, all its dependents are notified and updated automatically.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AbstractFactory</a:t>
            </a:r>
            <a:r>
              <a:rPr lang="en-US" dirty="0" smtClean="0"/>
              <a:t> (WidgetFactory) </a:t>
            </a:r>
          </a:p>
          <a:p>
            <a:pPr lvl="1"/>
            <a:r>
              <a:rPr lang="en-US" dirty="0" smtClean="0"/>
              <a:t>declares an interface for operations that create abstract product objects. </a:t>
            </a:r>
          </a:p>
          <a:p>
            <a:r>
              <a:rPr lang="en-US" b="1" dirty="0" err="1" smtClean="0"/>
              <a:t>ConcreteFactory</a:t>
            </a:r>
            <a:r>
              <a:rPr lang="en-US" dirty="0" smtClean="0"/>
              <a:t> (</a:t>
            </a:r>
            <a:r>
              <a:rPr lang="en-US" dirty="0" err="1" smtClean="0"/>
              <a:t>MotifWidgetFactory</a:t>
            </a:r>
            <a:r>
              <a:rPr lang="en-US" dirty="0" smtClean="0"/>
              <a:t>, </a:t>
            </a:r>
            <a:r>
              <a:rPr lang="en-US" dirty="0" err="1" smtClean="0"/>
              <a:t>PMWidgetFactory</a:t>
            </a:r>
            <a:r>
              <a:rPr lang="en-US" dirty="0" smtClean="0"/>
              <a:t>) </a:t>
            </a:r>
          </a:p>
          <a:p>
            <a:pPr lvl="1"/>
            <a:r>
              <a:rPr lang="en-US" dirty="0" smtClean="0"/>
              <a:t>implements the operations to create concrete product objects. </a:t>
            </a:r>
          </a:p>
          <a:p>
            <a:r>
              <a:rPr lang="en-US" b="1" dirty="0" err="1" smtClean="0"/>
              <a:t>AbstractProduct</a:t>
            </a:r>
            <a:r>
              <a:rPr lang="en-US" dirty="0" smtClean="0"/>
              <a:t> (Window, </a:t>
            </a:r>
            <a:r>
              <a:rPr lang="en-US" dirty="0" err="1" smtClean="0"/>
              <a:t>ScrollBar</a:t>
            </a:r>
            <a:r>
              <a:rPr lang="en-US" dirty="0" smtClean="0"/>
              <a:t>) </a:t>
            </a:r>
          </a:p>
          <a:p>
            <a:pPr lvl="1"/>
            <a:r>
              <a:rPr lang="en-US" dirty="0" smtClean="0"/>
              <a:t>declares an interface for a type of product object. </a:t>
            </a:r>
          </a:p>
          <a:p>
            <a:r>
              <a:rPr lang="en-US" b="1" dirty="0" err="1" smtClean="0"/>
              <a:t>ConcreteProduct</a:t>
            </a:r>
            <a:r>
              <a:rPr lang="en-US" dirty="0" smtClean="0"/>
              <a:t> (</a:t>
            </a:r>
            <a:r>
              <a:rPr lang="en-US" dirty="0" err="1" smtClean="0"/>
              <a:t>MotifWindow</a:t>
            </a:r>
            <a:r>
              <a:rPr lang="en-US" dirty="0" smtClean="0"/>
              <a:t>, </a:t>
            </a:r>
            <a:r>
              <a:rPr lang="en-US" dirty="0" err="1" smtClean="0"/>
              <a:t>MotifScrollBar</a:t>
            </a:r>
            <a:r>
              <a:rPr lang="en-US" dirty="0" smtClean="0"/>
              <a:t>) </a:t>
            </a:r>
          </a:p>
          <a:p>
            <a:pPr lvl="1"/>
            <a:r>
              <a:rPr lang="en-US" dirty="0" smtClean="0"/>
              <a:t>defines a product object to be created by the corresponding concrete factory. </a:t>
            </a:r>
          </a:p>
          <a:p>
            <a:pPr lvl="1"/>
            <a:r>
              <a:rPr lang="en-US" dirty="0" smtClean="0"/>
              <a:t>implements the </a:t>
            </a:r>
            <a:r>
              <a:rPr lang="en-US" dirty="0" err="1" smtClean="0"/>
              <a:t>AbstractProduct</a:t>
            </a:r>
            <a:r>
              <a:rPr lang="en-US" dirty="0" smtClean="0"/>
              <a:t> interface. </a:t>
            </a:r>
          </a:p>
          <a:p>
            <a:r>
              <a:rPr lang="en-US" b="1" dirty="0" smtClean="0"/>
              <a:t>Client</a:t>
            </a:r>
            <a:r>
              <a:rPr lang="en-US" dirty="0" smtClean="0"/>
              <a:t> </a:t>
            </a:r>
          </a:p>
          <a:p>
            <a:pPr lvl="1"/>
            <a:r>
              <a:rPr lang="en-US" dirty="0" smtClean="0"/>
              <a:t>uses only interfaces declared by AbstractFactory and </a:t>
            </a:r>
            <a:r>
              <a:rPr lang="en-US" dirty="0" err="1" smtClean="0"/>
              <a:t>AbstractProduct</a:t>
            </a:r>
            <a:r>
              <a:rPr lang="en-US" dirty="0" smtClean="0"/>
              <a:t> classes</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Dependents, Publish-Subscribe</a:t>
            </a:r>
          </a:p>
          <a:p>
            <a:endParaRPr 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 common side-effect of partitioning a system into a collection of cooperating classes is the need to maintain consistency between related objects.</a:t>
            </a:r>
          </a:p>
          <a:p>
            <a:r>
              <a:rPr lang="en-US" dirty="0" smtClean="0"/>
              <a:t> You don't want to achieve consistency by making the classes tightly coupled, because that reduces their reusability</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normAutofit/>
          </a:bodyPr>
          <a:lstStyle/>
          <a:p>
            <a:r>
              <a:rPr lang="en-US" dirty="0" smtClean="0"/>
              <a:t>Use the Observer pattern in any of the following situations:</a:t>
            </a:r>
          </a:p>
          <a:p>
            <a:pPr lvl="1"/>
            <a:r>
              <a:rPr lang="en-US" dirty="0" smtClean="0"/>
              <a:t>When an abstraction has two aspects, </a:t>
            </a:r>
          </a:p>
          <a:p>
            <a:pPr lvl="2"/>
            <a:r>
              <a:rPr lang="en-US" dirty="0" smtClean="0"/>
              <a:t>one dependent on the other. </a:t>
            </a:r>
          </a:p>
          <a:p>
            <a:pPr lvl="2"/>
            <a:r>
              <a:rPr lang="en-US" dirty="0" smtClean="0"/>
              <a:t>Encapsulating these aspects in separate objects lets you vary and reuse them independently. </a:t>
            </a:r>
          </a:p>
          <a:p>
            <a:pPr lvl="1"/>
            <a:r>
              <a:rPr lang="en-US" dirty="0" smtClean="0"/>
              <a:t>When a change to one object requires changing others, and you don't know how many objects need to be changed. </a:t>
            </a:r>
          </a:p>
          <a:p>
            <a:pPr lvl="1"/>
            <a:r>
              <a:rPr lang="en-US" dirty="0" smtClean="0"/>
              <a:t>When an object should be able to notify other objects without making assumptions about who these objects are. </a:t>
            </a:r>
          </a:p>
          <a:p>
            <a:pPr lvl="2"/>
            <a:r>
              <a:rPr lang="en-US" dirty="0" smtClean="0"/>
              <a:t>In other words, you don't want these objects tightly coupled. </a:t>
            </a:r>
          </a:p>
          <a:p>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Observer.bmp"/>
          <p:cNvPicPr>
            <a:picLocks noGrp="1" noChangeAspect="1"/>
          </p:cNvPicPr>
          <p:nvPr>
            <p:ph idx="1"/>
          </p:nvPr>
        </p:nvPicPr>
        <p:blipFill>
          <a:blip r:embed="rId2" cstate="print"/>
          <a:stretch>
            <a:fillRect/>
          </a:stretch>
        </p:blipFill>
        <p:spPr>
          <a:xfrm>
            <a:off x="1582738" y="2347912"/>
            <a:ext cx="5857875" cy="2314575"/>
          </a:xfrm>
        </p:spPr>
      </p:pic>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Subject</a:t>
            </a:r>
            <a:r>
              <a:rPr lang="en-US" dirty="0" smtClean="0"/>
              <a:t>  (Observable)</a:t>
            </a:r>
          </a:p>
          <a:p>
            <a:pPr lvl="1"/>
            <a:r>
              <a:rPr lang="en-US" dirty="0" smtClean="0"/>
              <a:t>knows its observers. Any number of Observer objects may observe a subject. </a:t>
            </a:r>
          </a:p>
          <a:p>
            <a:pPr lvl="1"/>
            <a:r>
              <a:rPr lang="en-US" dirty="0" smtClean="0"/>
              <a:t>provides an interface for attaching and detaching Observer objects. </a:t>
            </a:r>
          </a:p>
          <a:p>
            <a:r>
              <a:rPr lang="en-US" b="1" dirty="0" smtClean="0"/>
              <a:t>Observer</a:t>
            </a:r>
            <a:r>
              <a:rPr lang="en-US" dirty="0" smtClean="0"/>
              <a:t> (Monitoring System)</a:t>
            </a:r>
          </a:p>
          <a:p>
            <a:pPr lvl="1"/>
            <a:r>
              <a:rPr lang="en-US" dirty="0" smtClean="0"/>
              <a:t>defines an updating interface for objects that should be notified of changes in a subject. </a:t>
            </a:r>
          </a:p>
          <a:p>
            <a:r>
              <a:rPr lang="en-US" b="1" dirty="0" err="1" smtClean="0"/>
              <a:t>ConcreteSubject</a:t>
            </a:r>
            <a:r>
              <a:rPr lang="en-US" b="1" dirty="0" smtClean="0"/>
              <a:t> </a:t>
            </a:r>
            <a:r>
              <a:rPr lang="en-US" dirty="0" smtClean="0"/>
              <a:t> </a:t>
            </a:r>
          </a:p>
          <a:p>
            <a:pPr lvl="1"/>
            <a:r>
              <a:rPr lang="en-US" dirty="0" smtClean="0"/>
              <a:t>stores state of interest to </a:t>
            </a:r>
            <a:r>
              <a:rPr lang="en-US" dirty="0" err="1" smtClean="0"/>
              <a:t>ConcreteObserver</a:t>
            </a:r>
            <a:r>
              <a:rPr lang="en-US" dirty="0" smtClean="0"/>
              <a:t> objects. </a:t>
            </a:r>
          </a:p>
          <a:p>
            <a:pPr lvl="1"/>
            <a:r>
              <a:rPr lang="en-US" dirty="0" smtClean="0"/>
              <a:t>sends a notification to its observers when its state changes. </a:t>
            </a:r>
          </a:p>
          <a:p>
            <a:r>
              <a:rPr lang="en-US" b="1" dirty="0" err="1" smtClean="0"/>
              <a:t>ConcreteObserver</a:t>
            </a:r>
            <a:r>
              <a:rPr lang="en-US" dirty="0" smtClean="0"/>
              <a:t> </a:t>
            </a:r>
          </a:p>
          <a:p>
            <a:pPr lvl="1"/>
            <a:r>
              <a:rPr lang="en-US" dirty="0" smtClean="0"/>
              <a:t>maintains a reference to a </a:t>
            </a:r>
            <a:r>
              <a:rPr lang="en-US" dirty="0" err="1" smtClean="0"/>
              <a:t>ConcreteSubject</a:t>
            </a:r>
            <a:r>
              <a:rPr lang="en-US" dirty="0" smtClean="0"/>
              <a:t> object. </a:t>
            </a:r>
          </a:p>
          <a:p>
            <a:pPr lvl="1"/>
            <a:r>
              <a:rPr lang="en-US" dirty="0" smtClean="0"/>
              <a:t>stores state that should stay consistent with the subject's. </a:t>
            </a:r>
          </a:p>
          <a:p>
            <a:pPr lvl="1"/>
            <a:r>
              <a:rPr lang="en-US" dirty="0" smtClean="0"/>
              <a:t>implements the Observer updating interface to keep its state consistent with the subject's. </a:t>
            </a:r>
          </a:p>
          <a:p>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err="1" smtClean="0"/>
              <a:t>ConcreteSubject</a:t>
            </a:r>
            <a:r>
              <a:rPr lang="en-US" dirty="0" smtClean="0"/>
              <a:t> notifies its observers whenever a change occurs that could make its observers' state inconsistent with its own. </a:t>
            </a:r>
          </a:p>
          <a:p>
            <a:r>
              <a:rPr lang="en-US" dirty="0" smtClean="0"/>
              <a:t>After being informed of a change in the concrete subject, a </a:t>
            </a:r>
            <a:r>
              <a:rPr lang="en-US" dirty="0" err="1" smtClean="0"/>
              <a:t>ConcreteObserver</a:t>
            </a:r>
            <a:r>
              <a:rPr lang="en-US" dirty="0" smtClean="0"/>
              <a:t> object may query the subject for information. </a:t>
            </a:r>
            <a:r>
              <a:rPr lang="en-US" dirty="0" err="1" smtClean="0"/>
              <a:t>ConcreteObserver</a:t>
            </a:r>
            <a:r>
              <a:rPr lang="en-US" dirty="0" smtClean="0"/>
              <a:t> uses this information to reconcile its state with that of the subject. </a:t>
            </a:r>
          </a:p>
          <a:p>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Abstract coupling between Subject and Observer</a:t>
            </a:r>
          </a:p>
          <a:p>
            <a:r>
              <a:rPr lang="en-US" i="1" dirty="0" smtClean="0"/>
              <a:t>Support for broadcast communication</a:t>
            </a:r>
          </a:p>
          <a:p>
            <a:r>
              <a:rPr lang="en-US" i="1" dirty="0" smtClean="0"/>
              <a:t>Unexpected updates</a:t>
            </a:r>
            <a:endParaRPr 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Mapping subjects to their observers.</a:t>
            </a:r>
            <a:r>
              <a:rPr lang="en-US" dirty="0" smtClean="0"/>
              <a:t> The simplest way for a subject to keep track of the observers it should notify is to store references to them explicitly in the subject</a:t>
            </a:r>
          </a:p>
          <a:p>
            <a:r>
              <a:rPr lang="en-US" i="1" dirty="0" smtClean="0"/>
              <a:t>Observing more than one subject</a:t>
            </a:r>
          </a:p>
          <a:p>
            <a:pPr lvl="1"/>
            <a:r>
              <a:rPr lang="en-US" dirty="0" smtClean="0"/>
              <a:t>It might make sense in some situations for an observer to depend on more than one subject</a:t>
            </a:r>
          </a:p>
          <a:p>
            <a:endParaRPr lang="en-US" dirty="0" smtClean="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Publish/</a:t>
            </a:r>
            <a:r>
              <a:rPr lang="en-US" dirty="0" err="1" smtClean="0"/>
              <a:t>Subcribe</a:t>
            </a:r>
            <a:endParaRPr lang="en-US" dirty="0" smtClean="0"/>
          </a:p>
          <a:p>
            <a:r>
              <a:rPr lang="en-US" dirty="0" err="1" smtClean="0"/>
              <a:t>BeanPropertyChangeListener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Normally a single instance of a Concrete Factory class is created at run-time. </a:t>
            </a:r>
          </a:p>
          <a:p>
            <a:r>
              <a:rPr lang="en-US" dirty="0" smtClean="0"/>
              <a:t>This concrete factory creates product objects having a particular implementation. </a:t>
            </a:r>
          </a:p>
          <a:p>
            <a:r>
              <a:rPr lang="en-US" dirty="0" smtClean="0"/>
              <a:t>To create different product objects, clients should use a different concrete factory</a:t>
            </a:r>
          </a:p>
          <a:p>
            <a:r>
              <a:rPr lang="en-US" dirty="0" smtClean="0"/>
              <a:t>AbstractFactory defers creation of product objects to its Concrete Factory subclass</a:t>
            </a:r>
            <a:endParaRPr lang="en-US"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Singleton</a:t>
            </a:r>
            <a:endParaRPr 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dirty="0" smtClean="0"/>
              <a:t>Observer </a:t>
            </a:r>
          </a:p>
          <a:p>
            <a:r>
              <a:rPr lang="en-US" b="1" dirty="0" smtClean="0"/>
              <a:t>Memento </a:t>
            </a:r>
          </a:p>
          <a:p>
            <a:r>
              <a:rPr lang="en-US" dirty="0" smtClean="0"/>
              <a:t>State </a:t>
            </a:r>
          </a:p>
          <a:p>
            <a:r>
              <a:rPr lang="en-US" dirty="0" smtClean="0"/>
              <a:t>Strategy </a:t>
            </a:r>
          </a:p>
          <a:p>
            <a:r>
              <a:rPr lang="en-US" dirty="0" smtClean="0"/>
              <a:t>Template Method </a:t>
            </a:r>
          </a:p>
          <a:p>
            <a:r>
              <a:rPr lang="en-US" dirty="0" smtClean="0"/>
              <a:t>Visitor</a:t>
            </a:r>
          </a:p>
          <a:p>
            <a:r>
              <a:rPr lang="en-US" dirty="0" smtClean="0"/>
              <a:t>Interpreter</a:t>
            </a:r>
          </a:p>
          <a:p>
            <a:r>
              <a:rPr lang="en-US" dirty="0" smtClean="0"/>
              <a:t>Mediator</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Memento</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Without violating encapsulation, capture and externalize an object's internal state so that the object can be restored to this state later.</a:t>
            </a:r>
          </a:p>
          <a:p>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Token</a:t>
            </a:r>
            <a:endParaRPr lang="en-US"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Memento pattern when</a:t>
            </a:r>
          </a:p>
          <a:p>
            <a:r>
              <a:rPr lang="en-US" dirty="0" smtClean="0"/>
              <a:t>a snapshot of (some portion of) an object's state must be saved so that it can be restored to that state later, </a:t>
            </a:r>
            <a:r>
              <a:rPr lang="en-US" i="1" dirty="0" smtClean="0"/>
              <a:t>and</a:t>
            </a:r>
            <a:r>
              <a:rPr lang="en-US" dirty="0" smtClean="0"/>
              <a:t> </a:t>
            </a:r>
          </a:p>
          <a:p>
            <a:r>
              <a:rPr lang="en-US" dirty="0" smtClean="0"/>
              <a:t>a direct interface to obtaining the state would expose implementation details and break the object's encapsulation. </a:t>
            </a:r>
          </a:p>
          <a:p>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memento.bmp"/>
          <p:cNvPicPr>
            <a:picLocks noGrp="1" noChangeAspect="1"/>
          </p:cNvPicPr>
          <p:nvPr>
            <p:ph idx="1"/>
          </p:nvPr>
        </p:nvPicPr>
        <p:blipFill>
          <a:blip r:embed="rId2" cstate="print"/>
          <a:stretch>
            <a:fillRect/>
          </a:stretch>
        </p:blipFill>
        <p:spPr>
          <a:xfrm>
            <a:off x="533400" y="1828800"/>
            <a:ext cx="8158162" cy="2743200"/>
          </a:xfrm>
        </p:spPr>
      </p:pic>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Memento</a:t>
            </a:r>
            <a:r>
              <a:rPr lang="en-US" dirty="0" smtClean="0"/>
              <a:t> (</a:t>
            </a:r>
            <a:r>
              <a:rPr lang="en-US" dirty="0" err="1" smtClean="0"/>
              <a:t>SolverState</a:t>
            </a:r>
            <a:r>
              <a:rPr lang="en-US" dirty="0" smtClean="0"/>
              <a:t>) </a:t>
            </a:r>
          </a:p>
          <a:p>
            <a:pPr lvl="1"/>
            <a:r>
              <a:rPr lang="en-US" dirty="0" smtClean="0"/>
              <a:t>stores internal state of the Originator object. The memento may store as much or as little of the originator's internal state as necessary at its originator's discretion. </a:t>
            </a:r>
          </a:p>
          <a:p>
            <a:pPr lvl="1"/>
            <a:r>
              <a:rPr lang="en-US" dirty="0" smtClean="0"/>
              <a:t>protects against access by objects other than the originator. Mementos have effectively two interfaces. Caretaker sees a </a:t>
            </a:r>
            <a:r>
              <a:rPr lang="en-US" i="1" dirty="0" smtClean="0"/>
              <a:t>narrow</a:t>
            </a:r>
            <a:r>
              <a:rPr lang="en-US" dirty="0" smtClean="0"/>
              <a:t> interface to the Memento—it can only pass the memento to other objects. Originator, in contrast, sees a </a:t>
            </a:r>
            <a:r>
              <a:rPr lang="en-US" i="1" dirty="0" smtClean="0"/>
              <a:t>wide</a:t>
            </a:r>
            <a:r>
              <a:rPr lang="en-US" dirty="0" smtClean="0"/>
              <a:t> interface, one that lets it access all the data necessary to restore itself to its previous state. Ideally, only the originator that produced the memento would be permitted to access the memento's internal state. </a:t>
            </a:r>
          </a:p>
          <a:p>
            <a:r>
              <a:rPr lang="en-US" b="1" dirty="0" smtClean="0"/>
              <a:t>Originator</a:t>
            </a:r>
            <a:r>
              <a:rPr lang="en-US" dirty="0" smtClean="0"/>
              <a:t> (</a:t>
            </a:r>
            <a:r>
              <a:rPr lang="en-US" dirty="0" err="1" smtClean="0"/>
              <a:t>ConstraintSolver</a:t>
            </a:r>
            <a:r>
              <a:rPr lang="en-US" dirty="0" smtClean="0"/>
              <a:t>) </a:t>
            </a:r>
          </a:p>
          <a:p>
            <a:pPr lvl="1"/>
            <a:r>
              <a:rPr lang="en-US" dirty="0" smtClean="0"/>
              <a:t>creates a memento containing a snapshot of its current internal state. </a:t>
            </a:r>
          </a:p>
          <a:p>
            <a:pPr lvl="1"/>
            <a:r>
              <a:rPr lang="en-US" dirty="0" smtClean="0"/>
              <a:t>uses the memento to restore its internal state. </a:t>
            </a:r>
          </a:p>
          <a:p>
            <a:r>
              <a:rPr lang="en-US" b="1" dirty="0" smtClean="0"/>
              <a:t>Caretaker</a:t>
            </a:r>
            <a:r>
              <a:rPr lang="en-US" dirty="0" smtClean="0"/>
              <a:t> (undo mechanism) </a:t>
            </a:r>
          </a:p>
          <a:p>
            <a:pPr lvl="1"/>
            <a:r>
              <a:rPr lang="en-US" dirty="0" smtClean="0"/>
              <a:t>is responsible for the memento's safekeeping. </a:t>
            </a:r>
          </a:p>
          <a:p>
            <a:pPr lvl="1"/>
            <a:r>
              <a:rPr lang="en-US" dirty="0" smtClean="0"/>
              <a:t>never operates on or examines the contents of a memento. </a:t>
            </a:r>
          </a:p>
          <a:p>
            <a:endParaRPr lang="en-US" dirty="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A caretaker requests a memento from an originator, holds it for a time, and passes it back to the originator,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Pro’s</a:t>
            </a:r>
          </a:p>
          <a:p>
            <a:pPr lvl="1"/>
            <a:r>
              <a:rPr lang="en-US" i="1" dirty="0" smtClean="0"/>
              <a:t>It isolates concrete classes</a:t>
            </a:r>
          </a:p>
          <a:p>
            <a:pPr lvl="1"/>
            <a:r>
              <a:rPr lang="en-US" i="1" dirty="0" smtClean="0"/>
              <a:t>It makes exchanging product families easy</a:t>
            </a:r>
          </a:p>
          <a:p>
            <a:pPr lvl="1"/>
            <a:r>
              <a:rPr lang="en-US" i="1" dirty="0" smtClean="0"/>
              <a:t>It promotes consistency among products.</a:t>
            </a:r>
            <a:r>
              <a:rPr lang="en-US" dirty="0" smtClean="0"/>
              <a:t> </a:t>
            </a:r>
          </a:p>
          <a:p>
            <a:pPr lvl="1">
              <a:buNone/>
            </a:pPr>
            <a:endParaRPr lang="en-US" dirty="0" smtClean="0"/>
          </a:p>
          <a:p>
            <a:r>
              <a:rPr lang="en-US" dirty="0" smtClean="0"/>
              <a:t>Con’s</a:t>
            </a:r>
          </a:p>
          <a:p>
            <a:pPr lvl="1"/>
            <a:r>
              <a:rPr lang="en-US" i="1" dirty="0" smtClean="0"/>
              <a:t>Supporting new kinds of products is difficult.</a:t>
            </a:r>
          </a:p>
          <a:p>
            <a:pPr lvl="1"/>
            <a:r>
              <a:rPr lang="en-US" sz="2000" b="1" i="1" dirty="0" smtClean="0"/>
              <a:t> Extending abstract factories to produce new kinds of Products isn't easy. </a:t>
            </a:r>
          </a:p>
          <a:p>
            <a:pPr lvl="1"/>
            <a:r>
              <a:rPr lang="en-US" sz="2000" b="1" i="1" dirty="0" smtClean="0"/>
              <a:t>That's because the AbstractFactory interface fixes the set of products that can be created.</a:t>
            </a:r>
            <a:endParaRPr lang="en-US" sz="2000" b="1" i="1"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Issues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dirty="0" smtClean="0"/>
              <a:t>Observer </a:t>
            </a:r>
          </a:p>
          <a:p>
            <a:r>
              <a:rPr lang="en-US" dirty="0" smtClean="0"/>
              <a:t>Memento </a:t>
            </a:r>
          </a:p>
          <a:p>
            <a:r>
              <a:rPr lang="en-US" b="1" dirty="0" smtClean="0"/>
              <a:t>State </a:t>
            </a:r>
          </a:p>
          <a:p>
            <a:r>
              <a:rPr lang="en-US" dirty="0" smtClean="0"/>
              <a:t>Strategy </a:t>
            </a:r>
          </a:p>
          <a:p>
            <a:r>
              <a:rPr lang="en-US" dirty="0" smtClean="0"/>
              <a:t>Template Method </a:t>
            </a:r>
          </a:p>
          <a:p>
            <a:r>
              <a:rPr lang="en-US" dirty="0" smtClean="0"/>
              <a:t>Visitor</a:t>
            </a:r>
          </a:p>
          <a:p>
            <a:r>
              <a:rPr lang="en-US" dirty="0" smtClean="0"/>
              <a:t>Interpreter</a:t>
            </a:r>
          </a:p>
          <a:p>
            <a:r>
              <a:rPr lang="en-US" dirty="0" smtClean="0"/>
              <a:t>Mediator</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State</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Allow an object to alter its behavior when its internal state changes. The object will appear to change its class.</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Objects for States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Consider a class </a:t>
            </a:r>
            <a:r>
              <a:rPr lang="en-US" dirty="0" err="1" smtClean="0"/>
              <a:t>TCPConnection</a:t>
            </a:r>
            <a:r>
              <a:rPr lang="en-US" dirty="0" smtClean="0"/>
              <a:t> that represents a network connection. </a:t>
            </a:r>
          </a:p>
          <a:p>
            <a:r>
              <a:rPr lang="en-US" dirty="0" smtClean="0"/>
              <a:t>A </a:t>
            </a:r>
            <a:r>
              <a:rPr lang="en-US" dirty="0" err="1" smtClean="0"/>
              <a:t>TCPConnection</a:t>
            </a:r>
            <a:r>
              <a:rPr lang="en-US" dirty="0" smtClean="0"/>
              <a:t> object can be in one of several different states: Established, Listening, Closed. </a:t>
            </a:r>
          </a:p>
          <a:p>
            <a:r>
              <a:rPr lang="en-US" dirty="0" smtClean="0"/>
              <a:t>When a </a:t>
            </a:r>
            <a:r>
              <a:rPr lang="en-US" dirty="0" err="1" smtClean="0"/>
              <a:t>TCPConnection</a:t>
            </a:r>
            <a:r>
              <a:rPr lang="en-US" dirty="0" smtClean="0"/>
              <a:t> object receives requests from other objects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noAutofit/>
          </a:bodyPr>
          <a:lstStyle/>
          <a:p>
            <a:r>
              <a:rPr lang="en-US" sz="2800" dirty="0" smtClean="0"/>
              <a:t>Factories generally are Singleton</a:t>
            </a:r>
          </a:p>
          <a:p>
            <a:r>
              <a:rPr lang="en-US" sz="2800" dirty="0" smtClean="0"/>
              <a:t>Abstract Factory only declares a interface for creating products </a:t>
            </a:r>
          </a:p>
          <a:p>
            <a:r>
              <a:rPr lang="en-US" sz="2800" dirty="0" err="1" smtClean="0"/>
              <a:t>ConcreteFactory</a:t>
            </a:r>
            <a:r>
              <a:rPr lang="en-US" sz="2800" dirty="0" smtClean="0"/>
              <a:t> has the control to create the </a:t>
            </a:r>
            <a:r>
              <a:rPr lang="en-US" sz="2800" dirty="0" err="1" smtClean="0"/>
              <a:t>ConcreteProduct</a:t>
            </a:r>
            <a:endParaRPr lang="en-US" sz="2800" dirty="0" smtClean="0"/>
          </a:p>
          <a:p>
            <a:r>
              <a:rPr lang="en-US" sz="2800" dirty="0" smtClean="0"/>
              <a:t>Defining extensible factories.</a:t>
            </a:r>
          </a:p>
          <a:p>
            <a:pPr lvl="1"/>
            <a:r>
              <a:rPr lang="en-US" sz="2000" dirty="0" smtClean="0"/>
              <a:t>Operations Defines the kind of product required </a:t>
            </a:r>
          </a:p>
          <a:p>
            <a:pPr lvl="1"/>
            <a:r>
              <a:rPr lang="en-US" sz="2000" dirty="0" smtClean="0"/>
              <a:t>a new kind of product requires changing the AbstractFactory interface and all the classes that depend on it</a:t>
            </a:r>
          </a:p>
          <a:p>
            <a:pPr lvl="1"/>
            <a:r>
              <a:rPr lang="en-US" sz="2000" dirty="0" smtClean="0"/>
              <a:t>More flexible but less safe design is to add a parameter to operations that create objects</a:t>
            </a:r>
            <a:endParaRPr lang="en-US" sz="2000"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State pattern in either of the following cases:</a:t>
            </a:r>
          </a:p>
          <a:p>
            <a:pPr lvl="1"/>
            <a:r>
              <a:rPr lang="en-US" dirty="0" smtClean="0"/>
              <a:t>An object's behavior depends on its state, and it must change its behavior at run-time depending on that state. </a:t>
            </a:r>
          </a:p>
          <a:p>
            <a:pPr lvl="1"/>
            <a:r>
              <a:rPr lang="en-US" dirty="0" smtClean="0"/>
              <a:t>Operations have large, multipart conditional statements that depend on the object's state.</a:t>
            </a:r>
          </a:p>
          <a:p>
            <a:endParaRPr 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State.bmp"/>
          <p:cNvPicPr>
            <a:picLocks noGrp="1" noChangeAspect="1"/>
          </p:cNvPicPr>
          <p:nvPr>
            <p:ph idx="1"/>
          </p:nvPr>
        </p:nvPicPr>
        <p:blipFill>
          <a:blip r:embed="rId2" cstate="print"/>
          <a:stretch>
            <a:fillRect/>
          </a:stretch>
        </p:blipFill>
        <p:spPr>
          <a:xfrm>
            <a:off x="2263775" y="2600325"/>
            <a:ext cx="4495800" cy="1809750"/>
          </a:xfrm>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Context</a:t>
            </a:r>
            <a:r>
              <a:rPr lang="en-US" dirty="0" smtClean="0"/>
              <a:t> (</a:t>
            </a:r>
            <a:r>
              <a:rPr lang="en-US" dirty="0" err="1" smtClean="0"/>
              <a:t>TCPConnection</a:t>
            </a:r>
            <a:r>
              <a:rPr lang="en-US" dirty="0" smtClean="0"/>
              <a:t>) </a:t>
            </a:r>
          </a:p>
          <a:p>
            <a:pPr lvl="1"/>
            <a:r>
              <a:rPr lang="en-US" dirty="0" smtClean="0"/>
              <a:t>defines the interface of interest to clients. </a:t>
            </a:r>
          </a:p>
          <a:p>
            <a:pPr lvl="1"/>
            <a:r>
              <a:rPr lang="en-US" dirty="0" smtClean="0"/>
              <a:t>maintains an instance of a </a:t>
            </a:r>
            <a:r>
              <a:rPr lang="en-US" dirty="0" err="1" smtClean="0"/>
              <a:t>ConcreteState</a:t>
            </a:r>
            <a:r>
              <a:rPr lang="en-US" dirty="0" smtClean="0"/>
              <a:t> subclass that defines the current state. </a:t>
            </a:r>
          </a:p>
          <a:p>
            <a:r>
              <a:rPr lang="en-US" b="1" dirty="0" smtClean="0"/>
              <a:t>State</a:t>
            </a:r>
            <a:r>
              <a:rPr lang="en-US" dirty="0" smtClean="0"/>
              <a:t> (</a:t>
            </a:r>
            <a:r>
              <a:rPr lang="en-US" dirty="0" err="1" smtClean="0"/>
              <a:t>TCPState</a:t>
            </a:r>
            <a:r>
              <a:rPr lang="en-US" dirty="0" smtClean="0"/>
              <a:t>) </a:t>
            </a:r>
          </a:p>
          <a:p>
            <a:pPr lvl="1"/>
            <a:r>
              <a:rPr lang="en-US" dirty="0" smtClean="0"/>
              <a:t>defines an interface for encapsulating the behavior associated with a particular state of the Context. </a:t>
            </a:r>
          </a:p>
          <a:p>
            <a:r>
              <a:rPr lang="en-US" b="1" dirty="0" err="1" smtClean="0"/>
              <a:t>ConcreteState</a:t>
            </a:r>
            <a:r>
              <a:rPr lang="en-US" b="1" dirty="0" smtClean="0"/>
              <a:t> subclasses</a:t>
            </a:r>
            <a:r>
              <a:rPr lang="en-US" dirty="0" smtClean="0"/>
              <a:t> (</a:t>
            </a:r>
            <a:r>
              <a:rPr lang="en-US" dirty="0" err="1" smtClean="0"/>
              <a:t>TCPEstablished</a:t>
            </a:r>
            <a:r>
              <a:rPr lang="en-US" dirty="0" smtClean="0"/>
              <a:t>, </a:t>
            </a:r>
            <a:r>
              <a:rPr lang="en-US" dirty="0" err="1" smtClean="0"/>
              <a:t>TCPListen</a:t>
            </a:r>
            <a:r>
              <a:rPr lang="en-US" dirty="0" smtClean="0"/>
              <a:t>, </a:t>
            </a:r>
            <a:r>
              <a:rPr lang="en-US" dirty="0" err="1" smtClean="0"/>
              <a:t>TCPClosed</a:t>
            </a:r>
            <a:r>
              <a:rPr lang="en-US" dirty="0" smtClean="0"/>
              <a:t>) </a:t>
            </a:r>
          </a:p>
          <a:p>
            <a:pPr lvl="1"/>
            <a:r>
              <a:rPr lang="en-US" dirty="0" smtClean="0"/>
              <a:t>each subclass implements a behavior associated with a state of the Context.</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Context delegates state-specific requests to the current </a:t>
            </a:r>
            <a:r>
              <a:rPr lang="en-US" dirty="0" err="1" smtClean="0"/>
              <a:t>ConcreteState</a:t>
            </a:r>
            <a:r>
              <a:rPr lang="en-US" dirty="0" smtClean="0"/>
              <a:t> object. </a:t>
            </a:r>
          </a:p>
          <a:p>
            <a:r>
              <a:rPr lang="en-US" dirty="0" smtClean="0"/>
              <a:t>A context may pass itself as an argument to the State object handling the request. This lets the State object access the context if necessary. </a:t>
            </a:r>
          </a:p>
          <a:p>
            <a:r>
              <a:rPr lang="en-US" dirty="0" smtClean="0"/>
              <a:t>Context is the primary interface for clients. Clients can configure a context with State objects. Once a context is configured, its clients don't have to deal with the State objects directly. </a:t>
            </a:r>
          </a:p>
          <a:p>
            <a:r>
              <a:rPr lang="en-US" dirty="0" smtClean="0"/>
              <a:t>Either Context or the </a:t>
            </a:r>
            <a:r>
              <a:rPr lang="en-US" dirty="0" err="1" smtClean="0"/>
              <a:t>ConcreteState</a:t>
            </a:r>
            <a:r>
              <a:rPr lang="en-US" dirty="0" smtClean="0"/>
              <a:t> subclasses can decide which state succeeds another and under what circumstances. </a:t>
            </a:r>
          </a:p>
          <a:p>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It localizes state-specific behavior and partitions behavior for different states</a:t>
            </a:r>
          </a:p>
          <a:p>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State Objects are  normally Singleton</a:t>
            </a:r>
          </a:p>
          <a:p>
            <a:r>
              <a:rPr lang="en-US" dirty="0" smtClean="0"/>
              <a:t>Flyweight  when and how State objects can be shared </a:t>
            </a:r>
            <a:endParaRPr 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dirty="0" smtClean="0"/>
              <a:t>Observer </a:t>
            </a:r>
          </a:p>
          <a:p>
            <a:r>
              <a:rPr lang="en-US" dirty="0" smtClean="0"/>
              <a:t>Memento </a:t>
            </a:r>
          </a:p>
          <a:p>
            <a:r>
              <a:rPr lang="en-US" dirty="0" smtClean="0"/>
              <a:t>State </a:t>
            </a:r>
          </a:p>
          <a:p>
            <a:r>
              <a:rPr lang="en-US" b="1" dirty="0" smtClean="0"/>
              <a:t>Strategy </a:t>
            </a:r>
          </a:p>
          <a:p>
            <a:r>
              <a:rPr lang="en-US" dirty="0" smtClean="0"/>
              <a:t>Template Method </a:t>
            </a:r>
          </a:p>
          <a:p>
            <a:r>
              <a:rPr lang="en-US" dirty="0" smtClean="0"/>
              <a:t>Visitor</a:t>
            </a:r>
          </a:p>
          <a:p>
            <a:r>
              <a:rPr lang="en-US" dirty="0" smtClean="0"/>
              <a:t>Interpreter</a:t>
            </a:r>
          </a:p>
          <a:p>
            <a:r>
              <a:rPr lang="en-US" dirty="0" smtClean="0"/>
              <a:t>Mediator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stretch>
            <a:fillRect/>
          </a:stretch>
        </p:blipFill>
        <p:spPr>
          <a:xfrm>
            <a:off x="1120016" y="914400"/>
            <a:ext cx="6783319" cy="5181600"/>
          </a:xfrm>
          <a:prstGeom prst="rect">
            <a:avLst/>
          </a:prstGeom>
          <a:ln>
            <a:noFill/>
          </a:ln>
          <a:effectLst>
            <a:outerShdw blurRad="190500" algn="tl" rotWithShape="0">
              <a:srgbClr val="000000">
                <a:alpha val="70000"/>
              </a:srgbClr>
            </a:outerShdw>
          </a:effectLst>
        </p:spPr>
      </p:pic>
      <p:sp>
        <p:nvSpPr>
          <p:cNvPr id="7" name="Down Arrow 6"/>
          <p:cNvSpPr/>
          <p:nvPr/>
        </p:nvSpPr>
        <p:spPr>
          <a:xfrm rot="5400000">
            <a:off x="6438900" y="1631915"/>
            <a:ext cx="3048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8385865">
            <a:off x="6347723" y="3110121"/>
            <a:ext cx="3048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15200" y="2508215"/>
            <a:ext cx="1753329" cy="461665"/>
          </a:xfrm>
          <a:prstGeom prst="rect">
            <a:avLst/>
          </a:prstGeom>
          <a:noFill/>
        </p:spPr>
        <p:txBody>
          <a:bodyPr wrap="square" rtlCol="0">
            <a:spAutoFit/>
          </a:bodyPr>
          <a:lstStyle/>
          <a:p>
            <a:pPr algn="ctr"/>
            <a:r>
              <a:rPr lang="en-US" sz="1200" b="1" dirty="0" smtClean="0"/>
              <a:t>Create Default</a:t>
            </a:r>
          </a:p>
          <a:p>
            <a:pPr algn="ctr"/>
            <a:r>
              <a:rPr lang="en-US" sz="1200" b="1" dirty="0" smtClean="0"/>
              <a:t>Factory</a:t>
            </a:r>
            <a:endParaRPr lang="en-US" sz="1200" b="1" dirty="0"/>
          </a:p>
        </p:txBody>
      </p:sp>
      <p:sp>
        <p:nvSpPr>
          <p:cNvPr id="10" name="TextBox 9"/>
          <p:cNvSpPr txBox="1"/>
          <p:nvPr/>
        </p:nvSpPr>
        <p:spPr>
          <a:xfrm>
            <a:off x="6133560" y="4270484"/>
            <a:ext cx="1753329" cy="646331"/>
          </a:xfrm>
          <a:prstGeom prst="rect">
            <a:avLst/>
          </a:prstGeom>
          <a:noFill/>
        </p:spPr>
        <p:txBody>
          <a:bodyPr wrap="square" rtlCol="0">
            <a:spAutoFit/>
          </a:bodyPr>
          <a:lstStyle/>
          <a:p>
            <a:pPr algn="ctr"/>
            <a:r>
              <a:rPr lang="en-US" sz="1200" b="1" dirty="0" smtClean="0"/>
              <a:t>Create Dynamic </a:t>
            </a:r>
          </a:p>
          <a:p>
            <a:pPr algn="ctr"/>
            <a:r>
              <a:rPr lang="en-US" sz="1200" b="1" dirty="0" smtClean="0"/>
              <a:t>Factory on Configuration</a:t>
            </a:r>
            <a:endParaRPr lang="en-US" sz="1200" b="1" dirty="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Strategy</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Define a family of algorithms, encapsulate each one, and make them interchangeable. Strategy lets the algorithm vary independently from clients that use it.</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Policy</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Objects have responsibilities.</a:t>
            </a:r>
          </a:p>
          <a:p>
            <a:pPr lvl="1"/>
            <a:r>
              <a:rPr lang="en-US" dirty="0" smtClean="0"/>
              <a:t>Different, specific implementations of these responsibilities are manifested through the use of polymorphism.</a:t>
            </a:r>
          </a:p>
          <a:p>
            <a:pPr lvl="1"/>
            <a:r>
              <a:rPr lang="en-US" dirty="0" smtClean="0"/>
              <a:t>There is a need to manage several different implementations of what is, conceptually, the same algorithm.</a:t>
            </a:r>
          </a:p>
          <a:p>
            <a:pPr lvl="1"/>
            <a:r>
              <a:rPr lang="en-US" dirty="0" smtClean="0"/>
              <a:t>It is a good design practice to separate behaviors that occur in the problem domain from each other— that is, to decouple them. </a:t>
            </a:r>
          </a:p>
          <a:p>
            <a:pPr lvl="1"/>
            <a:r>
              <a:rPr lang="en-US" dirty="0" smtClean="0"/>
              <a:t>This allows to change the class responsible for one behavior without adversely affecting another</a:t>
            </a:r>
            <a:endParaRPr lang="en-US"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Many related classes differ only in their behavior. Strategies provide a way to configure a class with one of many behaviors</a:t>
            </a:r>
          </a:p>
          <a:p>
            <a:r>
              <a:rPr lang="en-US" dirty="0" smtClean="0"/>
              <a:t>you need different variants of an algorithm</a:t>
            </a:r>
          </a:p>
          <a:p>
            <a:r>
              <a:rPr lang="en-US" dirty="0" smtClean="0"/>
              <a:t>an algorithm uses data that clients shouldn't know about</a:t>
            </a:r>
            <a:endParaRPr lang="en-US"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Strategy.bmp"/>
          <p:cNvPicPr>
            <a:picLocks noGrp="1" noChangeAspect="1"/>
          </p:cNvPicPr>
          <p:nvPr>
            <p:ph idx="1"/>
          </p:nvPr>
        </p:nvPicPr>
        <p:blipFill>
          <a:blip r:embed="rId2" cstate="print"/>
          <a:stretch>
            <a:fillRect/>
          </a:stretch>
        </p:blipFill>
        <p:spPr>
          <a:xfrm>
            <a:off x="228600" y="2057400"/>
            <a:ext cx="8391013" cy="2895600"/>
          </a:xfr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Strategy</a:t>
            </a:r>
            <a:r>
              <a:rPr lang="en-US" dirty="0" smtClean="0"/>
              <a:t> (</a:t>
            </a:r>
            <a:r>
              <a:rPr lang="en-US" dirty="0" err="1" smtClean="0"/>
              <a:t>TaxCalculation</a:t>
            </a:r>
            <a:r>
              <a:rPr lang="en-US" dirty="0" smtClean="0"/>
              <a:t>) </a:t>
            </a:r>
          </a:p>
          <a:p>
            <a:pPr lvl="1"/>
            <a:r>
              <a:rPr lang="en-US" dirty="0" smtClean="0"/>
              <a:t>declares an interface common to all supported algorithms. Context uses this interface to call the algorithm defined by a </a:t>
            </a:r>
            <a:r>
              <a:rPr lang="en-US" dirty="0" err="1" smtClean="0"/>
              <a:t>ConcreteStrategy</a:t>
            </a:r>
            <a:r>
              <a:rPr lang="en-US" dirty="0" smtClean="0"/>
              <a:t>. </a:t>
            </a:r>
          </a:p>
          <a:p>
            <a:r>
              <a:rPr lang="en-US" b="1" dirty="0" err="1" smtClean="0"/>
              <a:t>ConcreteStrategy</a:t>
            </a:r>
            <a:r>
              <a:rPr lang="en-US" dirty="0" smtClean="0"/>
              <a:t> (</a:t>
            </a:r>
            <a:r>
              <a:rPr lang="en-US" dirty="0" err="1" smtClean="0"/>
              <a:t>MaharashtraST,GujratST</a:t>
            </a:r>
            <a:r>
              <a:rPr lang="en-US" dirty="0" smtClean="0"/>
              <a:t>) </a:t>
            </a:r>
          </a:p>
          <a:p>
            <a:pPr lvl="1"/>
            <a:r>
              <a:rPr lang="en-US" dirty="0" smtClean="0"/>
              <a:t>implements the algorithm using the Strategy interface. </a:t>
            </a:r>
          </a:p>
          <a:p>
            <a:r>
              <a:rPr lang="en-US" b="1" dirty="0" smtClean="0"/>
              <a:t>Context</a:t>
            </a:r>
            <a:r>
              <a:rPr lang="en-US" dirty="0" smtClean="0"/>
              <a:t> (</a:t>
            </a:r>
            <a:r>
              <a:rPr lang="en-US" dirty="0" err="1" smtClean="0"/>
              <a:t>SalesOrder</a:t>
            </a:r>
            <a:r>
              <a:rPr lang="en-US" dirty="0" smtClean="0"/>
              <a:t>) </a:t>
            </a:r>
          </a:p>
          <a:p>
            <a:pPr lvl="1"/>
            <a:r>
              <a:rPr lang="en-US" dirty="0" smtClean="0"/>
              <a:t>is configured with a </a:t>
            </a:r>
            <a:r>
              <a:rPr lang="en-US" dirty="0" err="1" smtClean="0"/>
              <a:t>ConcreteStrategy</a:t>
            </a:r>
            <a:r>
              <a:rPr lang="en-US" dirty="0" smtClean="0"/>
              <a:t> object. </a:t>
            </a:r>
          </a:p>
          <a:p>
            <a:pPr lvl="1"/>
            <a:r>
              <a:rPr lang="en-US" dirty="0" smtClean="0"/>
              <a:t>maintains a reference to a Strategy object. </a:t>
            </a:r>
          </a:p>
          <a:p>
            <a:pPr lvl="1"/>
            <a:r>
              <a:rPr lang="en-US" dirty="0" smtClean="0"/>
              <a:t>may define an interface that lets Strategy access its data</a:t>
            </a: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Strategy and Context interact to implement the chosen algorithm. A context may pass all data required by the algorithm to the strategy when the algorithm is called. Alternatively, the context can pass itself as an argument to Strategy operations. That lets the strategy call back on the context as required. </a:t>
            </a:r>
          </a:p>
          <a:p>
            <a:r>
              <a:rPr lang="en-US" dirty="0" smtClean="0"/>
              <a:t>A context forwards requests from its clients to its strategy. Clients usually create and pass a </a:t>
            </a:r>
            <a:r>
              <a:rPr lang="en-US" dirty="0" err="1" smtClean="0"/>
              <a:t>ConcreteStrategy</a:t>
            </a:r>
            <a:r>
              <a:rPr lang="en-US" dirty="0" smtClean="0"/>
              <a:t> object to the context; thereafter, clients interact with the context exclusively. There is often a family of </a:t>
            </a:r>
            <a:r>
              <a:rPr lang="en-US" dirty="0" err="1" smtClean="0"/>
              <a:t>ConcreteStrategy</a:t>
            </a:r>
            <a:r>
              <a:rPr lang="en-US" dirty="0" smtClean="0"/>
              <a:t> classes for a client to choose from. </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Families of related algorithms.</a:t>
            </a:r>
            <a:r>
              <a:rPr lang="en-US" dirty="0" smtClean="0"/>
              <a:t> Hierarchies of Strategy classes define a family of algorithms or behaviors for contexts to reuse</a:t>
            </a:r>
          </a:p>
          <a:p>
            <a:r>
              <a:rPr lang="en-US" i="1" dirty="0" smtClean="0"/>
              <a:t>An alternative to </a:t>
            </a:r>
            <a:r>
              <a:rPr lang="en-US" i="1" dirty="0" err="1" smtClean="0"/>
              <a:t>subclassing</a:t>
            </a:r>
            <a:r>
              <a:rPr lang="en-US" i="1" dirty="0" smtClean="0"/>
              <a:t>.</a:t>
            </a:r>
            <a:r>
              <a:rPr lang="en-US" dirty="0" smtClean="0"/>
              <a:t> Inheritance offers another way to support a variety of algorithms or behaviors. You can subclass a Context class directly to give it different behaviors. But this hard-wires the behavior into Context</a:t>
            </a:r>
          </a:p>
          <a:p>
            <a:r>
              <a:rPr lang="en-US" i="1" dirty="0" smtClean="0"/>
              <a:t>Runtime  choice of implementations</a:t>
            </a:r>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Defining the Strategy and Context interfaces.</a:t>
            </a:r>
            <a:r>
              <a:rPr lang="en-US" dirty="0" smtClean="0"/>
              <a:t> The Strategy and Context interfaces must give a </a:t>
            </a:r>
            <a:r>
              <a:rPr lang="en-US" dirty="0" err="1" smtClean="0"/>
              <a:t>ConcreteStrategy</a:t>
            </a:r>
            <a:r>
              <a:rPr lang="en-US" dirty="0" smtClean="0"/>
              <a:t> efficient access to any data it needs from a context, and vice versa.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606600" y="4038600"/>
            <a:ext cx="3657600" cy="153108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911547" y="903228"/>
            <a:ext cx="6336331" cy="2825988"/>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911547" y="3772629"/>
            <a:ext cx="3686175" cy="23233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26720241"/>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Runtime Selection Algorithm</a:t>
            </a:r>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b="1" dirty="0" smtClean="0"/>
              <a:t>Command</a:t>
            </a:r>
          </a:p>
          <a:p>
            <a:r>
              <a:rPr lang="en-US" b="1" dirty="0" smtClean="0"/>
              <a:t>Chain Of Responsibility </a:t>
            </a:r>
          </a:p>
          <a:p>
            <a:r>
              <a:rPr lang="en-US" b="1" dirty="0" smtClean="0"/>
              <a:t>Iterator </a:t>
            </a:r>
          </a:p>
          <a:p>
            <a:r>
              <a:rPr lang="en-US" b="1" dirty="0" smtClean="0"/>
              <a:t>Observer </a:t>
            </a:r>
          </a:p>
          <a:p>
            <a:r>
              <a:rPr lang="en-US" b="1" dirty="0" smtClean="0"/>
              <a:t>Memento </a:t>
            </a:r>
          </a:p>
          <a:p>
            <a:r>
              <a:rPr lang="en-US" b="1" dirty="0" smtClean="0"/>
              <a:t>State</a:t>
            </a:r>
            <a:r>
              <a:rPr lang="en-US" dirty="0" smtClean="0"/>
              <a:t> </a:t>
            </a:r>
          </a:p>
          <a:p>
            <a:r>
              <a:rPr lang="en-US" b="1" dirty="0" smtClean="0"/>
              <a:t>Strategy </a:t>
            </a:r>
          </a:p>
          <a:p>
            <a:r>
              <a:rPr lang="en-US" b="1" dirty="0" smtClean="0"/>
              <a:t>Template Method </a:t>
            </a:r>
          </a:p>
          <a:p>
            <a:r>
              <a:rPr lang="en-US" dirty="0" smtClean="0"/>
              <a:t>Visitor</a:t>
            </a:r>
          </a:p>
          <a:p>
            <a:r>
              <a:rPr lang="en-US" dirty="0" smtClean="0"/>
              <a:t>Interpreter</a:t>
            </a:r>
          </a:p>
          <a:p>
            <a:r>
              <a:rPr lang="en-US" b="1" dirty="0" smtClean="0"/>
              <a:t>Mediator</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Template Method</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Define the skeleton of an algorithm in an operation, deferring some steps to subclasses. Template Method lets subclasses redefine certain steps of an algorithm without changing the algorithm's structure.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The Template Method is a pattern intended to help one abstract out a common process from different procedures. </a:t>
            </a:r>
          </a:p>
          <a:p>
            <a:r>
              <a:rPr lang="en-US" dirty="0" smtClean="0"/>
              <a:t>According to the Gang of Four, the intent of the Template method is to Define the skeleton of an algorithm in an operation, deferring some steps to subclasses. </a:t>
            </a:r>
          </a:p>
          <a:p>
            <a:r>
              <a:rPr lang="en-US" dirty="0" smtClean="0"/>
              <a:t>Redefine the steps in an algorithm without changing the algorithm's structure.</a:t>
            </a:r>
            <a:endParaRPr lang="en-US" dirty="0"/>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The Template Method pattern should be used</a:t>
            </a:r>
          </a:p>
          <a:p>
            <a:r>
              <a:rPr lang="en-US" dirty="0" smtClean="0"/>
              <a:t>to implement the invariant parts of an algorithm once and leave it up to subclasses to implement the behavior that can vary. </a:t>
            </a:r>
          </a:p>
          <a:p>
            <a:r>
              <a:rPr lang="en-US" dirty="0" smtClean="0"/>
              <a:t>when common behavior among subclasses should be factored and localized in a common class to avoid code duplication</a:t>
            </a:r>
          </a:p>
          <a:p>
            <a:endParaRPr lang="en-US"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TemplateMethod.bmp"/>
          <p:cNvPicPr>
            <a:picLocks noGrp="1" noChangeAspect="1"/>
          </p:cNvPicPr>
          <p:nvPr>
            <p:ph idx="1"/>
          </p:nvPr>
        </p:nvPicPr>
        <p:blipFill>
          <a:blip r:embed="rId2" cstate="print"/>
          <a:stretch>
            <a:fillRect/>
          </a:stretch>
        </p:blipFill>
        <p:spPr>
          <a:xfrm>
            <a:off x="1295400" y="1905000"/>
            <a:ext cx="5943600" cy="3385595"/>
          </a:xfrm>
        </p:spPr>
      </p:pic>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err="1" smtClean="0"/>
              <a:t>AbstractClass</a:t>
            </a:r>
            <a:r>
              <a:rPr lang="en-US" dirty="0" smtClean="0"/>
              <a:t> (IDAO) </a:t>
            </a:r>
          </a:p>
          <a:p>
            <a:pPr lvl="1"/>
            <a:r>
              <a:rPr lang="en-US" dirty="0" smtClean="0"/>
              <a:t>defines abstract </a:t>
            </a:r>
            <a:r>
              <a:rPr lang="en-US" b="1" dirty="0" smtClean="0"/>
              <a:t>primitive operations</a:t>
            </a:r>
            <a:r>
              <a:rPr lang="en-US" dirty="0" smtClean="0"/>
              <a:t> that concrete subclasses define to implement steps of an algorithm. </a:t>
            </a:r>
          </a:p>
          <a:p>
            <a:pPr lvl="1"/>
            <a:r>
              <a:rPr lang="en-US" dirty="0" smtClean="0"/>
              <a:t>implements a template method defining the skeleton of an algorithm. The template method calls primitive operations as well as operations defined in </a:t>
            </a:r>
            <a:r>
              <a:rPr lang="en-US" dirty="0" err="1" smtClean="0"/>
              <a:t>AbstractClass</a:t>
            </a:r>
            <a:r>
              <a:rPr lang="en-US" dirty="0" smtClean="0"/>
              <a:t> or those of other objects. </a:t>
            </a:r>
          </a:p>
          <a:p>
            <a:r>
              <a:rPr lang="en-US" b="1" dirty="0" err="1" smtClean="0"/>
              <a:t>ConcreteClass</a:t>
            </a:r>
            <a:r>
              <a:rPr lang="en-US" dirty="0" smtClean="0"/>
              <a:t> (</a:t>
            </a:r>
            <a:r>
              <a:rPr lang="en-US" dirty="0" err="1" smtClean="0"/>
              <a:t>IDAOOracleImpl,IDAOSQLImpl</a:t>
            </a:r>
            <a:r>
              <a:rPr lang="en-US" dirty="0" smtClean="0"/>
              <a:t>) </a:t>
            </a:r>
          </a:p>
          <a:p>
            <a:pPr lvl="1"/>
            <a:r>
              <a:rPr lang="en-US" dirty="0" smtClean="0"/>
              <a:t>implements the primitive operations to carry out subclass-specific steps of the algorithm.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patterns?</a:t>
            </a:r>
            <a:endParaRPr lang="en-US" dirty="0"/>
          </a:p>
        </p:txBody>
      </p:sp>
      <p:sp>
        <p:nvSpPr>
          <p:cNvPr id="3" name="Content Placeholder 2"/>
          <p:cNvSpPr>
            <a:spLocks noGrp="1"/>
          </p:cNvSpPr>
          <p:nvPr>
            <p:ph idx="1"/>
          </p:nvPr>
        </p:nvSpPr>
        <p:spPr/>
        <p:txBody>
          <a:bodyPr/>
          <a:lstStyle/>
          <a:p>
            <a:pPr>
              <a:buFontTx/>
              <a:buChar char="•"/>
            </a:pPr>
            <a:r>
              <a:rPr lang="en-US" dirty="0" smtClean="0"/>
              <a:t>Promotes </a:t>
            </a:r>
            <a:r>
              <a:rPr lang="en-US" sz="2400" dirty="0" smtClean="0"/>
              <a:t>Reuse of solutions that have worked in the past</a:t>
            </a:r>
          </a:p>
          <a:p>
            <a:pPr>
              <a:buFontTx/>
              <a:buChar char="•"/>
            </a:pPr>
            <a:r>
              <a:rPr lang="en-US" sz="2400" dirty="0" smtClean="0"/>
              <a:t>Well-structured object-oriented systems have recurring patterns of classes and objects</a:t>
            </a:r>
          </a:p>
          <a:p>
            <a:pPr>
              <a:buFontTx/>
              <a:buChar char="•"/>
            </a:pPr>
            <a:r>
              <a:rPr lang="en-US" sz="2400" dirty="0" smtClean="0"/>
              <a:t>Knowledge of the patterns allows a designer to be more productive </a:t>
            </a:r>
          </a:p>
          <a:p>
            <a:pPr>
              <a:buFontTx/>
              <a:buChar char="•"/>
            </a:pPr>
            <a:r>
              <a:rPr lang="en-US" sz="2400" dirty="0" smtClean="0"/>
              <a:t>Designs can be more flexible and reusable and robust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Known Uses</a:t>
            </a:r>
            <a:endParaRPr lang="en-US" dirty="0"/>
          </a:p>
        </p:txBody>
      </p:sp>
      <p:sp>
        <p:nvSpPr>
          <p:cNvPr id="3" name="Content Placeholder 2"/>
          <p:cNvSpPr>
            <a:spLocks noGrp="1"/>
          </p:cNvSpPr>
          <p:nvPr>
            <p:ph idx="1"/>
          </p:nvPr>
        </p:nvSpPr>
        <p:spPr/>
        <p:txBody>
          <a:bodyPr/>
          <a:lstStyle/>
          <a:p>
            <a:r>
              <a:rPr lang="en-US" dirty="0" smtClean="0"/>
              <a:t>JAX-RPC </a:t>
            </a:r>
          </a:p>
          <a:p>
            <a:pPr lvl="1"/>
            <a:r>
              <a:rPr lang="en-US" dirty="0" err="1" smtClean="0"/>
              <a:t>ServiceFactory</a:t>
            </a:r>
            <a:endParaRPr lang="en-US" dirty="0" smtClean="0"/>
          </a:p>
          <a:p>
            <a:r>
              <a:rPr lang="en-US" dirty="0" smtClean="0"/>
              <a:t>JAXP</a:t>
            </a:r>
          </a:p>
          <a:p>
            <a:pPr lvl="1"/>
            <a:r>
              <a:rPr lang="en-US" dirty="0" err="1" smtClean="0"/>
              <a:t>DocumentBuilderFactory</a:t>
            </a:r>
            <a:endParaRPr lang="en-US" dirty="0" smtClean="0"/>
          </a:p>
          <a:p>
            <a:pPr lvl="1"/>
            <a:r>
              <a:rPr lang="en-US" dirty="0" err="1" smtClean="0"/>
              <a:t>SAXParserFactory</a:t>
            </a:r>
            <a:endParaRPr lang="en-US" dirty="0" smtClean="0"/>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err="1" smtClean="0"/>
              <a:t>ConcreteClass</a:t>
            </a:r>
            <a:r>
              <a:rPr lang="en-US" dirty="0" smtClean="0"/>
              <a:t> relies on </a:t>
            </a:r>
            <a:r>
              <a:rPr lang="en-US" dirty="0" err="1" smtClean="0"/>
              <a:t>AbstractClass</a:t>
            </a:r>
            <a:r>
              <a:rPr lang="en-US" dirty="0" smtClean="0"/>
              <a:t> to implement the invariant steps of the algorithm. </a:t>
            </a:r>
          </a:p>
          <a:p>
            <a:endParaRPr lang="en-US" dirty="0"/>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concrete operations (either on the </a:t>
            </a:r>
            <a:r>
              <a:rPr lang="en-US" dirty="0" err="1" smtClean="0"/>
              <a:t>ConcreteClass</a:t>
            </a:r>
            <a:r>
              <a:rPr lang="en-US" dirty="0" smtClean="0"/>
              <a:t> or on client classes); </a:t>
            </a:r>
          </a:p>
          <a:p>
            <a:r>
              <a:rPr lang="en-US" dirty="0" smtClean="0"/>
              <a:t>concrete </a:t>
            </a:r>
            <a:r>
              <a:rPr lang="en-US" dirty="0" err="1" smtClean="0"/>
              <a:t>AbstractClass</a:t>
            </a:r>
            <a:r>
              <a:rPr lang="en-US" dirty="0" smtClean="0"/>
              <a:t> operations (i.e., operations that are generally useful to subclasses); </a:t>
            </a:r>
          </a:p>
          <a:p>
            <a:r>
              <a:rPr lang="en-US" dirty="0" smtClean="0"/>
              <a:t>primitive operations (i.e., abstract operations); </a:t>
            </a:r>
          </a:p>
          <a:p>
            <a:endParaRPr lang="en-US" dirty="0"/>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Template methods are so fundamental that they can be found in almost every abstract class</a:t>
            </a:r>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a:t>
            </a:r>
            <a:endParaRPr lang="en-US" dirty="0"/>
          </a:p>
        </p:txBody>
      </p:sp>
      <p:sp>
        <p:nvSpPr>
          <p:cNvPr id="3" name="Content Placeholder 2"/>
          <p:cNvSpPr>
            <a:spLocks noGrp="1"/>
          </p:cNvSpPr>
          <p:nvPr>
            <p:ph idx="1"/>
          </p:nvPr>
        </p:nvSpPr>
        <p:spPr/>
        <p:txBody>
          <a:bodyPr/>
          <a:lstStyle/>
          <a:p>
            <a:r>
              <a:rPr lang="en-US" dirty="0" smtClean="0"/>
              <a:t>DAO</a:t>
            </a:r>
          </a:p>
          <a:p>
            <a:endParaRPr 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Template methods use inheritance to vary part of an algorithm. Strategies use delegation to vary the entire algorithm.</a:t>
            </a:r>
          </a:p>
          <a:p>
            <a:r>
              <a:rPr lang="en-US" dirty="0" smtClean="0"/>
              <a:t>Factory are often called by template methods. In the Motivation example, the factory method </a:t>
            </a:r>
            <a:r>
              <a:rPr lang="en-US" dirty="0" err="1" smtClean="0"/>
              <a:t>DoCreateDocument</a:t>
            </a:r>
            <a:r>
              <a:rPr lang="en-US" dirty="0" smtClean="0"/>
              <a:t> is called by the template method </a:t>
            </a:r>
            <a:r>
              <a:rPr lang="en-US" dirty="0" err="1" smtClean="0"/>
              <a:t>OpenDocument</a:t>
            </a:r>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b="1" dirty="0" smtClean="0"/>
              <a:t>Visitor</a:t>
            </a:r>
          </a:p>
          <a:p>
            <a:r>
              <a:rPr lang="en-US" dirty="0" smtClean="0"/>
              <a:t>Interpreter</a:t>
            </a:r>
          </a:p>
          <a:p>
            <a:r>
              <a:rPr lang="en-US" dirty="0" smtClean="0"/>
              <a:t>Mediator</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Visitor</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Represent an operation to be performed on the elements of an object structure. </a:t>
            </a:r>
          </a:p>
          <a:p>
            <a:r>
              <a:rPr lang="en-US" dirty="0" smtClean="0"/>
              <a:t>Visitor lets you define a new operation without changing the classes of the elements on which it operates.</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Before we explore the Mediator pattern in any depth, first consider the example of an air traffic controller, and the various aircraft it helps to guide.</a:t>
            </a:r>
          </a:p>
          <a:p>
            <a:r>
              <a:rPr lang="en-US" dirty="0" smtClean="0"/>
              <a:t>Imagine what would happen if there were no air traffic controllers. Each and every aircraft would have to know about </a:t>
            </a:r>
            <a:r>
              <a:rPr lang="en-US" i="1" dirty="0" smtClean="0"/>
              <a:t>every</a:t>
            </a:r>
            <a:r>
              <a:rPr lang="en-US" dirty="0" smtClean="0"/>
              <a:t> other aircraft in order to avoid collisions with them. This would certainly be a cause for disaster, as it would be far too difficult for each plane to keep track of all other aircraft in the vicinity. </a:t>
            </a:r>
          </a:p>
          <a:p>
            <a:r>
              <a:rPr lang="en-US" dirty="0" smtClean="0"/>
              <a:t>So, to remedy this, we have the air traffic controller. Instead of having all aircraft communicating directly with one another, they simply send the controller their flight data and the controller then decides what other aircraft need to be informed. This is clearly far more efficient, and in this case, much safer, than the alternative. This is a perfect example of the Mediator pattern in the real-world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AbstractFactory classes </a:t>
            </a:r>
          </a:p>
          <a:p>
            <a:pPr lvl="1"/>
            <a:r>
              <a:rPr lang="en-US" dirty="0" smtClean="0"/>
              <a:t>Often implemented with factory methods </a:t>
            </a:r>
          </a:p>
          <a:p>
            <a:r>
              <a:rPr lang="en-US" dirty="0" err="1" smtClean="0"/>
              <a:t>ConcreteFactory</a:t>
            </a:r>
            <a:r>
              <a:rPr lang="en-US" dirty="0" smtClean="0"/>
              <a:t> </a:t>
            </a:r>
            <a:endParaRPr lang="en-US" dirty="0" smtClean="0"/>
          </a:p>
          <a:p>
            <a:pPr lvl="1"/>
            <a:r>
              <a:rPr lang="en-US" dirty="0" smtClean="0"/>
              <a:t>Often to be implemented as a Singleton</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Issues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dirty="0" smtClean="0"/>
              <a:t>Visitor</a:t>
            </a:r>
          </a:p>
          <a:p>
            <a:r>
              <a:rPr lang="en-US" b="1" dirty="0" smtClean="0"/>
              <a:t>Interpreter</a:t>
            </a:r>
          </a:p>
          <a:p>
            <a:r>
              <a:rPr lang="en-US" dirty="0" smtClean="0"/>
              <a:t>Mediator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AbstractFactory</a:t>
            </a:r>
            <a:endParaRPr lang="en-US" b="1" dirty="0" smtClean="0"/>
          </a:p>
          <a:p>
            <a:r>
              <a:rPr lang="en-US" b="1" dirty="0" err="1" smtClean="0"/>
              <a:t>FactoryMethod</a:t>
            </a:r>
            <a:endParaRPr lang="en-US" b="1" dirty="0" smtClean="0"/>
          </a:p>
          <a:p>
            <a:r>
              <a:rPr lang="en-US" dirty="0" smtClean="0"/>
              <a:t>Builder</a:t>
            </a:r>
          </a:p>
          <a:p>
            <a:r>
              <a:rPr lang="en-US" dirty="0" smtClean="0"/>
              <a:t>Singleton </a:t>
            </a:r>
          </a:p>
          <a:p>
            <a:r>
              <a:rPr lang="en-US" dirty="0" smtClean="0"/>
              <a:t>Prototype </a:t>
            </a:r>
          </a:p>
          <a:p>
            <a:endParaRPr lang="en-US" dirty="0"/>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Interpreter</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Factory Method</a:t>
            </a:r>
            <a:endParaRPr lang="en-US" dirty="0"/>
          </a:p>
        </p:txBody>
      </p:sp>
      <p:sp>
        <p:nvSpPr>
          <p:cNvPr id="5" name="Subtitle 4"/>
          <p:cNvSpPr>
            <a:spLocks noGrp="1"/>
          </p:cNvSpPr>
          <p:nvPr>
            <p:ph type="subTitle" idx="1"/>
          </p:nvPr>
        </p:nvSpPr>
        <p:spPr/>
        <p:txBody>
          <a:bodyPr/>
          <a:lstStyle/>
          <a:p>
            <a:r>
              <a:rPr lang="en-US" dirty="0" smtClean="0"/>
              <a:t>A Creational Pattern</a:t>
            </a:r>
            <a:endParaRPr lang="en-US" dirty="0"/>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Issues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normAutofit/>
          </a:bodyPr>
          <a:lstStyle/>
          <a:p>
            <a:r>
              <a:rPr lang="en-US" dirty="0" smtClean="0"/>
              <a:t>Command</a:t>
            </a:r>
          </a:p>
          <a:p>
            <a:r>
              <a:rPr lang="en-US" dirty="0" smtClean="0"/>
              <a:t>Chain Of Responsibility </a:t>
            </a:r>
          </a:p>
          <a:p>
            <a:r>
              <a:rPr lang="en-US" dirty="0" smtClean="0"/>
              <a:t>Iterator </a:t>
            </a:r>
          </a:p>
          <a:p>
            <a:r>
              <a:rPr lang="en-US" dirty="0" smtClean="0"/>
              <a:t>Observer </a:t>
            </a:r>
          </a:p>
          <a:p>
            <a:r>
              <a:rPr lang="en-US" dirty="0" smtClean="0"/>
              <a:t>Memento </a:t>
            </a:r>
          </a:p>
          <a:p>
            <a:r>
              <a:rPr lang="en-US" dirty="0" smtClean="0"/>
              <a:t>State </a:t>
            </a:r>
          </a:p>
          <a:p>
            <a:r>
              <a:rPr lang="en-US" dirty="0" smtClean="0"/>
              <a:t>Strategy </a:t>
            </a:r>
          </a:p>
          <a:p>
            <a:r>
              <a:rPr lang="en-US" dirty="0" smtClean="0"/>
              <a:t>Template Method </a:t>
            </a:r>
          </a:p>
          <a:p>
            <a:r>
              <a:rPr lang="en-US" dirty="0" smtClean="0"/>
              <a:t>Visitor</a:t>
            </a:r>
          </a:p>
          <a:p>
            <a:r>
              <a:rPr lang="en-US" dirty="0" smtClean="0"/>
              <a:t>Interpreter</a:t>
            </a:r>
          </a:p>
          <a:p>
            <a:r>
              <a:rPr lang="en-US" b="1" dirty="0" smtClean="0"/>
              <a:t>Mediator</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Mediator</a:t>
            </a:r>
            <a:endParaRPr lang="en-US" dirty="0"/>
          </a:p>
        </p:txBody>
      </p:sp>
      <p:sp>
        <p:nvSpPr>
          <p:cNvPr id="5" name="Subtitle 4"/>
          <p:cNvSpPr>
            <a:spLocks noGrp="1"/>
          </p:cNvSpPr>
          <p:nvPr>
            <p:ph type="subTitle" idx="1"/>
          </p:nvPr>
        </p:nvSpPr>
        <p:spPr/>
        <p:txBody>
          <a:bodyPr/>
          <a:lstStyle/>
          <a:p>
            <a:r>
              <a:rPr lang="en-US" dirty="0" smtClean="0"/>
              <a:t>Behavioral Pattern</a:t>
            </a:r>
            <a:endParaRPr 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Define an interface for creating an object, but let subclasses decide which class to instantiate. </a:t>
            </a:r>
          </a:p>
          <a:p>
            <a:r>
              <a:rPr lang="en-US" dirty="0" smtClean="0"/>
              <a:t>Factory Method lets a class defer instantiation to subclasses.</a:t>
            </a: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Issues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Behavioral Patterns </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solidFill>
                  <a:schemeClr val="bg2">
                    <a:lumMod val="50000"/>
                  </a:schemeClr>
                </a:solidFill>
              </a:rPr>
              <a:t>Chain of responsibility  13 </a:t>
            </a:r>
          </a:p>
          <a:p>
            <a:pPr lvl="1"/>
            <a:r>
              <a:rPr lang="en-US" dirty="0" smtClean="0"/>
              <a:t>Delegates commands to a chain of processing objects. </a:t>
            </a:r>
          </a:p>
          <a:p>
            <a:r>
              <a:rPr lang="en-US" b="1" dirty="0" smtClean="0">
                <a:solidFill>
                  <a:schemeClr val="bg2">
                    <a:lumMod val="50000"/>
                  </a:schemeClr>
                </a:solidFill>
              </a:rPr>
              <a:t>Command  14</a:t>
            </a:r>
          </a:p>
          <a:p>
            <a:pPr lvl="1"/>
            <a:r>
              <a:rPr lang="en-US" dirty="0" smtClean="0"/>
              <a:t>Creates objects which encapsulate actions and parameters. </a:t>
            </a:r>
          </a:p>
          <a:p>
            <a:r>
              <a:rPr lang="en-US" b="1" dirty="0" smtClean="0">
                <a:solidFill>
                  <a:schemeClr val="bg2">
                    <a:lumMod val="50000"/>
                  </a:schemeClr>
                </a:solidFill>
              </a:rPr>
              <a:t>Interpreter  15</a:t>
            </a:r>
          </a:p>
          <a:p>
            <a:pPr lvl="1"/>
            <a:r>
              <a:rPr lang="en-US" dirty="0" smtClean="0"/>
              <a:t>Implements a specialized language. </a:t>
            </a:r>
          </a:p>
          <a:p>
            <a:r>
              <a:rPr lang="en-US" b="1" dirty="0" smtClean="0">
                <a:solidFill>
                  <a:schemeClr val="bg2">
                    <a:lumMod val="50000"/>
                  </a:schemeClr>
                </a:solidFill>
              </a:rPr>
              <a:t>Iterator  16</a:t>
            </a:r>
          </a:p>
          <a:p>
            <a:pPr lvl="1"/>
            <a:r>
              <a:rPr lang="en-US" dirty="0" smtClean="0"/>
              <a:t>Accesses the elements of an object sequentially without exposing its underlying representation. </a:t>
            </a:r>
          </a:p>
          <a:p>
            <a:r>
              <a:rPr lang="en-US" b="1" dirty="0" smtClean="0">
                <a:solidFill>
                  <a:schemeClr val="bg2">
                    <a:lumMod val="50000"/>
                  </a:schemeClr>
                </a:solidFill>
              </a:rPr>
              <a:t>Mediator</a:t>
            </a:r>
            <a:r>
              <a:rPr lang="en-US" dirty="0" smtClean="0">
                <a:solidFill>
                  <a:schemeClr val="bg2">
                    <a:lumMod val="50000"/>
                  </a:schemeClr>
                </a:solidFill>
              </a:rPr>
              <a:t>  17</a:t>
            </a:r>
          </a:p>
          <a:p>
            <a:pPr lvl="1"/>
            <a:r>
              <a:rPr lang="en-US" dirty="0" smtClean="0"/>
              <a:t>Allows loose coupling between classes by being the only class that has detailed knowledge of their methods. </a:t>
            </a:r>
          </a:p>
          <a:p>
            <a:r>
              <a:rPr lang="en-US" b="1" dirty="0" smtClean="0">
                <a:solidFill>
                  <a:schemeClr val="bg2">
                    <a:lumMod val="50000"/>
                  </a:schemeClr>
                </a:solidFill>
              </a:rPr>
              <a:t>Memento  18</a:t>
            </a:r>
          </a:p>
          <a:p>
            <a:pPr lvl="1"/>
            <a:r>
              <a:rPr lang="en-US" dirty="0" smtClean="0"/>
              <a:t>Provides the ability to restore an object to its previous state (undo). </a:t>
            </a: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Behavioral Patterns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2">
                    <a:lumMod val="50000"/>
                  </a:schemeClr>
                </a:solidFill>
              </a:rPr>
              <a:t>Observer  19</a:t>
            </a:r>
          </a:p>
          <a:p>
            <a:pPr lvl="1"/>
            <a:r>
              <a:rPr lang="en-US" dirty="0" smtClean="0"/>
              <a:t>A publish/subscribe pattern which allows a number of observer objects to see an event. </a:t>
            </a:r>
          </a:p>
          <a:p>
            <a:r>
              <a:rPr lang="en-US" b="1" dirty="0" smtClean="0">
                <a:solidFill>
                  <a:schemeClr val="bg2">
                    <a:lumMod val="50000"/>
                  </a:schemeClr>
                </a:solidFill>
              </a:rPr>
              <a:t>State  20</a:t>
            </a:r>
          </a:p>
          <a:p>
            <a:pPr lvl="1"/>
            <a:r>
              <a:rPr lang="en-US" dirty="0" smtClean="0"/>
              <a:t>Allows an object to alter its behavior when its internal state changes. </a:t>
            </a:r>
          </a:p>
          <a:p>
            <a:r>
              <a:rPr lang="en-US" b="1" dirty="0" smtClean="0">
                <a:solidFill>
                  <a:schemeClr val="bg2">
                    <a:lumMod val="50000"/>
                  </a:schemeClr>
                </a:solidFill>
              </a:rPr>
              <a:t>Strategy 21 </a:t>
            </a:r>
          </a:p>
          <a:p>
            <a:pPr lvl="1"/>
            <a:r>
              <a:rPr lang="en-US" dirty="0" smtClean="0"/>
              <a:t>Allows one of a family of algorithms to be selected on-the-fly at runtime. </a:t>
            </a:r>
          </a:p>
          <a:p>
            <a:r>
              <a:rPr lang="en-US" b="1" dirty="0" smtClean="0">
                <a:solidFill>
                  <a:schemeClr val="bg2">
                    <a:lumMod val="50000"/>
                  </a:schemeClr>
                </a:solidFill>
              </a:rPr>
              <a:t>Template  22</a:t>
            </a:r>
          </a:p>
          <a:p>
            <a:pPr lvl="1"/>
            <a:r>
              <a:rPr lang="en-US" dirty="0" smtClean="0"/>
              <a:t>Method defines the skeleton of an algorithm as an abstract class, allowing its subclasses to provide concrete behavior. </a:t>
            </a:r>
          </a:p>
          <a:p>
            <a:r>
              <a:rPr lang="en-US" b="1" dirty="0" smtClean="0">
                <a:solidFill>
                  <a:schemeClr val="bg2">
                    <a:lumMod val="50000"/>
                  </a:schemeClr>
                </a:solidFill>
              </a:rPr>
              <a:t>Visitor  23</a:t>
            </a:r>
          </a:p>
          <a:p>
            <a:pPr lvl="1"/>
            <a:r>
              <a:rPr lang="en-US" dirty="0" smtClean="0"/>
              <a:t>Separates an algorithm from an object structure by moving the hierarchy of methods into one object.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Virtual Constructor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The essence of the Factory Pattern is to "Define an interface for creating an object, but let the subclasses decide which class to instantiate. The Factory method lets a class defer instantiation to subclasses."</a:t>
            </a:r>
          </a:p>
          <a:p>
            <a:endParaRPr lang="en-US" dirty="0"/>
          </a:p>
        </p:txBody>
      </p:sp>
      <p:pic>
        <p:nvPicPr>
          <p:cNvPr id="4" name="Picture 3" descr="FactoryMethod2.bmp"/>
          <p:cNvPicPr>
            <a:picLocks noChangeAspect="1"/>
          </p:cNvPicPr>
          <p:nvPr/>
        </p:nvPicPr>
        <p:blipFill>
          <a:blip r:embed="rId2" cstate="print"/>
          <a:stretch>
            <a:fillRect/>
          </a:stretch>
        </p:blipFill>
        <p:spPr>
          <a:xfrm>
            <a:off x="1295400" y="3505200"/>
            <a:ext cx="6653005" cy="25717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Factory Method pattern when</a:t>
            </a:r>
          </a:p>
          <a:p>
            <a:pPr lvl="1"/>
            <a:r>
              <a:rPr lang="en-US" dirty="0" smtClean="0"/>
              <a:t>a class can't anticipate the class of objects it must create. </a:t>
            </a:r>
          </a:p>
          <a:p>
            <a:pPr lvl="1"/>
            <a:r>
              <a:rPr lang="en-US" dirty="0" smtClean="0"/>
              <a:t>a class wants its subclasses to specify the objects it creates. </a:t>
            </a:r>
          </a:p>
          <a:p>
            <a:pPr lvl="1"/>
            <a:r>
              <a:rPr lang="en-US" dirty="0" smtClean="0"/>
              <a:t>classes delegate responsibility to one of several helper subclasses, and you want to localize the knowledge of which helper subclass is the delegate.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FactoryMethod.bmp"/>
          <p:cNvPicPr>
            <a:picLocks noGrp="1" noChangeAspect="1"/>
          </p:cNvPicPr>
          <p:nvPr>
            <p:ph idx="1"/>
          </p:nvPr>
        </p:nvPicPr>
        <p:blipFill>
          <a:blip r:embed="rId2" cstate="print"/>
          <a:stretch>
            <a:fillRect/>
          </a:stretch>
        </p:blipFill>
        <p:spPr>
          <a:xfrm>
            <a:off x="914400" y="1981200"/>
            <a:ext cx="7910593" cy="26670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Product</a:t>
            </a:r>
            <a:r>
              <a:rPr lang="en-US" dirty="0" smtClean="0"/>
              <a:t> (Document) </a:t>
            </a:r>
          </a:p>
          <a:p>
            <a:pPr lvl="1"/>
            <a:r>
              <a:rPr lang="en-US" dirty="0" smtClean="0"/>
              <a:t>defines the interface of objects the factory method creates. </a:t>
            </a:r>
          </a:p>
          <a:p>
            <a:r>
              <a:rPr lang="en-US" b="1" dirty="0" err="1" smtClean="0"/>
              <a:t>ConcreteProduct</a:t>
            </a:r>
            <a:r>
              <a:rPr lang="en-US" dirty="0" smtClean="0"/>
              <a:t> (</a:t>
            </a:r>
            <a:r>
              <a:rPr lang="en-US" dirty="0" err="1" smtClean="0"/>
              <a:t>MyDocument</a:t>
            </a:r>
            <a:r>
              <a:rPr lang="en-US" dirty="0" smtClean="0"/>
              <a:t>) </a:t>
            </a:r>
          </a:p>
          <a:p>
            <a:pPr lvl="1"/>
            <a:r>
              <a:rPr lang="en-US" dirty="0" smtClean="0"/>
              <a:t>implements the Product interface. </a:t>
            </a:r>
          </a:p>
          <a:p>
            <a:r>
              <a:rPr lang="en-US" b="1" dirty="0" smtClean="0"/>
              <a:t>Creator</a:t>
            </a:r>
            <a:r>
              <a:rPr lang="en-US" dirty="0" smtClean="0"/>
              <a:t> (Application) </a:t>
            </a:r>
          </a:p>
          <a:p>
            <a:pPr lvl="1"/>
            <a:r>
              <a:rPr lang="en-US" dirty="0" smtClean="0"/>
              <a:t>declares the factory method, which returns an object of type Product. Creator may also define a default implementation of the factory method that returns a default </a:t>
            </a:r>
            <a:r>
              <a:rPr lang="en-US" dirty="0" err="1" smtClean="0"/>
              <a:t>ConcreteProduct</a:t>
            </a:r>
            <a:r>
              <a:rPr lang="en-US" dirty="0" smtClean="0"/>
              <a:t> object. </a:t>
            </a:r>
          </a:p>
          <a:p>
            <a:pPr lvl="1"/>
            <a:r>
              <a:rPr lang="en-US" dirty="0" smtClean="0"/>
              <a:t>may call the factory method to create a Product object. </a:t>
            </a:r>
          </a:p>
          <a:p>
            <a:r>
              <a:rPr lang="en-US" b="1" dirty="0" err="1" smtClean="0"/>
              <a:t>ConcreteCreator</a:t>
            </a:r>
            <a:r>
              <a:rPr lang="en-US" dirty="0" smtClean="0"/>
              <a:t> (</a:t>
            </a:r>
            <a:r>
              <a:rPr lang="en-US" dirty="0" err="1" smtClean="0"/>
              <a:t>MyApplication</a:t>
            </a:r>
            <a:r>
              <a:rPr lang="en-US" dirty="0" smtClean="0"/>
              <a:t>) </a:t>
            </a:r>
          </a:p>
          <a:p>
            <a:pPr lvl="1"/>
            <a:r>
              <a:rPr lang="en-US" dirty="0" smtClean="0"/>
              <a:t>overrides the factory method to return an instance of a </a:t>
            </a:r>
            <a:r>
              <a:rPr lang="en-US" dirty="0" err="1" smtClean="0"/>
              <a:t>ConcreteProduct</a:t>
            </a: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Pattern Specifications</a:t>
            </a:r>
            <a:endParaRPr lang="en-US" sz="1800" dirty="0"/>
          </a:p>
        </p:txBody>
      </p:sp>
      <p:sp>
        <p:nvSpPr>
          <p:cNvPr id="6" name="Rectangle 3"/>
          <p:cNvSpPr txBox="1">
            <a:spLocks noChangeArrowheads="1"/>
          </p:cNvSpPr>
          <p:nvPr/>
        </p:nvSpPr>
        <p:spPr>
          <a:xfrm>
            <a:off x="609600" y="838200"/>
            <a:ext cx="6629400" cy="5029200"/>
          </a:xfrm>
          <a:prstGeom prst="rect">
            <a:avLst/>
          </a:prstGeom>
        </p:spPr>
        <p:txBody>
          <a:bodyPr vert="horz">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first, patterns exist only as an idea in the mind of the developer, as a best practice used in many projects.</a:t>
            </a:r>
            <a:br>
              <a:rPr kumimoji="0" lang="en-US" sz="26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Patterns are often captured as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pattern specifications.</a:t>
            </a:r>
            <a:br>
              <a:rPr kumimoji="0" lang="en-US" sz="2600" b="1" i="0" u="none" strike="noStrike" kern="1200" cap="none" spc="0" normalizeH="0" baseline="0" noProof="0" dirty="0" smtClean="0">
                <a:ln>
                  <a:noFill/>
                </a:ln>
                <a:solidFill>
                  <a:schemeClr val="tx1"/>
                </a:solidFill>
                <a:effectLst/>
                <a:uLnTx/>
                <a:uFillTx/>
                <a:latin typeface="+mn-lt"/>
                <a:ea typeface="+mn-ea"/>
                <a:cs typeface="+mn-cs"/>
              </a:rPr>
            </a:b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pattern specification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formally documents: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problem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pattern solves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solution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it provides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strategy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for applying the pattern in its context</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Consequences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advantages, and disadvantages of applying the pattern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5" descr="MCj00822850000[1]"/>
          <p:cNvPicPr>
            <a:picLocks noChangeAspect="1" noChangeArrowheads="1"/>
          </p:cNvPicPr>
          <p:nvPr/>
        </p:nvPicPr>
        <p:blipFill>
          <a:blip r:embed="rId2" cstate="print"/>
          <a:srcRect/>
          <a:stretch>
            <a:fillRect/>
          </a:stretch>
        </p:blipFill>
        <p:spPr bwMode="auto">
          <a:xfrm>
            <a:off x="6611938" y="4268788"/>
            <a:ext cx="2362200" cy="1919287"/>
          </a:xfrm>
          <a:prstGeom prst="rect">
            <a:avLst/>
          </a:prstGeom>
          <a:noFill/>
          <a:ln w="9525">
            <a:noFill/>
            <a:miter lim="800000"/>
            <a:headEnd/>
            <a:tailEnd/>
          </a:ln>
        </p:spPr>
      </p:pic>
      <p:pic>
        <p:nvPicPr>
          <p:cNvPr id="8" name="Picture 6" descr="MCj00822810000[1]"/>
          <p:cNvPicPr>
            <a:picLocks noChangeAspect="1" noChangeArrowheads="1"/>
          </p:cNvPicPr>
          <p:nvPr/>
        </p:nvPicPr>
        <p:blipFill>
          <a:blip r:embed="rId3" cstate="print"/>
          <a:srcRect/>
          <a:stretch>
            <a:fillRect/>
          </a:stretch>
        </p:blipFill>
        <p:spPr bwMode="auto">
          <a:xfrm>
            <a:off x="6789738" y="1666875"/>
            <a:ext cx="2209800" cy="2208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Creator relies on its subclasses to define the factory method so that it returns an instance of the appropriate </a:t>
            </a:r>
            <a:r>
              <a:rPr lang="en-US" dirty="0" err="1" smtClean="0"/>
              <a:t>ConcreteProduct</a:t>
            </a:r>
            <a:r>
              <a:rPr lang="en-US" dirty="0"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Provides hooks for subclasses</a:t>
            </a:r>
          </a:p>
          <a:p>
            <a:pPr lvl="1"/>
            <a:r>
              <a:rPr lang="en-US" dirty="0" smtClean="0"/>
              <a:t>Creating objects inside a class with a factory method is always more flexible than creating an object directly</a:t>
            </a:r>
            <a:endParaRPr lang="en-US" i="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Two major varieties.</a:t>
            </a:r>
            <a:r>
              <a:rPr lang="en-US" dirty="0" smtClean="0"/>
              <a:t> </a:t>
            </a:r>
          </a:p>
          <a:p>
            <a:pPr lvl="1"/>
            <a:r>
              <a:rPr lang="en-US" dirty="0" smtClean="0"/>
              <a:t>The two main variations of the Factory Method pattern are </a:t>
            </a:r>
          </a:p>
          <a:p>
            <a:pPr lvl="1"/>
            <a:r>
              <a:rPr lang="en-US" dirty="0" smtClean="0"/>
              <a:t>1) The Creator class is an abstract class and does not provide an implementation for the factory method it declares, </a:t>
            </a:r>
          </a:p>
          <a:p>
            <a:pPr lvl="1"/>
            <a:r>
              <a:rPr lang="en-US" dirty="0" smtClean="0"/>
              <a:t>2) The Creator is a concrete class and provides a default implementation for the factory method. </a:t>
            </a:r>
          </a:p>
          <a:p>
            <a:pPr lvl="1"/>
            <a:r>
              <a:rPr lang="en-US" dirty="0" smtClean="0"/>
              <a:t>It's also possible to have an abstract class that defines a default implementation, but this is less common. </a:t>
            </a:r>
          </a:p>
          <a:p>
            <a:pPr lvl="1"/>
            <a:r>
              <a:rPr lang="en-US" i="1" dirty="0" smtClean="0"/>
              <a:t>Parameterized factory methods.</a:t>
            </a:r>
          </a:p>
          <a:p>
            <a:pPr lvl="2"/>
            <a:r>
              <a:rPr lang="en-US" dirty="0" smtClean="0"/>
              <a:t>lets the factory method create </a:t>
            </a:r>
            <a:r>
              <a:rPr lang="en-US" i="1" dirty="0" smtClean="0"/>
              <a:t>multiple</a:t>
            </a:r>
            <a:r>
              <a:rPr lang="en-US" dirty="0" smtClean="0"/>
              <a:t> kinds of products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pic>
        <p:nvPicPr>
          <p:cNvPr id="4" name="Picture 3"/>
          <p:cNvPicPr>
            <a:picLocks noChangeAspect="1"/>
          </p:cNvPicPr>
          <p:nvPr/>
        </p:nvPicPr>
        <p:blipFill>
          <a:blip r:embed="rId2"/>
          <a:stretch>
            <a:fillRect/>
          </a:stretch>
        </p:blipFill>
        <p:spPr>
          <a:xfrm>
            <a:off x="838200" y="990600"/>
            <a:ext cx="6743700" cy="2558408"/>
          </a:xfrm>
          <a:prstGeom prst="rect">
            <a:avLst/>
          </a:prstGeom>
          <a:ln>
            <a:noFill/>
          </a:ln>
          <a:effectLst>
            <a:outerShdw blurRad="190500" algn="tl" rotWithShape="0">
              <a:srgbClr val="000000">
                <a:alpha val="70000"/>
              </a:srgbClr>
            </a:outerShdw>
          </a:effectLst>
        </p:spPr>
      </p:pic>
      <p:sp>
        <p:nvSpPr>
          <p:cNvPr id="6" name="Down Arrow 5"/>
          <p:cNvSpPr/>
          <p:nvPr/>
        </p:nvSpPr>
        <p:spPr>
          <a:xfrm rot="4663271">
            <a:off x="5436276" y="1377767"/>
            <a:ext cx="3048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62000" y="3810000"/>
            <a:ext cx="6937109" cy="1811431"/>
          </a:xfrm>
          <a:prstGeom prst="rect">
            <a:avLst/>
          </a:prstGeom>
          <a:ln>
            <a:noFill/>
          </a:ln>
          <a:effectLst>
            <a:outerShdw blurRad="190500" algn="tl" rotWithShape="0">
              <a:srgbClr val="000000">
                <a:alpha val="70000"/>
              </a:srgbClr>
            </a:outerShdw>
          </a:effectLst>
        </p:spPr>
      </p:pic>
      <p:sp>
        <p:nvSpPr>
          <p:cNvPr id="9" name="Down Arrow 8"/>
          <p:cNvSpPr/>
          <p:nvPr/>
        </p:nvSpPr>
        <p:spPr>
          <a:xfrm rot="4663271">
            <a:off x="6994675" y="3703917"/>
            <a:ext cx="3048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77000" y="1828799"/>
            <a:ext cx="1981200" cy="461665"/>
          </a:xfrm>
          <a:prstGeom prst="rect">
            <a:avLst/>
          </a:prstGeom>
          <a:noFill/>
        </p:spPr>
        <p:txBody>
          <a:bodyPr wrap="square" rtlCol="0">
            <a:spAutoFit/>
          </a:bodyPr>
          <a:lstStyle/>
          <a:p>
            <a:r>
              <a:rPr lang="en-US" sz="1200" b="1" dirty="0" smtClean="0"/>
              <a:t>Synchronized Block for guaranteed single </a:t>
            </a:r>
            <a:endParaRPr lang="en-US" sz="1200" b="1" dirty="0"/>
          </a:p>
        </p:txBody>
      </p:sp>
      <p:sp>
        <p:nvSpPr>
          <p:cNvPr id="11" name="TextBox 10"/>
          <p:cNvSpPr txBox="1"/>
          <p:nvPr/>
        </p:nvSpPr>
        <p:spPr>
          <a:xfrm>
            <a:off x="7147075" y="4457537"/>
            <a:ext cx="1981200" cy="276999"/>
          </a:xfrm>
          <a:prstGeom prst="rect">
            <a:avLst/>
          </a:prstGeom>
          <a:noFill/>
        </p:spPr>
        <p:txBody>
          <a:bodyPr wrap="square" rtlCol="0">
            <a:spAutoFit/>
          </a:bodyPr>
          <a:lstStyle/>
          <a:p>
            <a:r>
              <a:rPr lang="en-US" sz="1200" b="1" dirty="0" smtClean="0"/>
              <a:t>Eager Instantiation</a:t>
            </a:r>
            <a:endParaRPr lang="en-US" sz="12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err="1" smtClean="0"/>
              <a:t>org.omg.CORBA.Object</a:t>
            </a:r>
            <a:r>
              <a:rPr lang="en-US" dirty="0" smtClean="0"/>
              <a:t> </a:t>
            </a:r>
            <a:r>
              <a:rPr lang="en-US" dirty="0" err="1" smtClean="0"/>
              <a:t>objRef</a:t>
            </a:r>
            <a:r>
              <a:rPr lang="en-US" dirty="0" smtClean="0"/>
              <a:t> = </a:t>
            </a:r>
            <a:r>
              <a:rPr lang="en-US" dirty="0" err="1" smtClean="0"/>
              <a:t>orb.resolve_initial_references</a:t>
            </a:r>
            <a:r>
              <a:rPr lang="en-US" dirty="0" smtClean="0"/>
              <a:t>("</a:t>
            </a:r>
            <a:r>
              <a:rPr lang="en-US" dirty="0" err="1" smtClean="0"/>
              <a:t>NameService</a:t>
            </a:r>
            <a:r>
              <a:rPr lang="en-US" dirty="0" smtClean="0"/>
              <a: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AbstractFactory</a:t>
            </a:r>
          </a:p>
          <a:p>
            <a:pPr lvl="1"/>
            <a:r>
              <a:rPr lang="en-US" dirty="0" smtClean="0"/>
              <a:t>often implemented with factory methods</a:t>
            </a:r>
          </a:p>
          <a:p>
            <a:r>
              <a:rPr lang="en-US" dirty="0" smtClean="0"/>
              <a:t>Prototypes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Abstract Factory </a:t>
            </a:r>
          </a:p>
          <a:p>
            <a:r>
              <a:rPr lang="en-US" dirty="0" smtClean="0"/>
              <a:t>Factory Method </a:t>
            </a:r>
          </a:p>
          <a:p>
            <a:r>
              <a:rPr lang="en-US" b="1" dirty="0" smtClean="0"/>
              <a:t>Singleton </a:t>
            </a:r>
          </a:p>
          <a:p>
            <a:r>
              <a:rPr lang="en-US" dirty="0" smtClean="0"/>
              <a:t>Prototype </a:t>
            </a:r>
          </a:p>
          <a:p>
            <a:r>
              <a:rPr lang="en-US" dirty="0" smtClean="0"/>
              <a:t>Builder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Singleton</a:t>
            </a:r>
            <a:endParaRPr lang="en-US" dirty="0"/>
          </a:p>
        </p:txBody>
      </p:sp>
      <p:sp>
        <p:nvSpPr>
          <p:cNvPr id="5" name="Subtitle 4"/>
          <p:cNvSpPr>
            <a:spLocks noGrp="1"/>
          </p:cNvSpPr>
          <p:nvPr>
            <p:ph type="subTitle" idx="1"/>
          </p:nvPr>
        </p:nvSpPr>
        <p:spPr/>
        <p:txBody>
          <a:bodyPr/>
          <a:lstStyle/>
          <a:p>
            <a:r>
              <a:rPr lang="en-US" dirty="0" smtClean="0"/>
              <a:t>Creational Pattern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Ensure a class only has one instance, and provide a global point of access to it.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Registry</a:t>
            </a:r>
          </a:p>
          <a:p>
            <a:r>
              <a:rPr lang="en-US" dirty="0" smtClean="0"/>
              <a:t>Locator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Benefits of Pattern Implementations</a:t>
            </a:r>
            <a:endParaRPr lang="en-US" sz="3600" dirty="0"/>
          </a:p>
        </p:txBody>
      </p:sp>
      <p:sp>
        <p:nvSpPr>
          <p:cNvPr id="3" name="Content Placeholder 2"/>
          <p:cNvSpPr>
            <a:spLocks noGrp="1"/>
          </p:cNvSpPr>
          <p:nvPr>
            <p:ph idx="1"/>
          </p:nvPr>
        </p:nvSpPr>
        <p:spPr/>
        <p:txBody>
          <a:bodyPr>
            <a:normAutofit fontScale="85000" lnSpcReduction="20000"/>
          </a:bodyPr>
          <a:lstStyle/>
          <a:p>
            <a:r>
              <a:rPr lang="en-US" sz="2400" dirty="0" smtClean="0"/>
              <a:t>Increased productivity</a:t>
            </a:r>
          </a:p>
          <a:p>
            <a:pPr lvl="1"/>
            <a:r>
              <a:rPr lang="en-US" sz="2000" dirty="0" smtClean="0"/>
              <a:t>Simplifies and accelerates the building and testing of software</a:t>
            </a:r>
          </a:p>
          <a:p>
            <a:pPr lvl="1"/>
            <a:r>
              <a:rPr lang="en-US" sz="2000" dirty="0" smtClean="0"/>
              <a:t>Dramatically reduces development cycle times by eliminating repetitive work</a:t>
            </a:r>
          </a:p>
          <a:p>
            <a:pPr lvl="1"/>
            <a:r>
              <a:rPr lang="en-US" sz="2000" dirty="0" smtClean="0"/>
              <a:t>Offers ease of use for beginners</a:t>
            </a:r>
            <a:br>
              <a:rPr lang="en-US" sz="2000" dirty="0" smtClean="0"/>
            </a:br>
            <a:endParaRPr lang="en-US" sz="2000" dirty="0" smtClean="0"/>
          </a:p>
          <a:p>
            <a:r>
              <a:rPr lang="en-US" sz="2400" dirty="0" smtClean="0"/>
              <a:t>Improved software governance</a:t>
            </a:r>
          </a:p>
          <a:p>
            <a:pPr lvl="1"/>
            <a:r>
              <a:rPr lang="en-US" sz="2000" dirty="0" smtClean="0"/>
              <a:t>Consistently enforce architectural, design, and coding standards</a:t>
            </a:r>
            <a:br>
              <a:rPr lang="en-US" sz="2000" dirty="0" smtClean="0"/>
            </a:br>
            <a:endParaRPr lang="en-US" sz="2000" dirty="0" smtClean="0"/>
          </a:p>
          <a:p>
            <a:r>
              <a:rPr lang="en-US" sz="2400" dirty="0" smtClean="0"/>
              <a:t>Increased quality</a:t>
            </a:r>
          </a:p>
          <a:p>
            <a:pPr lvl="1"/>
            <a:r>
              <a:rPr lang="en-US" sz="2000" dirty="0" smtClean="0"/>
              <a:t>Higher quality end product due to a higher level of consistency</a:t>
            </a:r>
          </a:p>
          <a:p>
            <a:pPr lvl="1"/>
            <a:r>
              <a:rPr lang="en-US" sz="2000" dirty="0" smtClean="0"/>
              <a:t>Greater leverage of expert skills within the development organization</a:t>
            </a:r>
            <a:br>
              <a:rPr lang="en-US" sz="2000" dirty="0" smtClean="0"/>
            </a:br>
            <a:endParaRPr lang="en-US" sz="2000" dirty="0" smtClean="0"/>
          </a:p>
          <a:p>
            <a:r>
              <a:rPr lang="en-US" sz="2400" dirty="0" smtClean="0"/>
              <a:t>Increased openness</a:t>
            </a:r>
          </a:p>
          <a:p>
            <a:pPr lvl="1"/>
            <a:r>
              <a:rPr lang="en-US" sz="2000" dirty="0" smtClean="0"/>
              <a:t>Less dependency on a specific tool, vendor, or platform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It's important for some classes to have exactly one instance.</a:t>
            </a:r>
          </a:p>
          <a:p>
            <a:r>
              <a:rPr lang="en-US" dirty="0" smtClean="0"/>
              <a:t>How do we ensure that a class has only one instance and that the instance is easily accessible? </a:t>
            </a:r>
          </a:p>
          <a:p>
            <a:r>
              <a:rPr lang="en-US" dirty="0" smtClean="0"/>
              <a:t>A global variable makes an object accessible, but it doesn't keep you from instantiating multiple objects.</a:t>
            </a:r>
          </a:p>
          <a:p>
            <a:r>
              <a:rPr lang="en-US" dirty="0" smtClean="0"/>
              <a:t>A better solution is to make the class itself responsible for keeping track of its sole instance</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pPr>
              <a:buNone/>
            </a:pPr>
            <a:r>
              <a:rPr lang="en-US" dirty="0" smtClean="0"/>
              <a:t>Use the Singleton pattern when</a:t>
            </a:r>
          </a:p>
          <a:p>
            <a:r>
              <a:rPr lang="en-US" dirty="0" smtClean="0"/>
              <a:t>There must be exactly one instance of a class, and it must be accessible to clients from a well-known access point. </a:t>
            </a:r>
          </a:p>
          <a:p>
            <a:r>
              <a:rPr lang="en-US" dirty="0" smtClean="0"/>
              <a:t>When the sole instance should be extensible by </a:t>
            </a:r>
            <a:r>
              <a:rPr lang="en-US" dirty="0" err="1" smtClean="0"/>
              <a:t>subclassing</a:t>
            </a:r>
            <a:r>
              <a:rPr lang="en-US" dirty="0" smtClean="0"/>
              <a:t>, and clients should be able to use an extended instance without modifying their code.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Singleton.bmp"/>
          <p:cNvPicPr>
            <a:picLocks noGrp="1" noChangeAspect="1"/>
          </p:cNvPicPr>
          <p:nvPr>
            <p:ph idx="1"/>
          </p:nvPr>
        </p:nvPicPr>
        <p:blipFill>
          <a:blip r:embed="rId2" cstate="print"/>
          <a:stretch>
            <a:fillRect/>
          </a:stretch>
        </p:blipFill>
        <p:spPr>
          <a:xfrm>
            <a:off x="1143000" y="2133600"/>
            <a:ext cx="6785975" cy="251460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Singleton</a:t>
            </a:r>
            <a:r>
              <a:rPr lang="en-US" dirty="0" smtClean="0"/>
              <a:t> </a:t>
            </a:r>
          </a:p>
          <a:p>
            <a:pPr lvl="1"/>
            <a:r>
              <a:rPr lang="en-US" dirty="0" smtClean="0"/>
              <a:t>Defines an Instance operation that lets clients access its unique instance. </a:t>
            </a:r>
          </a:p>
          <a:p>
            <a:pPr lvl="1"/>
            <a:r>
              <a:rPr lang="en-US" dirty="0" smtClean="0"/>
              <a:t>Instance is a class operation (that is, a class method in java (static)). </a:t>
            </a:r>
          </a:p>
          <a:p>
            <a:pPr lvl="1"/>
            <a:r>
              <a:rPr lang="en-US" dirty="0" smtClean="0"/>
              <a:t>may be responsible for creating its own unique instance. </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Clients access a Singleton instance solely through Singleton's Instance operation.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Controlled access to sole instance</a:t>
            </a:r>
          </a:p>
          <a:p>
            <a:r>
              <a:rPr lang="en-US" i="1" dirty="0" smtClean="0"/>
              <a:t>Reduced name space</a:t>
            </a:r>
          </a:p>
          <a:p>
            <a:r>
              <a:rPr lang="en-US" i="1" dirty="0" smtClean="0"/>
              <a:t>Permits refinement of operations and representation</a:t>
            </a:r>
          </a:p>
          <a:p>
            <a:r>
              <a:rPr lang="en-US" i="1" dirty="0" smtClean="0"/>
              <a:t>Permits a variable number of instances</a:t>
            </a:r>
          </a:p>
          <a:p>
            <a:r>
              <a:rPr lang="en-US" i="1" dirty="0" smtClean="0"/>
              <a:t>More flexible than class operations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Ensuring a unique instance</a:t>
            </a:r>
          </a:p>
          <a:p>
            <a:r>
              <a:rPr lang="en-US" i="1" dirty="0" err="1" smtClean="0"/>
              <a:t>Earger</a:t>
            </a:r>
            <a:r>
              <a:rPr lang="en-US" i="1" dirty="0" smtClean="0"/>
              <a:t>  v/s Lazy Initialization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a:t>
            </a:r>
            <a:r>
              <a:rPr lang="en-US" dirty="0" smtClean="0"/>
              <a:t>Code lazy </a:t>
            </a:r>
            <a:r>
              <a:rPr lang="en-US" dirty="0" err="1" smtClean="0"/>
              <a:t>Init</a:t>
            </a:r>
            <a:endParaRPr lang="en-US" dirty="0"/>
          </a:p>
        </p:txBody>
      </p:sp>
      <p:pic>
        <p:nvPicPr>
          <p:cNvPr id="6" name="Picture 5"/>
          <p:cNvPicPr>
            <a:picLocks noChangeAspect="1"/>
          </p:cNvPicPr>
          <p:nvPr/>
        </p:nvPicPr>
        <p:blipFill>
          <a:blip r:embed="rId2"/>
          <a:stretch>
            <a:fillRect/>
          </a:stretch>
        </p:blipFill>
        <p:spPr>
          <a:xfrm>
            <a:off x="1676400" y="813439"/>
            <a:ext cx="5895975" cy="5384067"/>
          </a:xfrm>
          <a:prstGeom prst="rect">
            <a:avLst/>
          </a:prstGeom>
          <a:ln>
            <a:noFill/>
          </a:ln>
          <a:effectLst>
            <a:outerShdw blurRad="190500" algn="tl" rotWithShape="0">
              <a:srgbClr val="000000">
                <a:alpha val="70000"/>
              </a:srgbClr>
            </a:outerShdw>
          </a:effectLst>
        </p:spPr>
      </p:pic>
      <p:sp>
        <p:nvSpPr>
          <p:cNvPr id="7" name="Up Arrow 6"/>
          <p:cNvSpPr/>
          <p:nvPr/>
        </p:nvSpPr>
        <p:spPr>
          <a:xfrm rot="15826071">
            <a:off x="4842325" y="1687769"/>
            <a:ext cx="233154" cy="2286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07803" y="2590800"/>
            <a:ext cx="1969397" cy="461665"/>
          </a:xfrm>
          <a:prstGeom prst="rect">
            <a:avLst/>
          </a:prstGeom>
          <a:noFill/>
        </p:spPr>
        <p:txBody>
          <a:bodyPr wrap="square" rtlCol="0">
            <a:spAutoFit/>
          </a:bodyPr>
          <a:lstStyle/>
          <a:p>
            <a:r>
              <a:rPr lang="en-US" sz="1200" b="1" i="1" dirty="0" smtClean="0"/>
              <a:t>Synchronized to Avoid multi instance creation</a:t>
            </a:r>
            <a:endParaRPr lang="en-US" sz="1200" b="1" i="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Eager </a:t>
            </a:r>
            <a:r>
              <a:rPr lang="en-US" dirty="0" err="1" smtClean="0"/>
              <a:t>Init</a:t>
            </a:r>
            <a:endParaRPr lang="en-US" dirty="0"/>
          </a:p>
        </p:txBody>
      </p:sp>
      <p:pic>
        <p:nvPicPr>
          <p:cNvPr id="4" name="Picture 3"/>
          <p:cNvPicPr>
            <a:picLocks noChangeAspect="1"/>
          </p:cNvPicPr>
          <p:nvPr/>
        </p:nvPicPr>
        <p:blipFill>
          <a:blip r:embed="rId2"/>
          <a:stretch>
            <a:fillRect/>
          </a:stretch>
        </p:blipFill>
        <p:spPr>
          <a:xfrm>
            <a:off x="1752600" y="838200"/>
            <a:ext cx="5635755" cy="5215624"/>
          </a:xfrm>
          <a:prstGeom prst="rect">
            <a:avLst/>
          </a:prstGeom>
          <a:ln>
            <a:noFill/>
          </a:ln>
          <a:effectLst>
            <a:outerShdw blurRad="190500" algn="tl" rotWithShape="0">
              <a:srgbClr val="000000">
                <a:alpha val="70000"/>
              </a:srgbClr>
            </a:outerShdw>
          </a:effectLst>
        </p:spPr>
      </p:pic>
      <p:sp>
        <p:nvSpPr>
          <p:cNvPr id="5" name="Up Arrow 4"/>
          <p:cNvSpPr/>
          <p:nvPr/>
        </p:nvSpPr>
        <p:spPr>
          <a:xfrm rot="16647493">
            <a:off x="7287534" y="637431"/>
            <a:ext cx="304800" cy="2209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0675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err="1" smtClean="0"/>
              <a:t>ConnectionPool</a:t>
            </a:r>
            <a:endParaRPr lang="en-US" dirty="0" smtClean="0"/>
          </a:p>
          <a:p>
            <a:r>
              <a:rPr lang="en-US" dirty="0" smtClean="0"/>
              <a:t>Registry</a:t>
            </a:r>
          </a:p>
          <a:p>
            <a:r>
              <a:rPr lang="en-US" dirty="0" err="1" smtClean="0"/>
              <a:t>ServiceLocator</a:t>
            </a:r>
            <a:endParaRPr lang="en-US" dirty="0" smtClean="0"/>
          </a:p>
          <a:p>
            <a:r>
              <a:rPr lang="en-US" dirty="0" err="1" smtClean="0"/>
              <a:t>Cacher</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Java Design Pattern</a:t>
            </a:r>
            <a:endParaRPr lang="en-US" dirty="0"/>
          </a:p>
        </p:txBody>
      </p:sp>
      <p:sp>
        <p:nvSpPr>
          <p:cNvPr id="6" name="Subtitle 5"/>
          <p:cNvSpPr>
            <a:spLocks noGrp="1"/>
          </p:cNvSpPr>
          <p:nvPr>
            <p:ph type="subTitle" idx="1"/>
          </p:nvPr>
        </p:nvSpPr>
        <p:spPr/>
        <p:txBody>
          <a:bodyPr/>
          <a:lstStyle/>
          <a:p>
            <a:pPr algn="ctr"/>
            <a:r>
              <a:rPr lang="en-US" dirty="0" smtClean="0"/>
              <a:t>Categories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Many Patterns can be implemented using Singleton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Abstract Factory </a:t>
            </a:r>
          </a:p>
          <a:p>
            <a:r>
              <a:rPr lang="en-US" dirty="0" smtClean="0"/>
              <a:t>Factory Method </a:t>
            </a:r>
          </a:p>
          <a:p>
            <a:r>
              <a:rPr lang="en-US" dirty="0" smtClean="0"/>
              <a:t>Singleton </a:t>
            </a:r>
          </a:p>
          <a:p>
            <a:r>
              <a:rPr lang="en-US" b="1" dirty="0" smtClean="0"/>
              <a:t>Prototype </a:t>
            </a:r>
          </a:p>
          <a:p>
            <a:r>
              <a:rPr lang="en-US" dirty="0" smtClean="0"/>
              <a:t>Builder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Prototype</a:t>
            </a:r>
            <a:endParaRPr lang="en-US" dirty="0"/>
          </a:p>
        </p:txBody>
      </p:sp>
      <p:sp>
        <p:nvSpPr>
          <p:cNvPr id="5" name="Subtitle 4"/>
          <p:cNvSpPr>
            <a:spLocks noGrp="1"/>
          </p:cNvSpPr>
          <p:nvPr>
            <p:ph type="subTitle" idx="1"/>
          </p:nvPr>
        </p:nvSpPr>
        <p:spPr/>
        <p:txBody>
          <a:bodyPr/>
          <a:lstStyle/>
          <a:p>
            <a:r>
              <a:rPr lang="en-US" dirty="0" smtClean="0"/>
              <a:t>Creational Pattern</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Specify the kinds of objects to create using a prototypical instance, and create new objects by copying this prototype.</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Clone </a:t>
            </a:r>
          </a:p>
          <a:p>
            <a:r>
              <a:rPr lang="en-US" dirty="0" err="1" smtClean="0"/>
              <a:t>CopyObject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If you wish to sort a data without affecting the original </a:t>
            </a:r>
          </a:p>
          <a:p>
            <a:r>
              <a:rPr lang="en-US" dirty="0" smtClean="0"/>
              <a:t>If you wish to edit the music track while keeping the original track intact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Use the Prototype pattern when </a:t>
            </a:r>
          </a:p>
          <a:p>
            <a:pPr lvl="1"/>
            <a:r>
              <a:rPr lang="en-US" dirty="0" smtClean="0"/>
              <a:t>a system should be independent of how its products are created, composed, and represented; </a:t>
            </a:r>
            <a:r>
              <a:rPr lang="en-US" i="1" dirty="0" smtClean="0"/>
              <a:t>and</a:t>
            </a:r>
            <a:r>
              <a:rPr lang="en-US" dirty="0" smtClean="0"/>
              <a:t> when the classes to instantiate are specified at run-time, for example, by dynamic loading; </a:t>
            </a:r>
            <a:r>
              <a:rPr lang="en-US" i="1" dirty="0" smtClean="0"/>
              <a:t>or</a:t>
            </a:r>
            <a:r>
              <a:rPr lang="en-US" dirty="0" smtClean="0"/>
              <a:t> </a:t>
            </a:r>
          </a:p>
          <a:p>
            <a:pPr lvl="1"/>
            <a:r>
              <a:rPr lang="en-US" dirty="0" smtClean="0"/>
              <a:t>to avoid building a class hierarchy of factories that parallels the class hierarchy of products; </a:t>
            </a:r>
          </a:p>
          <a:p>
            <a:pPr lvl="1"/>
            <a:r>
              <a:rPr lang="en-US" dirty="0" smtClean="0"/>
              <a:t>when instances of a class can have one of only a few different combinations of state. </a:t>
            </a:r>
          </a:p>
          <a:p>
            <a:pPr lvl="1"/>
            <a:r>
              <a:rPr lang="en-US" dirty="0" smtClean="0"/>
              <a:t>It may be more convenient to install a corresponding number of prototypes and clone them rather than instantiating the class manually, each time with the appropriate state.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Prototype.bmp"/>
          <p:cNvPicPr>
            <a:picLocks noGrp="1" noChangeAspect="1"/>
          </p:cNvPicPr>
          <p:nvPr>
            <p:ph idx="1"/>
          </p:nvPr>
        </p:nvPicPr>
        <p:blipFill>
          <a:blip r:embed="rId2" cstate="print"/>
          <a:stretch>
            <a:fillRect/>
          </a:stretch>
        </p:blipFill>
        <p:spPr>
          <a:xfrm>
            <a:off x="1066800" y="2057400"/>
            <a:ext cx="6687337" cy="3124200"/>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lstStyle/>
          <a:p>
            <a:r>
              <a:rPr lang="en-US" b="1" dirty="0" smtClean="0"/>
              <a:t>Prototype</a:t>
            </a:r>
            <a:r>
              <a:rPr lang="en-US" dirty="0" smtClean="0"/>
              <a:t> (Graphic) </a:t>
            </a:r>
          </a:p>
          <a:p>
            <a:pPr lvl="1"/>
            <a:r>
              <a:rPr lang="en-US" dirty="0" smtClean="0"/>
              <a:t>Declares an interface for cloning itself. </a:t>
            </a:r>
          </a:p>
          <a:p>
            <a:r>
              <a:rPr lang="en-US" b="1" dirty="0" err="1" smtClean="0"/>
              <a:t>ConcretePrototype</a:t>
            </a:r>
            <a:r>
              <a:rPr lang="en-US" dirty="0" smtClean="0"/>
              <a:t> (Staff, </a:t>
            </a:r>
            <a:r>
              <a:rPr lang="en-US" dirty="0" err="1" smtClean="0"/>
              <a:t>WholeNote</a:t>
            </a:r>
            <a:r>
              <a:rPr lang="en-US" dirty="0" smtClean="0"/>
              <a:t>, </a:t>
            </a:r>
            <a:r>
              <a:rPr lang="en-US" dirty="0" err="1" smtClean="0"/>
              <a:t>HalfNote</a:t>
            </a:r>
            <a:r>
              <a:rPr lang="en-US" dirty="0" smtClean="0"/>
              <a:t>) </a:t>
            </a:r>
          </a:p>
          <a:p>
            <a:pPr lvl="1"/>
            <a:r>
              <a:rPr lang="en-US" dirty="0" smtClean="0"/>
              <a:t>Implements an operation for cloning itself. </a:t>
            </a:r>
          </a:p>
          <a:p>
            <a:r>
              <a:rPr lang="en-US" b="1" dirty="0" smtClean="0"/>
              <a:t>Client</a:t>
            </a:r>
            <a:r>
              <a:rPr lang="en-US" dirty="0" smtClean="0"/>
              <a:t> (</a:t>
            </a:r>
            <a:r>
              <a:rPr lang="en-US" dirty="0" err="1" smtClean="0"/>
              <a:t>GraphicTool</a:t>
            </a:r>
            <a:r>
              <a:rPr lang="en-US" dirty="0" smtClean="0"/>
              <a:t>) </a:t>
            </a:r>
          </a:p>
          <a:p>
            <a:pPr lvl="1"/>
            <a:r>
              <a:rPr lang="en-US" dirty="0" smtClean="0"/>
              <a:t>Creates a new object by asking a prototype to clone itself.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p:txBody>
          <a:bodyPr/>
          <a:lstStyle/>
          <a:p>
            <a:r>
              <a:rPr lang="en-US" dirty="0" smtClean="0"/>
              <a:t>A client asks a prototype to clone itself</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GoF</a:t>
            </a:r>
            <a:r>
              <a:rPr lang="en-US" dirty="0" smtClean="0"/>
              <a:t> Design Pattern Category</a:t>
            </a:r>
            <a:endParaRPr lang="en-US" dirty="0"/>
          </a:p>
        </p:txBody>
      </p:sp>
      <p:grpSp>
        <p:nvGrpSpPr>
          <p:cNvPr id="21" name="Group 20"/>
          <p:cNvGrpSpPr/>
          <p:nvPr/>
        </p:nvGrpSpPr>
        <p:grpSpPr>
          <a:xfrm>
            <a:off x="1918146" y="2950521"/>
            <a:ext cx="4961533" cy="590309"/>
            <a:chOff x="1918146" y="2950521"/>
            <a:chExt cx="4961533" cy="590309"/>
          </a:xfrm>
        </p:grpSpPr>
        <p:sp>
          <p:nvSpPr>
            <p:cNvPr id="8" name="Freeform 7"/>
            <p:cNvSpPr/>
            <p:nvPr/>
          </p:nvSpPr>
          <p:spPr>
            <a:xfrm>
              <a:off x="4398913" y="2950521"/>
              <a:ext cx="2480766" cy="590309"/>
            </a:xfrm>
            <a:custGeom>
              <a:avLst/>
              <a:gdLst/>
              <a:ahLst/>
              <a:cxnLst/>
              <a:rect l="0" t="0" r="0" b="0"/>
              <a:pathLst>
                <a:path>
                  <a:moveTo>
                    <a:pt x="0" y="0"/>
                  </a:moveTo>
                  <a:lnTo>
                    <a:pt x="0" y="402278"/>
                  </a:lnTo>
                  <a:lnTo>
                    <a:pt x="2480766" y="402278"/>
                  </a:lnTo>
                  <a:lnTo>
                    <a:pt x="2480766" y="590309"/>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1918146" y="2950521"/>
              <a:ext cx="2480766" cy="590309"/>
            </a:xfrm>
            <a:custGeom>
              <a:avLst/>
              <a:gdLst/>
              <a:ahLst/>
              <a:cxnLst/>
              <a:rect l="0" t="0" r="0" b="0"/>
              <a:pathLst>
                <a:path>
                  <a:moveTo>
                    <a:pt x="2480766" y="0"/>
                  </a:moveTo>
                  <a:lnTo>
                    <a:pt x="2480766" y="402278"/>
                  </a:lnTo>
                  <a:lnTo>
                    <a:pt x="0" y="402278"/>
                  </a:lnTo>
                  <a:lnTo>
                    <a:pt x="0" y="590309"/>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grpSp>
        <p:nvGrpSpPr>
          <p:cNvPr id="20" name="Group 19"/>
          <p:cNvGrpSpPr/>
          <p:nvPr/>
        </p:nvGrpSpPr>
        <p:grpSpPr>
          <a:xfrm>
            <a:off x="3384054" y="1661650"/>
            <a:ext cx="2255241" cy="1879180"/>
            <a:chOff x="3384054" y="1661650"/>
            <a:chExt cx="2255241" cy="1879180"/>
          </a:xfrm>
        </p:grpSpPr>
        <p:sp>
          <p:nvSpPr>
            <p:cNvPr id="9" name="Freeform 8"/>
            <p:cNvSpPr/>
            <p:nvPr/>
          </p:nvSpPr>
          <p:spPr>
            <a:xfrm>
              <a:off x="4353193" y="2950521"/>
              <a:ext cx="91440" cy="590309"/>
            </a:xfrm>
            <a:custGeom>
              <a:avLst/>
              <a:gdLst/>
              <a:ahLst/>
              <a:cxnLst/>
              <a:rect l="0" t="0" r="0" b="0"/>
              <a:pathLst>
                <a:path>
                  <a:moveTo>
                    <a:pt x="45720" y="0"/>
                  </a:moveTo>
                  <a:lnTo>
                    <a:pt x="45720" y="590309"/>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9" name="Group 18"/>
            <p:cNvGrpSpPr/>
            <p:nvPr/>
          </p:nvGrpSpPr>
          <p:grpSpPr>
            <a:xfrm>
              <a:off x="3384054" y="1661650"/>
              <a:ext cx="2255241" cy="1503118"/>
              <a:chOff x="3384054" y="1661650"/>
              <a:chExt cx="2255241" cy="1503118"/>
            </a:xfrm>
          </p:grpSpPr>
          <p:sp>
            <p:nvSpPr>
              <p:cNvPr id="11" name="Rounded Rectangle 10"/>
              <p:cNvSpPr/>
              <p:nvPr/>
            </p:nvSpPr>
            <p:spPr>
              <a:xfrm>
                <a:off x="3384054" y="1661650"/>
                <a:ext cx="2029717" cy="1288870"/>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Freeform 11"/>
              <p:cNvSpPr/>
              <p:nvPr/>
            </p:nvSpPr>
            <p:spPr>
              <a:xfrm>
                <a:off x="3609578" y="1875898"/>
                <a:ext cx="2029717" cy="1288870"/>
              </a:xfrm>
              <a:custGeom>
                <a:avLst/>
                <a:gdLst>
                  <a:gd name="connsiteX0" fmla="*/ 0 w 2029717"/>
                  <a:gd name="connsiteY0" fmla="*/ 128887 h 1288870"/>
                  <a:gd name="connsiteX1" fmla="*/ 128887 w 2029717"/>
                  <a:gd name="connsiteY1" fmla="*/ 0 h 1288870"/>
                  <a:gd name="connsiteX2" fmla="*/ 1900830 w 2029717"/>
                  <a:gd name="connsiteY2" fmla="*/ 0 h 1288870"/>
                  <a:gd name="connsiteX3" fmla="*/ 2029717 w 2029717"/>
                  <a:gd name="connsiteY3" fmla="*/ 128887 h 1288870"/>
                  <a:gd name="connsiteX4" fmla="*/ 2029717 w 2029717"/>
                  <a:gd name="connsiteY4" fmla="*/ 1159983 h 1288870"/>
                  <a:gd name="connsiteX5" fmla="*/ 1900830 w 2029717"/>
                  <a:gd name="connsiteY5" fmla="*/ 1288870 h 1288870"/>
                  <a:gd name="connsiteX6" fmla="*/ 128887 w 2029717"/>
                  <a:gd name="connsiteY6" fmla="*/ 1288870 h 1288870"/>
                  <a:gd name="connsiteX7" fmla="*/ 0 w 2029717"/>
                  <a:gd name="connsiteY7" fmla="*/ 1159983 h 1288870"/>
                  <a:gd name="connsiteX8" fmla="*/ 0 w 2029717"/>
                  <a:gd name="connsiteY8" fmla="*/ 128887 h 128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717" h="1288870">
                    <a:moveTo>
                      <a:pt x="0" y="128887"/>
                    </a:moveTo>
                    <a:cubicBezTo>
                      <a:pt x="0" y="57705"/>
                      <a:pt x="57705" y="0"/>
                      <a:pt x="128887" y="0"/>
                    </a:cubicBezTo>
                    <a:lnTo>
                      <a:pt x="1900830" y="0"/>
                    </a:lnTo>
                    <a:cubicBezTo>
                      <a:pt x="1972012" y="0"/>
                      <a:pt x="2029717" y="57705"/>
                      <a:pt x="2029717" y="128887"/>
                    </a:cubicBezTo>
                    <a:lnTo>
                      <a:pt x="2029717" y="1159983"/>
                    </a:lnTo>
                    <a:cubicBezTo>
                      <a:pt x="2029717" y="1231165"/>
                      <a:pt x="1972012" y="1288870"/>
                      <a:pt x="1900830" y="1288870"/>
                    </a:cubicBezTo>
                    <a:lnTo>
                      <a:pt x="128887" y="1288870"/>
                    </a:lnTo>
                    <a:cubicBezTo>
                      <a:pt x="57705" y="1288870"/>
                      <a:pt x="0" y="1231165"/>
                      <a:pt x="0" y="1159983"/>
                    </a:cubicBezTo>
                    <a:lnTo>
                      <a:pt x="0" y="128887"/>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9190" tIns="129190" rIns="129190" bIns="129190" numCol="1" spcCol="1270" anchor="ctr" anchorCtr="0">
                <a:noAutofit/>
              </a:bodyPr>
              <a:lstStyle/>
              <a:p>
                <a:pPr lvl="0" algn="ctr" defTabSz="1066800">
                  <a:lnSpc>
                    <a:spcPct val="90000"/>
                  </a:lnSpc>
                  <a:spcBef>
                    <a:spcPct val="0"/>
                  </a:spcBef>
                  <a:spcAft>
                    <a:spcPct val="35000"/>
                  </a:spcAft>
                </a:pPr>
                <a:r>
                  <a:rPr lang="en-US" sz="2400" b="0" i="1" kern="1200" dirty="0" smtClean="0"/>
                  <a:t>Design Patterns</a:t>
                </a:r>
                <a:endParaRPr lang="en-US" sz="2400" b="0" i="1" kern="1200" dirty="0"/>
              </a:p>
            </p:txBody>
          </p:sp>
        </p:grpSp>
      </p:grpSp>
      <p:grpSp>
        <p:nvGrpSpPr>
          <p:cNvPr id="22" name="Group 21"/>
          <p:cNvGrpSpPr/>
          <p:nvPr/>
        </p:nvGrpSpPr>
        <p:grpSpPr>
          <a:xfrm>
            <a:off x="903288" y="3540830"/>
            <a:ext cx="2255241" cy="1503118"/>
            <a:chOff x="903288" y="3540830"/>
            <a:chExt cx="2255241" cy="1503118"/>
          </a:xfrm>
        </p:grpSpPr>
        <p:sp>
          <p:nvSpPr>
            <p:cNvPr id="13" name="Rounded Rectangle 12"/>
            <p:cNvSpPr/>
            <p:nvPr/>
          </p:nvSpPr>
          <p:spPr>
            <a:xfrm>
              <a:off x="903288" y="3540830"/>
              <a:ext cx="2029717" cy="1288870"/>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Freeform 13"/>
            <p:cNvSpPr/>
            <p:nvPr/>
          </p:nvSpPr>
          <p:spPr>
            <a:xfrm>
              <a:off x="1128812" y="3755078"/>
              <a:ext cx="2029717" cy="1288870"/>
            </a:xfrm>
            <a:custGeom>
              <a:avLst/>
              <a:gdLst>
                <a:gd name="connsiteX0" fmla="*/ 0 w 2029717"/>
                <a:gd name="connsiteY0" fmla="*/ 128887 h 1288870"/>
                <a:gd name="connsiteX1" fmla="*/ 128887 w 2029717"/>
                <a:gd name="connsiteY1" fmla="*/ 0 h 1288870"/>
                <a:gd name="connsiteX2" fmla="*/ 1900830 w 2029717"/>
                <a:gd name="connsiteY2" fmla="*/ 0 h 1288870"/>
                <a:gd name="connsiteX3" fmla="*/ 2029717 w 2029717"/>
                <a:gd name="connsiteY3" fmla="*/ 128887 h 1288870"/>
                <a:gd name="connsiteX4" fmla="*/ 2029717 w 2029717"/>
                <a:gd name="connsiteY4" fmla="*/ 1159983 h 1288870"/>
                <a:gd name="connsiteX5" fmla="*/ 1900830 w 2029717"/>
                <a:gd name="connsiteY5" fmla="*/ 1288870 h 1288870"/>
                <a:gd name="connsiteX6" fmla="*/ 128887 w 2029717"/>
                <a:gd name="connsiteY6" fmla="*/ 1288870 h 1288870"/>
                <a:gd name="connsiteX7" fmla="*/ 0 w 2029717"/>
                <a:gd name="connsiteY7" fmla="*/ 1159983 h 1288870"/>
                <a:gd name="connsiteX8" fmla="*/ 0 w 2029717"/>
                <a:gd name="connsiteY8" fmla="*/ 128887 h 128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717" h="1288870">
                  <a:moveTo>
                    <a:pt x="0" y="128887"/>
                  </a:moveTo>
                  <a:cubicBezTo>
                    <a:pt x="0" y="57705"/>
                    <a:pt x="57705" y="0"/>
                    <a:pt x="128887" y="0"/>
                  </a:cubicBezTo>
                  <a:lnTo>
                    <a:pt x="1900830" y="0"/>
                  </a:lnTo>
                  <a:cubicBezTo>
                    <a:pt x="1972012" y="0"/>
                    <a:pt x="2029717" y="57705"/>
                    <a:pt x="2029717" y="128887"/>
                  </a:cubicBezTo>
                  <a:lnTo>
                    <a:pt x="2029717" y="1159983"/>
                  </a:lnTo>
                  <a:cubicBezTo>
                    <a:pt x="2029717" y="1231165"/>
                    <a:pt x="1972012" y="1288870"/>
                    <a:pt x="1900830" y="1288870"/>
                  </a:cubicBezTo>
                  <a:lnTo>
                    <a:pt x="128887" y="1288870"/>
                  </a:lnTo>
                  <a:cubicBezTo>
                    <a:pt x="57705" y="1288870"/>
                    <a:pt x="0" y="1231165"/>
                    <a:pt x="0" y="1159983"/>
                  </a:cubicBezTo>
                  <a:lnTo>
                    <a:pt x="0" y="128887"/>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9190" tIns="129190" rIns="129190" bIns="129190" numCol="1" spcCol="1270" anchor="ctr" anchorCtr="0">
              <a:noAutofit/>
            </a:bodyPr>
            <a:lstStyle/>
            <a:p>
              <a:pPr lvl="0" algn="ctr" defTabSz="1066800">
                <a:lnSpc>
                  <a:spcPct val="90000"/>
                </a:lnSpc>
                <a:spcBef>
                  <a:spcPct val="0"/>
                </a:spcBef>
                <a:spcAft>
                  <a:spcPct val="35000"/>
                </a:spcAft>
              </a:pPr>
              <a:r>
                <a:rPr lang="en-US" sz="2400" kern="1200" dirty="0" smtClean="0"/>
                <a:t>Creational</a:t>
              </a:r>
              <a:endParaRPr lang="en-US" sz="2400" kern="1200" dirty="0"/>
            </a:p>
          </p:txBody>
        </p:sp>
      </p:grpSp>
      <p:grpSp>
        <p:nvGrpSpPr>
          <p:cNvPr id="23" name="Group 22"/>
          <p:cNvGrpSpPr/>
          <p:nvPr/>
        </p:nvGrpSpPr>
        <p:grpSpPr>
          <a:xfrm>
            <a:off x="3384054" y="3540830"/>
            <a:ext cx="2255241" cy="1503118"/>
            <a:chOff x="3384054" y="3540830"/>
            <a:chExt cx="2255241" cy="1503118"/>
          </a:xfrm>
        </p:grpSpPr>
        <p:sp>
          <p:nvSpPr>
            <p:cNvPr id="15" name="Rounded Rectangle 14"/>
            <p:cNvSpPr/>
            <p:nvPr/>
          </p:nvSpPr>
          <p:spPr>
            <a:xfrm>
              <a:off x="3384054" y="3540830"/>
              <a:ext cx="2029717" cy="1288870"/>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Freeform 15"/>
            <p:cNvSpPr/>
            <p:nvPr/>
          </p:nvSpPr>
          <p:spPr>
            <a:xfrm>
              <a:off x="3609578" y="3755078"/>
              <a:ext cx="2029717" cy="1288870"/>
            </a:xfrm>
            <a:custGeom>
              <a:avLst/>
              <a:gdLst>
                <a:gd name="connsiteX0" fmla="*/ 0 w 2029717"/>
                <a:gd name="connsiteY0" fmla="*/ 128887 h 1288870"/>
                <a:gd name="connsiteX1" fmla="*/ 128887 w 2029717"/>
                <a:gd name="connsiteY1" fmla="*/ 0 h 1288870"/>
                <a:gd name="connsiteX2" fmla="*/ 1900830 w 2029717"/>
                <a:gd name="connsiteY2" fmla="*/ 0 h 1288870"/>
                <a:gd name="connsiteX3" fmla="*/ 2029717 w 2029717"/>
                <a:gd name="connsiteY3" fmla="*/ 128887 h 1288870"/>
                <a:gd name="connsiteX4" fmla="*/ 2029717 w 2029717"/>
                <a:gd name="connsiteY4" fmla="*/ 1159983 h 1288870"/>
                <a:gd name="connsiteX5" fmla="*/ 1900830 w 2029717"/>
                <a:gd name="connsiteY5" fmla="*/ 1288870 h 1288870"/>
                <a:gd name="connsiteX6" fmla="*/ 128887 w 2029717"/>
                <a:gd name="connsiteY6" fmla="*/ 1288870 h 1288870"/>
                <a:gd name="connsiteX7" fmla="*/ 0 w 2029717"/>
                <a:gd name="connsiteY7" fmla="*/ 1159983 h 1288870"/>
                <a:gd name="connsiteX8" fmla="*/ 0 w 2029717"/>
                <a:gd name="connsiteY8" fmla="*/ 128887 h 128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717" h="1288870">
                  <a:moveTo>
                    <a:pt x="0" y="128887"/>
                  </a:moveTo>
                  <a:cubicBezTo>
                    <a:pt x="0" y="57705"/>
                    <a:pt x="57705" y="0"/>
                    <a:pt x="128887" y="0"/>
                  </a:cubicBezTo>
                  <a:lnTo>
                    <a:pt x="1900830" y="0"/>
                  </a:lnTo>
                  <a:cubicBezTo>
                    <a:pt x="1972012" y="0"/>
                    <a:pt x="2029717" y="57705"/>
                    <a:pt x="2029717" y="128887"/>
                  </a:cubicBezTo>
                  <a:lnTo>
                    <a:pt x="2029717" y="1159983"/>
                  </a:lnTo>
                  <a:cubicBezTo>
                    <a:pt x="2029717" y="1231165"/>
                    <a:pt x="1972012" y="1288870"/>
                    <a:pt x="1900830" y="1288870"/>
                  </a:cubicBezTo>
                  <a:lnTo>
                    <a:pt x="128887" y="1288870"/>
                  </a:lnTo>
                  <a:cubicBezTo>
                    <a:pt x="57705" y="1288870"/>
                    <a:pt x="0" y="1231165"/>
                    <a:pt x="0" y="1159983"/>
                  </a:cubicBezTo>
                  <a:lnTo>
                    <a:pt x="0" y="128887"/>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9190" tIns="129190" rIns="129190" bIns="129190" numCol="1" spcCol="1270" anchor="ctr" anchorCtr="0">
              <a:noAutofit/>
            </a:bodyPr>
            <a:lstStyle/>
            <a:p>
              <a:pPr lvl="0" algn="ctr" defTabSz="1066800">
                <a:lnSpc>
                  <a:spcPct val="90000"/>
                </a:lnSpc>
                <a:spcBef>
                  <a:spcPct val="0"/>
                </a:spcBef>
                <a:spcAft>
                  <a:spcPct val="35000"/>
                </a:spcAft>
              </a:pPr>
              <a:r>
                <a:rPr lang="en-US" sz="2400" kern="1200" dirty="0" smtClean="0"/>
                <a:t>Structural</a:t>
              </a:r>
              <a:endParaRPr lang="en-US" sz="2400" kern="1200" dirty="0"/>
            </a:p>
          </p:txBody>
        </p:sp>
      </p:grpSp>
      <p:grpSp>
        <p:nvGrpSpPr>
          <p:cNvPr id="24" name="Group 23"/>
          <p:cNvGrpSpPr/>
          <p:nvPr/>
        </p:nvGrpSpPr>
        <p:grpSpPr>
          <a:xfrm>
            <a:off x="5864820" y="3540830"/>
            <a:ext cx="2255242" cy="1503118"/>
            <a:chOff x="5864820" y="3540830"/>
            <a:chExt cx="2255242" cy="1503118"/>
          </a:xfrm>
        </p:grpSpPr>
        <p:sp>
          <p:nvSpPr>
            <p:cNvPr id="17" name="Rounded Rectangle 16"/>
            <p:cNvSpPr/>
            <p:nvPr/>
          </p:nvSpPr>
          <p:spPr>
            <a:xfrm>
              <a:off x="5864820" y="3540830"/>
              <a:ext cx="2029717" cy="1288870"/>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Freeform 17"/>
            <p:cNvSpPr/>
            <p:nvPr/>
          </p:nvSpPr>
          <p:spPr>
            <a:xfrm>
              <a:off x="6090345" y="3755078"/>
              <a:ext cx="2029717" cy="1288870"/>
            </a:xfrm>
            <a:custGeom>
              <a:avLst/>
              <a:gdLst>
                <a:gd name="connsiteX0" fmla="*/ 0 w 2029717"/>
                <a:gd name="connsiteY0" fmla="*/ 128887 h 1288870"/>
                <a:gd name="connsiteX1" fmla="*/ 128887 w 2029717"/>
                <a:gd name="connsiteY1" fmla="*/ 0 h 1288870"/>
                <a:gd name="connsiteX2" fmla="*/ 1900830 w 2029717"/>
                <a:gd name="connsiteY2" fmla="*/ 0 h 1288870"/>
                <a:gd name="connsiteX3" fmla="*/ 2029717 w 2029717"/>
                <a:gd name="connsiteY3" fmla="*/ 128887 h 1288870"/>
                <a:gd name="connsiteX4" fmla="*/ 2029717 w 2029717"/>
                <a:gd name="connsiteY4" fmla="*/ 1159983 h 1288870"/>
                <a:gd name="connsiteX5" fmla="*/ 1900830 w 2029717"/>
                <a:gd name="connsiteY5" fmla="*/ 1288870 h 1288870"/>
                <a:gd name="connsiteX6" fmla="*/ 128887 w 2029717"/>
                <a:gd name="connsiteY6" fmla="*/ 1288870 h 1288870"/>
                <a:gd name="connsiteX7" fmla="*/ 0 w 2029717"/>
                <a:gd name="connsiteY7" fmla="*/ 1159983 h 1288870"/>
                <a:gd name="connsiteX8" fmla="*/ 0 w 2029717"/>
                <a:gd name="connsiteY8" fmla="*/ 128887 h 128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717" h="1288870">
                  <a:moveTo>
                    <a:pt x="0" y="128887"/>
                  </a:moveTo>
                  <a:cubicBezTo>
                    <a:pt x="0" y="57705"/>
                    <a:pt x="57705" y="0"/>
                    <a:pt x="128887" y="0"/>
                  </a:cubicBezTo>
                  <a:lnTo>
                    <a:pt x="1900830" y="0"/>
                  </a:lnTo>
                  <a:cubicBezTo>
                    <a:pt x="1972012" y="0"/>
                    <a:pt x="2029717" y="57705"/>
                    <a:pt x="2029717" y="128887"/>
                  </a:cubicBezTo>
                  <a:lnTo>
                    <a:pt x="2029717" y="1159983"/>
                  </a:lnTo>
                  <a:cubicBezTo>
                    <a:pt x="2029717" y="1231165"/>
                    <a:pt x="1972012" y="1288870"/>
                    <a:pt x="1900830" y="1288870"/>
                  </a:cubicBezTo>
                  <a:lnTo>
                    <a:pt x="128887" y="1288870"/>
                  </a:lnTo>
                  <a:cubicBezTo>
                    <a:pt x="57705" y="1288870"/>
                    <a:pt x="0" y="1231165"/>
                    <a:pt x="0" y="1159983"/>
                  </a:cubicBezTo>
                  <a:lnTo>
                    <a:pt x="0" y="128887"/>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9190" tIns="129190" rIns="129190" bIns="129190" numCol="1" spcCol="1270" anchor="ctr" anchorCtr="0">
              <a:noAutofit/>
            </a:bodyPr>
            <a:lstStyle/>
            <a:p>
              <a:pPr lvl="0" algn="ctr" defTabSz="1066800">
                <a:lnSpc>
                  <a:spcPct val="90000"/>
                </a:lnSpc>
                <a:spcBef>
                  <a:spcPct val="0"/>
                </a:spcBef>
                <a:spcAft>
                  <a:spcPct val="35000"/>
                </a:spcAft>
              </a:pPr>
              <a:r>
                <a:rPr lang="en-US" sz="2400" kern="1200" dirty="0" err="1" smtClean="0"/>
                <a:t>Behavioural</a:t>
              </a:r>
              <a:endParaRPr lang="en-US" sz="24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Adding and removing products at run-time</a:t>
            </a:r>
          </a:p>
          <a:p>
            <a:r>
              <a:rPr lang="en-US" i="1" dirty="0" smtClean="0"/>
              <a:t>Specifying new objects by varying values</a:t>
            </a:r>
          </a:p>
          <a:p>
            <a:r>
              <a:rPr lang="en-US" i="1" dirty="0" smtClean="0"/>
              <a:t>Reduced </a:t>
            </a:r>
            <a:r>
              <a:rPr lang="en-US" i="1" dirty="0" err="1" smtClean="0"/>
              <a:t>subclassing</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i="1" dirty="0" smtClean="0"/>
              <a:t>Using a prototype manager</a:t>
            </a:r>
          </a:p>
          <a:p>
            <a:r>
              <a:rPr lang="en-US" i="1" dirty="0" smtClean="0"/>
              <a:t>Implementing the Clone operation</a:t>
            </a:r>
          </a:p>
          <a:p>
            <a:r>
              <a:rPr lang="en-US" i="1" dirty="0" smtClean="0"/>
              <a:t>Initializing clones</a:t>
            </a:r>
          </a:p>
          <a:p>
            <a:r>
              <a:rPr lang="en-US" i="1" dirty="0" smtClean="0"/>
              <a:t>Deep Clones v/s Shallow Clones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Code</a:t>
            </a:r>
            <a:endParaRPr lang="en-US" dirty="0"/>
          </a:p>
        </p:txBody>
      </p:sp>
      <p:pic>
        <p:nvPicPr>
          <p:cNvPr id="4" name="Content Placeholder 3"/>
          <p:cNvPicPr>
            <a:picLocks noGrp="1" noChangeAspect="1"/>
          </p:cNvPicPr>
          <p:nvPr>
            <p:ph idx="1"/>
          </p:nvPr>
        </p:nvPicPr>
        <p:blipFill>
          <a:blip r:embed="rId2"/>
          <a:stretch>
            <a:fillRect/>
          </a:stretch>
        </p:blipFill>
        <p:spPr>
          <a:xfrm>
            <a:off x="1066800" y="914400"/>
            <a:ext cx="6400800" cy="498914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pic>
        <p:nvPicPr>
          <p:cNvPr id="4" name="Picture 3"/>
          <p:cNvPicPr>
            <a:picLocks noChangeAspect="1"/>
          </p:cNvPicPr>
          <p:nvPr/>
        </p:nvPicPr>
        <p:blipFill>
          <a:blip r:embed="rId2"/>
          <a:stretch>
            <a:fillRect/>
          </a:stretch>
        </p:blipFill>
        <p:spPr>
          <a:xfrm>
            <a:off x="1981200" y="762000"/>
            <a:ext cx="4171950" cy="54662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149477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pic>
        <p:nvPicPr>
          <p:cNvPr id="4" name="Picture 3"/>
          <p:cNvPicPr>
            <a:picLocks noChangeAspect="1"/>
          </p:cNvPicPr>
          <p:nvPr/>
        </p:nvPicPr>
        <p:blipFill>
          <a:blip r:embed="rId2"/>
          <a:stretch>
            <a:fillRect/>
          </a:stretch>
        </p:blipFill>
        <p:spPr>
          <a:xfrm>
            <a:off x="1525480" y="853450"/>
            <a:ext cx="5496807" cy="5304046"/>
          </a:xfrm>
          <a:prstGeom prst="rect">
            <a:avLst/>
          </a:prstGeom>
          <a:ln>
            <a:noFill/>
          </a:ln>
          <a:effectLst>
            <a:outerShdw blurRad="190500" algn="tl" rotWithShape="0">
              <a:srgbClr val="000000">
                <a:alpha val="70000"/>
              </a:srgbClr>
            </a:outerShdw>
          </a:effectLst>
        </p:spPr>
      </p:pic>
      <p:sp>
        <p:nvSpPr>
          <p:cNvPr id="5" name="Down Arrow 4"/>
          <p:cNvSpPr/>
          <p:nvPr/>
        </p:nvSpPr>
        <p:spPr>
          <a:xfrm rot="3807519">
            <a:off x="5610532" y="849733"/>
            <a:ext cx="304800" cy="1828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705600" y="1219200"/>
            <a:ext cx="1676400" cy="461665"/>
          </a:xfrm>
          <a:prstGeom prst="rect">
            <a:avLst/>
          </a:prstGeom>
          <a:noFill/>
        </p:spPr>
        <p:txBody>
          <a:bodyPr wrap="square" rtlCol="0">
            <a:spAutoFit/>
          </a:bodyPr>
          <a:lstStyle/>
          <a:p>
            <a:r>
              <a:rPr lang="en-US" sz="1200" dirty="0" smtClean="0"/>
              <a:t>Deep copy</a:t>
            </a:r>
          </a:p>
          <a:p>
            <a:r>
              <a:rPr lang="en-US" sz="1200" dirty="0" smtClean="0"/>
              <a:t>Using Serialization</a:t>
            </a:r>
            <a:endParaRPr lang="en-US" sz="1200" dirty="0"/>
          </a:p>
        </p:txBody>
      </p:sp>
    </p:spTree>
    <p:extLst>
      <p:ext uri="{BB962C8B-B14F-4D97-AF65-F5344CB8AC3E}">
        <p14:creationId xmlns:p14="http://schemas.microsoft.com/office/powerpoint/2010/main" val="17394941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Data Structure Manipulation </a:t>
            </a:r>
          </a:p>
          <a:p>
            <a:r>
              <a:rPr lang="en-US" dirty="0" smtClean="0"/>
              <a:t>Data Sorting</a:t>
            </a:r>
          </a:p>
          <a:p>
            <a:r>
              <a:rPr lang="en-US" dirty="0" smtClean="0"/>
              <a:t>Ordering</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Prototype  and AbstractFactory may compete each other in some cases.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dirty="0" smtClean="0"/>
              <a:t>Abstract Factory </a:t>
            </a:r>
          </a:p>
          <a:p>
            <a:r>
              <a:rPr lang="en-US" dirty="0" smtClean="0"/>
              <a:t>Factory Method </a:t>
            </a:r>
          </a:p>
          <a:p>
            <a:r>
              <a:rPr lang="en-US" dirty="0" smtClean="0"/>
              <a:t>Singleton </a:t>
            </a:r>
          </a:p>
          <a:p>
            <a:r>
              <a:rPr lang="en-US" dirty="0" smtClean="0"/>
              <a:t>Prototype </a:t>
            </a:r>
          </a:p>
          <a:p>
            <a:r>
              <a:rPr lang="en-US" b="1" dirty="0" smtClean="0"/>
              <a:t>Builder</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Builder</a:t>
            </a:r>
            <a:endParaRPr lang="en-US" dirty="0"/>
          </a:p>
        </p:txBody>
      </p:sp>
      <p:sp>
        <p:nvSpPr>
          <p:cNvPr id="5" name="Subtitle 4"/>
          <p:cNvSpPr>
            <a:spLocks noGrp="1"/>
          </p:cNvSpPr>
          <p:nvPr>
            <p:ph type="subTitle" idx="1"/>
          </p:nvPr>
        </p:nvSpPr>
        <p:spPr/>
        <p:txBody>
          <a:bodyPr/>
          <a:lstStyle/>
          <a:p>
            <a:r>
              <a:rPr lang="en-US" dirty="0" smtClean="0"/>
              <a:t>Creational Pattern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Separate the construction of a complex object from its representation so that the same construction process can create different representations.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Creational Patterns</a:t>
            </a:r>
            <a:endParaRPr lang="en-US" dirty="0"/>
          </a:p>
        </p:txBody>
      </p:sp>
      <p:sp>
        <p:nvSpPr>
          <p:cNvPr id="6" name="Freeform 5"/>
          <p:cNvSpPr/>
          <p:nvPr/>
        </p:nvSpPr>
        <p:spPr>
          <a:xfrm>
            <a:off x="2325120" y="3505200"/>
            <a:ext cx="1622964" cy="1968161"/>
          </a:xfrm>
          <a:custGeom>
            <a:avLst/>
            <a:gdLst>
              <a:gd name="connsiteX0" fmla="*/ 0 w 1622964"/>
              <a:gd name="connsiteY0" fmla="*/ 0 h 1968161"/>
              <a:gd name="connsiteX1" fmla="*/ 811482 w 1622964"/>
              <a:gd name="connsiteY1" fmla="*/ 0 h 1968161"/>
              <a:gd name="connsiteX2" fmla="*/ 811482 w 1622964"/>
              <a:gd name="connsiteY2" fmla="*/ 1968161 h 1968161"/>
              <a:gd name="connsiteX3" fmla="*/ 1622964 w 1622964"/>
              <a:gd name="connsiteY3" fmla="*/ 1968161 h 1968161"/>
            </a:gdLst>
            <a:ahLst/>
            <a:cxnLst>
              <a:cxn ang="0">
                <a:pos x="connsiteX0" y="connsiteY0"/>
              </a:cxn>
              <a:cxn ang="0">
                <a:pos x="connsiteX1" y="connsiteY1"/>
              </a:cxn>
              <a:cxn ang="0">
                <a:pos x="connsiteX2" y="connsiteY2"/>
              </a:cxn>
              <a:cxn ang="0">
                <a:pos x="connsiteX3" y="connsiteY3"/>
              </a:cxn>
            </a:cxnLst>
            <a:rect l="l" t="t" r="r" b="b"/>
            <a:pathLst>
              <a:path w="1622964" h="1968161">
                <a:moveTo>
                  <a:pt x="0" y="0"/>
                </a:moveTo>
                <a:lnTo>
                  <a:pt x="811482" y="0"/>
                </a:lnTo>
                <a:lnTo>
                  <a:pt x="811482" y="1968161"/>
                </a:lnTo>
                <a:lnTo>
                  <a:pt x="1622964" y="196816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60407" tIns="920305" rIns="760407" bIns="920306" numCol="1" spcCol="1270" anchor="ctr" anchorCtr="0">
            <a:noAutofit/>
          </a:bodyPr>
          <a:lstStyle/>
          <a:p>
            <a:pPr lvl="0" algn="ctr" defTabSz="400050">
              <a:lnSpc>
                <a:spcPct val="90000"/>
              </a:lnSpc>
              <a:spcBef>
                <a:spcPct val="0"/>
              </a:spcBef>
              <a:spcAft>
                <a:spcPct val="35000"/>
              </a:spcAft>
            </a:pPr>
            <a:endParaRPr lang="en-US" sz="900" u="sng" kern="1200"/>
          </a:p>
        </p:txBody>
      </p:sp>
      <p:sp>
        <p:nvSpPr>
          <p:cNvPr id="7" name="Freeform 6"/>
          <p:cNvSpPr/>
          <p:nvPr/>
        </p:nvSpPr>
        <p:spPr>
          <a:xfrm>
            <a:off x="2325120" y="3505200"/>
            <a:ext cx="1622964" cy="984080"/>
          </a:xfrm>
          <a:custGeom>
            <a:avLst/>
            <a:gdLst>
              <a:gd name="connsiteX0" fmla="*/ 0 w 1622964"/>
              <a:gd name="connsiteY0" fmla="*/ 0 h 984080"/>
              <a:gd name="connsiteX1" fmla="*/ 811482 w 1622964"/>
              <a:gd name="connsiteY1" fmla="*/ 0 h 984080"/>
              <a:gd name="connsiteX2" fmla="*/ 811482 w 1622964"/>
              <a:gd name="connsiteY2" fmla="*/ 984080 h 984080"/>
              <a:gd name="connsiteX3" fmla="*/ 1622964 w 1622964"/>
              <a:gd name="connsiteY3" fmla="*/ 984080 h 984080"/>
            </a:gdLst>
            <a:ahLst/>
            <a:cxnLst>
              <a:cxn ang="0">
                <a:pos x="connsiteX0" y="connsiteY0"/>
              </a:cxn>
              <a:cxn ang="0">
                <a:pos x="connsiteX1" y="connsiteY1"/>
              </a:cxn>
              <a:cxn ang="0">
                <a:pos x="connsiteX2" y="connsiteY2"/>
              </a:cxn>
              <a:cxn ang="0">
                <a:pos x="connsiteX3" y="connsiteY3"/>
              </a:cxn>
            </a:cxnLst>
            <a:rect l="l" t="t" r="r" b="b"/>
            <a:pathLst>
              <a:path w="1622964" h="984080">
                <a:moveTo>
                  <a:pt x="0" y="0"/>
                </a:moveTo>
                <a:lnTo>
                  <a:pt x="811482" y="0"/>
                </a:lnTo>
                <a:lnTo>
                  <a:pt x="811482" y="984080"/>
                </a:lnTo>
                <a:lnTo>
                  <a:pt x="1622964" y="98408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76732" tIns="444590" rIns="776732" bIns="444590" numCol="1" spcCol="1270" anchor="ctr" anchorCtr="0">
            <a:noAutofit/>
          </a:bodyPr>
          <a:lstStyle/>
          <a:p>
            <a:pPr lvl="0" algn="ctr" defTabSz="266700">
              <a:lnSpc>
                <a:spcPct val="90000"/>
              </a:lnSpc>
              <a:spcBef>
                <a:spcPct val="0"/>
              </a:spcBef>
              <a:spcAft>
                <a:spcPct val="35000"/>
              </a:spcAft>
            </a:pPr>
            <a:endParaRPr lang="en-US" sz="600" u="sng" kern="1200"/>
          </a:p>
        </p:txBody>
      </p:sp>
      <p:sp>
        <p:nvSpPr>
          <p:cNvPr id="8" name="Freeform 7"/>
          <p:cNvSpPr/>
          <p:nvPr/>
        </p:nvSpPr>
        <p:spPr>
          <a:xfrm>
            <a:off x="2325120" y="3459480"/>
            <a:ext cx="1622964" cy="91440"/>
          </a:xfrm>
          <a:custGeom>
            <a:avLst/>
            <a:gdLst>
              <a:gd name="connsiteX0" fmla="*/ 0 w 1622964"/>
              <a:gd name="connsiteY0" fmla="*/ 45720 h 91440"/>
              <a:gd name="connsiteX1" fmla="*/ 1622964 w 1622964"/>
              <a:gd name="connsiteY1" fmla="*/ 45720 h 91440"/>
            </a:gdLst>
            <a:ahLst/>
            <a:cxnLst>
              <a:cxn ang="0">
                <a:pos x="connsiteX0" y="connsiteY0"/>
              </a:cxn>
              <a:cxn ang="0">
                <a:pos x="connsiteX1" y="connsiteY1"/>
              </a:cxn>
            </a:cxnLst>
            <a:rect l="l" t="t" r="r" b="b"/>
            <a:pathLst>
              <a:path w="1622964" h="91440">
                <a:moveTo>
                  <a:pt x="0" y="45720"/>
                </a:moveTo>
                <a:lnTo>
                  <a:pt x="1622964"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3608" tIns="5145" rIns="783608" bIns="5147" numCol="1" spcCol="1270" anchor="ctr" anchorCtr="0">
            <a:noAutofit/>
          </a:bodyPr>
          <a:lstStyle/>
          <a:p>
            <a:pPr lvl="0" algn="ctr" defTabSz="222250">
              <a:lnSpc>
                <a:spcPct val="90000"/>
              </a:lnSpc>
              <a:spcBef>
                <a:spcPct val="0"/>
              </a:spcBef>
              <a:spcAft>
                <a:spcPct val="35000"/>
              </a:spcAft>
            </a:pPr>
            <a:endParaRPr lang="en-US" sz="500" u="sng" kern="1200"/>
          </a:p>
        </p:txBody>
      </p:sp>
      <p:sp>
        <p:nvSpPr>
          <p:cNvPr id="9" name="Freeform 8"/>
          <p:cNvSpPr/>
          <p:nvPr/>
        </p:nvSpPr>
        <p:spPr>
          <a:xfrm>
            <a:off x="2325120" y="2521119"/>
            <a:ext cx="1622964" cy="984080"/>
          </a:xfrm>
          <a:custGeom>
            <a:avLst/>
            <a:gdLst>
              <a:gd name="connsiteX0" fmla="*/ 0 w 1622964"/>
              <a:gd name="connsiteY0" fmla="*/ 984080 h 984080"/>
              <a:gd name="connsiteX1" fmla="*/ 811482 w 1622964"/>
              <a:gd name="connsiteY1" fmla="*/ 984080 h 984080"/>
              <a:gd name="connsiteX2" fmla="*/ 811482 w 1622964"/>
              <a:gd name="connsiteY2" fmla="*/ 0 h 984080"/>
              <a:gd name="connsiteX3" fmla="*/ 1622964 w 1622964"/>
              <a:gd name="connsiteY3" fmla="*/ 0 h 984080"/>
            </a:gdLst>
            <a:ahLst/>
            <a:cxnLst>
              <a:cxn ang="0">
                <a:pos x="connsiteX0" y="connsiteY0"/>
              </a:cxn>
              <a:cxn ang="0">
                <a:pos x="connsiteX1" y="connsiteY1"/>
              </a:cxn>
              <a:cxn ang="0">
                <a:pos x="connsiteX2" y="connsiteY2"/>
              </a:cxn>
              <a:cxn ang="0">
                <a:pos x="connsiteX3" y="connsiteY3"/>
              </a:cxn>
            </a:cxnLst>
            <a:rect l="l" t="t" r="r" b="b"/>
            <a:pathLst>
              <a:path w="1622964" h="984080">
                <a:moveTo>
                  <a:pt x="0" y="984080"/>
                </a:moveTo>
                <a:lnTo>
                  <a:pt x="811482" y="984080"/>
                </a:lnTo>
                <a:lnTo>
                  <a:pt x="811482" y="0"/>
                </a:lnTo>
                <a:lnTo>
                  <a:pt x="162296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76732" tIns="444590" rIns="776732" bIns="444590" numCol="1" spcCol="1270" anchor="ctr" anchorCtr="0">
            <a:noAutofit/>
          </a:bodyPr>
          <a:lstStyle/>
          <a:p>
            <a:pPr lvl="0" algn="ctr" defTabSz="266700">
              <a:lnSpc>
                <a:spcPct val="90000"/>
              </a:lnSpc>
              <a:spcBef>
                <a:spcPct val="0"/>
              </a:spcBef>
              <a:spcAft>
                <a:spcPct val="35000"/>
              </a:spcAft>
            </a:pPr>
            <a:endParaRPr lang="en-US" sz="600" u="sng" kern="1200"/>
          </a:p>
        </p:txBody>
      </p:sp>
      <p:sp>
        <p:nvSpPr>
          <p:cNvPr id="10" name="Freeform 9"/>
          <p:cNvSpPr/>
          <p:nvPr/>
        </p:nvSpPr>
        <p:spPr>
          <a:xfrm>
            <a:off x="2325120" y="1537038"/>
            <a:ext cx="1622964" cy="1968161"/>
          </a:xfrm>
          <a:custGeom>
            <a:avLst/>
            <a:gdLst>
              <a:gd name="connsiteX0" fmla="*/ 0 w 1622964"/>
              <a:gd name="connsiteY0" fmla="*/ 1968161 h 1968161"/>
              <a:gd name="connsiteX1" fmla="*/ 811482 w 1622964"/>
              <a:gd name="connsiteY1" fmla="*/ 1968161 h 1968161"/>
              <a:gd name="connsiteX2" fmla="*/ 811482 w 1622964"/>
              <a:gd name="connsiteY2" fmla="*/ 0 h 1968161"/>
              <a:gd name="connsiteX3" fmla="*/ 1622964 w 1622964"/>
              <a:gd name="connsiteY3" fmla="*/ 0 h 1968161"/>
            </a:gdLst>
            <a:ahLst/>
            <a:cxnLst>
              <a:cxn ang="0">
                <a:pos x="connsiteX0" y="connsiteY0"/>
              </a:cxn>
              <a:cxn ang="0">
                <a:pos x="connsiteX1" y="connsiteY1"/>
              </a:cxn>
              <a:cxn ang="0">
                <a:pos x="connsiteX2" y="connsiteY2"/>
              </a:cxn>
              <a:cxn ang="0">
                <a:pos x="connsiteX3" y="connsiteY3"/>
              </a:cxn>
            </a:cxnLst>
            <a:rect l="l" t="t" r="r" b="b"/>
            <a:pathLst>
              <a:path w="1622964" h="1968161">
                <a:moveTo>
                  <a:pt x="0" y="1968161"/>
                </a:moveTo>
                <a:lnTo>
                  <a:pt x="811482" y="1968161"/>
                </a:lnTo>
                <a:lnTo>
                  <a:pt x="811482" y="0"/>
                </a:lnTo>
                <a:lnTo>
                  <a:pt x="162296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60407" tIns="920305" rIns="760407" bIns="920306" numCol="1" spcCol="1270" anchor="ctr" anchorCtr="0">
            <a:noAutofit/>
          </a:bodyPr>
          <a:lstStyle/>
          <a:p>
            <a:pPr lvl="0" algn="ctr" defTabSz="400050">
              <a:lnSpc>
                <a:spcPct val="90000"/>
              </a:lnSpc>
              <a:spcBef>
                <a:spcPct val="0"/>
              </a:spcBef>
              <a:spcAft>
                <a:spcPct val="35000"/>
              </a:spcAft>
            </a:pPr>
            <a:endParaRPr lang="en-US" sz="900" u="sng" kern="1200"/>
          </a:p>
        </p:txBody>
      </p:sp>
      <p:sp>
        <p:nvSpPr>
          <p:cNvPr id="11" name="Freeform 10"/>
          <p:cNvSpPr/>
          <p:nvPr/>
        </p:nvSpPr>
        <p:spPr>
          <a:xfrm rot="16200000">
            <a:off x="-6006" y="3169421"/>
            <a:ext cx="4470735" cy="801121"/>
          </a:xfrm>
          <a:custGeom>
            <a:avLst/>
            <a:gdLst>
              <a:gd name="connsiteX0" fmla="*/ 0 w 5181600"/>
              <a:gd name="connsiteY0" fmla="*/ 0 h 984504"/>
              <a:gd name="connsiteX1" fmla="*/ 5181600 w 5181600"/>
              <a:gd name="connsiteY1" fmla="*/ 0 h 984504"/>
              <a:gd name="connsiteX2" fmla="*/ 5181600 w 5181600"/>
              <a:gd name="connsiteY2" fmla="*/ 984504 h 984504"/>
              <a:gd name="connsiteX3" fmla="*/ 0 w 5181600"/>
              <a:gd name="connsiteY3" fmla="*/ 984504 h 984504"/>
              <a:gd name="connsiteX4" fmla="*/ 0 w 5181600"/>
              <a:gd name="connsiteY4" fmla="*/ 0 h 984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984504">
                <a:moveTo>
                  <a:pt x="0" y="0"/>
                </a:moveTo>
                <a:lnTo>
                  <a:pt x="5181600" y="0"/>
                </a:lnTo>
                <a:lnTo>
                  <a:pt x="5181600" y="984504"/>
                </a:lnTo>
                <a:lnTo>
                  <a:pt x="0" y="984504"/>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3200" b="1" i="1" u="none" kern="1200" dirty="0" smtClean="0"/>
              <a:t>Creational Patterns</a:t>
            </a:r>
            <a:endParaRPr lang="en-US" sz="3200" b="1" i="1" u="none" kern="1200" dirty="0"/>
          </a:p>
        </p:txBody>
      </p:sp>
      <p:sp>
        <p:nvSpPr>
          <p:cNvPr id="12" name="Freeform 11"/>
          <p:cNvSpPr/>
          <p:nvPr/>
        </p:nvSpPr>
        <p:spPr>
          <a:xfrm>
            <a:off x="3948084" y="1334613"/>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Abstract Factory </a:t>
            </a:r>
          </a:p>
        </p:txBody>
      </p:sp>
      <p:sp>
        <p:nvSpPr>
          <p:cNvPr id="13" name="Freeform 12"/>
          <p:cNvSpPr/>
          <p:nvPr/>
        </p:nvSpPr>
        <p:spPr>
          <a:xfrm>
            <a:off x="3948084" y="2318694"/>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Factory Method</a:t>
            </a:r>
            <a:endParaRPr lang="en-US" sz="2400" kern="1200" dirty="0"/>
          </a:p>
        </p:txBody>
      </p:sp>
      <p:sp>
        <p:nvSpPr>
          <p:cNvPr id="14" name="Freeform 13"/>
          <p:cNvSpPr/>
          <p:nvPr/>
        </p:nvSpPr>
        <p:spPr>
          <a:xfrm>
            <a:off x="3948084" y="3302774"/>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Prototype</a:t>
            </a:r>
            <a:endParaRPr lang="en-US" sz="2800" kern="1200" dirty="0"/>
          </a:p>
        </p:txBody>
      </p:sp>
      <p:sp>
        <p:nvSpPr>
          <p:cNvPr id="15" name="Freeform 14"/>
          <p:cNvSpPr/>
          <p:nvPr/>
        </p:nvSpPr>
        <p:spPr>
          <a:xfrm>
            <a:off x="3948084" y="4286855"/>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Singleton</a:t>
            </a:r>
            <a:endParaRPr lang="en-US" sz="3200" kern="1200" dirty="0"/>
          </a:p>
        </p:txBody>
      </p:sp>
      <p:sp>
        <p:nvSpPr>
          <p:cNvPr id="16" name="Freeform 15"/>
          <p:cNvSpPr/>
          <p:nvPr/>
        </p:nvSpPr>
        <p:spPr>
          <a:xfrm>
            <a:off x="3948084" y="5270935"/>
            <a:ext cx="3824316" cy="534414"/>
          </a:xfrm>
          <a:custGeom>
            <a:avLst/>
            <a:gdLst>
              <a:gd name="connsiteX0" fmla="*/ 0 w 2757520"/>
              <a:gd name="connsiteY0" fmla="*/ 0 h 737954"/>
              <a:gd name="connsiteX1" fmla="*/ 2757520 w 2757520"/>
              <a:gd name="connsiteY1" fmla="*/ 0 h 737954"/>
              <a:gd name="connsiteX2" fmla="*/ 2757520 w 2757520"/>
              <a:gd name="connsiteY2" fmla="*/ 737954 h 737954"/>
              <a:gd name="connsiteX3" fmla="*/ 0 w 2757520"/>
              <a:gd name="connsiteY3" fmla="*/ 737954 h 737954"/>
              <a:gd name="connsiteX4" fmla="*/ 0 w 2757520"/>
              <a:gd name="connsiteY4" fmla="*/ 0 h 73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520" h="737954">
                <a:moveTo>
                  <a:pt x="0" y="0"/>
                </a:moveTo>
                <a:lnTo>
                  <a:pt x="2757520" y="0"/>
                </a:lnTo>
                <a:lnTo>
                  <a:pt x="2757520" y="737954"/>
                </a:lnTo>
                <a:lnTo>
                  <a:pt x="0" y="737954"/>
                </a:lnTo>
                <a:lnTo>
                  <a:pt x="0" y="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Builder</a:t>
            </a:r>
            <a:endParaRPr lang="en-US" sz="32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Focus on constructing a complex object step by step. </a:t>
            </a:r>
          </a:p>
          <a:p>
            <a:r>
              <a:rPr lang="en-US" dirty="0" smtClean="0"/>
              <a:t>Abstract Factory emphasizes a family of product objects (either simple or complex). </a:t>
            </a:r>
          </a:p>
          <a:p>
            <a:r>
              <a:rPr lang="en-US" dirty="0" smtClean="0"/>
              <a:t>Builder returns the product as a final step</a:t>
            </a:r>
          </a:p>
          <a:p>
            <a:r>
              <a:rPr lang="en-US" dirty="0" smtClean="0"/>
              <a:t>Abstract Factory is concerned, the product gets returned immediately.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Builder pattern when</a:t>
            </a:r>
          </a:p>
          <a:p>
            <a:pPr lvl="1"/>
            <a:r>
              <a:rPr lang="en-US" dirty="0" smtClean="0"/>
              <a:t>the algorithm for creating a complex object should be independent of the parts that make up the object and how they're assembled. </a:t>
            </a:r>
          </a:p>
          <a:p>
            <a:pPr lvl="1"/>
            <a:r>
              <a:rPr lang="en-US" dirty="0" smtClean="0"/>
              <a:t>the construction process must allow different representations for the object that's constructed.</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4" name="Content Placeholder 3" descr="Builder.bmp"/>
          <p:cNvPicPr>
            <a:picLocks noGrp="1" noChangeAspect="1"/>
          </p:cNvPicPr>
          <p:nvPr>
            <p:ph idx="1"/>
          </p:nvPr>
        </p:nvPicPr>
        <p:blipFill>
          <a:blip r:embed="rId2" cstate="print"/>
          <a:stretch>
            <a:fillRect/>
          </a:stretch>
        </p:blipFill>
        <p:spPr>
          <a:xfrm>
            <a:off x="990600" y="2133600"/>
            <a:ext cx="7391400" cy="2602606"/>
          </a:xfr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Participants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Builder</a:t>
            </a:r>
            <a:r>
              <a:rPr lang="en-US" dirty="0" smtClean="0"/>
              <a:t> (</a:t>
            </a:r>
            <a:r>
              <a:rPr lang="en-US" dirty="0" err="1" smtClean="0"/>
              <a:t>PromoKitBuilder</a:t>
            </a:r>
            <a:r>
              <a:rPr lang="en-US" dirty="0" smtClean="0"/>
              <a:t>) </a:t>
            </a:r>
          </a:p>
          <a:p>
            <a:pPr lvl="1"/>
            <a:r>
              <a:rPr lang="en-US" dirty="0" smtClean="0"/>
              <a:t>specifies an abstract interface for creating parts of a Product object. </a:t>
            </a:r>
          </a:p>
          <a:p>
            <a:r>
              <a:rPr lang="en-US" b="1" dirty="0" err="1" smtClean="0"/>
              <a:t>ConcreteBuilder</a:t>
            </a:r>
            <a:r>
              <a:rPr lang="en-US" dirty="0" smtClean="0"/>
              <a:t> (</a:t>
            </a:r>
            <a:r>
              <a:rPr lang="en-US" dirty="0" err="1" smtClean="0"/>
              <a:t>MensKitBuilder</a:t>
            </a:r>
            <a:r>
              <a:rPr lang="en-US" dirty="0" smtClean="0"/>
              <a:t>, </a:t>
            </a:r>
            <a:r>
              <a:rPr lang="en-US" dirty="0" err="1" smtClean="0"/>
              <a:t>WomensKitBuilder</a:t>
            </a:r>
            <a:r>
              <a:rPr lang="en-US" dirty="0" smtClean="0"/>
              <a:t>) </a:t>
            </a:r>
          </a:p>
          <a:p>
            <a:pPr lvl="1"/>
            <a:r>
              <a:rPr lang="en-US" dirty="0" smtClean="0"/>
              <a:t>constructs and assembles parts of the product by implementing the Builder interface. </a:t>
            </a:r>
          </a:p>
          <a:p>
            <a:pPr lvl="1"/>
            <a:r>
              <a:rPr lang="en-US" dirty="0" smtClean="0"/>
              <a:t>defines and keeps track of the representation it creates. </a:t>
            </a:r>
          </a:p>
          <a:p>
            <a:pPr lvl="1"/>
            <a:r>
              <a:rPr lang="en-US" dirty="0" smtClean="0"/>
              <a:t>provides an interface for retrieving the product (</a:t>
            </a:r>
            <a:r>
              <a:rPr lang="en-US" dirty="0" err="1" smtClean="0"/>
              <a:t>PromoKit</a:t>
            </a:r>
            <a:r>
              <a:rPr lang="en-US" dirty="0" smtClean="0"/>
              <a:t>). </a:t>
            </a:r>
          </a:p>
          <a:p>
            <a:r>
              <a:rPr lang="en-US" b="1" dirty="0" smtClean="0"/>
              <a:t>Director</a:t>
            </a:r>
            <a:r>
              <a:rPr lang="en-US" dirty="0" smtClean="0"/>
              <a:t> (</a:t>
            </a:r>
            <a:r>
              <a:rPr lang="en-US" dirty="0" err="1" smtClean="0"/>
              <a:t>PromoKitDirector</a:t>
            </a:r>
            <a:r>
              <a:rPr lang="en-US" dirty="0" smtClean="0"/>
              <a:t>) </a:t>
            </a:r>
          </a:p>
          <a:p>
            <a:pPr lvl="1"/>
            <a:r>
              <a:rPr lang="en-US" dirty="0" smtClean="0"/>
              <a:t>constructs an object using the Builder interface. </a:t>
            </a:r>
          </a:p>
          <a:p>
            <a:r>
              <a:rPr lang="en-US" b="1" dirty="0" smtClean="0"/>
              <a:t>Product</a:t>
            </a:r>
            <a:r>
              <a:rPr lang="en-US" dirty="0" smtClean="0"/>
              <a:t> (</a:t>
            </a:r>
            <a:r>
              <a:rPr lang="en-US" dirty="0" err="1" smtClean="0"/>
              <a:t>PromoKit</a:t>
            </a:r>
            <a:r>
              <a:rPr lang="en-US" dirty="0" smtClean="0"/>
              <a:t>) </a:t>
            </a:r>
          </a:p>
          <a:p>
            <a:pPr lvl="1"/>
            <a:r>
              <a:rPr lang="en-US" dirty="0" smtClean="0"/>
              <a:t>represents the complex object under construction. </a:t>
            </a:r>
          </a:p>
          <a:p>
            <a:pPr lvl="1"/>
            <a:r>
              <a:rPr lang="en-US" dirty="0" err="1" smtClean="0"/>
              <a:t>ConcreteBuilder</a:t>
            </a:r>
            <a:r>
              <a:rPr lang="en-US" dirty="0" smtClean="0"/>
              <a:t> builds the product's internal representation and defines the process by which it's assembled. </a:t>
            </a:r>
          </a:p>
          <a:p>
            <a:pPr lvl="1"/>
            <a:r>
              <a:rPr lang="en-US" dirty="0" smtClean="0"/>
              <a:t>includes classes that define the constituent parts, including interfaces for assembling the parts into the final result. </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uidlerCollab.bmp"/>
          <p:cNvPicPr>
            <a:picLocks noChangeAspect="1"/>
          </p:cNvPicPr>
          <p:nvPr/>
        </p:nvPicPr>
        <p:blipFill>
          <a:blip r:embed="rId2" cstate="print"/>
          <a:stretch>
            <a:fillRect/>
          </a:stretch>
        </p:blipFill>
        <p:spPr>
          <a:xfrm>
            <a:off x="4620069" y="2362200"/>
            <a:ext cx="4523931" cy="3124200"/>
          </a:xfrm>
          <a:prstGeom prst="rect">
            <a:avLst/>
          </a:prstGeom>
        </p:spPr>
      </p:pic>
      <p:sp>
        <p:nvSpPr>
          <p:cNvPr id="2" name="Title 1"/>
          <p:cNvSpPr>
            <a:spLocks noGrp="1"/>
          </p:cNvSpPr>
          <p:nvPr>
            <p:ph type="title"/>
          </p:nvPr>
        </p:nvSpPr>
        <p:spPr/>
        <p:txBody>
          <a:bodyPr>
            <a:normAutofit/>
          </a:bodyPr>
          <a:lstStyle/>
          <a:p>
            <a:r>
              <a:rPr lang="en-US" dirty="0" smtClean="0"/>
              <a:t>Collaborations</a:t>
            </a:r>
            <a:endParaRPr lang="en-US" dirty="0"/>
          </a:p>
        </p:txBody>
      </p:sp>
      <p:sp>
        <p:nvSpPr>
          <p:cNvPr id="3" name="Content Placeholder 2"/>
          <p:cNvSpPr>
            <a:spLocks noGrp="1"/>
          </p:cNvSpPr>
          <p:nvPr>
            <p:ph idx="1"/>
          </p:nvPr>
        </p:nvSpPr>
        <p:spPr>
          <a:xfrm>
            <a:off x="457200" y="1447800"/>
            <a:ext cx="4419600" cy="4953000"/>
          </a:xfrm>
        </p:spPr>
        <p:txBody>
          <a:bodyPr>
            <a:normAutofit lnSpcReduction="10000"/>
          </a:bodyPr>
          <a:lstStyle/>
          <a:p>
            <a:r>
              <a:rPr lang="en-US" sz="2400" dirty="0" smtClean="0"/>
              <a:t>The client creates the Director object and configures it with the desired Builder object. </a:t>
            </a:r>
          </a:p>
          <a:p>
            <a:r>
              <a:rPr lang="en-US" sz="2400" dirty="0" smtClean="0"/>
              <a:t>Director notifies the builder whenever a part of the product should be built. </a:t>
            </a:r>
          </a:p>
          <a:p>
            <a:r>
              <a:rPr lang="en-US" sz="2400" dirty="0" smtClean="0"/>
              <a:t>Builder handles requests from the director and adds parts to the product. </a:t>
            </a:r>
          </a:p>
          <a:p>
            <a:r>
              <a:rPr lang="en-US" sz="2400" dirty="0" smtClean="0"/>
              <a:t>The client retrieves the product from the builder.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i="1" dirty="0" smtClean="0"/>
              <a:t>It lets you vary a product's internal representation</a:t>
            </a:r>
          </a:p>
          <a:p>
            <a:r>
              <a:rPr lang="en-US" i="1" dirty="0" smtClean="0"/>
              <a:t>It isolates code for construction and representation</a:t>
            </a:r>
          </a:p>
          <a:p>
            <a:r>
              <a:rPr lang="en-US" i="1" dirty="0" smtClean="0"/>
              <a:t>It gives you finer control over the construction process</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Typically there's an abstract Builder class that defines an operation for each component that a director may ask it to create. </a:t>
            </a:r>
          </a:p>
          <a:p>
            <a:r>
              <a:rPr lang="en-US" dirty="0" smtClean="0"/>
              <a:t>The operations do nothing by default. </a:t>
            </a:r>
          </a:p>
          <a:p>
            <a:r>
              <a:rPr lang="en-US" dirty="0" smtClean="0"/>
              <a:t>A </a:t>
            </a:r>
            <a:r>
              <a:rPr lang="en-US" dirty="0" err="1" smtClean="0"/>
              <a:t>ConcreteBuilder</a:t>
            </a:r>
            <a:r>
              <a:rPr lang="en-US" dirty="0" smtClean="0"/>
              <a:t> class overrides operations for components it's interested in creating.</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Sample Code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Known Uses</a:t>
            </a:r>
            <a:endParaRPr lang="en-US" dirty="0"/>
          </a:p>
        </p:txBody>
      </p:sp>
      <p:sp>
        <p:nvSpPr>
          <p:cNvPr id="3" name="Content Placeholder 2"/>
          <p:cNvSpPr>
            <a:spLocks noGrp="1"/>
          </p:cNvSpPr>
          <p:nvPr>
            <p:ph idx="1"/>
          </p:nvPr>
        </p:nvSpPr>
        <p:spPr/>
        <p:txBody>
          <a:bodyPr/>
          <a:lstStyle/>
          <a:p>
            <a:r>
              <a:rPr lang="en-US" dirty="0" smtClean="0"/>
              <a:t>The algorithm for creating a complex object should be independent of both the parts that make up the object and how the parts are assembled. </a:t>
            </a:r>
          </a:p>
          <a:p>
            <a:r>
              <a:rPr lang="en-US" dirty="0" smtClean="0"/>
              <a:t>The construction process must allow different representations of the constructed object.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Patterns</a:t>
            </a:r>
            <a:endParaRPr lang="en-US" dirty="0"/>
          </a:p>
        </p:txBody>
      </p:sp>
      <p:sp>
        <p:nvSpPr>
          <p:cNvPr id="3" name="Content Placeholder 2"/>
          <p:cNvSpPr>
            <a:spLocks noGrp="1"/>
          </p:cNvSpPr>
          <p:nvPr>
            <p:ph idx="1"/>
          </p:nvPr>
        </p:nvSpPr>
        <p:spPr/>
        <p:txBody>
          <a:bodyPr/>
          <a:lstStyle/>
          <a:p>
            <a:r>
              <a:rPr lang="en-US" dirty="0" smtClean="0"/>
              <a:t>Abstract Factory  is similar to Builder in that it too may construct complex objects</a:t>
            </a:r>
          </a:p>
          <a:p>
            <a:r>
              <a:rPr lang="en-US" dirty="0" smtClean="0"/>
              <a:t>A Composite is what the builder often builds.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Structural Patterns</a:t>
            </a:r>
            <a:endParaRPr lang="en-US" dirty="0"/>
          </a:p>
        </p:txBody>
      </p:sp>
      <p:sp>
        <p:nvSpPr>
          <p:cNvPr id="3" name="Content Placeholder 2"/>
          <p:cNvSpPr>
            <a:spLocks noGrp="1"/>
          </p:cNvSpPr>
          <p:nvPr>
            <p:ph idx="1"/>
          </p:nvPr>
        </p:nvSpPr>
        <p:spPr/>
        <p:txBody>
          <a:bodyPr/>
          <a:lstStyle/>
          <a:p>
            <a:pPr marL="68580" indent="0">
              <a:buNone/>
            </a:pPr>
            <a:r>
              <a:rPr lang="en-US" dirty="0" smtClean="0"/>
              <a:t>	</a:t>
            </a:r>
          </a:p>
        </p:txBody>
      </p:sp>
      <p:grpSp>
        <p:nvGrpSpPr>
          <p:cNvPr id="23" name="Group 22"/>
          <p:cNvGrpSpPr/>
          <p:nvPr/>
        </p:nvGrpSpPr>
        <p:grpSpPr>
          <a:xfrm>
            <a:off x="2196120" y="1349374"/>
            <a:ext cx="1046975" cy="4235451"/>
            <a:chOff x="2196120" y="1349374"/>
            <a:chExt cx="1046975" cy="4235451"/>
          </a:xfrm>
        </p:grpSpPr>
        <p:sp>
          <p:nvSpPr>
            <p:cNvPr id="8" name="Freeform 7"/>
            <p:cNvSpPr/>
            <p:nvPr/>
          </p:nvSpPr>
          <p:spPr>
            <a:xfrm>
              <a:off x="2196120" y="3467100"/>
              <a:ext cx="1046975" cy="2117725"/>
            </a:xfrm>
            <a:custGeom>
              <a:avLst/>
              <a:gdLst>
                <a:gd name="connsiteX0" fmla="*/ 0 w 1046975"/>
                <a:gd name="connsiteY0" fmla="*/ 0 h 2117725"/>
                <a:gd name="connsiteX1" fmla="*/ 523487 w 1046975"/>
                <a:gd name="connsiteY1" fmla="*/ 0 h 2117725"/>
                <a:gd name="connsiteX2" fmla="*/ 523487 w 1046975"/>
                <a:gd name="connsiteY2" fmla="*/ 2117725 h 2117725"/>
                <a:gd name="connsiteX3" fmla="*/ 1046975 w 1046975"/>
                <a:gd name="connsiteY3" fmla="*/ 2117725 h 2117725"/>
              </a:gdLst>
              <a:ahLst/>
              <a:cxnLst>
                <a:cxn ang="0">
                  <a:pos x="connsiteX0" y="connsiteY0"/>
                </a:cxn>
                <a:cxn ang="0">
                  <a:pos x="connsiteX1" y="connsiteY1"/>
                </a:cxn>
                <a:cxn ang="0">
                  <a:pos x="connsiteX2" y="connsiteY2"/>
                </a:cxn>
                <a:cxn ang="0">
                  <a:pos x="connsiteX3" y="connsiteY3"/>
                </a:cxn>
              </a:cxnLst>
              <a:rect l="l" t="t" r="r" b="b"/>
              <a:pathLst>
                <a:path w="1046975" h="2117725">
                  <a:moveTo>
                    <a:pt x="0" y="0"/>
                  </a:moveTo>
                  <a:lnTo>
                    <a:pt x="523487" y="0"/>
                  </a:lnTo>
                  <a:lnTo>
                    <a:pt x="523487" y="2117725"/>
                  </a:lnTo>
                  <a:lnTo>
                    <a:pt x="1046975" y="2117725"/>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7128" tIns="999802" rIns="477128" bIns="999804" numCol="1" spcCol="1270" anchor="ctr" anchorCtr="0">
              <a:noAutofit/>
            </a:bodyPr>
            <a:lstStyle/>
            <a:p>
              <a:pPr lvl="0" algn="ctr" defTabSz="355600">
                <a:lnSpc>
                  <a:spcPct val="90000"/>
                </a:lnSpc>
                <a:spcBef>
                  <a:spcPct val="0"/>
                </a:spcBef>
                <a:spcAft>
                  <a:spcPct val="35000"/>
                </a:spcAft>
              </a:pPr>
              <a:endParaRPr lang="en-US" sz="800" kern="1200"/>
            </a:p>
          </p:txBody>
        </p:sp>
        <p:sp>
          <p:nvSpPr>
            <p:cNvPr id="9" name="Freeform 8"/>
            <p:cNvSpPr/>
            <p:nvPr/>
          </p:nvSpPr>
          <p:spPr>
            <a:xfrm>
              <a:off x="2196120" y="3467100"/>
              <a:ext cx="1044696" cy="1388731"/>
            </a:xfrm>
            <a:custGeom>
              <a:avLst/>
              <a:gdLst>
                <a:gd name="connsiteX0" fmla="*/ 0 w 1044696"/>
                <a:gd name="connsiteY0" fmla="*/ 0 h 1388731"/>
                <a:gd name="connsiteX1" fmla="*/ 522348 w 1044696"/>
                <a:gd name="connsiteY1" fmla="*/ 0 h 1388731"/>
                <a:gd name="connsiteX2" fmla="*/ 522348 w 1044696"/>
                <a:gd name="connsiteY2" fmla="*/ 1388731 h 1388731"/>
                <a:gd name="connsiteX3" fmla="*/ 1044696 w 1044696"/>
                <a:gd name="connsiteY3" fmla="*/ 1388731 h 1388731"/>
              </a:gdLst>
              <a:ahLst/>
              <a:cxnLst>
                <a:cxn ang="0">
                  <a:pos x="connsiteX0" y="connsiteY0"/>
                </a:cxn>
                <a:cxn ang="0">
                  <a:pos x="connsiteX1" y="connsiteY1"/>
                </a:cxn>
                <a:cxn ang="0">
                  <a:pos x="connsiteX2" y="connsiteY2"/>
                </a:cxn>
                <a:cxn ang="0">
                  <a:pos x="connsiteX3" y="connsiteY3"/>
                </a:cxn>
              </a:cxnLst>
              <a:rect l="l" t="t" r="r" b="b"/>
              <a:pathLst>
                <a:path w="1044696" h="1388731">
                  <a:moveTo>
                    <a:pt x="0" y="0"/>
                  </a:moveTo>
                  <a:lnTo>
                    <a:pt x="522348" y="0"/>
                  </a:lnTo>
                  <a:lnTo>
                    <a:pt x="522348" y="1388731"/>
                  </a:lnTo>
                  <a:lnTo>
                    <a:pt x="1044696" y="1388731"/>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1603" tIns="650920" rIns="491603" bIns="650921" numCol="1" spcCol="1270" anchor="ctr" anchorCtr="0">
              <a:noAutofit/>
            </a:bodyPr>
            <a:lstStyle/>
            <a:p>
              <a:pPr lvl="0" algn="ctr" defTabSz="266700">
                <a:lnSpc>
                  <a:spcPct val="90000"/>
                </a:lnSpc>
                <a:spcBef>
                  <a:spcPct val="0"/>
                </a:spcBef>
                <a:spcAft>
                  <a:spcPct val="35000"/>
                </a:spcAft>
              </a:pPr>
              <a:endParaRPr lang="en-US" sz="600" kern="1200"/>
            </a:p>
          </p:txBody>
        </p:sp>
        <p:sp>
          <p:nvSpPr>
            <p:cNvPr id="10" name="Freeform 9"/>
            <p:cNvSpPr/>
            <p:nvPr/>
          </p:nvSpPr>
          <p:spPr>
            <a:xfrm>
              <a:off x="2196120" y="3467100"/>
              <a:ext cx="1046975" cy="705908"/>
            </a:xfrm>
            <a:custGeom>
              <a:avLst/>
              <a:gdLst>
                <a:gd name="connsiteX0" fmla="*/ 0 w 1046975"/>
                <a:gd name="connsiteY0" fmla="*/ 0 h 705908"/>
                <a:gd name="connsiteX1" fmla="*/ 523487 w 1046975"/>
                <a:gd name="connsiteY1" fmla="*/ 0 h 705908"/>
                <a:gd name="connsiteX2" fmla="*/ 523487 w 1046975"/>
                <a:gd name="connsiteY2" fmla="*/ 705908 h 705908"/>
                <a:gd name="connsiteX3" fmla="*/ 1046975 w 1046975"/>
                <a:gd name="connsiteY3" fmla="*/ 705908 h 705908"/>
              </a:gdLst>
              <a:ahLst/>
              <a:cxnLst>
                <a:cxn ang="0">
                  <a:pos x="connsiteX0" y="connsiteY0"/>
                </a:cxn>
                <a:cxn ang="0">
                  <a:pos x="connsiteX1" y="connsiteY1"/>
                </a:cxn>
                <a:cxn ang="0">
                  <a:pos x="connsiteX2" y="connsiteY2"/>
                </a:cxn>
                <a:cxn ang="0">
                  <a:pos x="connsiteX3" y="connsiteY3"/>
                </a:cxn>
              </a:cxnLst>
              <a:rect l="l" t="t" r="r" b="b"/>
              <a:pathLst>
                <a:path w="1046975" h="705908">
                  <a:moveTo>
                    <a:pt x="0" y="0"/>
                  </a:moveTo>
                  <a:lnTo>
                    <a:pt x="523487" y="0"/>
                  </a:lnTo>
                  <a:lnTo>
                    <a:pt x="523487" y="705908"/>
                  </a:lnTo>
                  <a:lnTo>
                    <a:pt x="1046975" y="705908"/>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04620" tIns="321386" rIns="504619" bIns="321386"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2196120" y="3421380"/>
              <a:ext cx="1046975" cy="91440"/>
            </a:xfrm>
            <a:custGeom>
              <a:avLst/>
              <a:gdLst>
                <a:gd name="connsiteX0" fmla="*/ 0 w 1046975"/>
                <a:gd name="connsiteY0" fmla="*/ 45720 h 91440"/>
                <a:gd name="connsiteX1" fmla="*/ 1046975 w 1046975"/>
                <a:gd name="connsiteY1" fmla="*/ 45720 h 91440"/>
              </a:gdLst>
              <a:ahLst/>
              <a:cxnLst>
                <a:cxn ang="0">
                  <a:pos x="connsiteX0" y="connsiteY0"/>
                </a:cxn>
                <a:cxn ang="0">
                  <a:pos x="connsiteX1" y="connsiteY1"/>
                </a:cxn>
              </a:cxnLst>
              <a:rect l="l" t="t" r="r" b="b"/>
              <a:pathLst>
                <a:path w="1046975" h="91440">
                  <a:moveTo>
                    <a:pt x="0" y="45720"/>
                  </a:moveTo>
                  <a:lnTo>
                    <a:pt x="1046975" y="45720"/>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10013" tIns="19545" rIns="510014" bIns="19547"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2196120" y="2761191"/>
              <a:ext cx="1046975" cy="705908"/>
            </a:xfrm>
            <a:custGeom>
              <a:avLst/>
              <a:gdLst>
                <a:gd name="connsiteX0" fmla="*/ 0 w 1046975"/>
                <a:gd name="connsiteY0" fmla="*/ 705908 h 705908"/>
                <a:gd name="connsiteX1" fmla="*/ 523487 w 1046975"/>
                <a:gd name="connsiteY1" fmla="*/ 705908 h 705908"/>
                <a:gd name="connsiteX2" fmla="*/ 523487 w 1046975"/>
                <a:gd name="connsiteY2" fmla="*/ 0 h 705908"/>
                <a:gd name="connsiteX3" fmla="*/ 1046975 w 1046975"/>
                <a:gd name="connsiteY3" fmla="*/ 0 h 705908"/>
              </a:gdLst>
              <a:ahLst/>
              <a:cxnLst>
                <a:cxn ang="0">
                  <a:pos x="connsiteX0" y="connsiteY0"/>
                </a:cxn>
                <a:cxn ang="0">
                  <a:pos x="connsiteX1" y="connsiteY1"/>
                </a:cxn>
                <a:cxn ang="0">
                  <a:pos x="connsiteX2" y="connsiteY2"/>
                </a:cxn>
                <a:cxn ang="0">
                  <a:pos x="connsiteX3" y="connsiteY3"/>
                </a:cxn>
              </a:cxnLst>
              <a:rect l="l" t="t" r="r" b="b"/>
              <a:pathLst>
                <a:path w="1046975" h="705908">
                  <a:moveTo>
                    <a:pt x="0" y="705908"/>
                  </a:moveTo>
                  <a:lnTo>
                    <a:pt x="523487" y="705908"/>
                  </a:lnTo>
                  <a:lnTo>
                    <a:pt x="523487" y="0"/>
                  </a:lnTo>
                  <a:lnTo>
                    <a:pt x="1046975" y="0"/>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04620" tIns="321386" rIns="504619" bIns="321386"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Freeform 12"/>
            <p:cNvSpPr/>
            <p:nvPr/>
          </p:nvSpPr>
          <p:spPr>
            <a:xfrm>
              <a:off x="2196120" y="2055282"/>
              <a:ext cx="1046975" cy="1411817"/>
            </a:xfrm>
            <a:custGeom>
              <a:avLst/>
              <a:gdLst>
                <a:gd name="connsiteX0" fmla="*/ 0 w 1046975"/>
                <a:gd name="connsiteY0" fmla="*/ 1411817 h 1411817"/>
                <a:gd name="connsiteX1" fmla="*/ 523487 w 1046975"/>
                <a:gd name="connsiteY1" fmla="*/ 1411817 h 1411817"/>
                <a:gd name="connsiteX2" fmla="*/ 523487 w 1046975"/>
                <a:gd name="connsiteY2" fmla="*/ 0 h 1411817"/>
                <a:gd name="connsiteX3" fmla="*/ 1046975 w 1046975"/>
                <a:gd name="connsiteY3" fmla="*/ 0 h 1411817"/>
              </a:gdLst>
              <a:ahLst/>
              <a:cxnLst>
                <a:cxn ang="0">
                  <a:pos x="connsiteX0" y="connsiteY0"/>
                </a:cxn>
                <a:cxn ang="0">
                  <a:pos x="connsiteX1" y="connsiteY1"/>
                </a:cxn>
                <a:cxn ang="0">
                  <a:pos x="connsiteX2" y="connsiteY2"/>
                </a:cxn>
                <a:cxn ang="0">
                  <a:pos x="connsiteX3" y="connsiteY3"/>
                </a:cxn>
              </a:cxnLst>
              <a:rect l="l" t="t" r="r" b="b"/>
              <a:pathLst>
                <a:path w="1046975" h="1411817">
                  <a:moveTo>
                    <a:pt x="0" y="1411817"/>
                  </a:moveTo>
                  <a:lnTo>
                    <a:pt x="523487" y="1411817"/>
                  </a:lnTo>
                  <a:lnTo>
                    <a:pt x="523487" y="0"/>
                  </a:lnTo>
                  <a:lnTo>
                    <a:pt x="1046975" y="0"/>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2246" tIns="661967" rIns="492246" bIns="661967" numCol="1" spcCol="1270" anchor="ctr" anchorCtr="0">
              <a:noAutofit/>
            </a:bodyPr>
            <a:lstStyle/>
            <a:p>
              <a:pPr lvl="0" algn="ctr" defTabSz="266700">
                <a:lnSpc>
                  <a:spcPct val="90000"/>
                </a:lnSpc>
                <a:spcBef>
                  <a:spcPct val="0"/>
                </a:spcBef>
                <a:spcAft>
                  <a:spcPct val="35000"/>
                </a:spcAft>
              </a:pPr>
              <a:endParaRPr lang="en-US" sz="600" kern="1200"/>
            </a:p>
          </p:txBody>
        </p:sp>
        <p:sp>
          <p:nvSpPr>
            <p:cNvPr id="14" name="Freeform 13"/>
            <p:cNvSpPr/>
            <p:nvPr/>
          </p:nvSpPr>
          <p:spPr>
            <a:xfrm>
              <a:off x="2196120" y="1349374"/>
              <a:ext cx="1046975" cy="2117725"/>
            </a:xfrm>
            <a:custGeom>
              <a:avLst/>
              <a:gdLst>
                <a:gd name="connsiteX0" fmla="*/ 0 w 1046975"/>
                <a:gd name="connsiteY0" fmla="*/ 2117725 h 2117725"/>
                <a:gd name="connsiteX1" fmla="*/ 523487 w 1046975"/>
                <a:gd name="connsiteY1" fmla="*/ 2117725 h 2117725"/>
                <a:gd name="connsiteX2" fmla="*/ 523487 w 1046975"/>
                <a:gd name="connsiteY2" fmla="*/ 0 h 2117725"/>
                <a:gd name="connsiteX3" fmla="*/ 1046975 w 1046975"/>
                <a:gd name="connsiteY3" fmla="*/ 0 h 2117725"/>
              </a:gdLst>
              <a:ahLst/>
              <a:cxnLst>
                <a:cxn ang="0">
                  <a:pos x="connsiteX0" y="connsiteY0"/>
                </a:cxn>
                <a:cxn ang="0">
                  <a:pos x="connsiteX1" y="connsiteY1"/>
                </a:cxn>
                <a:cxn ang="0">
                  <a:pos x="connsiteX2" y="connsiteY2"/>
                </a:cxn>
                <a:cxn ang="0">
                  <a:pos x="connsiteX3" y="connsiteY3"/>
                </a:cxn>
              </a:cxnLst>
              <a:rect l="l" t="t" r="r" b="b"/>
              <a:pathLst>
                <a:path w="1046975" h="2117725">
                  <a:moveTo>
                    <a:pt x="0" y="2117725"/>
                  </a:moveTo>
                  <a:lnTo>
                    <a:pt x="523487" y="2117725"/>
                  </a:lnTo>
                  <a:lnTo>
                    <a:pt x="523487" y="0"/>
                  </a:lnTo>
                  <a:lnTo>
                    <a:pt x="1046975" y="0"/>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77128" tIns="999803" rIns="477128" bIns="999803" numCol="1" spcCol="1270" anchor="ctr" anchorCtr="0">
              <a:noAutofit/>
            </a:bodyPr>
            <a:lstStyle/>
            <a:p>
              <a:pPr lvl="0" algn="ctr" defTabSz="355600">
                <a:lnSpc>
                  <a:spcPct val="90000"/>
                </a:lnSpc>
                <a:spcBef>
                  <a:spcPct val="0"/>
                </a:spcBef>
                <a:spcAft>
                  <a:spcPct val="35000"/>
                </a:spcAft>
              </a:pPr>
              <a:endParaRPr lang="en-US" sz="800" kern="1200"/>
            </a:p>
          </p:txBody>
        </p:sp>
      </p:grpSp>
      <p:sp>
        <p:nvSpPr>
          <p:cNvPr id="15" name="Freeform 14"/>
          <p:cNvSpPr/>
          <p:nvPr/>
        </p:nvSpPr>
        <p:spPr>
          <a:xfrm rot="16200000">
            <a:off x="-486539" y="3184736"/>
            <a:ext cx="4800594" cy="564726"/>
          </a:xfrm>
          <a:custGeom>
            <a:avLst/>
            <a:gdLst>
              <a:gd name="connsiteX0" fmla="*/ 0 w 4800594"/>
              <a:gd name="connsiteY0" fmla="*/ 0 h 564726"/>
              <a:gd name="connsiteX1" fmla="*/ 4800594 w 4800594"/>
              <a:gd name="connsiteY1" fmla="*/ 0 h 564726"/>
              <a:gd name="connsiteX2" fmla="*/ 4800594 w 4800594"/>
              <a:gd name="connsiteY2" fmla="*/ 564726 h 564726"/>
              <a:gd name="connsiteX3" fmla="*/ 0 w 4800594"/>
              <a:gd name="connsiteY3" fmla="*/ 564726 h 564726"/>
              <a:gd name="connsiteX4" fmla="*/ 0 w 4800594"/>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594" h="564726">
                <a:moveTo>
                  <a:pt x="0" y="0"/>
                </a:moveTo>
                <a:lnTo>
                  <a:pt x="4800594" y="0"/>
                </a:lnTo>
                <a:lnTo>
                  <a:pt x="4800594"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i="1" kern="1200" dirty="0" smtClean="0"/>
              <a:t>Structural Patterns</a:t>
            </a:r>
            <a:endParaRPr lang="en-US" sz="3500" b="1" i="1" kern="1200" dirty="0"/>
          </a:p>
        </p:txBody>
      </p:sp>
      <p:sp>
        <p:nvSpPr>
          <p:cNvPr id="16" name="Freeform 15"/>
          <p:cNvSpPr/>
          <p:nvPr/>
        </p:nvSpPr>
        <p:spPr>
          <a:xfrm>
            <a:off x="3243095" y="1067010"/>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Adapter</a:t>
            </a:r>
            <a:endParaRPr lang="en-US" sz="2000" kern="1200" dirty="0"/>
          </a:p>
        </p:txBody>
      </p:sp>
      <p:sp>
        <p:nvSpPr>
          <p:cNvPr id="17" name="Freeform 16"/>
          <p:cNvSpPr/>
          <p:nvPr/>
        </p:nvSpPr>
        <p:spPr>
          <a:xfrm>
            <a:off x="3243095" y="1772919"/>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Composite</a:t>
            </a:r>
          </a:p>
        </p:txBody>
      </p:sp>
      <p:sp>
        <p:nvSpPr>
          <p:cNvPr id="18" name="Freeform 17"/>
          <p:cNvSpPr/>
          <p:nvPr/>
        </p:nvSpPr>
        <p:spPr>
          <a:xfrm>
            <a:off x="3243095" y="2478828"/>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Decorator</a:t>
            </a:r>
            <a:endParaRPr lang="en-US" sz="2000" kern="1200" dirty="0"/>
          </a:p>
        </p:txBody>
      </p:sp>
      <p:sp>
        <p:nvSpPr>
          <p:cNvPr id="19" name="Freeform 18"/>
          <p:cNvSpPr/>
          <p:nvPr/>
        </p:nvSpPr>
        <p:spPr>
          <a:xfrm>
            <a:off x="3243095" y="3184736"/>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Proxy</a:t>
            </a:r>
            <a:endParaRPr lang="en-US" sz="2000" kern="1200" dirty="0"/>
          </a:p>
        </p:txBody>
      </p:sp>
      <p:sp>
        <p:nvSpPr>
          <p:cNvPr id="20" name="Freeform 19"/>
          <p:cNvSpPr/>
          <p:nvPr/>
        </p:nvSpPr>
        <p:spPr>
          <a:xfrm>
            <a:off x="3243095" y="3890645"/>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Façade </a:t>
            </a:r>
            <a:endParaRPr lang="en-US" sz="2000" kern="1200" dirty="0"/>
          </a:p>
        </p:txBody>
      </p:sp>
      <p:sp>
        <p:nvSpPr>
          <p:cNvPr id="21" name="Freeform 20"/>
          <p:cNvSpPr/>
          <p:nvPr/>
        </p:nvSpPr>
        <p:spPr>
          <a:xfrm>
            <a:off x="3240817" y="4573467"/>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Flyweight</a:t>
            </a:r>
            <a:endParaRPr lang="en-US" sz="2000" kern="1200" dirty="0"/>
          </a:p>
        </p:txBody>
      </p:sp>
      <p:sp>
        <p:nvSpPr>
          <p:cNvPr id="22" name="Freeform 21"/>
          <p:cNvSpPr/>
          <p:nvPr/>
        </p:nvSpPr>
        <p:spPr>
          <a:xfrm>
            <a:off x="3243095" y="5302462"/>
            <a:ext cx="3745395" cy="564726"/>
          </a:xfrm>
          <a:custGeom>
            <a:avLst/>
            <a:gdLst>
              <a:gd name="connsiteX0" fmla="*/ 0 w 3745395"/>
              <a:gd name="connsiteY0" fmla="*/ 0 h 564726"/>
              <a:gd name="connsiteX1" fmla="*/ 3745395 w 3745395"/>
              <a:gd name="connsiteY1" fmla="*/ 0 h 564726"/>
              <a:gd name="connsiteX2" fmla="*/ 3745395 w 3745395"/>
              <a:gd name="connsiteY2" fmla="*/ 564726 h 564726"/>
              <a:gd name="connsiteX3" fmla="*/ 0 w 3745395"/>
              <a:gd name="connsiteY3" fmla="*/ 564726 h 564726"/>
              <a:gd name="connsiteX4" fmla="*/ 0 w 3745395"/>
              <a:gd name="connsiteY4" fmla="*/ 0 h 56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395" h="564726">
                <a:moveTo>
                  <a:pt x="0" y="0"/>
                </a:moveTo>
                <a:lnTo>
                  <a:pt x="3745395" y="0"/>
                </a:lnTo>
                <a:lnTo>
                  <a:pt x="3745395" y="564726"/>
                </a:lnTo>
                <a:lnTo>
                  <a:pt x="0" y="564726"/>
                </a:lnTo>
                <a:lnTo>
                  <a:pt x="0" y="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Bridge</a:t>
            </a:r>
            <a:endParaRPr lang="en-US" sz="20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Creational Patterns</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solidFill>
                  <a:schemeClr val="bg2">
                    <a:lumMod val="50000"/>
                  </a:schemeClr>
                </a:solidFill>
              </a:rPr>
              <a:t>Abstract Factory  1</a:t>
            </a:r>
          </a:p>
          <a:p>
            <a:pPr lvl="1"/>
            <a:r>
              <a:rPr lang="en-US" sz="2000" dirty="0" smtClean="0"/>
              <a:t>Groups object factories that have a common theme. </a:t>
            </a:r>
          </a:p>
          <a:p>
            <a:r>
              <a:rPr lang="en-US" sz="2400" b="1" dirty="0" smtClean="0">
                <a:solidFill>
                  <a:schemeClr val="bg2">
                    <a:lumMod val="50000"/>
                  </a:schemeClr>
                </a:solidFill>
              </a:rPr>
              <a:t>Builder  2</a:t>
            </a:r>
          </a:p>
          <a:p>
            <a:pPr lvl="1"/>
            <a:r>
              <a:rPr lang="en-US" sz="2000" dirty="0" smtClean="0"/>
              <a:t>Constructs complex objects by separating construction and representation. </a:t>
            </a:r>
          </a:p>
          <a:p>
            <a:r>
              <a:rPr lang="en-US" sz="2400" b="1" dirty="0" smtClean="0">
                <a:solidFill>
                  <a:schemeClr val="bg2">
                    <a:lumMod val="50000"/>
                  </a:schemeClr>
                </a:solidFill>
              </a:rPr>
              <a:t>Factory Method 3</a:t>
            </a:r>
          </a:p>
          <a:p>
            <a:pPr lvl="1"/>
            <a:r>
              <a:rPr lang="en-US" sz="2000" dirty="0" smtClean="0"/>
              <a:t>Creates objects without specifying the exact class to create. </a:t>
            </a:r>
          </a:p>
          <a:p>
            <a:r>
              <a:rPr lang="en-US" sz="2400" b="1" dirty="0" smtClean="0">
                <a:solidFill>
                  <a:schemeClr val="bg2">
                    <a:lumMod val="50000"/>
                  </a:schemeClr>
                </a:solidFill>
              </a:rPr>
              <a:t>Prototype  4</a:t>
            </a:r>
          </a:p>
          <a:p>
            <a:pPr lvl="1"/>
            <a:r>
              <a:rPr lang="en-US" sz="2000" dirty="0" smtClean="0"/>
              <a:t>Creates objects by cloning an existing object. </a:t>
            </a:r>
          </a:p>
          <a:p>
            <a:r>
              <a:rPr lang="en-US" sz="2400" b="1" dirty="0" smtClean="0">
                <a:solidFill>
                  <a:schemeClr val="bg2">
                    <a:lumMod val="50000"/>
                  </a:schemeClr>
                </a:solidFill>
              </a:rPr>
              <a:t>Singleton  5</a:t>
            </a:r>
          </a:p>
          <a:p>
            <a:pPr lvl="1"/>
            <a:r>
              <a:rPr lang="en-US" sz="2000" dirty="0" smtClean="0"/>
              <a:t>Restricts object creation for a class to only one instance.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smtClean="0"/>
              <a:t>Structural Patterns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Structural Patterns</a:t>
            </a:r>
            <a:endParaRPr lang="en-US" dirty="0"/>
          </a:p>
        </p:txBody>
      </p:sp>
      <p:sp>
        <p:nvSpPr>
          <p:cNvPr id="6" name="Freeform 5"/>
          <p:cNvSpPr/>
          <p:nvPr/>
        </p:nvSpPr>
        <p:spPr>
          <a:xfrm>
            <a:off x="2127603" y="3429295"/>
            <a:ext cx="640595" cy="2187629"/>
          </a:xfrm>
          <a:custGeom>
            <a:avLst/>
            <a:gdLst>
              <a:gd name="connsiteX0" fmla="*/ 0 w 640595"/>
              <a:gd name="connsiteY0" fmla="*/ 0 h 2187629"/>
              <a:gd name="connsiteX1" fmla="*/ 320297 w 640595"/>
              <a:gd name="connsiteY1" fmla="*/ 0 h 2187629"/>
              <a:gd name="connsiteX2" fmla="*/ 320297 w 640595"/>
              <a:gd name="connsiteY2" fmla="*/ 2187629 h 2187629"/>
              <a:gd name="connsiteX3" fmla="*/ 640595 w 640595"/>
              <a:gd name="connsiteY3" fmla="*/ 2187629 h 2187629"/>
            </a:gdLst>
            <a:ahLst/>
            <a:cxnLst>
              <a:cxn ang="0">
                <a:pos x="connsiteX0" y="connsiteY0"/>
              </a:cxn>
              <a:cxn ang="0">
                <a:pos x="connsiteX1" y="connsiteY1"/>
              </a:cxn>
              <a:cxn ang="0">
                <a:pos x="connsiteX2" y="connsiteY2"/>
              </a:cxn>
              <a:cxn ang="0">
                <a:pos x="connsiteX3" y="connsiteY3"/>
              </a:cxn>
            </a:cxnLst>
            <a:rect l="l" t="t" r="r" b="b"/>
            <a:pathLst>
              <a:path w="640595" h="2187629">
                <a:moveTo>
                  <a:pt x="0" y="0"/>
                </a:moveTo>
                <a:lnTo>
                  <a:pt x="320297" y="0"/>
                </a:lnTo>
                <a:lnTo>
                  <a:pt x="320297" y="2187629"/>
                </a:lnTo>
                <a:lnTo>
                  <a:pt x="640595" y="2187629"/>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6010" tIns="1036828" rIns="276011" bIns="1036827" numCol="1" spcCol="1270" anchor="ctr" anchorCtr="0">
            <a:noAutofit/>
          </a:bodyPr>
          <a:lstStyle/>
          <a:p>
            <a:pPr lvl="0" algn="ctr" defTabSz="355600">
              <a:lnSpc>
                <a:spcPct val="90000"/>
              </a:lnSpc>
              <a:spcBef>
                <a:spcPct val="0"/>
              </a:spcBef>
              <a:spcAft>
                <a:spcPct val="35000"/>
              </a:spcAft>
            </a:pPr>
            <a:endParaRPr lang="en-US" sz="800" kern="1200"/>
          </a:p>
        </p:txBody>
      </p:sp>
      <p:sp>
        <p:nvSpPr>
          <p:cNvPr id="7" name="Freeform 6"/>
          <p:cNvSpPr/>
          <p:nvPr/>
        </p:nvSpPr>
        <p:spPr>
          <a:xfrm>
            <a:off x="2127603" y="3429295"/>
            <a:ext cx="640595" cy="1483812"/>
          </a:xfrm>
          <a:custGeom>
            <a:avLst/>
            <a:gdLst>
              <a:gd name="connsiteX0" fmla="*/ 0 w 640595"/>
              <a:gd name="connsiteY0" fmla="*/ 0 h 1483812"/>
              <a:gd name="connsiteX1" fmla="*/ 320297 w 640595"/>
              <a:gd name="connsiteY1" fmla="*/ 0 h 1483812"/>
              <a:gd name="connsiteX2" fmla="*/ 320297 w 640595"/>
              <a:gd name="connsiteY2" fmla="*/ 1483812 h 1483812"/>
              <a:gd name="connsiteX3" fmla="*/ 640595 w 640595"/>
              <a:gd name="connsiteY3" fmla="*/ 1483812 h 1483812"/>
            </a:gdLst>
            <a:ahLst/>
            <a:cxnLst>
              <a:cxn ang="0">
                <a:pos x="connsiteX0" y="connsiteY0"/>
              </a:cxn>
              <a:cxn ang="0">
                <a:pos x="connsiteX1" y="connsiteY1"/>
              </a:cxn>
              <a:cxn ang="0">
                <a:pos x="connsiteX2" y="connsiteY2"/>
              </a:cxn>
              <a:cxn ang="0">
                <a:pos x="connsiteX3" y="connsiteY3"/>
              </a:cxn>
            </a:cxnLst>
            <a:rect l="l" t="t" r="r" b="b"/>
            <a:pathLst>
              <a:path w="640595" h="1483812">
                <a:moveTo>
                  <a:pt x="0" y="0"/>
                </a:moveTo>
                <a:lnTo>
                  <a:pt x="320297" y="0"/>
                </a:lnTo>
                <a:lnTo>
                  <a:pt x="320297" y="1483812"/>
                </a:lnTo>
                <a:lnTo>
                  <a:pt x="640595" y="1483812"/>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92593" tIns="701502" rIns="292593" bIns="701501" numCol="1" spcCol="1270" anchor="ctr" anchorCtr="0">
            <a:noAutofit/>
          </a:bodyPr>
          <a:lstStyle/>
          <a:p>
            <a:pPr lvl="0" algn="ctr" defTabSz="222250">
              <a:lnSpc>
                <a:spcPct val="90000"/>
              </a:lnSpc>
              <a:spcBef>
                <a:spcPct val="0"/>
              </a:spcBef>
              <a:spcAft>
                <a:spcPct val="35000"/>
              </a:spcAft>
            </a:pPr>
            <a:endParaRPr lang="en-US" sz="500" kern="1200"/>
          </a:p>
        </p:txBody>
      </p:sp>
      <p:sp>
        <p:nvSpPr>
          <p:cNvPr id="8" name="Freeform 7"/>
          <p:cNvSpPr/>
          <p:nvPr/>
        </p:nvSpPr>
        <p:spPr>
          <a:xfrm>
            <a:off x="2127603" y="3429295"/>
            <a:ext cx="640595" cy="779995"/>
          </a:xfrm>
          <a:custGeom>
            <a:avLst/>
            <a:gdLst>
              <a:gd name="connsiteX0" fmla="*/ 0 w 640595"/>
              <a:gd name="connsiteY0" fmla="*/ 0 h 779995"/>
              <a:gd name="connsiteX1" fmla="*/ 320297 w 640595"/>
              <a:gd name="connsiteY1" fmla="*/ 0 h 779995"/>
              <a:gd name="connsiteX2" fmla="*/ 320297 w 640595"/>
              <a:gd name="connsiteY2" fmla="*/ 779995 h 779995"/>
              <a:gd name="connsiteX3" fmla="*/ 640595 w 640595"/>
              <a:gd name="connsiteY3" fmla="*/ 779995 h 779995"/>
            </a:gdLst>
            <a:ahLst/>
            <a:cxnLst>
              <a:cxn ang="0">
                <a:pos x="connsiteX0" y="connsiteY0"/>
              </a:cxn>
              <a:cxn ang="0">
                <a:pos x="connsiteX1" y="connsiteY1"/>
              </a:cxn>
              <a:cxn ang="0">
                <a:pos x="connsiteX2" y="connsiteY2"/>
              </a:cxn>
              <a:cxn ang="0">
                <a:pos x="connsiteX3" y="connsiteY3"/>
              </a:cxn>
            </a:cxnLst>
            <a:rect l="l" t="t" r="r" b="b"/>
            <a:pathLst>
              <a:path w="640595" h="779995">
                <a:moveTo>
                  <a:pt x="0" y="0"/>
                </a:moveTo>
                <a:lnTo>
                  <a:pt x="320297" y="0"/>
                </a:lnTo>
                <a:lnTo>
                  <a:pt x="320297" y="779995"/>
                </a:lnTo>
                <a:lnTo>
                  <a:pt x="640595" y="779995"/>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7764" tIns="364765" rIns="307765" bIns="364764" numCol="1" spcCol="1270" anchor="ctr" anchorCtr="0">
            <a:noAutofit/>
          </a:bodyPr>
          <a:lstStyle/>
          <a:p>
            <a:pPr lvl="0" algn="ctr" defTabSz="222250">
              <a:lnSpc>
                <a:spcPct val="90000"/>
              </a:lnSpc>
              <a:spcBef>
                <a:spcPct val="0"/>
              </a:spcBef>
              <a:spcAft>
                <a:spcPct val="35000"/>
              </a:spcAft>
            </a:pPr>
            <a:endParaRPr lang="en-US" sz="500" kern="1200"/>
          </a:p>
        </p:txBody>
      </p:sp>
      <p:sp>
        <p:nvSpPr>
          <p:cNvPr id="9" name="Freeform 8"/>
          <p:cNvSpPr/>
          <p:nvPr/>
        </p:nvSpPr>
        <p:spPr>
          <a:xfrm>
            <a:off x="2127603" y="3383575"/>
            <a:ext cx="640595" cy="91440"/>
          </a:xfrm>
          <a:custGeom>
            <a:avLst/>
            <a:gdLst>
              <a:gd name="connsiteX0" fmla="*/ 0 w 640595"/>
              <a:gd name="connsiteY0" fmla="*/ 45720 h 91440"/>
              <a:gd name="connsiteX1" fmla="*/ 320297 w 640595"/>
              <a:gd name="connsiteY1" fmla="*/ 45720 h 91440"/>
              <a:gd name="connsiteX2" fmla="*/ 320297 w 640595"/>
              <a:gd name="connsiteY2" fmla="*/ 121897 h 91440"/>
              <a:gd name="connsiteX3" fmla="*/ 640595 w 640595"/>
              <a:gd name="connsiteY3" fmla="*/ 121897 h 91440"/>
            </a:gdLst>
            <a:ahLst/>
            <a:cxnLst>
              <a:cxn ang="0">
                <a:pos x="connsiteX0" y="connsiteY0"/>
              </a:cxn>
              <a:cxn ang="0">
                <a:pos x="connsiteX1" y="connsiteY1"/>
              </a:cxn>
              <a:cxn ang="0">
                <a:pos x="connsiteX2" y="connsiteY2"/>
              </a:cxn>
              <a:cxn ang="0">
                <a:pos x="connsiteX3" y="connsiteY3"/>
              </a:cxn>
            </a:cxnLst>
            <a:rect l="l" t="t" r="r" b="b"/>
            <a:pathLst>
              <a:path w="640595" h="91440">
                <a:moveTo>
                  <a:pt x="0" y="45720"/>
                </a:moveTo>
                <a:lnTo>
                  <a:pt x="320297" y="45720"/>
                </a:lnTo>
                <a:lnTo>
                  <a:pt x="320297" y="121897"/>
                </a:lnTo>
                <a:lnTo>
                  <a:pt x="640595" y="121897"/>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6870" tIns="29593" rIns="316870" bIns="29592" numCol="1" spcCol="1270" anchor="ctr" anchorCtr="0">
            <a:noAutofit/>
          </a:bodyPr>
          <a:lstStyle/>
          <a:p>
            <a:pPr lvl="0" algn="ctr" defTabSz="222250">
              <a:lnSpc>
                <a:spcPct val="90000"/>
              </a:lnSpc>
              <a:spcBef>
                <a:spcPct val="0"/>
              </a:spcBef>
              <a:spcAft>
                <a:spcPct val="35000"/>
              </a:spcAft>
            </a:pPr>
            <a:endParaRPr lang="en-US" sz="500" kern="1200"/>
          </a:p>
        </p:txBody>
      </p:sp>
      <p:sp>
        <p:nvSpPr>
          <p:cNvPr id="10" name="Freeform 9"/>
          <p:cNvSpPr/>
          <p:nvPr/>
        </p:nvSpPr>
        <p:spPr>
          <a:xfrm>
            <a:off x="2127603" y="2801656"/>
            <a:ext cx="640595" cy="627639"/>
          </a:xfrm>
          <a:custGeom>
            <a:avLst/>
            <a:gdLst>
              <a:gd name="connsiteX0" fmla="*/ 0 w 640595"/>
              <a:gd name="connsiteY0" fmla="*/ 627639 h 627639"/>
              <a:gd name="connsiteX1" fmla="*/ 320297 w 640595"/>
              <a:gd name="connsiteY1" fmla="*/ 627639 h 627639"/>
              <a:gd name="connsiteX2" fmla="*/ 320297 w 640595"/>
              <a:gd name="connsiteY2" fmla="*/ 0 h 627639"/>
              <a:gd name="connsiteX3" fmla="*/ 640595 w 640595"/>
              <a:gd name="connsiteY3" fmla="*/ 0 h 627639"/>
            </a:gdLst>
            <a:ahLst/>
            <a:cxnLst>
              <a:cxn ang="0">
                <a:pos x="connsiteX0" y="connsiteY0"/>
              </a:cxn>
              <a:cxn ang="0">
                <a:pos x="connsiteX1" y="connsiteY1"/>
              </a:cxn>
              <a:cxn ang="0">
                <a:pos x="connsiteX2" y="connsiteY2"/>
              </a:cxn>
              <a:cxn ang="0">
                <a:pos x="connsiteX3" y="connsiteY3"/>
              </a:cxn>
            </a:cxnLst>
            <a:rect l="l" t="t" r="r" b="b"/>
            <a:pathLst>
              <a:path w="640595" h="627639">
                <a:moveTo>
                  <a:pt x="0" y="627639"/>
                </a:moveTo>
                <a:lnTo>
                  <a:pt x="320297" y="627639"/>
                </a:lnTo>
                <a:lnTo>
                  <a:pt x="320297" y="0"/>
                </a:lnTo>
                <a:lnTo>
                  <a:pt x="640595" y="0"/>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0577" tIns="291399" rIns="310577" bIns="291399" numCol="1" spcCol="1270" anchor="ctr" anchorCtr="0">
            <a:noAutofit/>
          </a:bodyPr>
          <a:lstStyle/>
          <a:p>
            <a:pPr lvl="0" algn="ctr" defTabSz="222250">
              <a:lnSpc>
                <a:spcPct val="90000"/>
              </a:lnSpc>
              <a:spcBef>
                <a:spcPct val="0"/>
              </a:spcBef>
              <a:spcAft>
                <a:spcPct val="35000"/>
              </a:spcAft>
            </a:pPr>
            <a:endParaRPr lang="en-US" sz="500" kern="1200"/>
          </a:p>
        </p:txBody>
      </p:sp>
      <p:sp>
        <p:nvSpPr>
          <p:cNvPr id="11" name="Freeform 10"/>
          <p:cNvSpPr/>
          <p:nvPr/>
        </p:nvSpPr>
        <p:spPr>
          <a:xfrm>
            <a:off x="2127603" y="2097838"/>
            <a:ext cx="640595" cy="1331457"/>
          </a:xfrm>
          <a:custGeom>
            <a:avLst/>
            <a:gdLst>
              <a:gd name="connsiteX0" fmla="*/ 0 w 640595"/>
              <a:gd name="connsiteY0" fmla="*/ 1331457 h 1331457"/>
              <a:gd name="connsiteX1" fmla="*/ 320297 w 640595"/>
              <a:gd name="connsiteY1" fmla="*/ 1331457 h 1331457"/>
              <a:gd name="connsiteX2" fmla="*/ 320297 w 640595"/>
              <a:gd name="connsiteY2" fmla="*/ 0 h 1331457"/>
              <a:gd name="connsiteX3" fmla="*/ 640595 w 640595"/>
              <a:gd name="connsiteY3" fmla="*/ 0 h 1331457"/>
            </a:gdLst>
            <a:ahLst/>
            <a:cxnLst>
              <a:cxn ang="0">
                <a:pos x="connsiteX0" y="connsiteY0"/>
              </a:cxn>
              <a:cxn ang="0">
                <a:pos x="connsiteX1" y="connsiteY1"/>
              </a:cxn>
              <a:cxn ang="0">
                <a:pos x="connsiteX2" y="connsiteY2"/>
              </a:cxn>
              <a:cxn ang="0">
                <a:pos x="connsiteX3" y="connsiteY3"/>
              </a:cxn>
            </a:cxnLst>
            <a:rect l="l" t="t" r="r" b="b"/>
            <a:pathLst>
              <a:path w="640595" h="1331457">
                <a:moveTo>
                  <a:pt x="0" y="1331457"/>
                </a:moveTo>
                <a:lnTo>
                  <a:pt x="320297" y="1331457"/>
                </a:lnTo>
                <a:lnTo>
                  <a:pt x="320297" y="0"/>
                </a:lnTo>
                <a:lnTo>
                  <a:pt x="640595" y="0"/>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96059" tIns="628790" rIns="296059" bIns="628790" numCol="1" spcCol="1270" anchor="ctr" anchorCtr="0">
            <a:noAutofit/>
          </a:bodyPr>
          <a:lstStyle/>
          <a:p>
            <a:pPr lvl="0" algn="ctr" defTabSz="222250">
              <a:lnSpc>
                <a:spcPct val="90000"/>
              </a:lnSpc>
              <a:spcBef>
                <a:spcPct val="0"/>
              </a:spcBef>
              <a:spcAft>
                <a:spcPct val="35000"/>
              </a:spcAft>
            </a:pPr>
            <a:endParaRPr lang="en-US" sz="500" kern="1200"/>
          </a:p>
        </p:txBody>
      </p:sp>
      <p:sp>
        <p:nvSpPr>
          <p:cNvPr id="12" name="Freeform 11"/>
          <p:cNvSpPr/>
          <p:nvPr/>
        </p:nvSpPr>
        <p:spPr>
          <a:xfrm>
            <a:off x="2127603" y="1394021"/>
            <a:ext cx="640595" cy="2035274"/>
          </a:xfrm>
          <a:custGeom>
            <a:avLst/>
            <a:gdLst>
              <a:gd name="connsiteX0" fmla="*/ 0 w 640595"/>
              <a:gd name="connsiteY0" fmla="*/ 2035274 h 2035274"/>
              <a:gd name="connsiteX1" fmla="*/ 320297 w 640595"/>
              <a:gd name="connsiteY1" fmla="*/ 2035274 h 2035274"/>
              <a:gd name="connsiteX2" fmla="*/ 320297 w 640595"/>
              <a:gd name="connsiteY2" fmla="*/ 0 h 2035274"/>
              <a:gd name="connsiteX3" fmla="*/ 640595 w 640595"/>
              <a:gd name="connsiteY3" fmla="*/ 0 h 2035274"/>
            </a:gdLst>
            <a:ahLst/>
            <a:cxnLst>
              <a:cxn ang="0">
                <a:pos x="connsiteX0" y="connsiteY0"/>
              </a:cxn>
              <a:cxn ang="0">
                <a:pos x="connsiteX1" y="connsiteY1"/>
              </a:cxn>
              <a:cxn ang="0">
                <a:pos x="connsiteX2" y="connsiteY2"/>
              </a:cxn>
              <a:cxn ang="0">
                <a:pos x="connsiteX3" y="connsiteY3"/>
              </a:cxn>
            </a:cxnLst>
            <a:rect l="l" t="t" r="r" b="b"/>
            <a:pathLst>
              <a:path w="640595" h="2035274">
                <a:moveTo>
                  <a:pt x="0" y="2035274"/>
                </a:moveTo>
                <a:lnTo>
                  <a:pt x="320297" y="2035274"/>
                </a:lnTo>
                <a:lnTo>
                  <a:pt x="320297" y="0"/>
                </a:lnTo>
                <a:lnTo>
                  <a:pt x="640595" y="0"/>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79655" tIns="964294" rIns="279655" bIns="964295" numCol="1" spcCol="1270" anchor="ctr" anchorCtr="0">
            <a:noAutofit/>
          </a:bodyPr>
          <a:lstStyle/>
          <a:p>
            <a:pPr lvl="0" algn="ctr" defTabSz="311150">
              <a:lnSpc>
                <a:spcPct val="90000"/>
              </a:lnSpc>
              <a:spcBef>
                <a:spcPct val="0"/>
              </a:spcBef>
              <a:spcAft>
                <a:spcPct val="35000"/>
              </a:spcAft>
            </a:pPr>
            <a:endParaRPr lang="en-US" sz="700" kern="1200"/>
          </a:p>
        </p:txBody>
      </p:sp>
      <p:sp>
        <p:nvSpPr>
          <p:cNvPr id="13" name="Freeform 12"/>
          <p:cNvSpPr/>
          <p:nvPr/>
        </p:nvSpPr>
        <p:spPr>
          <a:xfrm rot="16200000">
            <a:off x="-650959" y="3013195"/>
            <a:ext cx="4724926" cy="832200"/>
          </a:xfrm>
          <a:custGeom>
            <a:avLst/>
            <a:gdLst>
              <a:gd name="connsiteX0" fmla="*/ 0 w 4724926"/>
              <a:gd name="connsiteY0" fmla="*/ 0 h 832200"/>
              <a:gd name="connsiteX1" fmla="*/ 4724926 w 4724926"/>
              <a:gd name="connsiteY1" fmla="*/ 0 h 832200"/>
              <a:gd name="connsiteX2" fmla="*/ 4724926 w 4724926"/>
              <a:gd name="connsiteY2" fmla="*/ 832200 h 832200"/>
              <a:gd name="connsiteX3" fmla="*/ 0 w 4724926"/>
              <a:gd name="connsiteY3" fmla="*/ 832200 h 832200"/>
              <a:gd name="connsiteX4" fmla="*/ 0 w 4724926"/>
              <a:gd name="connsiteY4" fmla="*/ 0 h 83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926" h="832200">
                <a:moveTo>
                  <a:pt x="0" y="0"/>
                </a:moveTo>
                <a:lnTo>
                  <a:pt x="4724926" y="0"/>
                </a:lnTo>
                <a:lnTo>
                  <a:pt x="4724926" y="832200"/>
                </a:lnTo>
                <a:lnTo>
                  <a:pt x="0" y="8322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t>Structural Patterns </a:t>
            </a:r>
            <a:endParaRPr lang="en-US" sz="3200" kern="1200" dirty="0"/>
          </a:p>
        </p:txBody>
      </p:sp>
      <p:sp>
        <p:nvSpPr>
          <p:cNvPr id="14" name="Freeform 13"/>
          <p:cNvSpPr/>
          <p:nvPr/>
        </p:nvSpPr>
        <p:spPr>
          <a:xfrm>
            <a:off x="2768199" y="1165188"/>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Adapters </a:t>
            </a:r>
            <a:endParaRPr lang="en-US" sz="1800" kern="1200" dirty="0"/>
          </a:p>
        </p:txBody>
      </p:sp>
      <p:sp>
        <p:nvSpPr>
          <p:cNvPr id="15" name="Freeform 14"/>
          <p:cNvSpPr/>
          <p:nvPr/>
        </p:nvSpPr>
        <p:spPr>
          <a:xfrm>
            <a:off x="2768199" y="1869005"/>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Bridge </a:t>
            </a:r>
            <a:endParaRPr lang="en-US" sz="1800" kern="1200"/>
          </a:p>
        </p:txBody>
      </p:sp>
      <p:sp>
        <p:nvSpPr>
          <p:cNvPr id="16" name="Freeform 15"/>
          <p:cNvSpPr/>
          <p:nvPr/>
        </p:nvSpPr>
        <p:spPr>
          <a:xfrm>
            <a:off x="2768199" y="2572823"/>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Composite</a:t>
            </a:r>
            <a:endParaRPr lang="en-US" sz="1800" kern="1200"/>
          </a:p>
        </p:txBody>
      </p:sp>
      <p:sp>
        <p:nvSpPr>
          <p:cNvPr id="17" name="Freeform 16"/>
          <p:cNvSpPr/>
          <p:nvPr/>
        </p:nvSpPr>
        <p:spPr>
          <a:xfrm>
            <a:off x="2768199" y="3276640"/>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Decorator</a:t>
            </a:r>
            <a:endParaRPr lang="en-US" sz="1800" kern="1200"/>
          </a:p>
        </p:txBody>
      </p:sp>
      <p:sp>
        <p:nvSpPr>
          <p:cNvPr id="18" name="Freeform 17"/>
          <p:cNvSpPr/>
          <p:nvPr/>
        </p:nvSpPr>
        <p:spPr>
          <a:xfrm>
            <a:off x="2768199" y="3980458"/>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Facade</a:t>
            </a:r>
            <a:endParaRPr lang="en-US" sz="1800" kern="1200"/>
          </a:p>
        </p:txBody>
      </p:sp>
      <p:sp>
        <p:nvSpPr>
          <p:cNvPr id="19" name="Freeform 18"/>
          <p:cNvSpPr/>
          <p:nvPr/>
        </p:nvSpPr>
        <p:spPr>
          <a:xfrm>
            <a:off x="2768199" y="4684275"/>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FlyWeight </a:t>
            </a:r>
            <a:endParaRPr lang="en-US" sz="1800" kern="1200"/>
          </a:p>
        </p:txBody>
      </p:sp>
      <p:sp>
        <p:nvSpPr>
          <p:cNvPr id="20" name="Freeform 19"/>
          <p:cNvSpPr/>
          <p:nvPr/>
        </p:nvSpPr>
        <p:spPr>
          <a:xfrm>
            <a:off x="2768199" y="5388093"/>
            <a:ext cx="4964731" cy="457665"/>
          </a:xfrm>
          <a:custGeom>
            <a:avLst/>
            <a:gdLst>
              <a:gd name="connsiteX0" fmla="*/ 0 w 4964731"/>
              <a:gd name="connsiteY0" fmla="*/ 0 h 457665"/>
              <a:gd name="connsiteX1" fmla="*/ 4964731 w 4964731"/>
              <a:gd name="connsiteY1" fmla="*/ 0 h 457665"/>
              <a:gd name="connsiteX2" fmla="*/ 4964731 w 4964731"/>
              <a:gd name="connsiteY2" fmla="*/ 457665 h 457665"/>
              <a:gd name="connsiteX3" fmla="*/ 0 w 4964731"/>
              <a:gd name="connsiteY3" fmla="*/ 457665 h 457665"/>
              <a:gd name="connsiteX4" fmla="*/ 0 w 4964731"/>
              <a:gd name="connsiteY4" fmla="*/ 0 h 45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4731" h="457665">
                <a:moveTo>
                  <a:pt x="0" y="0"/>
                </a:moveTo>
                <a:lnTo>
                  <a:pt x="4964731" y="0"/>
                </a:lnTo>
                <a:lnTo>
                  <a:pt x="4964731" y="457665"/>
                </a:lnTo>
                <a:lnTo>
                  <a:pt x="0" y="45766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Proxy </a:t>
            </a:r>
            <a:endParaRPr lang="en-US" sz="1800" kern="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we</a:t>
            </a:r>
            <a:endParaRPr lang="en-US" dirty="0"/>
          </a:p>
        </p:txBody>
      </p:sp>
      <p:sp>
        <p:nvSpPr>
          <p:cNvPr id="3" name="Content Placeholder 2"/>
          <p:cNvSpPr>
            <a:spLocks noGrp="1"/>
          </p:cNvSpPr>
          <p:nvPr>
            <p:ph idx="1"/>
          </p:nvPr>
        </p:nvSpPr>
        <p:spPr/>
        <p:txBody>
          <a:bodyPr/>
          <a:lstStyle/>
          <a:p>
            <a:r>
              <a:rPr lang="en-US" b="1" dirty="0" smtClean="0"/>
              <a:t>Adapter</a:t>
            </a:r>
          </a:p>
          <a:p>
            <a:r>
              <a:rPr lang="en-US" dirty="0" smtClean="0"/>
              <a:t>Composite</a:t>
            </a:r>
          </a:p>
          <a:p>
            <a:r>
              <a:rPr lang="en-US" dirty="0" err="1" smtClean="0"/>
              <a:t>FlyWeight</a:t>
            </a:r>
            <a:r>
              <a:rPr lang="en-US" dirty="0" smtClean="0"/>
              <a:t> </a:t>
            </a:r>
          </a:p>
          <a:p>
            <a:r>
              <a:rPr lang="en-US" dirty="0" smtClean="0"/>
              <a:t>Proxy </a:t>
            </a:r>
          </a:p>
          <a:p>
            <a:r>
              <a:rPr lang="en-US" dirty="0" smtClean="0"/>
              <a:t>Decorator</a:t>
            </a:r>
          </a:p>
          <a:p>
            <a:r>
              <a:rPr lang="en-US" dirty="0" smtClean="0"/>
              <a:t>Bridge </a:t>
            </a:r>
          </a:p>
          <a:p>
            <a:r>
              <a:rPr lang="en-US" dirty="0" smtClean="0"/>
              <a:t>Facade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Adapter</a:t>
            </a:r>
            <a:endParaRPr lang="en-US" dirty="0"/>
          </a:p>
        </p:txBody>
      </p:sp>
      <p:sp>
        <p:nvSpPr>
          <p:cNvPr id="5" name="Subtitle 4"/>
          <p:cNvSpPr>
            <a:spLocks noGrp="1"/>
          </p:cNvSpPr>
          <p:nvPr>
            <p:ph type="subTitle" idx="1"/>
          </p:nvPr>
        </p:nvSpPr>
        <p:spPr/>
        <p:txBody>
          <a:bodyPr/>
          <a:lstStyle/>
          <a:p>
            <a:r>
              <a:rPr lang="en-US" dirty="0" smtClean="0"/>
              <a:t>Structural  Pattern</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Intent</a:t>
            </a:r>
            <a:endParaRPr lang="en-US" dirty="0"/>
          </a:p>
        </p:txBody>
      </p:sp>
      <p:sp>
        <p:nvSpPr>
          <p:cNvPr id="7" name="Content Placeholder 6"/>
          <p:cNvSpPr>
            <a:spLocks noGrp="1"/>
          </p:cNvSpPr>
          <p:nvPr>
            <p:ph idx="1"/>
          </p:nvPr>
        </p:nvSpPr>
        <p:spPr/>
        <p:txBody>
          <a:bodyPr/>
          <a:lstStyle/>
          <a:p>
            <a:r>
              <a:rPr lang="en-US" dirty="0" smtClean="0"/>
              <a:t>Convert the interface of a class into another interface clients expect. Adapter lets classes work together that couldn't otherwise because of incompatible interfaces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Also Known As (A.K.A)</a:t>
            </a:r>
            <a:endParaRPr lang="en-US" dirty="0"/>
          </a:p>
        </p:txBody>
      </p:sp>
      <p:sp>
        <p:nvSpPr>
          <p:cNvPr id="3" name="Content Placeholder 2"/>
          <p:cNvSpPr>
            <a:spLocks noGrp="1"/>
          </p:cNvSpPr>
          <p:nvPr>
            <p:ph idx="1"/>
          </p:nvPr>
        </p:nvSpPr>
        <p:spPr/>
        <p:txBody>
          <a:bodyPr/>
          <a:lstStyle/>
          <a:p>
            <a:r>
              <a:rPr lang="en-US" dirty="0" smtClean="0"/>
              <a:t>Wrapper</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Sometimes a class that's designed for reuse isn't reusable only because its interface doesn't match the domain-specific interface an application requires.</a:t>
            </a:r>
          </a:p>
          <a:p>
            <a:r>
              <a:rPr lang="en-US" dirty="0" smtClean="0"/>
              <a:t>A client needs the service of an object, </a:t>
            </a:r>
            <a:r>
              <a:rPr lang="en-US" i="1" dirty="0" err="1" smtClean="0"/>
              <a:t>Obj</a:t>
            </a:r>
            <a:r>
              <a:rPr lang="en-US" i="1" dirty="0" smtClean="0"/>
              <a:t>, through an interface, IF, but </a:t>
            </a:r>
            <a:r>
              <a:rPr lang="en-US" i="1" dirty="0" err="1" smtClean="0"/>
              <a:t>Obj</a:t>
            </a:r>
            <a:r>
              <a:rPr lang="en-US" i="1" dirty="0" smtClean="0"/>
              <a:t> does  </a:t>
            </a:r>
            <a:r>
              <a:rPr lang="en-US" dirty="0" smtClean="0"/>
              <a:t>not implement </a:t>
            </a:r>
            <a:r>
              <a:rPr lang="en-US" i="1" dirty="0" smtClean="0"/>
              <a:t>IF.</a:t>
            </a:r>
            <a:endParaRPr lang="en-US" dirty="0" smtClean="0"/>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a:t>
            </a:r>
            <a:endParaRPr lang="en-US" dirty="0"/>
          </a:p>
        </p:txBody>
      </p:sp>
      <p:sp>
        <p:nvSpPr>
          <p:cNvPr id="3" name="Content Placeholder 2"/>
          <p:cNvSpPr>
            <a:spLocks noGrp="1"/>
          </p:cNvSpPr>
          <p:nvPr>
            <p:ph idx="1"/>
          </p:nvPr>
        </p:nvSpPr>
        <p:spPr/>
        <p:txBody>
          <a:bodyPr/>
          <a:lstStyle/>
          <a:p>
            <a:r>
              <a:rPr lang="en-US" dirty="0" smtClean="0"/>
              <a:t>Use the Adapter pattern when</a:t>
            </a:r>
          </a:p>
          <a:p>
            <a:pPr lvl="1"/>
            <a:r>
              <a:rPr lang="en-US" dirty="0" smtClean="0"/>
              <a:t>you want to use an existing class, and its interface does not match the one you need. </a:t>
            </a:r>
          </a:p>
          <a:p>
            <a:pPr lvl="1"/>
            <a:r>
              <a:rPr lang="en-US" dirty="0" smtClean="0"/>
              <a:t>you want to create a reusable class that cooperates with unrelated or unforeseen classes, that is, classes that don't necessarily have compatible interfaces. </a:t>
            </a:r>
          </a:p>
          <a:p>
            <a:pPr lvl="1"/>
            <a:r>
              <a:rPr lang="en-US" i="1" dirty="0" smtClean="0"/>
              <a:t>(object adapter only)</a:t>
            </a:r>
            <a:r>
              <a:rPr lang="en-US" dirty="0" smtClean="0"/>
              <a:t> you need to use several existing subclasses, but it's impractical to adapt their interface by </a:t>
            </a:r>
            <a:r>
              <a:rPr lang="en-US" dirty="0" err="1" smtClean="0"/>
              <a:t>subclassing</a:t>
            </a:r>
            <a:r>
              <a:rPr lang="en-US" dirty="0" smtClean="0"/>
              <a:t> every one. </a:t>
            </a:r>
          </a:p>
          <a:p>
            <a:pPr lvl="1"/>
            <a:r>
              <a:rPr lang="en-US" dirty="0" smtClean="0"/>
              <a:t>An object adapter can adapt the interface of its parent class.</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pic>
        <p:nvPicPr>
          <p:cNvPr id="5" name="Picture 4" descr="Adapter.bmp"/>
          <p:cNvPicPr>
            <a:picLocks noChangeAspect="1"/>
          </p:cNvPicPr>
          <p:nvPr/>
        </p:nvPicPr>
        <p:blipFill>
          <a:blip r:embed="rId2" cstate="print"/>
          <a:stretch>
            <a:fillRect/>
          </a:stretch>
        </p:blipFill>
        <p:spPr>
          <a:xfrm>
            <a:off x="838200" y="2209800"/>
            <a:ext cx="7561206" cy="27432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DF2A3712-D8EC-45F5-836B-8F1D4B00883F}" vid="{058D7D1D-4E6C-4707-B975-BC36622CF3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6459</TotalTime>
  <Words>8388</Words>
  <Application>Microsoft Office PowerPoint</Application>
  <PresentationFormat>On-screen Show (4:3)</PresentationFormat>
  <Paragraphs>1357</Paragraphs>
  <Slides>348</Slides>
  <Notes>27</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348</vt:i4>
      </vt:variant>
    </vt:vector>
  </HeadingPairs>
  <TitlesOfParts>
    <vt:vector size="354" baseType="lpstr">
      <vt:lpstr>Arial</vt:lpstr>
      <vt:lpstr>Calibri</vt:lpstr>
      <vt:lpstr>Century Gothic</vt:lpstr>
      <vt:lpstr>Palatino Linotype</vt:lpstr>
      <vt:lpstr>Wingdings 2</vt:lpstr>
      <vt:lpstr>Theme1</vt:lpstr>
      <vt:lpstr>PowerPoint Presentation</vt:lpstr>
      <vt:lpstr>Background</vt:lpstr>
      <vt:lpstr>Why patterns?</vt:lpstr>
      <vt:lpstr>Pattern Specifications</vt:lpstr>
      <vt:lpstr>Benefits of Pattern Implementations</vt:lpstr>
      <vt:lpstr>Java Design Pattern</vt:lpstr>
      <vt:lpstr>GoF Design Pattern Category</vt:lpstr>
      <vt:lpstr>Creational Patterns</vt:lpstr>
      <vt:lpstr>Structural Patterns</vt:lpstr>
      <vt:lpstr>Behavioral Pattern</vt:lpstr>
      <vt:lpstr>Implementing Patterns</vt:lpstr>
      <vt:lpstr>Creational Patterns</vt:lpstr>
      <vt:lpstr>Creational Patterns </vt:lpstr>
      <vt:lpstr>Creational Patterns</vt:lpstr>
      <vt:lpstr>Structural Pattern</vt:lpstr>
      <vt:lpstr>Where are we</vt:lpstr>
      <vt:lpstr>Abstract Factory</vt:lpstr>
      <vt:lpstr>Intent</vt:lpstr>
      <vt:lpstr>Also Known As (A.K.A)</vt:lpstr>
      <vt:lpstr>Motivation</vt:lpstr>
      <vt:lpstr>Motivation</vt:lpstr>
      <vt:lpstr>Applicability</vt:lpstr>
      <vt:lpstr>Structure</vt:lpstr>
      <vt:lpstr>Participants</vt:lpstr>
      <vt:lpstr>Collaborations</vt:lpstr>
      <vt:lpstr>Consequences</vt:lpstr>
      <vt:lpstr>Implementation</vt:lpstr>
      <vt:lpstr>Sample Code</vt:lpstr>
      <vt:lpstr>PowerPoint Presentation</vt:lpstr>
      <vt:lpstr>Java Known Uses</vt:lpstr>
      <vt:lpstr>Related Patterns</vt:lpstr>
      <vt:lpstr>Where are we</vt:lpstr>
      <vt:lpstr>Factory Method</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Singleton</vt:lpstr>
      <vt:lpstr>Intent</vt:lpstr>
      <vt:lpstr>Also Known As (A.K.A)</vt:lpstr>
      <vt:lpstr>Motivation</vt:lpstr>
      <vt:lpstr>Applicability</vt:lpstr>
      <vt:lpstr>Structure</vt:lpstr>
      <vt:lpstr>Participants</vt:lpstr>
      <vt:lpstr>Collaborations</vt:lpstr>
      <vt:lpstr>Consequences</vt:lpstr>
      <vt:lpstr>Implementation</vt:lpstr>
      <vt:lpstr>Sample Code lazy Init</vt:lpstr>
      <vt:lpstr>Sample Code for Eager Init</vt:lpstr>
      <vt:lpstr>Known Uses</vt:lpstr>
      <vt:lpstr>Related Patterns</vt:lpstr>
      <vt:lpstr>Where are we</vt:lpstr>
      <vt:lpstr>Prototype</vt:lpstr>
      <vt:lpstr>Intent</vt:lpstr>
      <vt:lpstr>Also Known As (A.K.A)</vt:lpstr>
      <vt:lpstr>Motivation</vt:lpstr>
      <vt:lpstr>Applicability</vt:lpstr>
      <vt:lpstr>Structure</vt:lpstr>
      <vt:lpstr>Participants</vt:lpstr>
      <vt:lpstr>Collaborations</vt:lpstr>
      <vt:lpstr>Consequences</vt:lpstr>
      <vt:lpstr>Implementation</vt:lpstr>
      <vt:lpstr>Example Code</vt:lpstr>
      <vt:lpstr>Example Code</vt:lpstr>
      <vt:lpstr>Example Code</vt:lpstr>
      <vt:lpstr>Known Uses</vt:lpstr>
      <vt:lpstr>Related Patterns</vt:lpstr>
      <vt:lpstr>Where are we</vt:lpstr>
      <vt:lpstr>Builder</vt:lpstr>
      <vt:lpstr>Intent</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Summary Of Creational Patterns</vt:lpstr>
      <vt:lpstr>Structural Patterns</vt:lpstr>
      <vt:lpstr>Structural Patterns</vt:lpstr>
      <vt:lpstr>Where are we</vt:lpstr>
      <vt:lpstr>Adapter</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Composite</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Sample Code</vt:lpstr>
      <vt:lpstr>Known Uses</vt:lpstr>
      <vt:lpstr>Related Patterns</vt:lpstr>
      <vt:lpstr>Where are we</vt:lpstr>
      <vt:lpstr>FlyWeight </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Sample Code</vt:lpstr>
      <vt:lpstr>Known Uses</vt:lpstr>
      <vt:lpstr>Related Patterns</vt:lpstr>
      <vt:lpstr>Where are we</vt:lpstr>
      <vt:lpstr>Proxy</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Decorator</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Sample Code</vt:lpstr>
      <vt:lpstr>Where are we</vt:lpstr>
      <vt:lpstr>Bridge</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Façade </vt:lpstr>
      <vt:lpstr>Intent</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Summary of Structural Patterns</vt:lpstr>
      <vt:lpstr>Summary of Structural Patterns</vt:lpstr>
      <vt:lpstr>Behavioral Patterns</vt:lpstr>
      <vt:lpstr>Behavioral Pattern</vt:lpstr>
      <vt:lpstr>Where are we</vt:lpstr>
      <vt:lpstr>Command</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Chain Of Responsibility</vt:lpstr>
      <vt:lpstr>Intent</vt:lpstr>
      <vt:lpstr>Motivation</vt:lpstr>
      <vt:lpstr>Applicability</vt:lpstr>
      <vt:lpstr>Structure</vt:lpstr>
      <vt:lpstr>Participants</vt:lpstr>
      <vt:lpstr>Collaborations</vt:lpstr>
      <vt:lpstr>Consequences</vt:lpstr>
      <vt:lpstr>Implementation</vt:lpstr>
      <vt:lpstr>Sample Code</vt:lpstr>
      <vt:lpstr>Known Issues</vt:lpstr>
      <vt:lpstr>Related Patterns</vt:lpstr>
      <vt:lpstr>Where are we</vt:lpstr>
      <vt:lpstr>Iterator</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Observer</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Memento</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Issues</vt:lpstr>
      <vt:lpstr>Related Patterns</vt:lpstr>
      <vt:lpstr>Where are we</vt:lpstr>
      <vt:lpstr>State</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Strategy</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Uses</vt:lpstr>
      <vt:lpstr>Related Patterns</vt:lpstr>
      <vt:lpstr>Where are we</vt:lpstr>
      <vt:lpstr>Template Method</vt:lpstr>
      <vt:lpstr>Intent</vt:lpstr>
      <vt:lpstr>Motivation</vt:lpstr>
      <vt:lpstr>Applicability</vt:lpstr>
      <vt:lpstr>Structure</vt:lpstr>
      <vt:lpstr>Participants</vt:lpstr>
      <vt:lpstr>Collaborations</vt:lpstr>
      <vt:lpstr>Consequences</vt:lpstr>
      <vt:lpstr>Implementation</vt:lpstr>
      <vt:lpstr>Sample Code</vt:lpstr>
      <vt:lpstr>Known Use</vt:lpstr>
      <vt:lpstr>Related Patterns</vt:lpstr>
      <vt:lpstr>Where are we</vt:lpstr>
      <vt:lpstr>Visitor</vt:lpstr>
      <vt:lpstr>Intent</vt:lpstr>
      <vt:lpstr>Motivation</vt:lpstr>
      <vt:lpstr>Applicability</vt:lpstr>
      <vt:lpstr>Structure</vt:lpstr>
      <vt:lpstr>Participants</vt:lpstr>
      <vt:lpstr>Collaborations</vt:lpstr>
      <vt:lpstr>Consequences</vt:lpstr>
      <vt:lpstr>Implementation</vt:lpstr>
      <vt:lpstr>Sample Code</vt:lpstr>
      <vt:lpstr>Known Issues</vt:lpstr>
      <vt:lpstr>Related Patterns</vt:lpstr>
      <vt:lpstr>Where are we</vt:lpstr>
      <vt:lpstr>Interpreter</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Issues</vt:lpstr>
      <vt:lpstr>Related Patterns</vt:lpstr>
      <vt:lpstr>Where are we</vt:lpstr>
      <vt:lpstr>Mediator</vt:lpstr>
      <vt:lpstr>Intent</vt:lpstr>
      <vt:lpstr>Also Known As (A.K.A)</vt:lpstr>
      <vt:lpstr>Motivation</vt:lpstr>
      <vt:lpstr>Applicability</vt:lpstr>
      <vt:lpstr>Structure</vt:lpstr>
      <vt:lpstr>Participants</vt:lpstr>
      <vt:lpstr>Collaborations</vt:lpstr>
      <vt:lpstr>Consequences</vt:lpstr>
      <vt:lpstr>Implementation</vt:lpstr>
      <vt:lpstr>Sample Code</vt:lpstr>
      <vt:lpstr>Known Issues</vt:lpstr>
      <vt:lpstr>Related Patterns</vt:lpstr>
      <vt:lpstr>Summary of Behavioral Patterns </vt:lpstr>
      <vt:lpstr>Summary of Behavioral Patterns </vt:lpstr>
    </vt:vector>
  </TitlesOfParts>
  <Company>NTG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GoF Design Patterns</dc:title>
  <dc:creator>Nilesh Devdas</dc:creator>
  <cp:lastModifiedBy>Nilesh</cp:lastModifiedBy>
  <cp:revision>1139</cp:revision>
  <dcterms:created xsi:type="dcterms:W3CDTF">2008-11-25T03:59:24Z</dcterms:created>
  <dcterms:modified xsi:type="dcterms:W3CDTF">2015-08-05T16:21:45Z</dcterms:modified>
</cp:coreProperties>
</file>