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149" r:id="rId5"/>
  </p:sldMasterIdLst>
  <p:notesMasterIdLst>
    <p:notesMasterId r:id="rId104"/>
  </p:notesMasterIdLst>
  <p:handoutMasterIdLst>
    <p:handoutMasterId r:id="rId105"/>
  </p:handoutMasterIdLst>
  <p:sldIdLst>
    <p:sldId id="1487" r:id="rId6"/>
    <p:sldId id="1242" r:id="rId7"/>
    <p:sldId id="1351" r:id="rId8"/>
    <p:sldId id="1419" r:id="rId9"/>
    <p:sldId id="1420" r:id="rId10"/>
    <p:sldId id="1497" r:id="rId11"/>
    <p:sldId id="1352" r:id="rId12"/>
    <p:sldId id="1424" r:id="rId13"/>
    <p:sldId id="1425" r:id="rId14"/>
    <p:sldId id="1426" r:id="rId15"/>
    <p:sldId id="1495" r:id="rId16"/>
    <p:sldId id="1484" r:id="rId17"/>
    <p:sldId id="1485" r:id="rId18"/>
    <p:sldId id="1467" r:id="rId19"/>
    <p:sldId id="1486" r:id="rId20"/>
    <p:sldId id="1490" r:id="rId21"/>
    <p:sldId id="1491" r:id="rId22"/>
    <p:sldId id="1492" r:id="rId23"/>
    <p:sldId id="1493" r:id="rId24"/>
    <p:sldId id="1468" r:id="rId25"/>
    <p:sldId id="1550" r:id="rId26"/>
    <p:sldId id="1469" r:id="rId27"/>
    <p:sldId id="1472" r:id="rId28"/>
    <p:sldId id="1559" r:id="rId29"/>
    <p:sldId id="1470" r:id="rId30"/>
    <p:sldId id="1474" r:id="rId31"/>
    <p:sldId id="1475" r:id="rId32"/>
    <p:sldId id="1560" r:id="rId33"/>
    <p:sldId id="1488" r:id="rId34"/>
    <p:sldId id="1494" r:id="rId35"/>
    <p:sldId id="1476" r:id="rId36"/>
    <p:sldId id="1478" r:id="rId37"/>
    <p:sldId id="1479" r:id="rId38"/>
    <p:sldId id="1480" r:id="rId39"/>
    <p:sldId id="1471" r:id="rId40"/>
    <p:sldId id="1498" r:id="rId41"/>
    <p:sldId id="1499" r:id="rId42"/>
    <p:sldId id="1500" r:id="rId43"/>
    <p:sldId id="1501" r:id="rId44"/>
    <p:sldId id="1502" r:id="rId45"/>
    <p:sldId id="1503" r:id="rId46"/>
    <p:sldId id="1504" r:id="rId47"/>
    <p:sldId id="1512" r:id="rId48"/>
    <p:sldId id="1505" r:id="rId49"/>
    <p:sldId id="1561" r:id="rId50"/>
    <p:sldId id="1507" r:id="rId51"/>
    <p:sldId id="1508" r:id="rId52"/>
    <p:sldId id="1509" r:id="rId53"/>
    <p:sldId id="1510" r:id="rId54"/>
    <p:sldId id="1511" r:id="rId55"/>
    <p:sldId id="1513" r:id="rId56"/>
    <p:sldId id="1514" r:id="rId57"/>
    <p:sldId id="1515" r:id="rId58"/>
    <p:sldId id="1516" r:id="rId59"/>
    <p:sldId id="1517" r:id="rId60"/>
    <p:sldId id="1518" r:id="rId61"/>
    <p:sldId id="1519" r:id="rId62"/>
    <p:sldId id="1520" r:id="rId63"/>
    <p:sldId id="1521" r:id="rId64"/>
    <p:sldId id="1522" r:id="rId65"/>
    <p:sldId id="1523" r:id="rId66"/>
    <p:sldId id="1524" r:id="rId67"/>
    <p:sldId id="1525" r:id="rId68"/>
    <p:sldId id="1526" r:id="rId69"/>
    <p:sldId id="1527" r:id="rId70"/>
    <p:sldId id="1528" r:id="rId71"/>
    <p:sldId id="1529" r:id="rId72"/>
    <p:sldId id="1563" r:id="rId73"/>
    <p:sldId id="1531" r:id="rId74"/>
    <p:sldId id="1532" r:id="rId75"/>
    <p:sldId id="1564" r:id="rId76"/>
    <p:sldId id="1533" r:id="rId77"/>
    <p:sldId id="1534" r:id="rId78"/>
    <p:sldId id="1535" r:id="rId79"/>
    <p:sldId id="1536" r:id="rId80"/>
    <p:sldId id="1537" r:id="rId81"/>
    <p:sldId id="1538" r:id="rId82"/>
    <p:sldId id="1562" r:id="rId83"/>
    <p:sldId id="1540" r:id="rId84"/>
    <p:sldId id="1541" r:id="rId85"/>
    <p:sldId id="1542" r:id="rId86"/>
    <p:sldId id="1544" r:id="rId87"/>
    <p:sldId id="1545" r:id="rId88"/>
    <p:sldId id="1546" r:id="rId89"/>
    <p:sldId id="1547" r:id="rId90"/>
    <p:sldId id="1548" r:id="rId91"/>
    <p:sldId id="1549" r:id="rId92"/>
    <p:sldId id="1551" r:id="rId93"/>
    <p:sldId id="1552" r:id="rId94"/>
    <p:sldId id="1565" r:id="rId95"/>
    <p:sldId id="1566" r:id="rId96"/>
    <p:sldId id="1567" r:id="rId97"/>
    <p:sldId id="1568" r:id="rId98"/>
    <p:sldId id="1569" r:id="rId99"/>
    <p:sldId id="1570" r:id="rId100"/>
    <p:sldId id="1571" r:id="rId101"/>
    <p:sldId id="1417" r:id="rId102"/>
    <p:sldId id="1418" r:id="rId103"/>
  </p:sldIdLst>
  <p:sldSz cx="12188825" cy="6858000"/>
  <p:notesSz cx="7086600" cy="93726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orient="horz" pos="3000" userDrawn="1">
          <p15:clr>
            <a:srgbClr val="A4A3A4"/>
          </p15:clr>
        </p15:guide>
        <p15:guide id="3" orient="horz" pos="4200" userDrawn="1">
          <p15:clr>
            <a:srgbClr val="A4A3A4"/>
          </p15:clr>
        </p15:guide>
        <p15:guide id="8" orient="horz" pos="2376" userDrawn="1">
          <p15:clr>
            <a:srgbClr val="A4A3A4"/>
          </p15:clr>
        </p15:guide>
        <p15:guide id="9" orient="horz" pos="2952" userDrawn="1">
          <p15:clr>
            <a:srgbClr val="A4A3A4"/>
          </p15:clr>
        </p15:guide>
        <p15:guide id="10" pos="311" userDrawn="1">
          <p15:clr>
            <a:srgbClr val="A4A3A4"/>
          </p15:clr>
        </p15:guide>
        <p15:guide id="12" pos="7559" userDrawn="1">
          <p15:clr>
            <a:srgbClr val="A4A3A4"/>
          </p15:clr>
        </p15:guide>
        <p15:guide id="14" pos="3911" userDrawn="1">
          <p15:clr>
            <a:srgbClr val="A4A3A4"/>
          </p15:clr>
        </p15:guide>
        <p15:guide id="15" pos="2111" userDrawn="1">
          <p15:clr>
            <a:srgbClr val="A4A3A4"/>
          </p15:clr>
        </p15:guide>
        <p15:guide id="19" pos="2759" userDrawn="1">
          <p15:clr>
            <a:srgbClr val="A4A3A4"/>
          </p15:clr>
        </p15:guide>
        <p15:guide id="20" orient="horz" pos="2040" userDrawn="1">
          <p15:clr>
            <a:srgbClr val="A4A3A4"/>
          </p15:clr>
        </p15:guide>
        <p15:guide id="21" orient="horz" pos="2880" userDrawn="1">
          <p15:clr>
            <a:srgbClr val="A4A3A4"/>
          </p15:clr>
        </p15:guide>
        <p15:guide id="22" orient="horz" pos="3942">
          <p15:clr>
            <a:srgbClr val="A4A3A4"/>
          </p15:clr>
        </p15:guide>
        <p15:guide id="23" pos="7229">
          <p15:clr>
            <a:srgbClr val="A4A3A4"/>
          </p15:clr>
        </p15:guide>
        <p15:guide id="24" orient="horz" pos="3648" userDrawn="1">
          <p15:clr>
            <a:srgbClr val="A4A3A4"/>
          </p15:clr>
        </p15:guide>
        <p15:guide id="25" orient="horz" pos="4104" userDrawn="1">
          <p15:clr>
            <a:srgbClr val="A4A3A4"/>
          </p15:clr>
        </p15:guide>
        <p15:guide id="26" orient="horz" pos="3696" userDrawn="1">
          <p15:clr>
            <a:srgbClr val="A4A3A4"/>
          </p15:clr>
        </p15:guide>
        <p15:guide id="27" pos="149">
          <p15:clr>
            <a:srgbClr val="A4A3A4"/>
          </p15:clr>
        </p15:guide>
        <p15:guide id="28" pos="1967" userDrawn="1">
          <p15:clr>
            <a:srgbClr val="A4A3A4"/>
          </p15:clr>
        </p15:guide>
        <p15:guide id="29" pos="604">
          <p15:clr>
            <a:srgbClr val="A4A3A4"/>
          </p15:clr>
        </p15:guide>
      </p15:sldGuideLst>
    </p:ext>
    <p:ext uri="{2D200454-40CA-4A62-9FC3-DE9A4176ACB9}">
      <p15:notesGuideLst xmlns:p15="http://schemas.microsoft.com/office/powerpoint/2012/main">
        <p15:guide id="1" orient="horz" pos="2904" userDrawn="1">
          <p15:clr>
            <a:srgbClr val="A4A3A4"/>
          </p15:clr>
        </p15:guide>
        <p15:guide id="2" pos="2183" userDrawn="1">
          <p15:clr>
            <a:srgbClr val="A4A3A4"/>
          </p15:clr>
        </p15:guide>
        <p15:guide id="3" orient="horz" pos="2952" userDrawn="1">
          <p15:clr>
            <a:srgbClr val="A4A3A4"/>
          </p15:clr>
        </p15:guide>
        <p15:guide id="4" pos="223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36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3C00"/>
    <a:srgbClr val="007FDE"/>
    <a:srgbClr val="00188F"/>
    <a:srgbClr val="008272"/>
    <a:srgbClr val="0088EE"/>
    <a:srgbClr val="0042AC"/>
    <a:srgbClr val="FBE8E7"/>
    <a:srgbClr val="969696"/>
    <a:srgbClr val="0072C6"/>
    <a:srgbClr val="2D8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59" autoAdjust="0"/>
    <p:restoredTop sz="86418" autoAdjust="0"/>
  </p:normalViewPr>
  <p:slideViewPr>
    <p:cSldViewPr snapToGrid="0">
      <p:cViewPr varScale="1">
        <p:scale>
          <a:sx n="145" d="100"/>
          <a:sy n="145" d="100"/>
        </p:scale>
        <p:origin x="1230" y="114"/>
      </p:cViewPr>
      <p:guideLst>
        <p:guide orient="horz" pos="2328"/>
        <p:guide orient="horz" pos="3000"/>
        <p:guide orient="horz" pos="4200"/>
        <p:guide orient="horz" pos="2376"/>
        <p:guide orient="horz" pos="2952"/>
        <p:guide pos="311"/>
        <p:guide pos="7559"/>
        <p:guide pos="3911"/>
        <p:guide pos="2111"/>
        <p:guide pos="2759"/>
        <p:guide orient="horz" pos="2040"/>
        <p:guide orient="horz" pos="2880"/>
        <p:guide orient="horz" pos="3942"/>
        <p:guide pos="7229"/>
        <p:guide orient="horz" pos="3648"/>
        <p:guide orient="horz" pos="4104"/>
        <p:guide orient="horz" pos="3696"/>
        <p:guide pos="149"/>
        <p:guide pos="1967"/>
        <p:guide pos="604"/>
      </p:guideLst>
    </p:cSldViewPr>
  </p:slid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7" d="100"/>
          <a:sy n="87" d="100"/>
        </p:scale>
        <p:origin x="3780" y="102"/>
      </p:cViewPr>
      <p:guideLst>
        <p:guide orient="horz" pos="2904"/>
        <p:guide pos="2183"/>
        <p:guide orient="horz" pos="2952"/>
        <p:guide pos="2232"/>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07" Type="http://schemas.openxmlformats.org/officeDocument/2006/relationships/presProps" Target="presProps.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slide" Target="slides/slide69.xml"/><Relationship Id="rId79" Type="http://schemas.openxmlformats.org/officeDocument/2006/relationships/slide" Target="slides/slide74.xml"/><Relationship Id="rId87" Type="http://schemas.openxmlformats.org/officeDocument/2006/relationships/slide" Target="slides/slide82.xml"/><Relationship Id="rId102" Type="http://schemas.openxmlformats.org/officeDocument/2006/relationships/slide" Target="slides/slide97.xml"/><Relationship Id="rId110" Type="http://schemas.openxmlformats.org/officeDocument/2006/relationships/tableStyles" Target="tableStyles.xml"/><Relationship Id="rId5" Type="http://schemas.openxmlformats.org/officeDocument/2006/relationships/slideMaster" Target="slideMasters/slideMaster2.xml"/><Relationship Id="rId61" Type="http://schemas.openxmlformats.org/officeDocument/2006/relationships/slide" Target="slides/slide56.xml"/><Relationship Id="rId82" Type="http://schemas.openxmlformats.org/officeDocument/2006/relationships/slide" Target="slides/slide77.xml"/><Relationship Id="rId90" Type="http://schemas.openxmlformats.org/officeDocument/2006/relationships/slide" Target="slides/slide85.xml"/><Relationship Id="rId95" Type="http://schemas.openxmlformats.org/officeDocument/2006/relationships/slide" Target="slides/slide90.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handoutMaster" Target="handoutMasters/handoutMaster1.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slide" Target="slides/slide80.xml"/><Relationship Id="rId93" Type="http://schemas.openxmlformats.org/officeDocument/2006/relationships/slide" Target="slides/slide88.xml"/><Relationship Id="rId98" Type="http://schemas.openxmlformats.org/officeDocument/2006/relationships/slide" Target="slides/slide9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103" Type="http://schemas.openxmlformats.org/officeDocument/2006/relationships/slide" Target="slides/slide98.xml"/><Relationship Id="rId108" Type="http://schemas.openxmlformats.org/officeDocument/2006/relationships/viewProps" Target="viewProp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slide" Target="slides/slide86.xml"/><Relationship Id="rId96" Type="http://schemas.openxmlformats.org/officeDocument/2006/relationships/slide" Target="slides/slide9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6" Type="http://schemas.openxmlformats.org/officeDocument/2006/relationships/commentAuthors" Target="commentAuthors.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theme" Target="theme/theme1.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notesMaster" Target="notesMasters/notesMaster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D58608-672F-49E3-9FCB-4F7F16754615}"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2C0D2936-777E-4462-91B0-BF17C8D984B7}">
      <dgm:prSet phldrT="[Text]"/>
      <dgm:spPr/>
      <dgm:t>
        <a:bodyPr/>
        <a:lstStyle/>
        <a:p>
          <a:r>
            <a:rPr lang="en-US" dirty="0"/>
            <a:t>Fix existing form:</a:t>
          </a:r>
        </a:p>
      </dgm:t>
    </dgm:pt>
    <dgm:pt modelId="{B1F19F3B-11D9-452A-A287-D6276AE5ADC6}" type="parTrans" cxnId="{062EC294-B7AD-48C0-BB6E-834AB1DA29F5}">
      <dgm:prSet/>
      <dgm:spPr/>
      <dgm:t>
        <a:bodyPr/>
        <a:lstStyle/>
        <a:p>
          <a:endParaRPr lang="en-US"/>
        </a:p>
      </dgm:t>
    </dgm:pt>
    <dgm:pt modelId="{D1B9B65C-645A-4C34-9A7F-4D5BC7BCC172}" type="sibTrans" cxnId="{062EC294-B7AD-48C0-BB6E-834AB1DA29F5}">
      <dgm:prSet/>
      <dgm:spPr/>
      <dgm:t>
        <a:bodyPr/>
        <a:lstStyle/>
        <a:p>
          <a:endParaRPr lang="en-US"/>
        </a:p>
      </dgm:t>
    </dgm:pt>
    <dgm:pt modelId="{60281A9A-CE93-4D2D-8AA3-2F987CBD6EDE}">
      <dgm:prSet phldrT="[Text]"/>
      <dgm:spPr/>
      <dgm:t>
        <a:bodyPr/>
        <a:lstStyle/>
        <a:p>
          <a:r>
            <a:rPr lang="en-US" dirty="0"/>
            <a:t>Fix form code</a:t>
          </a:r>
        </a:p>
      </dgm:t>
    </dgm:pt>
    <dgm:pt modelId="{E312DF7D-AC9E-4854-9E71-E56779E8A574}" type="parTrans" cxnId="{7F320C29-D82C-48F1-8FEA-5D541AB56FFA}">
      <dgm:prSet/>
      <dgm:spPr/>
      <dgm:t>
        <a:bodyPr/>
        <a:lstStyle/>
        <a:p>
          <a:endParaRPr lang="en-US"/>
        </a:p>
      </dgm:t>
    </dgm:pt>
    <dgm:pt modelId="{0F0CD3E3-4887-4745-8716-8AAEB49E408E}" type="sibTrans" cxnId="{7F320C29-D82C-48F1-8FEA-5D541AB56FFA}">
      <dgm:prSet/>
      <dgm:spPr/>
      <dgm:t>
        <a:bodyPr/>
        <a:lstStyle/>
        <a:p>
          <a:endParaRPr lang="en-US"/>
        </a:p>
      </dgm:t>
    </dgm:pt>
    <dgm:pt modelId="{DD3693BF-5BC7-4D55-89BB-9299761E946F}">
      <dgm:prSet phldrT="[Text]"/>
      <dgm:spPr/>
      <dgm:t>
        <a:bodyPr/>
        <a:lstStyle/>
        <a:p>
          <a:r>
            <a:rPr lang="en-US" dirty="0"/>
            <a:t>Fix soap calls</a:t>
          </a:r>
        </a:p>
      </dgm:t>
    </dgm:pt>
    <dgm:pt modelId="{F941A24A-D8DC-4663-BE5C-352F9BCBFF60}" type="parTrans" cxnId="{4AC00209-014F-407C-B24F-893209C03251}">
      <dgm:prSet/>
      <dgm:spPr/>
      <dgm:t>
        <a:bodyPr/>
        <a:lstStyle/>
        <a:p>
          <a:endParaRPr lang="en-US"/>
        </a:p>
      </dgm:t>
    </dgm:pt>
    <dgm:pt modelId="{79028361-ED90-423C-B571-0E83E3A82E55}" type="sibTrans" cxnId="{4AC00209-014F-407C-B24F-893209C03251}">
      <dgm:prSet/>
      <dgm:spPr/>
      <dgm:t>
        <a:bodyPr/>
        <a:lstStyle/>
        <a:p>
          <a:endParaRPr lang="en-US"/>
        </a:p>
      </dgm:t>
    </dgm:pt>
    <dgm:pt modelId="{3DACF297-5310-45A0-A3A6-565C1FF8EA6C}">
      <dgm:prSet phldrT="[Text]"/>
      <dgm:spPr/>
      <dgm:t>
        <a:bodyPr/>
        <a:lstStyle/>
        <a:p>
          <a:r>
            <a:rPr lang="en-US" dirty="0"/>
            <a:t>Develop alternative: </a:t>
          </a:r>
        </a:p>
      </dgm:t>
    </dgm:pt>
    <dgm:pt modelId="{E83DE440-3F97-4262-A6C9-2CA6A6313409}" type="parTrans" cxnId="{B6611AF3-002F-4B27-8A77-0E6FCC5226FB}">
      <dgm:prSet/>
      <dgm:spPr/>
      <dgm:t>
        <a:bodyPr/>
        <a:lstStyle/>
        <a:p>
          <a:endParaRPr lang="en-US"/>
        </a:p>
      </dgm:t>
    </dgm:pt>
    <dgm:pt modelId="{2AFAE38B-6127-4F74-80C8-EE268B893CA9}" type="sibTrans" cxnId="{B6611AF3-002F-4B27-8A77-0E6FCC5226FB}">
      <dgm:prSet/>
      <dgm:spPr/>
      <dgm:t>
        <a:bodyPr/>
        <a:lstStyle/>
        <a:p>
          <a:endParaRPr lang="en-US"/>
        </a:p>
      </dgm:t>
    </dgm:pt>
    <dgm:pt modelId="{216489DD-1295-42FE-9259-277E9CCC362F}">
      <dgm:prSet phldrT="[Text]"/>
      <dgm:spPr/>
      <dgm:t>
        <a:bodyPr/>
        <a:lstStyle/>
        <a:p>
          <a:r>
            <a:rPr lang="en-US" dirty="0"/>
            <a:t>SharePoint Add-In</a:t>
          </a:r>
        </a:p>
      </dgm:t>
    </dgm:pt>
    <dgm:pt modelId="{1D433916-A002-4778-B48D-9DDD70A115C7}" type="parTrans" cxnId="{8550A028-DBE0-4509-8EBA-FF2670BEB209}">
      <dgm:prSet/>
      <dgm:spPr/>
      <dgm:t>
        <a:bodyPr/>
        <a:lstStyle/>
        <a:p>
          <a:endParaRPr lang="en-US"/>
        </a:p>
      </dgm:t>
    </dgm:pt>
    <dgm:pt modelId="{4851FB91-2FBB-4F8A-93B7-0A093DB4D683}" type="sibTrans" cxnId="{8550A028-DBE0-4509-8EBA-FF2670BEB209}">
      <dgm:prSet/>
      <dgm:spPr/>
      <dgm:t>
        <a:bodyPr/>
        <a:lstStyle/>
        <a:p>
          <a:endParaRPr lang="en-US"/>
        </a:p>
      </dgm:t>
    </dgm:pt>
    <dgm:pt modelId="{D4879109-1274-4907-AD12-68D7E14A75B6}">
      <dgm:prSet phldrT="[Text]"/>
      <dgm:spPr/>
      <dgm:t>
        <a:bodyPr/>
        <a:lstStyle/>
        <a:p>
          <a:r>
            <a:rPr lang="en-US" dirty="0"/>
            <a:t>HTML + JavaScript</a:t>
          </a:r>
        </a:p>
      </dgm:t>
    </dgm:pt>
    <dgm:pt modelId="{F972065F-F7DD-400A-B75F-BED682691CFE}" type="parTrans" cxnId="{A3000F35-8275-4336-A82F-6BCBDA6444ED}">
      <dgm:prSet/>
      <dgm:spPr/>
      <dgm:t>
        <a:bodyPr/>
        <a:lstStyle/>
        <a:p>
          <a:endParaRPr lang="en-US"/>
        </a:p>
      </dgm:t>
    </dgm:pt>
    <dgm:pt modelId="{04C21E68-B319-406C-9002-25A178F24478}" type="sibTrans" cxnId="{A3000F35-8275-4336-A82F-6BCBDA6444ED}">
      <dgm:prSet/>
      <dgm:spPr/>
      <dgm:t>
        <a:bodyPr/>
        <a:lstStyle/>
        <a:p>
          <a:endParaRPr lang="en-US"/>
        </a:p>
      </dgm:t>
    </dgm:pt>
    <dgm:pt modelId="{E5F77C07-D3D6-4EB8-97AF-AC07C923E65D}">
      <dgm:prSet phldrT="[Text]"/>
      <dgm:spPr/>
      <dgm:t>
        <a:bodyPr/>
        <a:lstStyle/>
        <a:p>
          <a:r>
            <a:rPr lang="en-US" dirty="0"/>
            <a:t>Fix data connections</a:t>
          </a:r>
        </a:p>
      </dgm:t>
    </dgm:pt>
    <dgm:pt modelId="{2F2C7294-0CDB-44C4-81AB-3454406A111B}" type="parTrans" cxnId="{DE60C889-A13C-44CA-90C1-67996AFA25AB}">
      <dgm:prSet/>
      <dgm:spPr/>
      <dgm:t>
        <a:bodyPr/>
        <a:lstStyle/>
        <a:p>
          <a:endParaRPr lang="en-US"/>
        </a:p>
      </dgm:t>
    </dgm:pt>
    <dgm:pt modelId="{B6FE82DF-0EBE-44B4-82C4-E07C50CB806F}" type="sibTrans" cxnId="{DE60C889-A13C-44CA-90C1-67996AFA25AB}">
      <dgm:prSet/>
      <dgm:spPr/>
      <dgm:t>
        <a:bodyPr/>
        <a:lstStyle/>
        <a:p>
          <a:endParaRPr lang="en-US"/>
        </a:p>
      </dgm:t>
    </dgm:pt>
    <dgm:pt modelId="{EBC16904-9330-4C95-844C-44D2FC5FD5C2}" type="pres">
      <dgm:prSet presAssocID="{67D58608-672F-49E3-9FCB-4F7F16754615}" presName="CompostProcess" presStyleCnt="0">
        <dgm:presLayoutVars>
          <dgm:dir/>
          <dgm:resizeHandles val="exact"/>
        </dgm:presLayoutVars>
      </dgm:prSet>
      <dgm:spPr/>
    </dgm:pt>
    <dgm:pt modelId="{60687949-2C33-48A3-9990-0047C6AD407B}" type="pres">
      <dgm:prSet presAssocID="{67D58608-672F-49E3-9FCB-4F7F16754615}" presName="arrow" presStyleLbl="bgShp" presStyleIdx="0" presStyleCnt="1"/>
      <dgm:spPr/>
    </dgm:pt>
    <dgm:pt modelId="{21C35B38-7DC4-4586-AEDA-AF17BC8F9661}" type="pres">
      <dgm:prSet presAssocID="{67D58608-672F-49E3-9FCB-4F7F16754615}" presName="linearProcess" presStyleCnt="0"/>
      <dgm:spPr/>
    </dgm:pt>
    <dgm:pt modelId="{56BB8D5B-54FE-4F9F-AA61-A715B9428C6B}" type="pres">
      <dgm:prSet presAssocID="{2C0D2936-777E-4462-91B0-BF17C8D984B7}" presName="textNode" presStyleLbl="node1" presStyleIdx="0" presStyleCnt="2">
        <dgm:presLayoutVars>
          <dgm:bulletEnabled val="1"/>
        </dgm:presLayoutVars>
      </dgm:prSet>
      <dgm:spPr/>
    </dgm:pt>
    <dgm:pt modelId="{2A168AAD-0B99-4F11-9178-AB745500F0BA}" type="pres">
      <dgm:prSet presAssocID="{D1B9B65C-645A-4C34-9A7F-4D5BC7BCC172}" presName="sibTrans" presStyleCnt="0"/>
      <dgm:spPr/>
    </dgm:pt>
    <dgm:pt modelId="{BF6E078A-929A-40EC-B13E-4F5DD3D77741}" type="pres">
      <dgm:prSet presAssocID="{3DACF297-5310-45A0-A3A6-565C1FF8EA6C}" presName="textNode" presStyleLbl="node1" presStyleIdx="1" presStyleCnt="2">
        <dgm:presLayoutVars>
          <dgm:bulletEnabled val="1"/>
        </dgm:presLayoutVars>
      </dgm:prSet>
      <dgm:spPr/>
    </dgm:pt>
  </dgm:ptLst>
  <dgm:cxnLst>
    <dgm:cxn modelId="{8550A028-DBE0-4509-8EBA-FF2670BEB209}" srcId="{3DACF297-5310-45A0-A3A6-565C1FF8EA6C}" destId="{216489DD-1295-42FE-9259-277E9CCC362F}" srcOrd="0" destOrd="0" parTransId="{1D433916-A002-4778-B48D-9DDD70A115C7}" sibTransId="{4851FB91-2FBB-4F8A-93B7-0A093DB4D683}"/>
    <dgm:cxn modelId="{A3000F35-8275-4336-A82F-6BCBDA6444ED}" srcId="{3DACF297-5310-45A0-A3A6-565C1FF8EA6C}" destId="{D4879109-1274-4907-AD12-68D7E14A75B6}" srcOrd="1" destOrd="0" parTransId="{F972065F-F7DD-400A-B75F-BED682691CFE}" sibTransId="{04C21E68-B319-406C-9002-25A178F24478}"/>
    <dgm:cxn modelId="{4AC00209-014F-407C-B24F-893209C03251}" srcId="{2C0D2936-777E-4462-91B0-BF17C8D984B7}" destId="{DD3693BF-5BC7-4D55-89BB-9299761E946F}" srcOrd="1" destOrd="0" parTransId="{F941A24A-D8DC-4663-BE5C-352F9BCBFF60}" sibTransId="{79028361-ED90-423C-B571-0E83E3A82E55}"/>
    <dgm:cxn modelId="{07984D59-0746-4103-8827-F02AA3FBD227}" type="presOf" srcId="{D4879109-1274-4907-AD12-68D7E14A75B6}" destId="{BF6E078A-929A-40EC-B13E-4F5DD3D77741}" srcOrd="0" destOrd="2" presId="urn:microsoft.com/office/officeart/2005/8/layout/hProcess9"/>
    <dgm:cxn modelId="{1AB3576F-59CA-4E84-BA4E-F163CAE56C0D}" type="presOf" srcId="{E5F77C07-D3D6-4EB8-97AF-AC07C923E65D}" destId="{56BB8D5B-54FE-4F9F-AA61-A715B9428C6B}" srcOrd="0" destOrd="3" presId="urn:microsoft.com/office/officeart/2005/8/layout/hProcess9"/>
    <dgm:cxn modelId="{A46E6612-9901-4293-93BC-8309175F27B3}" type="presOf" srcId="{3DACF297-5310-45A0-A3A6-565C1FF8EA6C}" destId="{BF6E078A-929A-40EC-B13E-4F5DD3D77741}" srcOrd="0" destOrd="0" presId="urn:microsoft.com/office/officeart/2005/8/layout/hProcess9"/>
    <dgm:cxn modelId="{7F320C29-D82C-48F1-8FEA-5D541AB56FFA}" srcId="{2C0D2936-777E-4462-91B0-BF17C8D984B7}" destId="{60281A9A-CE93-4D2D-8AA3-2F987CBD6EDE}" srcOrd="0" destOrd="0" parTransId="{E312DF7D-AC9E-4854-9E71-E56779E8A574}" sibTransId="{0F0CD3E3-4887-4745-8716-8AAEB49E408E}"/>
    <dgm:cxn modelId="{DE60C889-A13C-44CA-90C1-67996AFA25AB}" srcId="{2C0D2936-777E-4462-91B0-BF17C8D984B7}" destId="{E5F77C07-D3D6-4EB8-97AF-AC07C923E65D}" srcOrd="2" destOrd="0" parTransId="{2F2C7294-0CDB-44C4-81AB-3454406A111B}" sibTransId="{B6FE82DF-0EBE-44B4-82C4-E07C50CB806F}"/>
    <dgm:cxn modelId="{062EC294-B7AD-48C0-BB6E-834AB1DA29F5}" srcId="{67D58608-672F-49E3-9FCB-4F7F16754615}" destId="{2C0D2936-777E-4462-91B0-BF17C8D984B7}" srcOrd="0" destOrd="0" parTransId="{B1F19F3B-11D9-452A-A287-D6276AE5ADC6}" sibTransId="{D1B9B65C-645A-4C34-9A7F-4D5BC7BCC172}"/>
    <dgm:cxn modelId="{B6611AF3-002F-4B27-8A77-0E6FCC5226FB}" srcId="{67D58608-672F-49E3-9FCB-4F7F16754615}" destId="{3DACF297-5310-45A0-A3A6-565C1FF8EA6C}" srcOrd="1" destOrd="0" parTransId="{E83DE440-3F97-4262-A6C9-2CA6A6313409}" sibTransId="{2AFAE38B-6127-4F74-80C8-EE268B893CA9}"/>
    <dgm:cxn modelId="{22246132-5F0C-4F00-A599-E10801C67AC2}" type="presOf" srcId="{216489DD-1295-42FE-9259-277E9CCC362F}" destId="{BF6E078A-929A-40EC-B13E-4F5DD3D77741}" srcOrd="0" destOrd="1" presId="urn:microsoft.com/office/officeart/2005/8/layout/hProcess9"/>
    <dgm:cxn modelId="{5716D4F9-2A68-441E-966F-26E65242A281}" type="presOf" srcId="{2C0D2936-777E-4462-91B0-BF17C8D984B7}" destId="{56BB8D5B-54FE-4F9F-AA61-A715B9428C6B}" srcOrd="0" destOrd="0" presId="urn:microsoft.com/office/officeart/2005/8/layout/hProcess9"/>
    <dgm:cxn modelId="{539D75DA-F954-4B2A-A237-46636C4C53B4}" type="presOf" srcId="{67D58608-672F-49E3-9FCB-4F7F16754615}" destId="{EBC16904-9330-4C95-844C-44D2FC5FD5C2}" srcOrd="0" destOrd="0" presId="urn:microsoft.com/office/officeart/2005/8/layout/hProcess9"/>
    <dgm:cxn modelId="{7590F8F6-B79C-4B5B-B00B-593126B7D55D}" type="presOf" srcId="{60281A9A-CE93-4D2D-8AA3-2F987CBD6EDE}" destId="{56BB8D5B-54FE-4F9F-AA61-A715B9428C6B}" srcOrd="0" destOrd="1" presId="urn:microsoft.com/office/officeart/2005/8/layout/hProcess9"/>
    <dgm:cxn modelId="{55C2A38E-3FB1-4167-B574-6FCEC43B4E6C}" type="presOf" srcId="{DD3693BF-5BC7-4D55-89BB-9299761E946F}" destId="{56BB8D5B-54FE-4F9F-AA61-A715B9428C6B}" srcOrd="0" destOrd="2" presId="urn:microsoft.com/office/officeart/2005/8/layout/hProcess9"/>
    <dgm:cxn modelId="{1664BA72-61CC-46BE-B991-7FB6C156BD06}" type="presParOf" srcId="{EBC16904-9330-4C95-844C-44D2FC5FD5C2}" destId="{60687949-2C33-48A3-9990-0047C6AD407B}" srcOrd="0" destOrd="0" presId="urn:microsoft.com/office/officeart/2005/8/layout/hProcess9"/>
    <dgm:cxn modelId="{A91EA486-5FCE-4BE5-937E-B842D18ABD23}" type="presParOf" srcId="{EBC16904-9330-4C95-844C-44D2FC5FD5C2}" destId="{21C35B38-7DC4-4586-AEDA-AF17BC8F9661}" srcOrd="1" destOrd="0" presId="urn:microsoft.com/office/officeart/2005/8/layout/hProcess9"/>
    <dgm:cxn modelId="{9DA7DDE7-C44D-4C82-873E-67861BD4237C}" type="presParOf" srcId="{21C35B38-7DC4-4586-AEDA-AF17BC8F9661}" destId="{56BB8D5B-54FE-4F9F-AA61-A715B9428C6B}" srcOrd="0" destOrd="0" presId="urn:microsoft.com/office/officeart/2005/8/layout/hProcess9"/>
    <dgm:cxn modelId="{C66B65EF-0C89-441F-B2FA-B4EF560B0075}" type="presParOf" srcId="{21C35B38-7DC4-4586-AEDA-AF17BC8F9661}" destId="{2A168AAD-0B99-4F11-9178-AB745500F0BA}" srcOrd="1" destOrd="0" presId="urn:microsoft.com/office/officeart/2005/8/layout/hProcess9"/>
    <dgm:cxn modelId="{25CD0B57-091F-4499-889C-D50465514852}" type="presParOf" srcId="{21C35B38-7DC4-4586-AEDA-AF17BC8F9661}" destId="{BF6E078A-929A-40EC-B13E-4F5DD3D77741}" srcOrd="2"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687949-2C33-48A3-9990-0047C6AD407B}">
      <dsp:nvSpPr>
        <dsp:cNvPr id="0" name=""/>
        <dsp:cNvSpPr/>
      </dsp:nvSpPr>
      <dsp:spPr>
        <a:xfrm>
          <a:off x="748480" y="0"/>
          <a:ext cx="8482780" cy="4709652"/>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BB8D5B-54FE-4F9F-AA61-A715B9428C6B}">
      <dsp:nvSpPr>
        <dsp:cNvPr id="0" name=""/>
        <dsp:cNvSpPr/>
      </dsp:nvSpPr>
      <dsp:spPr>
        <a:xfrm>
          <a:off x="1822472" y="1412895"/>
          <a:ext cx="2993922" cy="188386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Fix existing form:</a:t>
          </a:r>
        </a:p>
        <a:p>
          <a:pPr marL="171450" lvl="1" indent="-171450" algn="l" defTabSz="844550">
            <a:lnSpc>
              <a:spcPct val="90000"/>
            </a:lnSpc>
            <a:spcBef>
              <a:spcPct val="0"/>
            </a:spcBef>
            <a:spcAft>
              <a:spcPct val="15000"/>
            </a:spcAft>
            <a:buChar char="•"/>
          </a:pPr>
          <a:r>
            <a:rPr lang="en-US" sz="1900" kern="1200" dirty="0"/>
            <a:t>Fix form code</a:t>
          </a:r>
        </a:p>
        <a:p>
          <a:pPr marL="171450" lvl="1" indent="-171450" algn="l" defTabSz="844550">
            <a:lnSpc>
              <a:spcPct val="90000"/>
            </a:lnSpc>
            <a:spcBef>
              <a:spcPct val="0"/>
            </a:spcBef>
            <a:spcAft>
              <a:spcPct val="15000"/>
            </a:spcAft>
            <a:buChar char="•"/>
          </a:pPr>
          <a:r>
            <a:rPr lang="en-US" sz="1900" kern="1200" dirty="0"/>
            <a:t>Fix soap calls</a:t>
          </a:r>
        </a:p>
        <a:p>
          <a:pPr marL="171450" lvl="1" indent="-171450" algn="l" defTabSz="844550">
            <a:lnSpc>
              <a:spcPct val="90000"/>
            </a:lnSpc>
            <a:spcBef>
              <a:spcPct val="0"/>
            </a:spcBef>
            <a:spcAft>
              <a:spcPct val="15000"/>
            </a:spcAft>
            <a:buChar char="•"/>
          </a:pPr>
          <a:r>
            <a:rPr lang="en-US" sz="1900" kern="1200" dirty="0"/>
            <a:t>Fix data connections</a:t>
          </a:r>
        </a:p>
      </dsp:txBody>
      <dsp:txXfrm>
        <a:off x="1914434" y="1504857"/>
        <a:ext cx="2809998" cy="1699936"/>
      </dsp:txXfrm>
    </dsp:sp>
    <dsp:sp modelId="{BF6E078A-929A-40EC-B13E-4F5DD3D77741}">
      <dsp:nvSpPr>
        <dsp:cNvPr id="0" name=""/>
        <dsp:cNvSpPr/>
      </dsp:nvSpPr>
      <dsp:spPr>
        <a:xfrm>
          <a:off x="5163346" y="1412895"/>
          <a:ext cx="2993922" cy="188386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Develop alternative: </a:t>
          </a:r>
        </a:p>
        <a:p>
          <a:pPr marL="171450" lvl="1" indent="-171450" algn="l" defTabSz="844550">
            <a:lnSpc>
              <a:spcPct val="90000"/>
            </a:lnSpc>
            <a:spcBef>
              <a:spcPct val="0"/>
            </a:spcBef>
            <a:spcAft>
              <a:spcPct val="15000"/>
            </a:spcAft>
            <a:buChar char="•"/>
          </a:pPr>
          <a:r>
            <a:rPr lang="en-US" sz="1900" kern="1200" dirty="0"/>
            <a:t>SharePoint Add-In</a:t>
          </a:r>
        </a:p>
        <a:p>
          <a:pPr marL="171450" lvl="1" indent="-171450" algn="l" defTabSz="844550">
            <a:lnSpc>
              <a:spcPct val="90000"/>
            </a:lnSpc>
            <a:spcBef>
              <a:spcPct val="0"/>
            </a:spcBef>
            <a:spcAft>
              <a:spcPct val="15000"/>
            </a:spcAft>
            <a:buChar char="•"/>
          </a:pPr>
          <a:r>
            <a:rPr lang="en-US" sz="1900" kern="1200" dirty="0"/>
            <a:t>HTML + JavaScript</a:t>
          </a:r>
        </a:p>
      </dsp:txBody>
      <dsp:txXfrm>
        <a:off x="5255308" y="1504857"/>
        <a:ext cx="2809998" cy="169993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a:t>Microsoft Office</a:t>
            </a:r>
          </a:p>
        </p:txBody>
      </p:sp>
      <p:sp>
        <p:nvSpPr>
          <p:cNvPr id="7" name="Date Placeholder 6"/>
          <p:cNvSpPr>
            <a:spLocks noGrp="1"/>
          </p:cNvSpPr>
          <p:nvPr>
            <p:ph type="dt" sz="quarter" idx="1"/>
          </p:nvPr>
        </p:nvSpPr>
        <p:spPr>
          <a:xfrm>
            <a:off x="4014100" y="0"/>
            <a:ext cx="3070860" cy="468630"/>
          </a:xfrm>
          <a:prstGeom prst="rect">
            <a:avLst/>
          </a:prstGeom>
        </p:spPr>
        <p:txBody>
          <a:bodyPr vert="horz" lIns="94044" tIns="47022" rIns="94044" bIns="47022" rtlCol="0"/>
          <a:lstStyle>
            <a:lvl1pPr algn="r">
              <a:defRPr sz="1200"/>
            </a:lvl1pPr>
          </a:lstStyle>
          <a:p>
            <a:fld id="{DE219B1A-AE41-483B-A766-69B9363DDA6A}" type="datetimeFigureOut">
              <a:rPr lang="en-US" smtClean="0"/>
              <a:t>11/22/2016</a:t>
            </a:fld>
            <a:endParaRPr lang="en-US"/>
          </a:p>
        </p:txBody>
      </p:sp>
      <p:sp>
        <p:nvSpPr>
          <p:cNvPr id="8" name="Footer Placeholder 7"/>
          <p:cNvSpPr>
            <a:spLocks noGrp="1"/>
          </p:cNvSpPr>
          <p:nvPr>
            <p:ph type="ftr" sz="quarter" idx="2"/>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976365" y="8902344"/>
            <a:ext cx="1108594" cy="468630"/>
          </a:xfrm>
          <a:prstGeom prst="rect">
            <a:avLst/>
          </a:prstGeom>
        </p:spPr>
        <p:txBody>
          <a:bodyPr vert="horz" lIns="94044" tIns="47022" rIns="94044" bIns="47022"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420688" y="703263"/>
            <a:ext cx="6245225" cy="3514725"/>
          </a:xfrm>
          <a:prstGeom prst="rect">
            <a:avLst/>
          </a:prstGeom>
          <a:noFill/>
          <a:ln w="12700">
            <a:solidFill>
              <a:prstClr val="black"/>
            </a:solidFill>
          </a:ln>
        </p:spPr>
        <p:txBody>
          <a:bodyPr vert="horz" lIns="94044" tIns="47022" rIns="94044" bIns="47022" rtlCol="0" anchor="ctr"/>
          <a:lstStyle/>
          <a:p>
            <a:endParaRPr lang="en-US"/>
          </a:p>
        </p:txBody>
      </p:sp>
      <p:sp>
        <p:nvSpPr>
          <p:cNvPr id="11" name="Date Placeholder 10"/>
          <p:cNvSpPr>
            <a:spLocks noGrp="1"/>
          </p:cNvSpPr>
          <p:nvPr>
            <p:ph type="dt" idx="1"/>
          </p:nvPr>
        </p:nvSpPr>
        <p:spPr>
          <a:xfrm>
            <a:off x="4014100" y="0"/>
            <a:ext cx="3070860" cy="468630"/>
          </a:xfrm>
          <a:prstGeom prst="rect">
            <a:avLst/>
          </a:prstGeom>
        </p:spPr>
        <p:txBody>
          <a:bodyPr vert="horz" lIns="94044" tIns="47022" rIns="94044" bIns="47022" rtlCol="0"/>
          <a:lstStyle>
            <a:lvl1pPr algn="r">
              <a:defRPr sz="1200"/>
            </a:lvl1pPr>
          </a:lstStyle>
          <a:p>
            <a:fld id="{D51B1278-D92B-4AF3-A9C1-71DD298190CE}" type="datetimeFigureOut">
              <a:rPr lang="en-US" smtClean="0"/>
              <a:t>11/22/2016</a:t>
            </a:fld>
            <a:endParaRPr lang="en-US"/>
          </a:p>
        </p:txBody>
      </p:sp>
      <p:sp>
        <p:nvSpPr>
          <p:cNvPr id="12" name="Notes Placeholder 11"/>
          <p:cNvSpPr>
            <a:spLocks noGrp="1"/>
          </p:cNvSpPr>
          <p:nvPr>
            <p:ph type="body" sz="quarter" idx="3"/>
          </p:nvPr>
        </p:nvSpPr>
        <p:spPr>
          <a:xfrm>
            <a:off x="708660" y="4451985"/>
            <a:ext cx="5669280" cy="4217670"/>
          </a:xfrm>
          <a:prstGeom prst="rect">
            <a:avLst/>
          </a:prstGeom>
        </p:spPr>
        <p:txBody>
          <a:bodyPr vert="horz" lIns="94044" tIns="47022" rIns="94044" bIns="4702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6106286" y="8902344"/>
            <a:ext cx="978673" cy="468630"/>
          </a:xfrm>
          <a:prstGeom prst="rect">
            <a:avLst/>
          </a:prstGeom>
        </p:spPr>
        <p:txBody>
          <a:bodyPr vert="horz" lIns="94044" tIns="47022" rIns="94044" bIns="47022"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a:t>Microsoft Office</a:t>
            </a:r>
          </a:p>
        </p:txBody>
      </p:sp>
      <p:sp>
        <p:nvSpPr>
          <p:cNvPr id="15" name="Footer Placeholder 7"/>
          <p:cNvSpPr>
            <a:spLocks noGrp="1"/>
          </p:cNvSpPr>
          <p:nvPr>
            <p:ph type="ftr" sz="quarter" idx="4"/>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2867">
              <a:spcAft>
                <a:spcPts val="336"/>
              </a:spcAft>
            </a:pPr>
            <a:endParaRPr lang="en-US" dirty="0">
              <a:solidFill>
                <a:schemeClr val="bg1"/>
              </a:solidFill>
            </a:endParaRPr>
          </a:p>
        </p:txBody>
      </p:sp>
      <p:sp>
        <p:nvSpPr>
          <p:cNvPr id="6" name="Date Placeholder 5"/>
          <p:cNvSpPr>
            <a:spLocks noGrp="1"/>
          </p:cNvSpPr>
          <p:nvPr>
            <p:ph type="dt" idx="12"/>
          </p:nvPr>
        </p:nvSpPr>
        <p:spPr/>
        <p:txBody>
          <a:bodyPr/>
          <a:lstStyle/>
          <a:p>
            <a:fld id="{D4664A66-7F43-48D1-91D2-AE7A931D6495}" type="datetime1">
              <a:rPr lang="en-US" smtClean="0">
                <a:solidFill>
                  <a:prstClr val="black"/>
                </a:solidFill>
              </a:rPr>
              <a:pPr/>
              <a:t>11/22/2016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a:t>
            </a:fld>
            <a:endParaRPr lang="en-US" dirty="0">
              <a:solidFill>
                <a:prstClr val="black"/>
              </a:solidFill>
            </a:endParaRPr>
          </a:p>
        </p:txBody>
      </p:sp>
      <p:sp>
        <p:nvSpPr>
          <p:cNvPr id="8"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a:solidFill>
                  <a:prstClr val="black"/>
                </a:solidFill>
              </a:rPr>
              <a:t>Microsoft Office</a:t>
            </a:r>
          </a:p>
        </p:txBody>
      </p:sp>
      <p:sp>
        <p:nvSpPr>
          <p:cNvPr id="9" name="Footer Placeholder 7"/>
          <p:cNvSpPr>
            <a:spLocks noGrp="1"/>
          </p:cNvSpPr>
          <p:nvPr>
            <p:ph type="ftr" sz="quarter" idx="4"/>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588977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9A3D4EF-FC77-4542-8C22-63DD037305B0}" type="slidenum">
              <a:rPr lang="en-US" smtClean="0"/>
              <a:t>6</a:t>
            </a:fld>
            <a:endParaRPr lang="en-US" dirty="0"/>
          </a:p>
        </p:txBody>
      </p:sp>
    </p:spTree>
    <p:extLst>
      <p:ext uri="{BB962C8B-B14F-4D97-AF65-F5344CB8AC3E}">
        <p14:creationId xmlns:p14="http://schemas.microsoft.com/office/powerpoint/2010/main" val="29675791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0"/>
          </p:nvPr>
        </p:nvSpPr>
        <p:spPr/>
        <p:txBody>
          <a:bodyPr/>
          <a:lstStyle/>
          <a:p>
            <a:fld id="{59D60AD9-3E85-41DF-99CB-B9873EE0A778}" type="datetime1">
              <a:rPr lang="en-US" smtClean="0"/>
              <a:t>11/22/2016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8</a:t>
            </a:fld>
            <a:endParaRPr lang="en-US" dirty="0"/>
          </a:p>
        </p:txBody>
      </p:sp>
      <p:sp>
        <p:nvSpPr>
          <p:cNvPr id="6" name="Header Placeholder 5"/>
          <p:cNvSpPr>
            <a:spLocks noGrp="1"/>
          </p:cNvSpPr>
          <p:nvPr>
            <p:ph type="hdr" sz="quarter" idx="12"/>
          </p:nvPr>
        </p:nvSpPr>
        <p:spPr/>
        <p:txBody>
          <a:bodyPr/>
          <a:lstStyle/>
          <a:p>
            <a:r>
              <a:rPr lang="en-US"/>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791859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a:t>
            </a:r>
          </a:p>
          <a:p>
            <a:pPr marL="171450" indent="-171450">
              <a:buFont typeface="Arial" panose="020B0604020202020204" pitchFamily="34" charset="0"/>
              <a:buChar char="•"/>
            </a:pPr>
            <a:r>
              <a:rPr lang="en-US" dirty="0"/>
              <a:t>Client Server = forms published to form</a:t>
            </a:r>
            <a:r>
              <a:rPr lang="en-US" baseline="0" dirty="0"/>
              <a:t> libraries or content types </a:t>
            </a:r>
            <a:r>
              <a:rPr lang="en-US" dirty="0"/>
              <a:t>that open in InfoPath Forms services. The most common type</a:t>
            </a:r>
          </a:p>
          <a:p>
            <a:pPr marL="171450" indent="-171450">
              <a:buFont typeface="Arial" panose="020B0604020202020204" pitchFamily="34" charset="0"/>
              <a:buChar char="•"/>
            </a:pPr>
            <a:r>
              <a:rPr lang="en-US" dirty="0"/>
              <a:t>List</a:t>
            </a:r>
            <a:r>
              <a:rPr lang="en-US" baseline="0" dirty="0"/>
              <a:t> = forms used to “override” the default list forms</a:t>
            </a:r>
          </a:p>
          <a:p>
            <a:pPr marL="171450" indent="-171450">
              <a:buFont typeface="Arial" panose="020B0604020202020204" pitchFamily="34" charset="0"/>
              <a:buChar char="•"/>
            </a:pPr>
            <a:r>
              <a:rPr lang="en-US" baseline="0" dirty="0"/>
              <a:t>Groove = forms used via “ancient” groove customization…will be not relevant anymore as this functionality is anyway gone</a:t>
            </a:r>
          </a:p>
          <a:p>
            <a:pPr marL="171450" indent="-171450">
              <a:buFont typeface="Arial" panose="020B0604020202020204" pitchFamily="34" charset="0"/>
              <a:buChar char="•"/>
            </a:pPr>
            <a:r>
              <a:rPr lang="en-US" baseline="0" dirty="0"/>
              <a:t>Entity = forms used in BDC customizations. Most likely not relevant unless the specific BDC connections are recreated after migration to </a:t>
            </a:r>
            <a:r>
              <a:rPr lang="en-US" baseline="0" dirty="0" err="1"/>
              <a:t>DvNext</a:t>
            </a:r>
            <a:r>
              <a:rPr lang="en-US" baseline="0" dirty="0"/>
              <a:t>/MT</a:t>
            </a:r>
            <a:endParaRPr lang="nl-BE" dirty="0"/>
          </a:p>
        </p:txBody>
      </p:sp>
      <p:sp>
        <p:nvSpPr>
          <p:cNvPr id="4" name="Date Placeholder 3"/>
          <p:cNvSpPr>
            <a:spLocks noGrp="1"/>
          </p:cNvSpPr>
          <p:nvPr>
            <p:ph type="dt" idx="10"/>
          </p:nvPr>
        </p:nvSpPr>
        <p:spPr/>
        <p:txBody>
          <a:bodyPr/>
          <a:lstStyle/>
          <a:p>
            <a:fld id="{D23A6FA6-4DB3-4DBD-BC02-3E825058E62E}" type="datetime1">
              <a:rPr lang="en-US" smtClean="0"/>
              <a:t>11/22/2016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18</a:t>
            </a:fld>
            <a:endParaRPr lang="en-US" dirty="0"/>
          </a:p>
        </p:txBody>
      </p:sp>
      <p:sp>
        <p:nvSpPr>
          <p:cNvPr id="6" name="Header Placeholder 5"/>
          <p:cNvSpPr>
            <a:spLocks noGrp="1"/>
          </p:cNvSpPr>
          <p:nvPr>
            <p:ph type="hdr" sz="quarter" idx="12"/>
          </p:nvPr>
        </p:nvSpPr>
        <p:spPr/>
        <p:txBody>
          <a:bodyPr/>
          <a:lstStyle/>
          <a:p>
            <a:r>
              <a:rPr lang="en-US"/>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955588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Resolve DNS</a:t>
            </a:r>
            <a:r>
              <a:rPr lang="en-US" baseline="0" dirty="0"/>
              <a:t> for proxy service customservice.company.com from </a:t>
            </a:r>
            <a:r>
              <a:rPr lang="en-US" b="1" baseline="0" dirty="0"/>
              <a:t>public</a:t>
            </a:r>
            <a:r>
              <a:rPr lang="en-US" baseline="0" dirty="0"/>
              <a:t> DNS</a:t>
            </a:r>
          </a:p>
          <a:p>
            <a:pPr marL="441581" lvl="1" indent="-228600">
              <a:buAutoNum type="arabicPeriod"/>
            </a:pPr>
            <a:r>
              <a:rPr lang="en-US" baseline="0" dirty="0"/>
              <a:t>Ensure the received IP address does route traffic over the private connection</a:t>
            </a:r>
          </a:p>
          <a:p>
            <a:pPr marL="228600" indent="-228600">
              <a:buAutoNum type="arabicPeriod"/>
            </a:pPr>
            <a:r>
              <a:rPr lang="en-US" dirty="0"/>
              <a:t>InfoPath Forms services calls the proxy</a:t>
            </a:r>
            <a:r>
              <a:rPr lang="en-US" baseline="0" dirty="0"/>
              <a:t> service end point</a:t>
            </a:r>
          </a:p>
          <a:p>
            <a:pPr marL="441581" lvl="1" indent="-228600">
              <a:buAutoNum type="arabicPeriod"/>
            </a:pPr>
            <a:r>
              <a:rPr lang="en-US" baseline="0" dirty="0"/>
              <a:t>This call must be anonymous</a:t>
            </a:r>
          </a:p>
          <a:p>
            <a:pPr marL="441581" lvl="1" indent="-228600">
              <a:buAutoNum type="arabicPeriod"/>
            </a:pPr>
            <a:r>
              <a:rPr lang="en-US" baseline="0" dirty="0"/>
              <a:t>Optionally provide a security token to which is “hardcoded” in the form and used to avoid anyone being able to call the service</a:t>
            </a:r>
          </a:p>
          <a:p>
            <a:pPr marL="228600" indent="-228600">
              <a:buAutoNum type="arabicPeriod"/>
            </a:pPr>
            <a:r>
              <a:rPr lang="en-US" baseline="0" dirty="0"/>
              <a:t>Proxy service calls the existing custom service by authenticating via a service account</a:t>
            </a:r>
            <a:endParaRPr lang="nl-BE" dirty="0"/>
          </a:p>
        </p:txBody>
      </p:sp>
      <p:sp>
        <p:nvSpPr>
          <p:cNvPr id="4" name="Date Placeholder 3"/>
          <p:cNvSpPr>
            <a:spLocks noGrp="1"/>
          </p:cNvSpPr>
          <p:nvPr>
            <p:ph type="dt"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AF95D7B-11EF-4821-A978-4E42835C58E3}"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11/22/2016</a:t>
            </a:fld>
            <a:endParaRPr kumimoji="0" lang="en-US" sz="1800" b="0" i="0" u="none" strike="noStrike" kern="0" cap="none" spc="0" normalizeH="0" baseline="0" noProof="0">
              <a:ln>
                <a:noFill/>
              </a:ln>
              <a:solidFill>
                <a:sysClr val="windowText" lastClr="000000"/>
              </a:solidFill>
              <a:effectLst/>
              <a:uLnTx/>
              <a:uFillTx/>
            </a:endParaRPr>
          </a:p>
        </p:txBody>
      </p:sp>
      <p:sp>
        <p:nvSpPr>
          <p:cNvPr id="5" name="Slide Number Placeholder 4"/>
          <p:cNvSpPr>
            <a:spLocks noGrp="1"/>
          </p:cNvSpPr>
          <p:nvPr>
            <p:ph type="sldNum"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67</a:t>
            </a:fld>
            <a:endParaRPr kumimoji="0" lang="en-US" sz="1800" b="0" i="0" u="none" strike="noStrike" kern="0" cap="none" spc="0" normalizeH="0" baseline="0" noProof="0" dirty="0">
              <a:ln>
                <a:noFill/>
              </a:ln>
              <a:solidFill>
                <a:sysClr val="windowText" lastClr="000000"/>
              </a:solidFill>
              <a:effectLst/>
              <a:uLnTx/>
              <a:uFillTx/>
            </a:endParaRPr>
          </a:p>
        </p:txBody>
      </p:sp>
      <p:sp>
        <p:nvSpPr>
          <p:cNvPr id="6" name="Header Placeholder 5"/>
          <p:cNvSpPr>
            <a:spLocks noGrp="1"/>
          </p:cNvSpPr>
          <p:nvPr>
            <p:ph type="hdr"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Microsoft Office</a:t>
            </a:r>
            <a:endParaRPr kumimoji="0" lang="en-US" sz="1800" b="0" i="0" u="none" strike="noStrike" kern="0" cap="none" spc="0" normalizeH="0" baseline="0" noProof="0" dirty="0">
              <a:ln>
                <a:noFill/>
              </a:ln>
              <a:solidFill>
                <a:sysClr val="windowText" lastClr="000000"/>
              </a:solidFill>
              <a:effectLst/>
              <a:uLnTx/>
              <a:uFillTx/>
            </a:endParaRPr>
          </a:p>
        </p:txBody>
      </p:sp>
      <p:sp>
        <p:nvSpPr>
          <p:cNvPr id="7" name="Footer Placeholder 6"/>
          <p:cNvSpPr>
            <a:spLocks noGrp="1"/>
          </p:cNvSpPr>
          <p:nvPr>
            <p:ph type="ftr" sz="quarter" idx="13"/>
          </p:nvPr>
        </p:nvSpPr>
        <p:spPr/>
        <p:txBody>
          <a:bodyPr/>
          <a:lstStyle/>
          <a:p>
            <a:pPr marL="238375" marR="0" lvl="0" indent="0" defTabSz="940130" eaLnBrk="0" fontAlgn="auto" latinLnBrk="0" hangingPunct="0">
              <a:lnSpc>
                <a:spcPct val="100000"/>
              </a:lnSpc>
              <a:spcBef>
                <a:spcPts val="0"/>
              </a:spcBef>
              <a:spcAft>
                <a:spcPts val="0"/>
              </a:spcAft>
              <a:buClrTx/>
              <a:buSzTx/>
              <a:buFontTx/>
              <a:buNone/>
              <a:tabLst/>
              <a:defRPr/>
            </a:pPr>
            <a:r>
              <a:rPr kumimoji="0" lang="en-US" sz="500" b="0" i="0" u="none" strike="noStrike" kern="0" cap="none" spc="0" normalizeH="0" baseline="0" noProof="0">
                <a:ln>
                  <a:noFill/>
                </a:ln>
                <a:gradFill>
                  <a:gsLst>
                    <a:gs pos="0">
                      <a:schemeClr val="tx1"/>
                    </a:gs>
                    <a:gs pos="100000">
                      <a:schemeClr val="tx1"/>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marR="0" lvl="0" indent="0" defTabSz="940130" eaLnBrk="0" fontAlgn="auto" latinLnBrk="0" hangingPunct="0">
              <a:lnSpc>
                <a:spcPct val="100000"/>
              </a:lnSpc>
              <a:spcBef>
                <a:spcPts val="0"/>
              </a:spcBef>
              <a:spcAft>
                <a:spcPts val="0"/>
              </a:spcAft>
              <a:buClrTx/>
              <a:buSzTx/>
              <a:buFontTx/>
              <a:buNone/>
              <a:tabLst/>
              <a:defRPr/>
            </a:pPr>
            <a:r>
              <a:rPr kumimoji="0" lang="en-US" sz="500" b="0" i="0" u="none" strike="noStrike" kern="0" cap="none" spc="0" normalizeH="0" baseline="0" noProof="0">
                <a:ln>
                  <a:noFill/>
                </a:ln>
                <a:gradFill>
                  <a:gsLst>
                    <a:gs pos="0">
                      <a:schemeClr val="tx1"/>
                    </a:gs>
                    <a:gs pos="100000">
                      <a:schemeClr val="tx1"/>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500" b="0" i="0" u="none" strike="noStrike" kern="0" cap="none" spc="0" normalizeH="0" baseline="0" noProof="0" dirty="0">
              <a:ln>
                <a:noFill/>
              </a:ln>
              <a:gradFill>
                <a:gsLst>
                  <a:gs pos="0">
                    <a:schemeClr val="tx1"/>
                  </a:gs>
                  <a:gs pos="100000">
                    <a:schemeClr val="tx1"/>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3103953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Resolve DNS</a:t>
            </a:r>
            <a:r>
              <a:rPr lang="en-US" baseline="0" dirty="0"/>
              <a:t> for proxy service customservice.company.com from </a:t>
            </a:r>
            <a:r>
              <a:rPr lang="en-US" b="1" baseline="0" dirty="0"/>
              <a:t>public</a:t>
            </a:r>
            <a:r>
              <a:rPr lang="en-US" baseline="0" dirty="0"/>
              <a:t> DNS</a:t>
            </a:r>
          </a:p>
          <a:p>
            <a:pPr marL="441581" lvl="1" indent="-228600">
              <a:buAutoNum type="arabicPeriod"/>
            </a:pPr>
            <a:r>
              <a:rPr lang="en-US" baseline="0" dirty="0"/>
              <a:t>Ensure the received IP address does route traffic over the private connection</a:t>
            </a:r>
          </a:p>
          <a:p>
            <a:pPr marL="228600" indent="-228600">
              <a:buAutoNum type="arabicPeriod"/>
            </a:pPr>
            <a:r>
              <a:rPr lang="en-US" dirty="0"/>
              <a:t>InfoPath Forms services calls the proxy</a:t>
            </a:r>
            <a:r>
              <a:rPr lang="en-US" baseline="0" dirty="0"/>
              <a:t> service end point</a:t>
            </a:r>
          </a:p>
          <a:p>
            <a:pPr marL="441581" lvl="1" indent="-228600">
              <a:buAutoNum type="arabicPeriod"/>
            </a:pPr>
            <a:r>
              <a:rPr lang="en-US" baseline="0" dirty="0"/>
              <a:t>This call must be anonymous</a:t>
            </a:r>
          </a:p>
          <a:p>
            <a:pPr marL="441581" lvl="1" indent="-228600">
              <a:buAutoNum type="arabicPeriod"/>
            </a:pPr>
            <a:r>
              <a:rPr lang="en-US" baseline="0" dirty="0"/>
              <a:t>InfoPath provides a registered </a:t>
            </a:r>
            <a:r>
              <a:rPr lang="en-US" baseline="0" dirty="0" err="1"/>
              <a:t>clientID</a:t>
            </a:r>
            <a:r>
              <a:rPr lang="en-US" baseline="0" dirty="0"/>
              <a:t>/secret combination (allowing app-only) when calling the proxy service.</a:t>
            </a:r>
          </a:p>
          <a:p>
            <a:pPr marL="228600" indent="-228600">
              <a:buAutoNum type="arabicPeriod"/>
            </a:pPr>
            <a:r>
              <a:rPr lang="en-US" baseline="0" dirty="0"/>
              <a:t>Proxy service back to SharePoint to find the information originally acquired via the OOB ASMX service call (using CSOM preferably)</a:t>
            </a:r>
          </a:p>
          <a:p>
            <a:pPr marL="441581" lvl="1" indent="-228600">
              <a:buAutoNum type="arabicPeriod"/>
            </a:pPr>
            <a:r>
              <a:rPr lang="en-US" baseline="0" dirty="0"/>
              <a:t>The received </a:t>
            </a:r>
            <a:r>
              <a:rPr lang="en-US" baseline="0" dirty="0" err="1"/>
              <a:t>clientid</a:t>
            </a:r>
            <a:r>
              <a:rPr lang="en-US" baseline="0" dirty="0"/>
              <a:t>/</a:t>
            </a:r>
            <a:r>
              <a:rPr lang="en-US" baseline="0" dirty="0" err="1"/>
              <a:t>clientsecret</a:t>
            </a:r>
            <a:r>
              <a:rPr lang="en-US" baseline="0" dirty="0"/>
              <a:t> can be used to instantiate an app-only </a:t>
            </a:r>
            <a:r>
              <a:rPr lang="en-US" baseline="0" dirty="0" err="1"/>
              <a:t>clientcontext</a:t>
            </a:r>
            <a:r>
              <a:rPr lang="en-US" baseline="0" dirty="0"/>
              <a:t> which allows to retrieve the needed information from SharePoint</a:t>
            </a:r>
          </a:p>
          <a:p>
            <a:pPr marL="441581" lvl="1" indent="-228600">
              <a:buAutoNum type="arabicPeriod"/>
            </a:pPr>
            <a:r>
              <a:rPr lang="en-US" baseline="0" dirty="0"/>
              <a:t>This traffic again flows over the private connection</a:t>
            </a:r>
            <a:endParaRPr lang="nl-BE" dirty="0"/>
          </a:p>
        </p:txBody>
      </p:sp>
      <p:sp>
        <p:nvSpPr>
          <p:cNvPr id="4" name="Date Placeholder 3"/>
          <p:cNvSpPr>
            <a:spLocks noGrp="1"/>
          </p:cNvSpPr>
          <p:nvPr>
            <p:ph type="dt"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AF95D7B-11EF-4821-A978-4E42835C58E3}"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11/22/2016</a:t>
            </a:fld>
            <a:endParaRPr kumimoji="0" lang="en-US" sz="1800" b="0" i="0" u="none" strike="noStrike" kern="0" cap="none" spc="0" normalizeH="0" baseline="0" noProof="0">
              <a:ln>
                <a:noFill/>
              </a:ln>
              <a:solidFill>
                <a:sysClr val="windowText" lastClr="000000"/>
              </a:solidFill>
              <a:effectLst/>
              <a:uLnTx/>
              <a:uFillTx/>
            </a:endParaRPr>
          </a:p>
        </p:txBody>
      </p:sp>
      <p:sp>
        <p:nvSpPr>
          <p:cNvPr id="5" name="Slide Number Placeholder 4"/>
          <p:cNvSpPr>
            <a:spLocks noGrp="1"/>
          </p:cNvSpPr>
          <p:nvPr>
            <p:ph type="sldNum"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70</a:t>
            </a:fld>
            <a:endParaRPr kumimoji="0" lang="en-US" sz="1800" b="0" i="0" u="none" strike="noStrike" kern="0" cap="none" spc="0" normalizeH="0" baseline="0" noProof="0" dirty="0">
              <a:ln>
                <a:noFill/>
              </a:ln>
              <a:solidFill>
                <a:sysClr val="windowText" lastClr="000000"/>
              </a:solidFill>
              <a:effectLst/>
              <a:uLnTx/>
              <a:uFillTx/>
            </a:endParaRPr>
          </a:p>
        </p:txBody>
      </p:sp>
      <p:sp>
        <p:nvSpPr>
          <p:cNvPr id="6" name="Header Placeholder 5"/>
          <p:cNvSpPr>
            <a:spLocks noGrp="1"/>
          </p:cNvSpPr>
          <p:nvPr>
            <p:ph type="hdr"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Microsoft Office</a:t>
            </a:r>
            <a:endParaRPr kumimoji="0" lang="en-US" sz="1800" b="0" i="0" u="none" strike="noStrike" kern="0" cap="none" spc="0" normalizeH="0" baseline="0" noProof="0" dirty="0">
              <a:ln>
                <a:noFill/>
              </a:ln>
              <a:solidFill>
                <a:sysClr val="windowText" lastClr="000000"/>
              </a:solidFill>
              <a:effectLst/>
              <a:uLnTx/>
              <a:uFillTx/>
            </a:endParaRPr>
          </a:p>
        </p:txBody>
      </p:sp>
      <p:sp>
        <p:nvSpPr>
          <p:cNvPr id="7" name="Footer Placeholder 6"/>
          <p:cNvSpPr>
            <a:spLocks noGrp="1"/>
          </p:cNvSpPr>
          <p:nvPr>
            <p:ph type="ftr" sz="quarter" idx="13"/>
          </p:nvPr>
        </p:nvSpPr>
        <p:spPr/>
        <p:txBody>
          <a:bodyPr/>
          <a:lstStyle/>
          <a:p>
            <a:pPr marL="238375" marR="0" lvl="0" indent="0" defTabSz="940130" eaLnBrk="0" fontAlgn="auto" latinLnBrk="0" hangingPunct="0">
              <a:lnSpc>
                <a:spcPct val="100000"/>
              </a:lnSpc>
              <a:spcBef>
                <a:spcPts val="0"/>
              </a:spcBef>
              <a:spcAft>
                <a:spcPts val="0"/>
              </a:spcAft>
              <a:buClrTx/>
              <a:buSzTx/>
              <a:buFontTx/>
              <a:buNone/>
              <a:tabLst/>
              <a:defRPr/>
            </a:pPr>
            <a:r>
              <a:rPr kumimoji="0" lang="en-US" sz="500" b="0" i="0" u="none" strike="noStrike" kern="0" cap="none" spc="0" normalizeH="0" baseline="0" noProof="0">
                <a:ln>
                  <a:noFill/>
                </a:ln>
                <a:gradFill>
                  <a:gsLst>
                    <a:gs pos="0">
                      <a:schemeClr val="tx1"/>
                    </a:gs>
                    <a:gs pos="100000">
                      <a:schemeClr val="tx1"/>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marR="0" lvl="0" indent="0" defTabSz="940130" eaLnBrk="0" fontAlgn="auto" latinLnBrk="0" hangingPunct="0">
              <a:lnSpc>
                <a:spcPct val="100000"/>
              </a:lnSpc>
              <a:spcBef>
                <a:spcPts val="0"/>
              </a:spcBef>
              <a:spcAft>
                <a:spcPts val="0"/>
              </a:spcAft>
              <a:buClrTx/>
              <a:buSzTx/>
              <a:buFontTx/>
              <a:buNone/>
              <a:tabLst/>
              <a:defRPr/>
            </a:pPr>
            <a:r>
              <a:rPr kumimoji="0" lang="en-US" sz="500" b="0" i="0" u="none" strike="noStrike" kern="0" cap="none" spc="0" normalizeH="0" baseline="0" noProof="0">
                <a:ln>
                  <a:noFill/>
                </a:ln>
                <a:gradFill>
                  <a:gsLst>
                    <a:gs pos="0">
                      <a:schemeClr val="tx1"/>
                    </a:gs>
                    <a:gs pos="100000">
                      <a:schemeClr val="tx1"/>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500" b="0" i="0" u="none" strike="noStrike" kern="0" cap="none" spc="0" normalizeH="0" baseline="0" noProof="0" dirty="0">
              <a:ln>
                <a:noFill/>
              </a:ln>
              <a:gradFill>
                <a:gsLst>
                  <a:gs pos="0">
                    <a:schemeClr val="tx1"/>
                  </a:gs>
                  <a:gs pos="100000">
                    <a:schemeClr val="tx1"/>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9758186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Ensure SPO</a:t>
            </a:r>
            <a:r>
              <a:rPr lang="en-US" baseline="0" dirty="0"/>
              <a:t> can resolve the database server name</a:t>
            </a:r>
          </a:p>
          <a:p>
            <a:pPr marL="228600" indent="-228600">
              <a:buAutoNum type="arabicPeriod"/>
            </a:pPr>
            <a:r>
              <a:rPr lang="en-US" dirty="0"/>
              <a:t>InfoPath Forms services calls the proxy</a:t>
            </a:r>
            <a:r>
              <a:rPr lang="en-US" baseline="0" dirty="0"/>
              <a:t> service end point</a:t>
            </a:r>
          </a:p>
          <a:p>
            <a:pPr marL="441581" lvl="1" indent="-228600">
              <a:buAutoNum type="arabicPeriod"/>
            </a:pPr>
            <a:r>
              <a:rPr lang="en-US" baseline="0" dirty="0"/>
              <a:t>This call must be anonymous</a:t>
            </a:r>
          </a:p>
          <a:p>
            <a:pPr marL="441581" lvl="1" indent="-228600">
              <a:buAutoNum type="arabicPeriod"/>
            </a:pPr>
            <a:r>
              <a:rPr lang="en-US" baseline="0" dirty="0"/>
              <a:t>Optionally provide a security token to which is “hardcoded” in the form and used to avoid anyone being able to call the service</a:t>
            </a:r>
          </a:p>
          <a:p>
            <a:pPr marL="228600" indent="-228600">
              <a:buAutoNum type="arabicPeriod"/>
            </a:pPr>
            <a:r>
              <a:rPr lang="en-US" baseline="0" dirty="0"/>
              <a:t>Proxy service calls the SQL server database by authenticating via a service account</a:t>
            </a:r>
            <a:endParaRPr lang="nl-BE" dirty="0"/>
          </a:p>
        </p:txBody>
      </p:sp>
      <p:sp>
        <p:nvSpPr>
          <p:cNvPr id="4" name="Date Placeholder 3"/>
          <p:cNvSpPr>
            <a:spLocks noGrp="1"/>
          </p:cNvSpPr>
          <p:nvPr>
            <p:ph type="dt"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AF95D7B-11EF-4821-A978-4E42835C58E3}"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11/22/2016</a:t>
            </a:fld>
            <a:endParaRPr kumimoji="0" lang="en-US" sz="1800" b="0" i="0" u="none" strike="noStrike" kern="0" cap="none" spc="0" normalizeH="0" baseline="0" noProof="0">
              <a:ln>
                <a:noFill/>
              </a:ln>
              <a:solidFill>
                <a:sysClr val="windowText" lastClr="000000"/>
              </a:solidFill>
              <a:effectLst/>
              <a:uLnTx/>
              <a:uFillTx/>
            </a:endParaRPr>
          </a:p>
        </p:txBody>
      </p:sp>
      <p:sp>
        <p:nvSpPr>
          <p:cNvPr id="5" name="Slide Number Placeholder 4"/>
          <p:cNvSpPr>
            <a:spLocks noGrp="1"/>
          </p:cNvSpPr>
          <p:nvPr>
            <p:ph type="sldNum"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75</a:t>
            </a:fld>
            <a:endParaRPr kumimoji="0" lang="en-US" sz="1800" b="0" i="0" u="none" strike="noStrike" kern="0" cap="none" spc="0" normalizeH="0" baseline="0" noProof="0" dirty="0">
              <a:ln>
                <a:noFill/>
              </a:ln>
              <a:solidFill>
                <a:sysClr val="windowText" lastClr="000000"/>
              </a:solidFill>
              <a:effectLst/>
              <a:uLnTx/>
              <a:uFillTx/>
            </a:endParaRPr>
          </a:p>
        </p:txBody>
      </p:sp>
      <p:sp>
        <p:nvSpPr>
          <p:cNvPr id="6" name="Header Placeholder 5"/>
          <p:cNvSpPr>
            <a:spLocks noGrp="1"/>
          </p:cNvSpPr>
          <p:nvPr>
            <p:ph type="hdr"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Microsoft Office</a:t>
            </a:r>
            <a:endParaRPr kumimoji="0" lang="en-US" sz="1800" b="0" i="0" u="none" strike="noStrike" kern="0" cap="none" spc="0" normalizeH="0" baseline="0" noProof="0" dirty="0">
              <a:ln>
                <a:noFill/>
              </a:ln>
              <a:solidFill>
                <a:sysClr val="windowText" lastClr="000000"/>
              </a:solidFill>
              <a:effectLst/>
              <a:uLnTx/>
              <a:uFillTx/>
            </a:endParaRPr>
          </a:p>
        </p:txBody>
      </p:sp>
      <p:sp>
        <p:nvSpPr>
          <p:cNvPr id="7" name="Footer Placeholder 6"/>
          <p:cNvSpPr>
            <a:spLocks noGrp="1"/>
          </p:cNvSpPr>
          <p:nvPr>
            <p:ph type="ftr" sz="quarter" idx="13"/>
          </p:nvPr>
        </p:nvSpPr>
        <p:spPr/>
        <p:txBody>
          <a:bodyPr/>
          <a:lstStyle/>
          <a:p>
            <a:pPr marL="238375" marR="0" lvl="0" indent="0" defTabSz="940130" eaLnBrk="0" fontAlgn="auto" latinLnBrk="0" hangingPunct="0">
              <a:lnSpc>
                <a:spcPct val="100000"/>
              </a:lnSpc>
              <a:spcBef>
                <a:spcPts val="0"/>
              </a:spcBef>
              <a:spcAft>
                <a:spcPts val="0"/>
              </a:spcAft>
              <a:buClrTx/>
              <a:buSzTx/>
              <a:buFontTx/>
              <a:buNone/>
              <a:tabLst/>
              <a:defRPr/>
            </a:pPr>
            <a:r>
              <a:rPr kumimoji="0" lang="en-US" sz="500" b="0" i="0" u="none" strike="noStrike" kern="0" cap="none" spc="0" normalizeH="0" baseline="0" noProof="0">
                <a:ln>
                  <a:noFill/>
                </a:ln>
                <a:gradFill>
                  <a:gsLst>
                    <a:gs pos="0">
                      <a:schemeClr val="tx1"/>
                    </a:gs>
                    <a:gs pos="100000">
                      <a:schemeClr val="tx1"/>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marR="0" lvl="0" indent="0" defTabSz="940130" eaLnBrk="0" fontAlgn="auto" latinLnBrk="0" hangingPunct="0">
              <a:lnSpc>
                <a:spcPct val="100000"/>
              </a:lnSpc>
              <a:spcBef>
                <a:spcPts val="0"/>
              </a:spcBef>
              <a:spcAft>
                <a:spcPts val="0"/>
              </a:spcAft>
              <a:buClrTx/>
              <a:buSzTx/>
              <a:buFontTx/>
              <a:buNone/>
              <a:tabLst/>
              <a:defRPr/>
            </a:pPr>
            <a:r>
              <a:rPr kumimoji="0" lang="en-US" sz="500" b="0" i="0" u="none" strike="noStrike" kern="0" cap="none" spc="0" normalizeH="0" baseline="0" noProof="0">
                <a:ln>
                  <a:noFill/>
                </a:ln>
                <a:gradFill>
                  <a:gsLst>
                    <a:gs pos="0">
                      <a:schemeClr val="tx1"/>
                    </a:gs>
                    <a:gs pos="100000">
                      <a:schemeClr val="tx1"/>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500" b="0" i="0" u="none" strike="noStrike" kern="0" cap="none" spc="0" normalizeH="0" baseline="0" noProof="0" dirty="0">
              <a:ln>
                <a:noFill/>
              </a:ln>
              <a:gradFill>
                <a:gsLst>
                  <a:gs pos="0">
                    <a:schemeClr val="tx1"/>
                  </a:gs>
                  <a:gs pos="100000">
                    <a:schemeClr val="tx1"/>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9632024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136582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7063781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a:t>Click to edit title style</a:t>
            </a:r>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a:t>Speaker Title</a:t>
            </a:r>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a:t>Click to edit Master text styles</a:t>
            </a:r>
          </a:p>
        </p:txBody>
      </p:sp>
      <p:sp>
        <p:nvSpPr>
          <p:cNvPr id="12" name="Title 11"/>
          <p:cNvSpPr>
            <a:spLocks noGrp="1"/>
          </p:cNvSpPr>
          <p:nvPr>
            <p:ph type="title"/>
          </p:nvPr>
        </p:nvSpPr>
        <p:spPr/>
        <p:txBody>
          <a:bodyPr>
            <a:noAutofit/>
          </a:bodyPr>
          <a:lstStyle>
            <a:lvl1pPr>
              <a:defRPr/>
            </a:lvl1pPr>
          </a:lstStyle>
          <a:p>
            <a:r>
              <a:rPr lang="en-US"/>
              <a:t>Click to edit Master title style</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9672116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a:t>Click to insert photo.</a:t>
            </a: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a:t>Click to edit Master text styles</a:t>
            </a:r>
          </a:p>
        </p:txBody>
      </p:sp>
    </p:spTree>
    <p:extLst>
      <p:ext uri="{BB962C8B-B14F-4D97-AF65-F5344CB8AC3E}">
        <p14:creationId xmlns:p14="http://schemas.microsoft.com/office/powerpoint/2010/main" val="38572461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a:t>Click to insert photo.</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3237559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a:t>Click to edit Master text styles</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2350279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a:t>Click to edit Master text styles</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101486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a:t>Click to edit Master text styles</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9553549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a:t>Click to insert photo.</a:t>
            </a:r>
          </a:p>
        </p:txBody>
      </p:sp>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a:t>Click to edit Master text styles</a:t>
            </a: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6926722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a:t>Click to edit Master text styles</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4939257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37064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Alternative">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t="18048" r="2623"/>
          <a:stretch/>
        </p:blipFill>
        <p:spPr>
          <a:xfrm>
            <a:off x="16512" y="-12701"/>
            <a:ext cx="12256428" cy="6871393"/>
          </a:xfrm>
          <a:prstGeom prst="rect">
            <a:avLst/>
          </a:prstGeom>
        </p:spPr>
      </p:pic>
      <p:sp>
        <p:nvSpPr>
          <p:cNvPr id="9" name="Rectangle 1"/>
          <p:cNvSpPr/>
          <p:nvPr userDrawn="1"/>
        </p:nvSpPr>
        <p:spPr bwMode="auto">
          <a:xfrm flipH="1">
            <a:off x="0" y="-16042"/>
            <a:ext cx="12272940" cy="6858000"/>
          </a:xfrm>
          <a:prstGeom prst="rect">
            <a:avLst/>
          </a:prstGeom>
          <a:gradFill>
            <a:gsLst>
              <a:gs pos="40000">
                <a:srgbClr val="000000">
                  <a:alpha val="0"/>
                </a:srgbClr>
              </a:gs>
              <a:gs pos="100000">
                <a:srgbClr val="000000">
                  <a:alpha val="53000"/>
                </a:srgbClr>
              </a:gs>
            </a:gsLst>
            <a:lin ang="24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a:xfrm>
            <a:off x="493713" y="3922721"/>
            <a:ext cx="8822964" cy="1254354"/>
          </a:xfrm>
          <a:solidFill>
            <a:schemeClr val="tx2">
              <a:alpha val="8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45720" rIns="45720" bIns="72000" numCol="1" spcCol="0" rtlCol="0" fromWordArt="0" anchor="ctr" anchorCtr="0" forceAA="0" compatLnSpc="1">
            <a:prstTxWarp prst="textNoShape">
              <a:avLst/>
            </a:prstTxWarp>
            <a:noAutofit/>
          </a:bodyPr>
          <a:lstStyle>
            <a:lvl1pPr>
              <a:defRPr lang="en-US" sz="4000" dirty="0">
                <a:solidFill>
                  <a:srgbClr val="FFFFFF"/>
                </a:solidFill>
                <a:latin typeface="Segoe UI Light"/>
                <a:cs typeface="+mn-cs"/>
              </a:defRPr>
            </a:lvl1pPr>
          </a:lstStyle>
          <a:p>
            <a:pPr marL="0" lvl="0"/>
            <a:r>
              <a:rPr lang="en-US" dirty="0"/>
              <a:t>Click to edit title style</a:t>
            </a:r>
          </a:p>
        </p:txBody>
      </p:sp>
      <p:sp>
        <p:nvSpPr>
          <p:cNvPr id="5" name="Text Placeholder 4"/>
          <p:cNvSpPr>
            <a:spLocks noGrp="1"/>
          </p:cNvSpPr>
          <p:nvPr>
            <p:ph type="body" sz="quarter" idx="12"/>
          </p:nvPr>
        </p:nvSpPr>
        <p:spPr>
          <a:xfrm>
            <a:off x="493713" y="5307324"/>
            <a:ext cx="4212197" cy="498598"/>
          </a:xfrm>
        </p:spPr>
        <p:txBody>
          <a:bodyPr>
            <a:noAutofit/>
          </a:bodyPr>
          <a:lstStyle>
            <a:lvl1pPr marL="0" indent="0">
              <a:spcBef>
                <a:spcPts val="0"/>
              </a:spcBef>
              <a:buNone/>
              <a:defRPr sz="2800" spc="-70" baseline="0">
                <a:gradFill>
                  <a:gsLst>
                    <a:gs pos="0">
                      <a:schemeClr val="bg1"/>
                    </a:gs>
                    <a:gs pos="100000">
                      <a:schemeClr val="bg1"/>
                    </a:gs>
                  </a:gsLst>
                  <a:lin ang="5400000" scaled="0"/>
                </a:gradFill>
                <a:latin typeface="+mj-lt"/>
              </a:defRPr>
            </a:lvl1pPr>
          </a:lstStyle>
          <a:p>
            <a:endParaRPr lang="en-US" sz="2400" spc="-70" dirty="0">
              <a:solidFill>
                <a:schemeClr val="bg1"/>
              </a:solidFill>
              <a:latin typeface="+mj-lt"/>
            </a:endParaRPr>
          </a:p>
        </p:txBody>
      </p:sp>
    </p:spTree>
    <p:extLst>
      <p:ext uri="{BB962C8B-B14F-4D97-AF65-F5344CB8AC3E}">
        <p14:creationId xmlns:p14="http://schemas.microsoft.com/office/powerpoint/2010/main" val="10104882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range Bar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173506" y="228600"/>
            <a:ext cx="8494619" cy="747897"/>
          </a:xfrm>
        </p:spPr>
        <p:txBody>
          <a:bodyPr/>
          <a:lstStyle>
            <a:lvl1pPr>
              <a:defRPr>
                <a:gradFill>
                  <a:gsLst>
                    <a:gs pos="1250">
                      <a:schemeClr val="tx2"/>
                    </a:gs>
                    <a:gs pos="100000">
                      <a:schemeClr val="tx2"/>
                    </a:gs>
                  </a:gsLst>
                  <a:lin ang="5400000" scaled="0"/>
                </a:gradFill>
              </a:defRPr>
            </a:lvl1pPr>
          </a:lstStyle>
          <a:p>
            <a:r>
              <a:rPr lang="en-US" dirty="0"/>
              <a:t>Click to edit Master title style</a:t>
            </a:r>
          </a:p>
        </p:txBody>
      </p:sp>
      <p:sp>
        <p:nvSpPr>
          <p:cNvPr id="5" name="Text Placeholder 4"/>
          <p:cNvSpPr>
            <a:spLocks noGrp="1"/>
          </p:cNvSpPr>
          <p:nvPr>
            <p:ph type="body" sz="quarter" idx="10"/>
          </p:nvPr>
        </p:nvSpPr>
        <p:spPr>
          <a:xfrm>
            <a:off x="3173506" y="1447799"/>
            <a:ext cx="8494619" cy="2043636"/>
          </a:xfrm>
          <a:prstGeom prst="rect">
            <a:avLst/>
          </a:prstGeom>
        </p:spPr>
        <p:txBody>
          <a:bodyPr/>
          <a:lstStyle>
            <a:lvl1pPr marL="284163" indent="-284163">
              <a:buFont typeface="Wingdings" pitchFamily="2" charset="2"/>
              <a:buChar char=""/>
              <a:defRPr sz="3600">
                <a:solidFill>
                  <a:schemeClr val="tx2"/>
                </a:solidFill>
              </a:defRPr>
            </a:lvl1pPr>
            <a:lvl2pPr marL="517525" indent="-233363">
              <a:buFont typeface="Wingdings" pitchFamily="2" charset="2"/>
              <a:buChar char=""/>
              <a:defRPr sz="2000">
                <a:latin typeface="+mn-lt"/>
              </a:defRPr>
            </a:lvl2pPr>
            <a:lvl3pPr marL="741363" indent="-223838">
              <a:buFont typeface="Wingdings" pitchFamily="2" charset="2"/>
              <a:buChar char=""/>
              <a:tabLst/>
              <a:defRPr sz="2000">
                <a:latin typeface="+mn-lt"/>
              </a:defRPr>
            </a:lvl3pPr>
            <a:lvl4pPr marL="914400" indent="-173038">
              <a:buFont typeface="Wingdings" pitchFamily="2" charset="2"/>
              <a:buChar char=""/>
              <a:defRPr sz="1800">
                <a:latin typeface="+mn-lt"/>
              </a:defRPr>
            </a:lvl4pPr>
            <a:lvl5pPr marL="1087438" indent="-173038">
              <a:buFont typeface="Wingdings" pitchFamily="2" charset="2"/>
              <a:buChar char=""/>
              <a:tabLst/>
              <a:defRPr sz="18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
        <p:nvSpPr>
          <p:cNvPr id="6" name="Rectangle 5"/>
          <p:cNvSpPr/>
          <p:nvPr userDrawn="1"/>
        </p:nvSpPr>
        <p:spPr bwMode="white">
          <a:xfrm>
            <a:off x="0" y="0"/>
            <a:ext cx="301214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9956832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a:t>Click to insert photo.</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7959698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a:t>“Click to edit Master text styles”</a:t>
            </a: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dirty="0"/>
              <a:t>Click to edit Master title style</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2027545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5361703"/>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a:t>Slide for Developer Code</a:t>
            </a:r>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53099696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Q&amp;A">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1" y="0"/>
            <a:ext cx="12209165" cy="6858000"/>
          </a:xfrm>
          <a:prstGeom prst="rect">
            <a:avLst/>
          </a:prstGeom>
        </p:spPr>
      </p:pic>
      <p:pic>
        <p:nvPicPr>
          <p:cNvPr id="5" name="Picture 4"/>
          <p:cNvPicPr>
            <a:picLocks noChangeAspect="1"/>
          </p:cNvPicPr>
          <p:nvPr userDrawn="1"/>
        </p:nvPicPr>
        <p:blipFill rotWithShape="1">
          <a:blip r:embed="rId3"/>
          <a:srcRect l="15149" t="19365" r="11940" b="30854"/>
          <a:stretch/>
        </p:blipFill>
        <p:spPr>
          <a:xfrm>
            <a:off x="228599" y="203201"/>
            <a:ext cx="3822701" cy="1651000"/>
          </a:xfrm>
          <a:prstGeom prst="rect">
            <a:avLst/>
          </a:prstGeom>
        </p:spPr>
      </p:pic>
    </p:spTree>
    <p:extLst>
      <p:ext uri="{BB962C8B-B14F-4D97-AF65-F5344CB8AC3E}">
        <p14:creationId xmlns:p14="http://schemas.microsoft.com/office/powerpoint/2010/main" val="359731932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a:t>Click to edit title style</a:t>
            </a:r>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8781675"/>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Subtitle</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9879688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Subtitle</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7060803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Subtitle</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004117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Subtitle</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0972393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Subtitle</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1990397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a:t>Click to edit title style</a:t>
            </a:r>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643121024"/>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a:t>Click to edit title style</a:t>
            </a:r>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32942413"/>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a:t>Click to edit title style</a:t>
            </a:r>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92405165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a:t>Click to edit title style</a:t>
            </a:r>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88414525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rgbClr val="EB3C00"/>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227370417"/>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106115652"/>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523373826"/>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01637005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Fifth level</a:t>
            </a:r>
            <a:endParaRPr lang="en-US" dirty="0"/>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Fifth level</a:t>
            </a:r>
            <a:endParaRPr lang="en-US" dirty="0"/>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theme" Target="../theme/theme2.xml"/><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0" Type="http://schemas.openxmlformats.org/officeDocument/2006/relationships/slideLayout" Target="../slideLayouts/slideLayout41.xml"/><Relationship Id="rId4" Type="http://schemas.openxmlformats.org/officeDocument/2006/relationships/slideLayout" Target="../slideLayouts/slideLayout35.xml"/><Relationship Id="rId9"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278" r:id="rId2"/>
    <p:sldLayoutId id="2147484084" r:id="rId3"/>
    <p:sldLayoutId id="2147484085" r:id="rId4"/>
    <p:sldLayoutId id="2147484087" r:id="rId5"/>
    <p:sldLayoutId id="2147484088" r:id="rId6"/>
    <p:sldLayoutId id="2147484086" r:id="rId7"/>
    <p:sldLayoutId id="2147484090" r:id="rId8"/>
    <p:sldLayoutId id="2147484091" r:id="rId9"/>
    <p:sldLayoutId id="2147484089" r:id="rId10"/>
    <p:sldLayoutId id="2147484119" r:id="rId11"/>
    <p:sldLayoutId id="2147484116" r:id="rId12"/>
    <p:sldLayoutId id="2147484117" r:id="rId13"/>
    <p:sldLayoutId id="2147484140" r:id="rId14"/>
    <p:sldLayoutId id="2147484193" r:id="rId15"/>
    <p:sldLayoutId id="2147484163" r:id="rId16"/>
    <p:sldLayoutId id="2147484141" r:id="rId17"/>
    <p:sldLayoutId id="2147484164" r:id="rId18"/>
    <p:sldLayoutId id="2147484196" r:id="rId19"/>
    <p:sldLayoutId id="2147484281" r:id="rId20"/>
    <p:sldLayoutId id="2147484142" r:id="rId21"/>
    <p:sldLayoutId id="2147484143" r:id="rId22"/>
    <p:sldLayoutId id="2147484092" r:id="rId23"/>
    <p:sldLayoutId id="2147484148" r:id="rId24"/>
    <p:sldLayoutId id="2147484093" r:id="rId25"/>
    <p:sldLayoutId id="2147484277" r:id="rId26"/>
    <p:sldLayoutId id="2147484094" r:id="rId27"/>
    <p:sldLayoutId id="2147484096" r:id="rId28"/>
    <p:sldLayoutId id="2147484279" r:id="rId29"/>
    <p:sldLayoutId id="2147484280" r:id="rId30"/>
    <p:sldLayoutId id="2147484282" r:id="rId31"/>
  </p:sldLayoutIdLst>
  <p:transition>
    <p:fade/>
  </p:transition>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5055429"/>
      </p:ext>
    </p:extLst>
  </p:cSld>
  <p:clrMap bg1="dk1" tx1="lt1" bg2="dk2" tx2="lt2" accent1="accent1" accent2="accent2" accent3="accent3" accent4="accent4" accent5="accent5" accent6="accent6" hlink="hlink" folHlink="folHlink"/>
  <p:sldLayoutIdLst>
    <p:sldLayoutId id="2147484150" r:id="rId1"/>
    <p:sldLayoutId id="2147484151" r:id="rId2"/>
    <p:sldLayoutId id="2147484152" r:id="rId3"/>
    <p:sldLayoutId id="2147484153" r:id="rId4"/>
    <p:sldLayoutId id="2147484154" r:id="rId5"/>
    <p:sldLayoutId id="2147484155" r:id="rId6"/>
    <p:sldLayoutId id="2147484156" r:id="rId7"/>
    <p:sldLayoutId id="2147484157" r:id="rId8"/>
    <p:sldLayoutId id="2147484158" r:id="rId9"/>
    <p:sldLayoutId id="2147484159" r:id="rId10"/>
    <p:sldLayoutId id="2147484160" r:id="rId11"/>
    <p:sldLayoutId id="2147484161" r:id="rId12"/>
  </p:sldLayoutIdLst>
  <p:transition>
    <p:fade/>
  </p:transition>
  <p:hf hdr="0" ftr="0" dt="0"/>
  <p:txStyles>
    <p:titleStyle>
      <a:lvl1pPr algn="l" defTabSz="914156"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648" marR="0" indent="-339648" algn="l" defTabSz="914156"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2958" marR="0" indent="-233310" algn="l" defTabSz="914156"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331" marR="0" indent="-225374" algn="l" defTabSz="914156" rtl="0" eaLnBrk="1" fontAlgn="auto" latinLnBrk="0" hangingPunct="1">
        <a:lnSpc>
          <a:spcPct val="90000"/>
        </a:lnSpc>
        <a:spcBef>
          <a:spcPct val="20000"/>
        </a:spcBef>
        <a:spcAft>
          <a:spcPts val="0"/>
        </a:spcAft>
        <a:buClrTx/>
        <a:buSzPct val="90000"/>
        <a:buFont typeface="Wingdings" pitchFamily="2" charset="2"/>
        <a:buChar char=""/>
        <a:tabLst>
          <a:tab pos="798331" algn="l"/>
        </a:tabLst>
        <a:defRPr sz="2400" kern="1200" spc="0" baseline="0">
          <a:gradFill>
            <a:gsLst>
              <a:gs pos="1250">
                <a:schemeClr val="tx1"/>
              </a:gs>
              <a:gs pos="100000">
                <a:schemeClr val="tx1"/>
              </a:gs>
            </a:gsLst>
            <a:lin ang="5400000" scaled="0"/>
          </a:gradFill>
          <a:latin typeface="+mn-lt"/>
          <a:ea typeface="+mn-ea"/>
          <a:cs typeface="+mn-cs"/>
        </a:defRPr>
      </a:lvl3pPr>
      <a:lvl4pPr marL="1030054" marR="0" indent="-231722" algn="l" defTabSz="914156"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428" marR="0" indent="-225374" algn="l" defTabSz="914156" rtl="0" eaLnBrk="1" fontAlgn="auto" latinLnBrk="0" hangingPunct="1">
        <a:lnSpc>
          <a:spcPct val="90000"/>
        </a:lnSpc>
        <a:spcBef>
          <a:spcPct val="20000"/>
        </a:spcBef>
        <a:spcAft>
          <a:spcPts val="0"/>
        </a:spcAft>
        <a:buClrTx/>
        <a:buSzPct val="90000"/>
        <a:buFont typeface="Wingdings" pitchFamily="2" charset="2"/>
        <a:buChar char=""/>
        <a:tabLst>
          <a:tab pos="1255428" algn="l"/>
        </a:tabLst>
        <a:defRPr sz="2000" kern="1200" spc="0" baseline="0">
          <a:gradFill>
            <a:gsLst>
              <a:gs pos="1250">
                <a:schemeClr val="tx1"/>
              </a:gs>
              <a:gs pos="100000">
                <a:schemeClr val="tx1"/>
              </a:gs>
            </a:gsLst>
            <a:lin ang="5400000" scaled="0"/>
          </a:gradFill>
          <a:latin typeface="+mn-lt"/>
          <a:ea typeface="+mn-ea"/>
          <a:cs typeface="+mn-cs"/>
        </a:defRPr>
      </a:lvl5pPr>
      <a:lvl6pPr marL="2513929"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07"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085"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164"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emf"/><Relationship Id="rId1" Type="http://schemas.openxmlformats.org/officeDocument/2006/relationships/slideLayout" Target="../slideLayouts/slideLayout23.xml"/><Relationship Id="rId6" Type="http://schemas.openxmlformats.org/officeDocument/2006/relationships/image" Target="../media/image13.emf"/><Relationship Id="rId5" Type="http://schemas.openxmlformats.org/officeDocument/2006/relationships/image" Target="../media/image12.emf"/><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emf"/><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hyperlink" Target="http://blogs.msdn.com/b/sharepointdev/archive/2014/01/14/deprecation-of-custom-code-in-sandboxed-solutions.aspx" TargetMode="Externa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hyperlink" Target="http://blogs.technet.com/b/rajbugga/archive/2013/08/07/infopath-over-claims-authentication-sharepoint-2010-amp-2013.aspx" TargetMode="External"/><Relationship Id="rId2" Type="http://schemas.openxmlformats.org/officeDocument/2006/relationships/hyperlink" Target="https://support.microsoft.com/en-us/kb/2674193" TargetMode="Externa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hyperlink" Target="https://contoso.sharepoint.com/" TargetMode="External"/><Relationship Id="rId2" Type="http://schemas.openxmlformats.org/officeDocument/2006/relationships/hyperlink" Target="https://contoso.sharepoint.com/sites/HR" TargetMode="Externa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2.xml"/><Relationship Id="rId4" Type="http://schemas.openxmlformats.org/officeDocument/2006/relationships/slideLayout" Target="../slideLayouts/slideLayout2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5.xml"/></Relationships>
</file>

<file path=ppt/slides/_rels/slide6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5.xml"/></Relationships>
</file>

<file path=ppt/slides/_rels/slide6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5.xml"/></Relationships>
</file>

<file path=ppt/slides/_rels/slide6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8" Type="http://schemas.openxmlformats.org/officeDocument/2006/relationships/image" Target="../media/image36.emf"/><Relationship Id="rId3" Type="http://schemas.openxmlformats.org/officeDocument/2006/relationships/image" Target="../media/image31.emf"/><Relationship Id="rId7" Type="http://schemas.openxmlformats.org/officeDocument/2006/relationships/image" Target="../media/image35.emf"/><Relationship Id="rId12" Type="http://schemas.openxmlformats.org/officeDocument/2006/relationships/image" Target="../media/image40.emf"/><Relationship Id="rId2" Type="http://schemas.openxmlformats.org/officeDocument/2006/relationships/notesSlide" Target="../notesSlides/notesSlide5.xml"/><Relationship Id="rId1" Type="http://schemas.openxmlformats.org/officeDocument/2006/relationships/slideLayout" Target="../slideLayouts/slideLayout23.xml"/><Relationship Id="rId6" Type="http://schemas.openxmlformats.org/officeDocument/2006/relationships/image" Target="../media/image34.emf"/><Relationship Id="rId11" Type="http://schemas.openxmlformats.org/officeDocument/2006/relationships/image" Target="../media/image39.emf"/><Relationship Id="rId5" Type="http://schemas.openxmlformats.org/officeDocument/2006/relationships/image" Target="../media/image33.emf"/><Relationship Id="rId10" Type="http://schemas.openxmlformats.org/officeDocument/2006/relationships/image" Target="../media/image38.emf"/><Relationship Id="rId4" Type="http://schemas.openxmlformats.org/officeDocument/2006/relationships/image" Target="../media/image32.emf"/><Relationship Id="rId9" Type="http://schemas.openxmlformats.org/officeDocument/2006/relationships/image" Target="../media/image37.emf"/></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8" Type="http://schemas.openxmlformats.org/officeDocument/2006/relationships/image" Target="../media/image36.emf"/><Relationship Id="rId13" Type="http://schemas.openxmlformats.org/officeDocument/2006/relationships/image" Target="../media/image41.emf"/><Relationship Id="rId3" Type="http://schemas.openxmlformats.org/officeDocument/2006/relationships/image" Target="../media/image31.emf"/><Relationship Id="rId7" Type="http://schemas.openxmlformats.org/officeDocument/2006/relationships/image" Target="../media/image35.emf"/><Relationship Id="rId12" Type="http://schemas.openxmlformats.org/officeDocument/2006/relationships/image" Target="../media/image40.emf"/><Relationship Id="rId2" Type="http://schemas.openxmlformats.org/officeDocument/2006/relationships/notesSlide" Target="../notesSlides/notesSlide6.xml"/><Relationship Id="rId1" Type="http://schemas.openxmlformats.org/officeDocument/2006/relationships/slideLayout" Target="../slideLayouts/slideLayout23.xml"/><Relationship Id="rId6" Type="http://schemas.openxmlformats.org/officeDocument/2006/relationships/image" Target="../media/image34.emf"/><Relationship Id="rId11" Type="http://schemas.openxmlformats.org/officeDocument/2006/relationships/image" Target="../media/image39.emf"/><Relationship Id="rId5" Type="http://schemas.openxmlformats.org/officeDocument/2006/relationships/image" Target="../media/image33.emf"/><Relationship Id="rId10" Type="http://schemas.openxmlformats.org/officeDocument/2006/relationships/image" Target="../media/image38.emf"/><Relationship Id="rId4" Type="http://schemas.openxmlformats.org/officeDocument/2006/relationships/image" Target="../media/image32.emf"/><Relationship Id="rId9" Type="http://schemas.openxmlformats.org/officeDocument/2006/relationships/image" Target="../media/image37.emf"/><Relationship Id="rId14" Type="http://schemas.openxmlformats.org/officeDocument/2006/relationships/hyperlink" Target="https://github.com/OfficeDev/PnP-Transformation/tree/dev/InfoPath/Samples/Proxy.InfoPath" TargetMode="External"/></Relationships>
</file>

<file path=ppt/slides/_rels/slide71.xml.rels><?xml version="1.0" encoding="UTF-8" standalone="yes"?>
<Relationships xmlns="http://schemas.openxmlformats.org/package/2006/relationships"><Relationship Id="rId3" Type="http://schemas.openxmlformats.org/officeDocument/2006/relationships/hyperlink" Target="https://contoso.sharepoint.com/" TargetMode="External"/><Relationship Id="rId2" Type="http://schemas.openxmlformats.org/officeDocument/2006/relationships/hyperlink" Target="https://contoso.sharepoint.com/sites/HR" TargetMode="External"/><Relationship Id="rId1" Type="http://schemas.openxmlformats.org/officeDocument/2006/relationships/slideLayout" Target="../slideLayouts/slideLayout7.xml"/><Relationship Id="rId4" Type="http://schemas.openxmlformats.org/officeDocument/2006/relationships/image" Target="../media/image42.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8" Type="http://schemas.openxmlformats.org/officeDocument/2006/relationships/image" Target="../media/image36.emf"/><Relationship Id="rId3" Type="http://schemas.openxmlformats.org/officeDocument/2006/relationships/image" Target="../media/image31.emf"/><Relationship Id="rId7" Type="http://schemas.openxmlformats.org/officeDocument/2006/relationships/image" Target="../media/image35.emf"/><Relationship Id="rId12" Type="http://schemas.openxmlformats.org/officeDocument/2006/relationships/image" Target="../media/image39.emf"/><Relationship Id="rId2" Type="http://schemas.openxmlformats.org/officeDocument/2006/relationships/notesSlide" Target="../notesSlides/notesSlide7.xml"/><Relationship Id="rId1" Type="http://schemas.openxmlformats.org/officeDocument/2006/relationships/slideLayout" Target="../slideLayouts/slideLayout23.xml"/><Relationship Id="rId6" Type="http://schemas.openxmlformats.org/officeDocument/2006/relationships/image" Target="../media/image34.emf"/><Relationship Id="rId11" Type="http://schemas.openxmlformats.org/officeDocument/2006/relationships/image" Target="../media/image45.emf"/><Relationship Id="rId5" Type="http://schemas.openxmlformats.org/officeDocument/2006/relationships/image" Target="../media/image33.emf"/><Relationship Id="rId10" Type="http://schemas.openxmlformats.org/officeDocument/2006/relationships/image" Target="../media/image38.emf"/><Relationship Id="rId4" Type="http://schemas.openxmlformats.org/officeDocument/2006/relationships/image" Target="../media/image32.emf"/><Relationship Id="rId9" Type="http://schemas.openxmlformats.org/officeDocument/2006/relationships/image" Target="../media/image37.emf"/></Relationships>
</file>

<file path=ppt/slides/_rels/slide7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hyperlink" Target="http://blogs.msdn.com/b/infopath/archive/2010/04/08/upgrading-infopath-2007-forms-with-person-group-pickers-to-infopath-2010.aspx" TargetMode="Externa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hyperlink" Target="https://github.com/OfficeDev/PnP-Transformation/tree/dev/InfoPath" TargetMode="Externa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3" Type="http://schemas.openxmlformats.org/officeDocument/2006/relationships/hyperlink" Target="https://github.com/OfficeDev/PnP-Transformation/tree/dev/InfoPath/Samples/EmployeeRegistration.KnockOut.SinglePageApp" TargetMode="External"/><Relationship Id="rId2" Type="http://schemas.openxmlformats.org/officeDocument/2006/relationships/image" Target="../media/image50.png"/><Relationship Id="rId1" Type="http://schemas.openxmlformats.org/officeDocument/2006/relationships/slideLayout" Target="../slideLayouts/slideLayout23.xml"/><Relationship Id="rId5" Type="http://schemas.openxmlformats.org/officeDocument/2006/relationships/image" Target="../media/image51.png"/><Relationship Id="rId4" Type="http://schemas.openxmlformats.org/officeDocument/2006/relationships/hyperlink" Target="https://github.com/OfficeDev/PnP-Transformation/tree/dev/InfoPath/Reference/EmployeeRegistration" TargetMode="External"/></Relationships>
</file>

<file path=ppt/slides/_rels/slide86.xml.rels><?xml version="1.0" encoding="UTF-8" standalone="yes"?>
<Relationships xmlns="http://schemas.openxmlformats.org/package/2006/relationships"><Relationship Id="rId3" Type="http://schemas.openxmlformats.org/officeDocument/2006/relationships/hyperlink" Target="https://github.com/OfficeDev/PnP-Transformation/tree/dev/InfoPath/Samples/EmployeeRegistration.MVC" TargetMode="External"/><Relationship Id="rId2" Type="http://schemas.openxmlformats.org/officeDocument/2006/relationships/image" Target="../media/image50.png"/><Relationship Id="rId1" Type="http://schemas.openxmlformats.org/officeDocument/2006/relationships/slideLayout" Target="../slideLayouts/slideLayout23.xml"/><Relationship Id="rId5" Type="http://schemas.openxmlformats.org/officeDocument/2006/relationships/image" Target="../media/image52.png"/><Relationship Id="rId4" Type="http://schemas.openxmlformats.org/officeDocument/2006/relationships/hyperlink" Target="https://github.com/OfficeDev/PnP-Transformation/tree/dev/InfoPath/Reference/EmployeeRegistration" TargetMode="External"/></Relationships>
</file>

<file path=ppt/slides/_rels/slide8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0.png"/><Relationship Id="rId1" Type="http://schemas.openxmlformats.org/officeDocument/2006/relationships/slideLayout" Target="../slideLayouts/slideLayout23.xml"/><Relationship Id="rId5" Type="http://schemas.openxmlformats.org/officeDocument/2006/relationships/hyperlink" Target="https://github.com/OfficeDev/PnP-Transformation/tree/dev/InfoPath/Reference/EmployeeRegistration" TargetMode="External"/><Relationship Id="rId4" Type="http://schemas.openxmlformats.org/officeDocument/2006/relationships/hyperlink" Target="https://github.com/OfficeDev/PnP-Transformation/tree/dev/InfoPath/Samples/EmployeeRegistration.Forms" TargetMode="Externa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hyperlink" Target="http://blogs.msdn.com/b/sharepointdev/archive/2014/01/14/deprecation-of-custom-code-in-sandboxed-solutions.aspx" TargetMode="Externa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hyperlink" Target="https://support.microsoft.com/en-us/kb/2674193" TargetMode="Externa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9.xml"/></Relationships>
</file>

<file path=ppt/slides/_rels/slide9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9.xml"/><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Readme</a:t>
            </a:r>
            <a:endParaRPr lang="nl-BE" dirty="0"/>
          </a:p>
        </p:txBody>
      </p:sp>
      <p:sp>
        <p:nvSpPr>
          <p:cNvPr id="3" name="Text Placeholder 2"/>
          <p:cNvSpPr>
            <a:spLocks noGrp="1"/>
          </p:cNvSpPr>
          <p:nvPr>
            <p:ph type="body" sz="quarter" idx="10"/>
          </p:nvPr>
        </p:nvSpPr>
        <p:spPr/>
        <p:txBody>
          <a:bodyPr/>
          <a:lstStyle/>
          <a:p>
            <a:r>
              <a:rPr lang="en-US" dirty="0"/>
              <a:t>Update this deck to make it customer specific</a:t>
            </a:r>
          </a:p>
          <a:p>
            <a:pPr lvl="1"/>
            <a:r>
              <a:rPr lang="en-US" dirty="0"/>
              <a:t>Title slide</a:t>
            </a:r>
          </a:p>
          <a:p>
            <a:pPr lvl="1"/>
            <a:r>
              <a:rPr lang="en-US" dirty="0"/>
              <a:t>“Your data” section:</a:t>
            </a:r>
          </a:p>
          <a:p>
            <a:pPr lvl="2"/>
            <a:r>
              <a:rPr lang="en-US" dirty="0"/>
              <a:t>Forms versus variations slide: update numbers</a:t>
            </a:r>
          </a:p>
          <a:p>
            <a:pPr lvl="2"/>
            <a:r>
              <a:rPr lang="en-US" dirty="0"/>
              <a:t>Forms variations with managed code: update numbers</a:t>
            </a:r>
          </a:p>
          <a:p>
            <a:pPr lvl="2"/>
            <a:r>
              <a:rPr lang="en-US" dirty="0"/>
              <a:t>Forms with unsupported soap calls: update numbers</a:t>
            </a:r>
          </a:p>
          <a:p>
            <a:pPr lvl="2"/>
            <a:r>
              <a:rPr lang="en-US" dirty="0"/>
              <a:t>Forms with data connections: update numbers</a:t>
            </a:r>
          </a:p>
        </p:txBody>
      </p:sp>
      <p:sp>
        <p:nvSpPr>
          <p:cNvPr id="4" name="Text Placeholder 3"/>
          <p:cNvSpPr>
            <a:spLocks noGrp="1"/>
          </p:cNvSpPr>
          <p:nvPr>
            <p:ph type="body" sz="quarter" idx="11"/>
          </p:nvPr>
        </p:nvSpPr>
        <p:spPr/>
        <p:txBody>
          <a:bodyPr/>
          <a:lstStyle/>
          <a:p>
            <a:endParaRPr lang="nl-BE"/>
          </a:p>
        </p:txBody>
      </p:sp>
    </p:spTree>
    <p:extLst>
      <p:ext uri="{BB962C8B-B14F-4D97-AF65-F5344CB8AC3E}">
        <p14:creationId xmlns:p14="http://schemas.microsoft.com/office/powerpoint/2010/main" val="3887099728"/>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Forms vs variations vs usage</a:t>
            </a:r>
            <a:endParaRPr lang="nl-BE" dirty="0"/>
          </a:p>
        </p:txBody>
      </p:sp>
      <p:grpSp>
        <p:nvGrpSpPr>
          <p:cNvPr id="120" name="Group 119"/>
          <p:cNvGrpSpPr/>
          <p:nvPr/>
        </p:nvGrpSpPr>
        <p:grpSpPr>
          <a:xfrm>
            <a:off x="339458" y="1327581"/>
            <a:ext cx="1670933" cy="4953125"/>
            <a:chOff x="339458" y="1327581"/>
            <a:chExt cx="1670933" cy="4953125"/>
          </a:xfrm>
        </p:grpSpPr>
        <p:grpSp>
          <p:nvGrpSpPr>
            <p:cNvPr id="10" name="Group 9"/>
            <p:cNvGrpSpPr/>
            <p:nvPr/>
          </p:nvGrpSpPr>
          <p:grpSpPr>
            <a:xfrm>
              <a:off x="339458" y="2507031"/>
              <a:ext cx="1298516" cy="1584115"/>
              <a:chOff x="1643057" y="2207486"/>
              <a:chExt cx="1298516" cy="1584115"/>
            </a:xfrm>
          </p:grpSpPr>
          <p:pic>
            <p:nvPicPr>
              <p:cNvPr id="4" name="Picture 3"/>
              <p:cNvPicPr>
                <a:picLocks noChangeAspect="1"/>
              </p:cNvPicPr>
              <p:nvPr/>
            </p:nvPicPr>
            <p:blipFill>
              <a:blip r:embed="rId2"/>
              <a:stretch>
                <a:fillRect/>
              </a:stretch>
            </p:blipFill>
            <p:spPr>
              <a:xfrm>
                <a:off x="1643057" y="2207486"/>
                <a:ext cx="1114863" cy="1402540"/>
              </a:xfrm>
              <a:prstGeom prst="rect">
                <a:avLst/>
              </a:prstGeom>
            </p:spPr>
          </p:pic>
          <p:grpSp>
            <p:nvGrpSpPr>
              <p:cNvPr id="9" name="Group 8"/>
              <p:cNvGrpSpPr/>
              <p:nvPr/>
            </p:nvGrpSpPr>
            <p:grpSpPr>
              <a:xfrm>
                <a:off x="1826710" y="2389061"/>
                <a:ext cx="1114863" cy="1402540"/>
                <a:chOff x="2796289" y="2586130"/>
                <a:chExt cx="1114863" cy="1402540"/>
              </a:xfrm>
            </p:grpSpPr>
            <p:pic>
              <p:nvPicPr>
                <p:cNvPr id="5" name="Picture 4"/>
                <p:cNvPicPr>
                  <a:picLocks noChangeAspect="1"/>
                </p:cNvPicPr>
                <p:nvPr/>
              </p:nvPicPr>
              <p:blipFill>
                <a:blip r:embed="rId2"/>
                <a:stretch>
                  <a:fillRect/>
                </a:stretch>
              </p:blipFill>
              <p:spPr>
                <a:xfrm>
                  <a:off x="2796289" y="2586130"/>
                  <a:ext cx="1114863" cy="140254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2288" y="3011213"/>
                  <a:ext cx="882863" cy="882863"/>
                </a:xfrm>
                <a:prstGeom prst="rect">
                  <a:avLst/>
                </a:prstGeom>
              </p:spPr>
            </p:pic>
          </p:grpSp>
        </p:grpSp>
        <p:sp>
          <p:nvSpPr>
            <p:cNvPr id="11" name="TextBox 10"/>
            <p:cNvSpPr txBox="1"/>
            <p:nvPr/>
          </p:nvSpPr>
          <p:spPr>
            <a:xfrm>
              <a:off x="711391" y="5540618"/>
              <a:ext cx="667234" cy="369332"/>
            </a:xfrm>
            <a:prstGeom prst="rect">
              <a:avLst/>
            </a:prstGeom>
            <a:noFill/>
          </p:spPr>
          <p:txBody>
            <a:bodyPr wrap="none" lIns="0" tIns="0" rIns="0" bIns="0" rtlCol="0">
              <a:spAutoFit/>
            </a:bodyPr>
            <a:lstStyle/>
            <a:p>
              <a:r>
                <a:rPr lang="en-US" sz="2400" spc="-70" dirty="0">
                  <a:gradFill>
                    <a:gsLst>
                      <a:gs pos="2917">
                        <a:schemeClr val="bg2"/>
                      </a:gs>
                      <a:gs pos="95000">
                        <a:schemeClr val="bg2"/>
                      </a:gs>
                    </a:gsLst>
                    <a:lin ang="5400000" scaled="0"/>
                  </a:gradFill>
                </a:rPr>
                <a:t>Form</a:t>
              </a:r>
              <a:endParaRPr lang="nl-BE" sz="2400" spc="-70" dirty="0">
                <a:gradFill>
                  <a:gsLst>
                    <a:gs pos="2917">
                      <a:schemeClr val="bg2"/>
                    </a:gs>
                    <a:gs pos="95000">
                      <a:schemeClr val="bg2"/>
                    </a:gs>
                  </a:gsLst>
                  <a:lin ang="5400000" scaled="0"/>
                </a:gradFill>
              </a:endParaRPr>
            </a:p>
          </p:txBody>
        </p:sp>
        <p:cxnSp>
          <p:nvCxnSpPr>
            <p:cNvPr id="46" name="Straight Connector 45"/>
            <p:cNvCxnSpPr/>
            <p:nvPr/>
          </p:nvCxnSpPr>
          <p:spPr>
            <a:xfrm>
              <a:off x="2010391" y="1327581"/>
              <a:ext cx="0" cy="4953125"/>
            </a:xfrm>
            <a:prstGeom prst="line">
              <a:avLst/>
            </a:prstGeom>
            <a:ln w="63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22" name="Group 121"/>
          <p:cNvGrpSpPr/>
          <p:nvPr/>
        </p:nvGrpSpPr>
        <p:grpSpPr>
          <a:xfrm>
            <a:off x="1683811" y="1199294"/>
            <a:ext cx="4743272" cy="4953125"/>
            <a:chOff x="1683811" y="1199294"/>
            <a:chExt cx="4743272" cy="4953125"/>
          </a:xfrm>
        </p:grpSpPr>
        <p:grpSp>
          <p:nvGrpSpPr>
            <p:cNvPr id="12" name="Group 11"/>
            <p:cNvGrpSpPr/>
            <p:nvPr/>
          </p:nvGrpSpPr>
          <p:grpSpPr>
            <a:xfrm>
              <a:off x="2182427" y="1329812"/>
              <a:ext cx="3839029" cy="1783877"/>
              <a:chOff x="2770616" y="1612983"/>
              <a:chExt cx="3839029" cy="1783877"/>
            </a:xfrm>
          </p:grpSpPr>
          <p:sp>
            <p:nvSpPr>
              <p:cNvPr id="13" name="Rectangle 12"/>
              <p:cNvSpPr/>
              <p:nvPr/>
            </p:nvSpPr>
            <p:spPr bwMode="auto">
              <a:xfrm>
                <a:off x="2967206" y="1612983"/>
                <a:ext cx="3642439" cy="1485900"/>
              </a:xfrm>
              <a:prstGeom prst="rect">
                <a:avLst/>
              </a:prstGeom>
              <a:solidFill>
                <a:schemeClr val="bg1">
                  <a:lumMod val="95000"/>
                </a:schemeClr>
              </a:solidFill>
              <a:ln>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fi-FI" sz="1600" spc="-52" dirty="0">
                    <a:solidFill>
                      <a:schemeClr val="tx1">
                        <a:lumMod val="75000"/>
                        <a:lumOff val="25000"/>
                      </a:schemeClr>
                    </a:solidFill>
                    <a:latin typeface="Segoe UI Light" panose="020B0502040204020203" pitchFamily="34" charset="0"/>
                    <a:cs typeface="Segoe UI Light" panose="020B0502040204020203" pitchFamily="34" charset="0"/>
                  </a:rPr>
                  <a:t>https</a:t>
                </a:r>
                <a:r>
                  <a:rPr lang="en-US" sz="1600" spc="-52" dirty="0">
                    <a:solidFill>
                      <a:schemeClr val="tx1">
                        <a:lumMod val="75000"/>
                        <a:lumOff val="25000"/>
                      </a:schemeClr>
                    </a:solidFill>
                    <a:latin typeface="Segoe UI Light" panose="020B0502040204020203" pitchFamily="34" charset="0"/>
                    <a:cs typeface="Segoe UI Light" panose="020B0502040204020203" pitchFamily="34" charset="0"/>
                  </a:rPr>
                  <a:t>://</a:t>
                </a:r>
                <a:r>
                  <a:rPr lang="fi-FI" sz="1600" spc="-52" dirty="0">
                    <a:solidFill>
                      <a:schemeClr val="tx1">
                        <a:lumMod val="75000"/>
                        <a:lumOff val="25000"/>
                      </a:schemeClr>
                    </a:solidFill>
                    <a:latin typeface="Segoe UI Light" panose="020B0502040204020203" pitchFamily="34" charset="0"/>
                    <a:cs typeface="Segoe UI Light" panose="020B0502040204020203" pitchFamily="34" charset="0"/>
                  </a:rPr>
                  <a:t>contoso.sharepoint.com/sites/site1</a:t>
                </a:r>
                <a:endParaRPr lang="en-US" sz="1600" spc="-52" dirty="0">
                  <a:solidFill>
                    <a:schemeClr val="tx1">
                      <a:lumMod val="75000"/>
                      <a:lumOff val="25000"/>
                    </a:schemeClr>
                  </a:solidFill>
                  <a:latin typeface="Segoe UI Light" panose="020B0502040204020203" pitchFamily="34" charset="0"/>
                  <a:cs typeface="Segoe UI Light" panose="020B0502040204020203" pitchFamily="34" charset="0"/>
                </a:endParaRPr>
              </a:p>
              <a:p>
                <a:pPr defTabSz="914099"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pic>
            <p:nvPicPr>
              <p:cNvPr id="14" name="Picture 13"/>
              <p:cNvPicPr>
                <a:picLocks noChangeAspect="1"/>
              </p:cNvPicPr>
              <p:nvPr/>
            </p:nvPicPr>
            <p:blipFill>
              <a:blip r:embed="rId4"/>
              <a:stretch>
                <a:fillRect/>
              </a:stretch>
            </p:blipFill>
            <p:spPr>
              <a:xfrm>
                <a:off x="3169239" y="2143734"/>
                <a:ext cx="1190424" cy="650899"/>
              </a:xfrm>
              <a:prstGeom prst="rect">
                <a:avLst/>
              </a:prstGeom>
            </p:spPr>
          </p:pic>
          <p:pic>
            <p:nvPicPr>
              <p:cNvPr id="15" name="Picture 14"/>
              <p:cNvPicPr>
                <a:picLocks noChangeAspect="1"/>
              </p:cNvPicPr>
              <p:nvPr/>
            </p:nvPicPr>
            <p:blipFill>
              <a:blip r:embed="rId5"/>
              <a:stretch>
                <a:fillRect/>
              </a:stretch>
            </p:blipFill>
            <p:spPr>
              <a:xfrm>
                <a:off x="2770616" y="2694255"/>
                <a:ext cx="797245" cy="702605"/>
              </a:xfrm>
              <a:prstGeom prst="rect">
                <a:avLst/>
              </a:prstGeom>
            </p:spPr>
          </p:pic>
        </p:grpSp>
        <p:grpSp>
          <p:nvGrpSpPr>
            <p:cNvPr id="16" name="Group 15"/>
            <p:cNvGrpSpPr/>
            <p:nvPr/>
          </p:nvGrpSpPr>
          <p:grpSpPr>
            <a:xfrm>
              <a:off x="2176586" y="3602706"/>
              <a:ext cx="3839029" cy="1783877"/>
              <a:chOff x="2770616" y="1612983"/>
              <a:chExt cx="3839029" cy="1783877"/>
            </a:xfrm>
          </p:grpSpPr>
          <p:sp>
            <p:nvSpPr>
              <p:cNvPr id="17" name="Rectangle 16"/>
              <p:cNvSpPr/>
              <p:nvPr/>
            </p:nvSpPr>
            <p:spPr bwMode="auto">
              <a:xfrm>
                <a:off x="2967206" y="1612983"/>
                <a:ext cx="3642439" cy="1485900"/>
              </a:xfrm>
              <a:prstGeom prst="rect">
                <a:avLst/>
              </a:prstGeom>
              <a:solidFill>
                <a:schemeClr val="bg1">
                  <a:lumMod val="95000"/>
                </a:schemeClr>
              </a:solidFill>
              <a:ln>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fi-FI" sz="1600" spc="-52" dirty="0">
                    <a:solidFill>
                      <a:schemeClr val="tx1">
                        <a:lumMod val="75000"/>
                        <a:lumOff val="25000"/>
                      </a:schemeClr>
                    </a:solidFill>
                    <a:latin typeface="Segoe UI Light" panose="020B0502040204020203" pitchFamily="34" charset="0"/>
                    <a:cs typeface="Segoe UI Light" panose="020B0502040204020203" pitchFamily="34" charset="0"/>
                  </a:rPr>
                  <a:t>https</a:t>
                </a:r>
                <a:r>
                  <a:rPr lang="en-US" sz="1600" spc="-52" dirty="0">
                    <a:solidFill>
                      <a:schemeClr val="tx1">
                        <a:lumMod val="75000"/>
                        <a:lumOff val="25000"/>
                      </a:schemeClr>
                    </a:solidFill>
                    <a:latin typeface="Segoe UI Light" panose="020B0502040204020203" pitchFamily="34" charset="0"/>
                    <a:cs typeface="Segoe UI Light" panose="020B0502040204020203" pitchFamily="34" charset="0"/>
                  </a:rPr>
                  <a:t>://</a:t>
                </a:r>
                <a:r>
                  <a:rPr lang="fi-FI" sz="1600" spc="-52" dirty="0">
                    <a:solidFill>
                      <a:schemeClr val="tx1">
                        <a:lumMod val="75000"/>
                        <a:lumOff val="25000"/>
                      </a:schemeClr>
                    </a:solidFill>
                    <a:latin typeface="Segoe UI Light" panose="020B0502040204020203" pitchFamily="34" charset="0"/>
                    <a:cs typeface="Segoe UI Light" panose="020B0502040204020203" pitchFamily="34" charset="0"/>
                  </a:rPr>
                  <a:t>contoso.sharepoint.com/sites/site2</a:t>
                </a:r>
                <a:endParaRPr lang="en-US" sz="1600" spc="-52" dirty="0">
                  <a:solidFill>
                    <a:schemeClr val="tx1">
                      <a:lumMod val="75000"/>
                      <a:lumOff val="25000"/>
                    </a:schemeClr>
                  </a:solidFill>
                  <a:latin typeface="Segoe UI Light" panose="020B0502040204020203" pitchFamily="34" charset="0"/>
                  <a:cs typeface="Segoe UI Light" panose="020B0502040204020203" pitchFamily="34" charset="0"/>
                </a:endParaRPr>
              </a:p>
              <a:p>
                <a:pPr defTabSz="914099"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pic>
            <p:nvPicPr>
              <p:cNvPr id="18" name="Picture 17"/>
              <p:cNvPicPr>
                <a:picLocks noChangeAspect="1"/>
              </p:cNvPicPr>
              <p:nvPr/>
            </p:nvPicPr>
            <p:blipFill>
              <a:blip r:embed="rId4"/>
              <a:stretch>
                <a:fillRect/>
              </a:stretch>
            </p:blipFill>
            <p:spPr>
              <a:xfrm>
                <a:off x="3169239" y="2143734"/>
                <a:ext cx="1190424" cy="650899"/>
              </a:xfrm>
              <a:prstGeom prst="rect">
                <a:avLst/>
              </a:prstGeom>
            </p:spPr>
          </p:pic>
          <p:pic>
            <p:nvPicPr>
              <p:cNvPr id="19" name="Picture 18"/>
              <p:cNvPicPr>
                <a:picLocks noChangeAspect="1"/>
              </p:cNvPicPr>
              <p:nvPr/>
            </p:nvPicPr>
            <p:blipFill>
              <a:blip r:embed="rId5"/>
              <a:stretch>
                <a:fillRect/>
              </a:stretch>
            </p:blipFill>
            <p:spPr>
              <a:xfrm>
                <a:off x="2770616" y="2694255"/>
                <a:ext cx="797245" cy="702605"/>
              </a:xfrm>
              <a:prstGeom prst="rect">
                <a:avLst/>
              </a:prstGeom>
            </p:spPr>
          </p:pic>
        </p:grpSp>
        <p:sp>
          <p:nvSpPr>
            <p:cNvPr id="32" name="Rectangle 31"/>
            <p:cNvSpPr/>
            <p:nvPr/>
          </p:nvSpPr>
          <p:spPr bwMode="auto">
            <a:xfrm>
              <a:off x="3765633" y="1761092"/>
              <a:ext cx="1844565" cy="646468"/>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a:solidFill>
                    <a:schemeClr val="accent6"/>
                  </a:solidFill>
                  <a:ea typeface="Segoe UI" pitchFamily="34" charset="0"/>
                  <a:cs typeface="Segoe UI" pitchFamily="34" charset="0"/>
                </a:rPr>
                <a:t>Library1</a:t>
              </a:r>
              <a:endParaRPr lang="nl-BE" sz="2200" dirty="0">
                <a:solidFill>
                  <a:schemeClr val="accent6"/>
                </a:solidFill>
                <a:ea typeface="Segoe UI" pitchFamily="34" charset="0"/>
                <a:cs typeface="Segoe UI" pitchFamily="34" charset="0"/>
              </a:endParaRPr>
            </a:p>
          </p:txBody>
        </p:sp>
        <p:sp>
          <p:nvSpPr>
            <p:cNvPr id="33" name="Rectangle 32"/>
            <p:cNvSpPr/>
            <p:nvPr/>
          </p:nvSpPr>
          <p:spPr bwMode="auto">
            <a:xfrm>
              <a:off x="3971262" y="1926757"/>
              <a:ext cx="1844565" cy="646468"/>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a:solidFill>
                    <a:schemeClr val="accent6"/>
                  </a:solidFill>
                  <a:ea typeface="Segoe UI" pitchFamily="34" charset="0"/>
                  <a:cs typeface="Segoe UI" pitchFamily="34" charset="0"/>
                </a:rPr>
                <a:t>List A</a:t>
              </a:r>
              <a:endParaRPr lang="nl-BE" sz="2200" dirty="0">
                <a:solidFill>
                  <a:schemeClr val="accent6"/>
                </a:solidFill>
                <a:ea typeface="Segoe UI" pitchFamily="34" charset="0"/>
                <a:cs typeface="Segoe UI" pitchFamily="34" charset="0"/>
              </a:endParaRPr>
            </a:p>
          </p:txBody>
        </p:sp>
        <p:sp>
          <p:nvSpPr>
            <p:cNvPr id="34" name="Rectangle 33"/>
            <p:cNvSpPr/>
            <p:nvPr/>
          </p:nvSpPr>
          <p:spPr bwMode="auto">
            <a:xfrm>
              <a:off x="3952106" y="4169954"/>
              <a:ext cx="1844565" cy="646468"/>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a:solidFill>
                    <a:schemeClr val="accent6"/>
                  </a:solidFill>
                  <a:ea typeface="Segoe UI" pitchFamily="34" charset="0"/>
                  <a:cs typeface="Segoe UI" pitchFamily="34" charset="0"/>
                </a:rPr>
                <a:t>List B</a:t>
              </a:r>
              <a:endParaRPr lang="nl-BE" sz="2200" dirty="0">
                <a:solidFill>
                  <a:schemeClr val="accent6"/>
                </a:solidFill>
                <a:ea typeface="Segoe UI" pitchFamily="34" charset="0"/>
                <a:cs typeface="Segoe UI" pitchFamily="34" charset="0"/>
              </a:endParaRPr>
            </a:p>
          </p:txBody>
        </p:sp>
        <p:grpSp>
          <p:nvGrpSpPr>
            <p:cNvPr id="35" name="Group 34"/>
            <p:cNvGrpSpPr>
              <a:grpSpLocks noChangeAspect="1"/>
            </p:cNvGrpSpPr>
            <p:nvPr/>
          </p:nvGrpSpPr>
          <p:grpSpPr>
            <a:xfrm>
              <a:off x="5309323" y="1955321"/>
              <a:ext cx="506504" cy="617904"/>
              <a:chOff x="1643057" y="2207486"/>
              <a:chExt cx="1298516" cy="1584115"/>
            </a:xfrm>
          </p:grpSpPr>
          <p:pic>
            <p:nvPicPr>
              <p:cNvPr id="36" name="Picture 35"/>
              <p:cNvPicPr>
                <a:picLocks noChangeAspect="1"/>
              </p:cNvPicPr>
              <p:nvPr/>
            </p:nvPicPr>
            <p:blipFill>
              <a:blip r:embed="rId2"/>
              <a:stretch>
                <a:fillRect/>
              </a:stretch>
            </p:blipFill>
            <p:spPr>
              <a:xfrm>
                <a:off x="1643057" y="2207486"/>
                <a:ext cx="1114863" cy="1402540"/>
              </a:xfrm>
              <a:prstGeom prst="rect">
                <a:avLst/>
              </a:prstGeom>
            </p:spPr>
          </p:pic>
          <p:grpSp>
            <p:nvGrpSpPr>
              <p:cNvPr id="37" name="Group 36"/>
              <p:cNvGrpSpPr/>
              <p:nvPr/>
            </p:nvGrpSpPr>
            <p:grpSpPr>
              <a:xfrm>
                <a:off x="1826710" y="2389061"/>
                <a:ext cx="1114863" cy="1402540"/>
                <a:chOff x="2796289" y="2586130"/>
                <a:chExt cx="1114863" cy="1402540"/>
              </a:xfrm>
            </p:grpSpPr>
            <p:pic>
              <p:nvPicPr>
                <p:cNvPr id="38" name="Picture 37"/>
                <p:cNvPicPr>
                  <a:picLocks noChangeAspect="1"/>
                </p:cNvPicPr>
                <p:nvPr/>
              </p:nvPicPr>
              <p:blipFill>
                <a:blip r:embed="rId2"/>
                <a:stretch>
                  <a:fillRect/>
                </a:stretch>
              </p:blipFill>
              <p:spPr>
                <a:xfrm>
                  <a:off x="2796289" y="2586130"/>
                  <a:ext cx="1114863" cy="1402540"/>
                </a:xfrm>
                <a:prstGeom prst="rect">
                  <a:avLst/>
                </a:prstGeom>
              </p:spPr>
            </p:pic>
            <p:pic>
              <p:nvPicPr>
                <p:cNvPr id="39" name="Picture 3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2288" y="3011213"/>
                  <a:ext cx="882863" cy="882863"/>
                </a:xfrm>
                <a:prstGeom prst="rect">
                  <a:avLst/>
                </a:prstGeom>
              </p:spPr>
            </p:pic>
          </p:grpSp>
        </p:grpSp>
        <p:grpSp>
          <p:nvGrpSpPr>
            <p:cNvPr id="40" name="Group 39"/>
            <p:cNvGrpSpPr>
              <a:grpSpLocks noChangeAspect="1"/>
            </p:cNvGrpSpPr>
            <p:nvPr/>
          </p:nvGrpSpPr>
          <p:grpSpPr>
            <a:xfrm>
              <a:off x="5264075" y="4198518"/>
              <a:ext cx="506504" cy="617904"/>
              <a:chOff x="1643057" y="2207486"/>
              <a:chExt cx="1298516" cy="1584115"/>
            </a:xfrm>
          </p:grpSpPr>
          <p:pic>
            <p:nvPicPr>
              <p:cNvPr id="41" name="Picture 40"/>
              <p:cNvPicPr>
                <a:picLocks noChangeAspect="1"/>
              </p:cNvPicPr>
              <p:nvPr/>
            </p:nvPicPr>
            <p:blipFill>
              <a:blip r:embed="rId2"/>
              <a:stretch>
                <a:fillRect/>
              </a:stretch>
            </p:blipFill>
            <p:spPr>
              <a:xfrm>
                <a:off x="1643057" y="2207486"/>
                <a:ext cx="1114863" cy="1402540"/>
              </a:xfrm>
              <a:prstGeom prst="rect">
                <a:avLst/>
              </a:prstGeom>
            </p:spPr>
          </p:pic>
          <p:grpSp>
            <p:nvGrpSpPr>
              <p:cNvPr id="42" name="Group 41"/>
              <p:cNvGrpSpPr/>
              <p:nvPr/>
            </p:nvGrpSpPr>
            <p:grpSpPr>
              <a:xfrm>
                <a:off x="1826710" y="2389061"/>
                <a:ext cx="1114863" cy="1402540"/>
                <a:chOff x="2796289" y="2586130"/>
                <a:chExt cx="1114863" cy="1402540"/>
              </a:xfrm>
            </p:grpSpPr>
            <p:pic>
              <p:nvPicPr>
                <p:cNvPr id="43" name="Picture 42"/>
                <p:cNvPicPr>
                  <a:picLocks noChangeAspect="1"/>
                </p:cNvPicPr>
                <p:nvPr/>
              </p:nvPicPr>
              <p:blipFill>
                <a:blip r:embed="rId2"/>
                <a:stretch>
                  <a:fillRect/>
                </a:stretch>
              </p:blipFill>
              <p:spPr>
                <a:xfrm>
                  <a:off x="2796289" y="2586130"/>
                  <a:ext cx="1114863" cy="1402540"/>
                </a:xfrm>
                <a:prstGeom prst="rect">
                  <a:avLst/>
                </a:prstGeom>
              </p:spPr>
            </p:pic>
            <p:pic>
              <p:nvPicPr>
                <p:cNvPr id="44" name="Picture 4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2288" y="3011213"/>
                  <a:ext cx="882863" cy="882863"/>
                </a:xfrm>
                <a:prstGeom prst="rect">
                  <a:avLst/>
                </a:prstGeom>
              </p:spPr>
            </p:pic>
          </p:grpSp>
        </p:grpSp>
        <p:sp>
          <p:nvSpPr>
            <p:cNvPr id="45" name="TextBox 44"/>
            <p:cNvSpPr txBox="1"/>
            <p:nvPr/>
          </p:nvSpPr>
          <p:spPr>
            <a:xfrm>
              <a:off x="2451672" y="5559687"/>
              <a:ext cx="3663823" cy="369332"/>
            </a:xfrm>
            <a:prstGeom prst="rect">
              <a:avLst/>
            </a:prstGeom>
            <a:noFill/>
          </p:spPr>
          <p:txBody>
            <a:bodyPr wrap="none" lIns="0" tIns="0" rIns="0" bIns="0" rtlCol="0">
              <a:spAutoFit/>
            </a:bodyPr>
            <a:lstStyle/>
            <a:p>
              <a:r>
                <a:rPr lang="en-US" sz="2400" spc="-70" dirty="0">
                  <a:gradFill>
                    <a:gsLst>
                      <a:gs pos="2917">
                        <a:schemeClr val="bg2"/>
                      </a:gs>
                      <a:gs pos="95000">
                        <a:schemeClr val="bg2"/>
                      </a:gs>
                    </a:gsLst>
                    <a:lin ang="5400000" scaled="0"/>
                  </a:gradFill>
                </a:rPr>
                <a:t>Variations (= copies / similar)</a:t>
              </a:r>
              <a:endParaRPr lang="nl-BE" sz="2400" spc="-70" dirty="0">
                <a:gradFill>
                  <a:gsLst>
                    <a:gs pos="2917">
                      <a:schemeClr val="bg2"/>
                    </a:gs>
                    <a:gs pos="95000">
                      <a:schemeClr val="bg2"/>
                    </a:gs>
                  </a:gsLst>
                  <a:lin ang="5400000" scaled="0"/>
                </a:gradFill>
              </a:endParaRPr>
            </a:p>
          </p:txBody>
        </p:sp>
        <p:cxnSp>
          <p:nvCxnSpPr>
            <p:cNvPr id="48" name="Straight Connector 47"/>
            <p:cNvCxnSpPr/>
            <p:nvPr/>
          </p:nvCxnSpPr>
          <p:spPr>
            <a:xfrm>
              <a:off x="6427083" y="1199294"/>
              <a:ext cx="0" cy="4953125"/>
            </a:xfrm>
            <a:prstGeom prst="line">
              <a:avLst/>
            </a:prstGeom>
            <a:ln w="63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flipV="1">
              <a:off x="1683811" y="2679439"/>
              <a:ext cx="2597177" cy="710436"/>
            </a:xfrm>
            <a:prstGeom prst="straightConnector1">
              <a:avLst/>
            </a:prstGeom>
            <a:ln w="53975">
              <a:solidFill>
                <a:schemeClr val="bg2"/>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105" name="Straight Arrow Connector 104"/>
            <p:cNvCxnSpPr/>
            <p:nvPr/>
          </p:nvCxnSpPr>
          <p:spPr>
            <a:xfrm>
              <a:off x="1708446" y="3451478"/>
              <a:ext cx="2236400" cy="983675"/>
            </a:xfrm>
            <a:prstGeom prst="straightConnector1">
              <a:avLst/>
            </a:prstGeom>
            <a:ln w="53975">
              <a:solidFill>
                <a:schemeClr val="bg2"/>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111" name="Group 110"/>
            <p:cNvGrpSpPr/>
            <p:nvPr/>
          </p:nvGrpSpPr>
          <p:grpSpPr>
            <a:xfrm>
              <a:off x="1751463" y="3180040"/>
              <a:ext cx="514401" cy="514401"/>
              <a:chOff x="492" y="17985"/>
              <a:chExt cx="524853" cy="524853"/>
            </a:xfrm>
          </p:grpSpPr>
          <p:sp>
            <p:nvSpPr>
              <p:cNvPr id="112" name="Oval 111"/>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3"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en-US" sz="2352" dirty="0"/>
                  <a:t>1</a:t>
                </a:r>
              </a:p>
            </p:txBody>
          </p:sp>
        </p:grpSp>
      </p:grpSp>
      <p:grpSp>
        <p:nvGrpSpPr>
          <p:cNvPr id="125" name="Group 124"/>
          <p:cNvGrpSpPr/>
          <p:nvPr/>
        </p:nvGrpSpPr>
        <p:grpSpPr>
          <a:xfrm>
            <a:off x="5815827" y="1327581"/>
            <a:ext cx="5096683" cy="4582369"/>
            <a:chOff x="5815827" y="1327581"/>
            <a:chExt cx="5096683" cy="4582369"/>
          </a:xfrm>
        </p:grpSpPr>
        <p:sp>
          <p:nvSpPr>
            <p:cNvPr id="101" name="TextBox 100"/>
            <p:cNvSpPr txBox="1"/>
            <p:nvPr/>
          </p:nvSpPr>
          <p:spPr>
            <a:xfrm>
              <a:off x="8351977" y="5540618"/>
              <a:ext cx="795089" cy="369332"/>
            </a:xfrm>
            <a:prstGeom prst="rect">
              <a:avLst/>
            </a:prstGeom>
            <a:noFill/>
          </p:spPr>
          <p:txBody>
            <a:bodyPr wrap="none" lIns="0" tIns="0" rIns="0" bIns="0" rtlCol="0">
              <a:spAutoFit/>
            </a:bodyPr>
            <a:lstStyle/>
            <a:p>
              <a:r>
                <a:rPr lang="en-US" sz="2400" spc="-70" dirty="0">
                  <a:gradFill>
                    <a:gsLst>
                      <a:gs pos="2917">
                        <a:schemeClr val="bg2"/>
                      </a:gs>
                      <a:gs pos="95000">
                        <a:schemeClr val="bg2"/>
                      </a:gs>
                    </a:gsLst>
                    <a:lin ang="5400000" scaled="0"/>
                  </a:gradFill>
                </a:rPr>
                <a:t>Usage</a:t>
              </a:r>
              <a:endParaRPr lang="nl-BE" sz="2400" spc="-70" dirty="0">
                <a:gradFill>
                  <a:gsLst>
                    <a:gs pos="2917">
                      <a:schemeClr val="bg2"/>
                    </a:gs>
                    <a:gs pos="95000">
                      <a:schemeClr val="bg2"/>
                    </a:gs>
                  </a:gsLst>
                  <a:lin ang="5400000" scaled="0"/>
                </a:gradFill>
              </a:endParaRPr>
            </a:p>
          </p:txBody>
        </p:sp>
        <p:grpSp>
          <p:nvGrpSpPr>
            <p:cNvPr id="124" name="Group 123"/>
            <p:cNvGrpSpPr/>
            <p:nvPr/>
          </p:nvGrpSpPr>
          <p:grpSpPr>
            <a:xfrm>
              <a:off x="5815827" y="1327581"/>
              <a:ext cx="5096683" cy="3761025"/>
              <a:chOff x="5815827" y="1327581"/>
              <a:chExt cx="5096683" cy="3761025"/>
            </a:xfrm>
          </p:grpSpPr>
          <p:sp>
            <p:nvSpPr>
              <p:cNvPr id="49" name="Rectangle 48"/>
              <p:cNvSpPr/>
              <p:nvPr/>
            </p:nvSpPr>
            <p:spPr bwMode="auto">
              <a:xfrm>
                <a:off x="6849418" y="1327581"/>
                <a:ext cx="4063092" cy="3761025"/>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algn="ctr" defTabSz="914099" fontAlgn="base">
                  <a:spcBef>
                    <a:spcPct val="0"/>
                  </a:spcBef>
                  <a:spcAft>
                    <a:spcPct val="0"/>
                  </a:spcAft>
                </a:pPr>
                <a:r>
                  <a:rPr lang="en-US" sz="2200" dirty="0">
                    <a:solidFill>
                      <a:schemeClr val="accent6"/>
                    </a:solidFill>
                    <a:ea typeface="Segoe UI" pitchFamily="34" charset="0"/>
                    <a:cs typeface="Segoe UI" pitchFamily="34" charset="0"/>
                  </a:rPr>
                  <a:t>List A</a:t>
                </a:r>
                <a:endParaRPr lang="nl-BE" sz="2200" dirty="0">
                  <a:solidFill>
                    <a:schemeClr val="accent6"/>
                  </a:solidFill>
                  <a:ea typeface="Segoe UI" pitchFamily="34" charset="0"/>
                  <a:cs typeface="Segoe UI" pitchFamily="34" charset="0"/>
                </a:endParaRPr>
              </a:p>
            </p:txBody>
          </p:sp>
          <p:grpSp>
            <p:nvGrpSpPr>
              <p:cNvPr id="54" name="Group 53"/>
              <p:cNvGrpSpPr/>
              <p:nvPr/>
            </p:nvGrpSpPr>
            <p:grpSpPr>
              <a:xfrm>
                <a:off x="7104262" y="1792746"/>
                <a:ext cx="757031" cy="854112"/>
                <a:chOff x="7104262" y="1682216"/>
                <a:chExt cx="757031" cy="854112"/>
              </a:xfrm>
            </p:grpSpPr>
            <p:pic>
              <p:nvPicPr>
                <p:cNvPr id="52" name="Picture 51"/>
                <p:cNvPicPr>
                  <a:picLocks noChangeAspect="1"/>
                </p:cNvPicPr>
                <p:nvPr/>
              </p:nvPicPr>
              <p:blipFill>
                <a:blip r:embed="rId6"/>
                <a:stretch>
                  <a:fillRect/>
                </a:stretch>
              </p:blipFill>
              <p:spPr>
                <a:xfrm>
                  <a:off x="7104262" y="1682216"/>
                  <a:ext cx="757031" cy="854112"/>
                </a:xfrm>
                <a:prstGeom prst="rect">
                  <a:avLst/>
                </a:prstGeom>
              </p:spPr>
            </p:pic>
            <p:pic>
              <p:nvPicPr>
                <p:cNvPr id="53" name="Picture 5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7328" y="2116681"/>
                  <a:ext cx="344373" cy="344372"/>
                </a:xfrm>
                <a:prstGeom prst="rect">
                  <a:avLst/>
                </a:prstGeom>
              </p:spPr>
            </p:pic>
          </p:grpSp>
          <p:grpSp>
            <p:nvGrpSpPr>
              <p:cNvPr id="55" name="Group 54"/>
              <p:cNvGrpSpPr/>
              <p:nvPr/>
            </p:nvGrpSpPr>
            <p:grpSpPr>
              <a:xfrm>
                <a:off x="8009384" y="1801913"/>
                <a:ext cx="757031" cy="854112"/>
                <a:chOff x="7104262" y="1682216"/>
                <a:chExt cx="757031" cy="854112"/>
              </a:xfrm>
            </p:grpSpPr>
            <p:pic>
              <p:nvPicPr>
                <p:cNvPr id="56" name="Picture 55"/>
                <p:cNvPicPr>
                  <a:picLocks noChangeAspect="1"/>
                </p:cNvPicPr>
                <p:nvPr/>
              </p:nvPicPr>
              <p:blipFill>
                <a:blip r:embed="rId6"/>
                <a:stretch>
                  <a:fillRect/>
                </a:stretch>
              </p:blipFill>
              <p:spPr>
                <a:xfrm>
                  <a:off x="7104262" y="1682216"/>
                  <a:ext cx="757031" cy="854112"/>
                </a:xfrm>
                <a:prstGeom prst="rect">
                  <a:avLst/>
                </a:prstGeom>
              </p:spPr>
            </p:pic>
            <p:pic>
              <p:nvPicPr>
                <p:cNvPr id="57" name="Picture 5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7328" y="2116681"/>
                  <a:ext cx="344373" cy="344372"/>
                </a:xfrm>
                <a:prstGeom prst="rect">
                  <a:avLst/>
                </a:prstGeom>
              </p:spPr>
            </p:pic>
          </p:grpSp>
          <p:grpSp>
            <p:nvGrpSpPr>
              <p:cNvPr id="58" name="Group 57"/>
              <p:cNvGrpSpPr/>
              <p:nvPr/>
            </p:nvGrpSpPr>
            <p:grpSpPr>
              <a:xfrm>
                <a:off x="8914506" y="1809322"/>
                <a:ext cx="757031" cy="854112"/>
                <a:chOff x="7104262" y="1682216"/>
                <a:chExt cx="757031" cy="854112"/>
              </a:xfrm>
            </p:grpSpPr>
            <p:pic>
              <p:nvPicPr>
                <p:cNvPr id="59" name="Picture 58"/>
                <p:cNvPicPr>
                  <a:picLocks noChangeAspect="1"/>
                </p:cNvPicPr>
                <p:nvPr/>
              </p:nvPicPr>
              <p:blipFill>
                <a:blip r:embed="rId6"/>
                <a:stretch>
                  <a:fillRect/>
                </a:stretch>
              </p:blipFill>
              <p:spPr>
                <a:xfrm>
                  <a:off x="7104262" y="1682216"/>
                  <a:ext cx="757031" cy="854112"/>
                </a:xfrm>
                <a:prstGeom prst="rect">
                  <a:avLst/>
                </a:prstGeom>
              </p:spPr>
            </p:pic>
            <p:pic>
              <p:nvPicPr>
                <p:cNvPr id="60" name="Picture 5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7328" y="2116681"/>
                  <a:ext cx="344373" cy="344372"/>
                </a:xfrm>
                <a:prstGeom prst="rect">
                  <a:avLst/>
                </a:prstGeom>
              </p:spPr>
            </p:pic>
          </p:grpSp>
          <p:grpSp>
            <p:nvGrpSpPr>
              <p:cNvPr id="61" name="Group 60"/>
              <p:cNvGrpSpPr/>
              <p:nvPr/>
            </p:nvGrpSpPr>
            <p:grpSpPr>
              <a:xfrm>
                <a:off x="9819628" y="1818489"/>
                <a:ext cx="757031" cy="854112"/>
                <a:chOff x="7104262" y="1682216"/>
                <a:chExt cx="757031" cy="854112"/>
              </a:xfrm>
            </p:grpSpPr>
            <p:pic>
              <p:nvPicPr>
                <p:cNvPr id="62" name="Picture 61"/>
                <p:cNvPicPr>
                  <a:picLocks noChangeAspect="1"/>
                </p:cNvPicPr>
                <p:nvPr/>
              </p:nvPicPr>
              <p:blipFill>
                <a:blip r:embed="rId6"/>
                <a:stretch>
                  <a:fillRect/>
                </a:stretch>
              </p:blipFill>
              <p:spPr>
                <a:xfrm>
                  <a:off x="7104262" y="1682216"/>
                  <a:ext cx="757031" cy="854112"/>
                </a:xfrm>
                <a:prstGeom prst="rect">
                  <a:avLst/>
                </a:prstGeom>
              </p:spPr>
            </p:pic>
            <p:pic>
              <p:nvPicPr>
                <p:cNvPr id="63" name="Picture 6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7328" y="2116681"/>
                  <a:ext cx="344373" cy="344372"/>
                </a:xfrm>
                <a:prstGeom prst="rect">
                  <a:avLst/>
                </a:prstGeom>
              </p:spPr>
            </p:pic>
          </p:grpSp>
          <p:grpSp>
            <p:nvGrpSpPr>
              <p:cNvPr id="77" name="Group 76"/>
              <p:cNvGrpSpPr/>
              <p:nvPr/>
            </p:nvGrpSpPr>
            <p:grpSpPr>
              <a:xfrm>
                <a:off x="7104262" y="2679439"/>
                <a:ext cx="757031" cy="854112"/>
                <a:chOff x="7104262" y="1682216"/>
                <a:chExt cx="757031" cy="854112"/>
              </a:xfrm>
            </p:grpSpPr>
            <p:pic>
              <p:nvPicPr>
                <p:cNvPr id="78" name="Picture 77"/>
                <p:cNvPicPr>
                  <a:picLocks noChangeAspect="1"/>
                </p:cNvPicPr>
                <p:nvPr/>
              </p:nvPicPr>
              <p:blipFill>
                <a:blip r:embed="rId6"/>
                <a:stretch>
                  <a:fillRect/>
                </a:stretch>
              </p:blipFill>
              <p:spPr>
                <a:xfrm>
                  <a:off x="7104262" y="1682216"/>
                  <a:ext cx="757031" cy="854112"/>
                </a:xfrm>
                <a:prstGeom prst="rect">
                  <a:avLst/>
                </a:prstGeom>
              </p:spPr>
            </p:pic>
            <p:pic>
              <p:nvPicPr>
                <p:cNvPr id="79" name="Picture 7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7328" y="2116681"/>
                  <a:ext cx="344373" cy="344372"/>
                </a:xfrm>
                <a:prstGeom prst="rect">
                  <a:avLst/>
                </a:prstGeom>
              </p:spPr>
            </p:pic>
          </p:grpSp>
          <p:grpSp>
            <p:nvGrpSpPr>
              <p:cNvPr id="80" name="Group 79"/>
              <p:cNvGrpSpPr/>
              <p:nvPr/>
            </p:nvGrpSpPr>
            <p:grpSpPr>
              <a:xfrm>
                <a:off x="8009384" y="2688606"/>
                <a:ext cx="757031" cy="854112"/>
                <a:chOff x="7104262" y="1682216"/>
                <a:chExt cx="757031" cy="854112"/>
              </a:xfrm>
            </p:grpSpPr>
            <p:pic>
              <p:nvPicPr>
                <p:cNvPr id="81" name="Picture 80"/>
                <p:cNvPicPr>
                  <a:picLocks noChangeAspect="1"/>
                </p:cNvPicPr>
                <p:nvPr/>
              </p:nvPicPr>
              <p:blipFill>
                <a:blip r:embed="rId6"/>
                <a:stretch>
                  <a:fillRect/>
                </a:stretch>
              </p:blipFill>
              <p:spPr>
                <a:xfrm>
                  <a:off x="7104262" y="1682216"/>
                  <a:ext cx="757031" cy="854112"/>
                </a:xfrm>
                <a:prstGeom prst="rect">
                  <a:avLst/>
                </a:prstGeom>
              </p:spPr>
            </p:pic>
            <p:pic>
              <p:nvPicPr>
                <p:cNvPr id="82" name="Picture 8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7328" y="2116681"/>
                  <a:ext cx="344373" cy="344372"/>
                </a:xfrm>
                <a:prstGeom prst="rect">
                  <a:avLst/>
                </a:prstGeom>
              </p:spPr>
            </p:pic>
          </p:grpSp>
          <p:grpSp>
            <p:nvGrpSpPr>
              <p:cNvPr id="83" name="Group 82"/>
              <p:cNvGrpSpPr/>
              <p:nvPr/>
            </p:nvGrpSpPr>
            <p:grpSpPr>
              <a:xfrm>
                <a:off x="8914506" y="2696015"/>
                <a:ext cx="757031" cy="854112"/>
                <a:chOff x="7104262" y="1682216"/>
                <a:chExt cx="757031" cy="854112"/>
              </a:xfrm>
            </p:grpSpPr>
            <p:pic>
              <p:nvPicPr>
                <p:cNvPr id="84" name="Picture 83"/>
                <p:cNvPicPr>
                  <a:picLocks noChangeAspect="1"/>
                </p:cNvPicPr>
                <p:nvPr/>
              </p:nvPicPr>
              <p:blipFill>
                <a:blip r:embed="rId6"/>
                <a:stretch>
                  <a:fillRect/>
                </a:stretch>
              </p:blipFill>
              <p:spPr>
                <a:xfrm>
                  <a:off x="7104262" y="1682216"/>
                  <a:ext cx="757031" cy="854112"/>
                </a:xfrm>
                <a:prstGeom prst="rect">
                  <a:avLst/>
                </a:prstGeom>
              </p:spPr>
            </p:pic>
            <p:pic>
              <p:nvPicPr>
                <p:cNvPr id="85" name="Picture 8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7328" y="2116681"/>
                  <a:ext cx="344373" cy="344372"/>
                </a:xfrm>
                <a:prstGeom prst="rect">
                  <a:avLst/>
                </a:prstGeom>
              </p:spPr>
            </p:pic>
          </p:grpSp>
          <p:grpSp>
            <p:nvGrpSpPr>
              <p:cNvPr id="86" name="Group 85"/>
              <p:cNvGrpSpPr/>
              <p:nvPr/>
            </p:nvGrpSpPr>
            <p:grpSpPr>
              <a:xfrm>
                <a:off x="9819628" y="2705182"/>
                <a:ext cx="757031" cy="854112"/>
                <a:chOff x="7104262" y="1682216"/>
                <a:chExt cx="757031" cy="854112"/>
              </a:xfrm>
            </p:grpSpPr>
            <p:pic>
              <p:nvPicPr>
                <p:cNvPr id="87" name="Picture 86"/>
                <p:cNvPicPr>
                  <a:picLocks noChangeAspect="1"/>
                </p:cNvPicPr>
                <p:nvPr/>
              </p:nvPicPr>
              <p:blipFill>
                <a:blip r:embed="rId6"/>
                <a:stretch>
                  <a:fillRect/>
                </a:stretch>
              </p:blipFill>
              <p:spPr>
                <a:xfrm>
                  <a:off x="7104262" y="1682216"/>
                  <a:ext cx="757031" cy="854112"/>
                </a:xfrm>
                <a:prstGeom prst="rect">
                  <a:avLst/>
                </a:prstGeom>
              </p:spPr>
            </p:pic>
            <p:pic>
              <p:nvPicPr>
                <p:cNvPr id="88" name="Picture 8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7328" y="2116681"/>
                  <a:ext cx="344373" cy="344372"/>
                </a:xfrm>
                <a:prstGeom prst="rect">
                  <a:avLst/>
                </a:prstGeom>
              </p:spPr>
            </p:pic>
          </p:grpSp>
          <p:grpSp>
            <p:nvGrpSpPr>
              <p:cNvPr id="89" name="Group 88"/>
              <p:cNvGrpSpPr/>
              <p:nvPr/>
            </p:nvGrpSpPr>
            <p:grpSpPr>
              <a:xfrm>
                <a:off x="7128913" y="3593539"/>
                <a:ext cx="757031" cy="854112"/>
                <a:chOff x="7104262" y="1682216"/>
                <a:chExt cx="757031" cy="854112"/>
              </a:xfrm>
            </p:grpSpPr>
            <p:pic>
              <p:nvPicPr>
                <p:cNvPr id="90" name="Picture 89"/>
                <p:cNvPicPr>
                  <a:picLocks noChangeAspect="1"/>
                </p:cNvPicPr>
                <p:nvPr/>
              </p:nvPicPr>
              <p:blipFill>
                <a:blip r:embed="rId6"/>
                <a:stretch>
                  <a:fillRect/>
                </a:stretch>
              </p:blipFill>
              <p:spPr>
                <a:xfrm>
                  <a:off x="7104262" y="1682216"/>
                  <a:ext cx="757031" cy="854112"/>
                </a:xfrm>
                <a:prstGeom prst="rect">
                  <a:avLst/>
                </a:prstGeom>
              </p:spPr>
            </p:pic>
            <p:pic>
              <p:nvPicPr>
                <p:cNvPr id="91" name="Picture 9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7328" y="2116681"/>
                  <a:ext cx="344373" cy="344372"/>
                </a:xfrm>
                <a:prstGeom prst="rect">
                  <a:avLst/>
                </a:prstGeom>
              </p:spPr>
            </p:pic>
          </p:grpSp>
          <p:grpSp>
            <p:nvGrpSpPr>
              <p:cNvPr id="92" name="Group 91"/>
              <p:cNvGrpSpPr/>
              <p:nvPr/>
            </p:nvGrpSpPr>
            <p:grpSpPr>
              <a:xfrm>
                <a:off x="8034035" y="3602706"/>
                <a:ext cx="757031" cy="854112"/>
                <a:chOff x="7104262" y="1682216"/>
                <a:chExt cx="757031" cy="854112"/>
              </a:xfrm>
            </p:grpSpPr>
            <p:pic>
              <p:nvPicPr>
                <p:cNvPr id="93" name="Picture 92"/>
                <p:cNvPicPr>
                  <a:picLocks noChangeAspect="1"/>
                </p:cNvPicPr>
                <p:nvPr/>
              </p:nvPicPr>
              <p:blipFill>
                <a:blip r:embed="rId6"/>
                <a:stretch>
                  <a:fillRect/>
                </a:stretch>
              </p:blipFill>
              <p:spPr>
                <a:xfrm>
                  <a:off x="7104262" y="1682216"/>
                  <a:ext cx="757031" cy="854112"/>
                </a:xfrm>
                <a:prstGeom prst="rect">
                  <a:avLst/>
                </a:prstGeom>
              </p:spPr>
            </p:pic>
            <p:pic>
              <p:nvPicPr>
                <p:cNvPr id="94" name="Picture 9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7328" y="2116681"/>
                  <a:ext cx="344373" cy="344372"/>
                </a:xfrm>
                <a:prstGeom prst="rect">
                  <a:avLst/>
                </a:prstGeom>
              </p:spPr>
            </p:pic>
          </p:grpSp>
          <p:grpSp>
            <p:nvGrpSpPr>
              <p:cNvPr id="95" name="Group 94"/>
              <p:cNvGrpSpPr/>
              <p:nvPr/>
            </p:nvGrpSpPr>
            <p:grpSpPr>
              <a:xfrm>
                <a:off x="8939157" y="3610115"/>
                <a:ext cx="757031" cy="854112"/>
                <a:chOff x="7104262" y="1682216"/>
                <a:chExt cx="757031" cy="854112"/>
              </a:xfrm>
            </p:grpSpPr>
            <p:pic>
              <p:nvPicPr>
                <p:cNvPr id="96" name="Picture 95"/>
                <p:cNvPicPr>
                  <a:picLocks noChangeAspect="1"/>
                </p:cNvPicPr>
                <p:nvPr/>
              </p:nvPicPr>
              <p:blipFill>
                <a:blip r:embed="rId6"/>
                <a:stretch>
                  <a:fillRect/>
                </a:stretch>
              </p:blipFill>
              <p:spPr>
                <a:xfrm>
                  <a:off x="7104262" y="1682216"/>
                  <a:ext cx="757031" cy="854112"/>
                </a:xfrm>
                <a:prstGeom prst="rect">
                  <a:avLst/>
                </a:prstGeom>
              </p:spPr>
            </p:pic>
            <p:pic>
              <p:nvPicPr>
                <p:cNvPr id="97" name="Picture 9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7328" y="2116681"/>
                  <a:ext cx="344373" cy="344372"/>
                </a:xfrm>
                <a:prstGeom prst="rect">
                  <a:avLst/>
                </a:prstGeom>
              </p:spPr>
            </p:pic>
          </p:grpSp>
          <p:grpSp>
            <p:nvGrpSpPr>
              <p:cNvPr id="98" name="Group 97"/>
              <p:cNvGrpSpPr/>
              <p:nvPr/>
            </p:nvGrpSpPr>
            <p:grpSpPr>
              <a:xfrm>
                <a:off x="9844279" y="3619282"/>
                <a:ext cx="757031" cy="854112"/>
                <a:chOff x="7104262" y="1682216"/>
                <a:chExt cx="757031" cy="854112"/>
              </a:xfrm>
            </p:grpSpPr>
            <p:pic>
              <p:nvPicPr>
                <p:cNvPr id="99" name="Picture 98"/>
                <p:cNvPicPr>
                  <a:picLocks noChangeAspect="1"/>
                </p:cNvPicPr>
                <p:nvPr/>
              </p:nvPicPr>
              <p:blipFill>
                <a:blip r:embed="rId6"/>
                <a:stretch>
                  <a:fillRect/>
                </a:stretch>
              </p:blipFill>
              <p:spPr>
                <a:xfrm>
                  <a:off x="7104262" y="1682216"/>
                  <a:ext cx="757031" cy="854112"/>
                </a:xfrm>
                <a:prstGeom prst="rect">
                  <a:avLst/>
                </a:prstGeom>
              </p:spPr>
            </p:pic>
            <p:pic>
              <p:nvPicPr>
                <p:cNvPr id="100" name="Picture 9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7328" y="2116681"/>
                  <a:ext cx="344373" cy="344372"/>
                </a:xfrm>
                <a:prstGeom prst="rect">
                  <a:avLst/>
                </a:prstGeom>
              </p:spPr>
            </p:pic>
          </p:grpSp>
          <p:cxnSp>
            <p:nvCxnSpPr>
              <p:cNvPr id="103" name="Straight Arrow Connector 102"/>
              <p:cNvCxnSpPr/>
              <p:nvPr/>
            </p:nvCxnSpPr>
            <p:spPr>
              <a:xfrm>
                <a:off x="5815827" y="2219802"/>
                <a:ext cx="1033591" cy="0"/>
              </a:xfrm>
              <a:prstGeom prst="straightConnector1">
                <a:avLst/>
              </a:prstGeom>
              <a:ln w="53975">
                <a:solidFill>
                  <a:schemeClr val="bg2"/>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117" name="Group 116"/>
              <p:cNvGrpSpPr/>
              <p:nvPr/>
            </p:nvGrpSpPr>
            <p:grpSpPr>
              <a:xfrm>
                <a:off x="6061872" y="1962601"/>
                <a:ext cx="514401" cy="514401"/>
                <a:chOff x="492" y="17985"/>
                <a:chExt cx="524853" cy="524853"/>
              </a:xfrm>
            </p:grpSpPr>
            <p:sp>
              <p:nvSpPr>
                <p:cNvPr id="118" name="Oval 117"/>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9"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en-US" sz="2352" dirty="0"/>
                    <a:t>2</a:t>
                  </a:r>
                </a:p>
              </p:txBody>
            </p:sp>
          </p:grpSp>
        </p:grpSp>
      </p:grpSp>
    </p:spTree>
    <p:extLst>
      <p:ext uri="{BB962C8B-B14F-4D97-AF65-F5344CB8AC3E}">
        <p14:creationId xmlns:p14="http://schemas.microsoft.com/office/powerpoint/2010/main" val="7903912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446916" cy="747897"/>
          </a:xfrm>
        </p:spPr>
        <p:txBody>
          <a:bodyPr/>
          <a:lstStyle/>
          <a:p>
            <a:r>
              <a:rPr lang="en-US" dirty="0"/>
              <a:t>Potential problematic forms by root cause</a:t>
            </a:r>
            <a:endParaRPr lang="nl-BE" dirty="0"/>
          </a:p>
        </p:txBody>
      </p:sp>
      <p:sp>
        <p:nvSpPr>
          <p:cNvPr id="4" name="Rectangle 3"/>
          <p:cNvSpPr/>
          <p:nvPr/>
        </p:nvSpPr>
        <p:spPr bwMode="auto">
          <a:xfrm>
            <a:off x="519112" y="4749570"/>
            <a:ext cx="7714995" cy="1042738"/>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317 of 415 forms have managed code (76%)</a:t>
            </a:r>
          </a:p>
          <a:p>
            <a:pP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44 of 415 forms have unsupported soap calls (11%)</a:t>
            </a:r>
          </a:p>
          <a:p>
            <a:pP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60 of 415 forms have unsupported data connections (14%)</a:t>
            </a:r>
            <a:endParaRPr lang="nl-BE" sz="2200" dirty="0">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p:cNvSpPr txBox="1"/>
          <p:nvPr/>
        </p:nvSpPr>
        <p:spPr>
          <a:xfrm>
            <a:off x="526995" y="5856888"/>
            <a:ext cx="9222268" cy="215444"/>
          </a:xfrm>
          <a:prstGeom prst="rect">
            <a:avLst/>
          </a:prstGeom>
          <a:noFill/>
        </p:spPr>
        <p:txBody>
          <a:bodyPr wrap="none" lIns="0" tIns="0" rIns="0" bIns="0" rtlCol="0">
            <a:spAutoFit/>
          </a:bodyPr>
          <a:lstStyle/>
          <a:p>
            <a:r>
              <a:rPr lang="en-US" sz="1400" i="1" spc="-70" dirty="0">
                <a:gradFill>
                  <a:gsLst>
                    <a:gs pos="2917">
                      <a:schemeClr val="bg2"/>
                    </a:gs>
                    <a:gs pos="95000">
                      <a:schemeClr val="bg2"/>
                    </a:gs>
                  </a:gsLst>
                  <a:lin ang="5400000" scaled="0"/>
                </a:gradFill>
              </a:rPr>
              <a:t>Note: there are a few forms that have a combination of managed code, unsupported soap calls and unsupported data connections</a:t>
            </a:r>
            <a:endParaRPr lang="nl-BE" sz="1400" i="1" spc="-70" dirty="0">
              <a:gradFill>
                <a:gsLst>
                  <a:gs pos="2917">
                    <a:schemeClr val="bg2"/>
                  </a:gs>
                  <a:gs pos="95000">
                    <a:schemeClr val="bg2"/>
                  </a:gs>
                </a:gsLst>
                <a:lin ang="5400000" scaled="0"/>
              </a:gradFill>
            </a:endParaRPr>
          </a:p>
        </p:txBody>
      </p:sp>
      <p:pic>
        <p:nvPicPr>
          <p:cNvPr id="3" name="Picture 2"/>
          <p:cNvPicPr>
            <a:picLocks noChangeAspect="1"/>
          </p:cNvPicPr>
          <p:nvPr/>
        </p:nvPicPr>
        <p:blipFill>
          <a:blip r:embed="rId2"/>
          <a:stretch>
            <a:fillRect/>
          </a:stretch>
        </p:blipFill>
        <p:spPr>
          <a:xfrm>
            <a:off x="526995" y="1290129"/>
            <a:ext cx="8144962" cy="3145809"/>
          </a:xfrm>
          <a:prstGeom prst="rect">
            <a:avLst/>
          </a:prstGeom>
        </p:spPr>
      </p:pic>
    </p:spTree>
    <p:extLst>
      <p:ext uri="{BB962C8B-B14F-4D97-AF65-F5344CB8AC3E}">
        <p14:creationId xmlns:p14="http://schemas.microsoft.com/office/powerpoint/2010/main" val="307515264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Remediation approach</a:t>
            </a:r>
          </a:p>
        </p:txBody>
      </p:sp>
    </p:spTree>
    <p:extLst>
      <p:ext uri="{BB962C8B-B14F-4D97-AF65-F5344CB8AC3E}">
        <p14:creationId xmlns:p14="http://schemas.microsoft.com/office/powerpoint/2010/main" val="106832281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Flowchart: Process 48"/>
          <p:cNvSpPr/>
          <p:nvPr/>
        </p:nvSpPr>
        <p:spPr bwMode="auto">
          <a:xfrm>
            <a:off x="6661262" y="2243154"/>
            <a:ext cx="4668276" cy="3307910"/>
          </a:xfrm>
          <a:prstGeom prst="flowChartProcess">
            <a:avLst/>
          </a:prstGeom>
          <a:solidFill>
            <a:schemeClr val="accent1">
              <a:lumMod val="20000"/>
              <a:lumOff val="80000"/>
              <a:alpha val="18039"/>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a:gradFill>
                <a:gsLst>
                  <a:gs pos="0">
                    <a:srgbClr val="FFFFFF"/>
                  </a:gs>
                  <a:gs pos="100000">
                    <a:srgbClr val="FFFFFF"/>
                  </a:gs>
                </a:gsLst>
                <a:lin ang="5400000" scaled="0"/>
              </a:gradFill>
              <a:ea typeface="Segoe UI" pitchFamily="34" charset="0"/>
              <a:cs typeface="Segoe UI" pitchFamily="34" charset="0"/>
            </a:endParaRPr>
          </a:p>
        </p:txBody>
      </p:sp>
      <p:sp>
        <p:nvSpPr>
          <p:cNvPr id="47" name="Right Triangle 46"/>
          <p:cNvSpPr/>
          <p:nvPr/>
        </p:nvSpPr>
        <p:spPr bwMode="auto">
          <a:xfrm rot="10800000" flipV="1">
            <a:off x="6661264" y="1791755"/>
            <a:ext cx="1928492" cy="453321"/>
          </a:xfrm>
          <a:prstGeom prst="rtTriangle">
            <a:avLst/>
          </a:prstGeom>
          <a:solidFill>
            <a:schemeClr val="accent1">
              <a:lumMod val="20000"/>
              <a:lumOff val="80000"/>
              <a:alpha val="18039"/>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a:gradFill>
                <a:gsLst>
                  <a:gs pos="0">
                    <a:srgbClr val="FFFFFF"/>
                  </a:gs>
                  <a:gs pos="100000">
                    <a:srgbClr val="FFFFFF"/>
                  </a:gs>
                </a:gsLst>
                <a:lin ang="5400000" scaled="0"/>
              </a:gradFill>
              <a:ea typeface="Segoe UI" pitchFamily="34" charset="0"/>
              <a:cs typeface="Segoe UI" pitchFamily="34" charset="0"/>
            </a:endParaRPr>
          </a:p>
        </p:txBody>
      </p:sp>
      <p:sp>
        <p:nvSpPr>
          <p:cNvPr id="27" name="Flowchart: Process 26"/>
          <p:cNvSpPr/>
          <p:nvPr/>
        </p:nvSpPr>
        <p:spPr bwMode="auto">
          <a:xfrm>
            <a:off x="3562466" y="2227454"/>
            <a:ext cx="3106473" cy="3323610"/>
          </a:xfrm>
          <a:prstGeom prst="flowChartProcess">
            <a:avLst/>
          </a:prstGeom>
          <a:solidFill>
            <a:schemeClr val="accent1">
              <a:lumMod val="20000"/>
              <a:lumOff val="80000"/>
              <a:alpha val="18039"/>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a:gradFill>
                <a:gsLst>
                  <a:gs pos="0">
                    <a:srgbClr val="FFFFFF"/>
                  </a:gs>
                  <a:gs pos="100000">
                    <a:srgbClr val="FFFFFF"/>
                  </a:gs>
                </a:gsLst>
                <a:lin ang="5400000" scaled="0"/>
              </a:gradFill>
              <a:ea typeface="Segoe UI" pitchFamily="34" charset="0"/>
              <a:cs typeface="Segoe UI" pitchFamily="34" charset="0"/>
            </a:endParaRPr>
          </a:p>
        </p:txBody>
      </p:sp>
      <p:sp>
        <p:nvSpPr>
          <p:cNvPr id="26" name="Flowchart: Manual Operation 25"/>
          <p:cNvSpPr/>
          <p:nvPr/>
        </p:nvSpPr>
        <p:spPr bwMode="auto">
          <a:xfrm rot="5400000">
            <a:off x="378983" y="2367582"/>
            <a:ext cx="3323609" cy="3043356"/>
          </a:xfrm>
          <a:prstGeom prst="flowChartManualOperation">
            <a:avLst/>
          </a:prstGeom>
          <a:solidFill>
            <a:schemeClr val="accent1">
              <a:lumMod val="20000"/>
              <a:lumOff val="80000"/>
              <a:alpha val="18039"/>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Remediation model</a:t>
            </a:r>
            <a:endParaRPr lang="nl-BE" dirty="0"/>
          </a:p>
        </p:txBody>
      </p:sp>
      <p:grpSp>
        <p:nvGrpSpPr>
          <p:cNvPr id="4" name="Group 3"/>
          <p:cNvGrpSpPr/>
          <p:nvPr/>
        </p:nvGrpSpPr>
        <p:grpSpPr>
          <a:xfrm>
            <a:off x="644118" y="3112321"/>
            <a:ext cx="1298516" cy="1584115"/>
            <a:chOff x="1643057" y="2207486"/>
            <a:chExt cx="1298516" cy="1584115"/>
          </a:xfrm>
        </p:grpSpPr>
        <p:pic>
          <p:nvPicPr>
            <p:cNvPr id="7" name="Picture 6"/>
            <p:cNvPicPr>
              <a:picLocks noChangeAspect="1"/>
            </p:cNvPicPr>
            <p:nvPr/>
          </p:nvPicPr>
          <p:blipFill>
            <a:blip r:embed="rId2"/>
            <a:stretch>
              <a:fillRect/>
            </a:stretch>
          </p:blipFill>
          <p:spPr>
            <a:xfrm>
              <a:off x="1643057" y="2207486"/>
              <a:ext cx="1114863" cy="1402540"/>
            </a:xfrm>
            <a:prstGeom prst="rect">
              <a:avLst/>
            </a:prstGeom>
          </p:spPr>
        </p:pic>
        <p:grpSp>
          <p:nvGrpSpPr>
            <p:cNvPr id="8" name="Group 7"/>
            <p:cNvGrpSpPr/>
            <p:nvPr/>
          </p:nvGrpSpPr>
          <p:grpSpPr>
            <a:xfrm>
              <a:off x="1826710" y="2389061"/>
              <a:ext cx="1114863" cy="1402540"/>
              <a:chOff x="2796289" y="2586130"/>
              <a:chExt cx="1114863" cy="1402540"/>
            </a:xfrm>
          </p:grpSpPr>
          <p:pic>
            <p:nvPicPr>
              <p:cNvPr id="9" name="Picture 8"/>
              <p:cNvPicPr>
                <a:picLocks noChangeAspect="1"/>
              </p:cNvPicPr>
              <p:nvPr/>
            </p:nvPicPr>
            <p:blipFill>
              <a:blip r:embed="rId2"/>
              <a:stretch>
                <a:fillRect/>
              </a:stretch>
            </p:blipFill>
            <p:spPr>
              <a:xfrm>
                <a:off x="2796289" y="2586130"/>
                <a:ext cx="1114863" cy="1402540"/>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2288" y="3011213"/>
                <a:ext cx="882863" cy="882863"/>
              </a:xfrm>
              <a:prstGeom prst="rect">
                <a:avLst/>
              </a:prstGeom>
            </p:spPr>
          </p:pic>
        </p:grpSp>
      </p:grpSp>
      <p:sp>
        <p:nvSpPr>
          <p:cNvPr id="11" name="Rectangle 10"/>
          <p:cNvSpPr/>
          <p:nvPr/>
        </p:nvSpPr>
        <p:spPr bwMode="auto">
          <a:xfrm>
            <a:off x="3562467" y="2227455"/>
            <a:ext cx="3098799" cy="70127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Not used / not needed / not published</a:t>
            </a:r>
            <a:endParaRPr lang="nl-BE" sz="2200" dirty="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p:nvSpPr>
        <p:spPr bwMode="auto">
          <a:xfrm>
            <a:off x="3562467" y="3151578"/>
            <a:ext cx="3098799" cy="56726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No recent usage</a:t>
            </a:r>
            <a:endParaRPr lang="nl-BE" sz="2200" dirty="0">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p:cNvSpPr/>
          <p:nvPr/>
        </p:nvSpPr>
        <p:spPr bwMode="auto">
          <a:xfrm>
            <a:off x="3562467" y="3941698"/>
            <a:ext cx="3098799" cy="69325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Forms that work after validation</a:t>
            </a:r>
            <a:endParaRPr lang="nl-BE" sz="22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p:cNvSpPr/>
          <p:nvPr/>
        </p:nvSpPr>
        <p:spPr bwMode="auto">
          <a:xfrm>
            <a:off x="3562467" y="4857807"/>
            <a:ext cx="3098799" cy="69325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Forms </a:t>
            </a:r>
            <a:r>
              <a:rPr lang="en-US" sz="2200">
                <a:gradFill>
                  <a:gsLst>
                    <a:gs pos="0">
                      <a:srgbClr val="FFFFFF"/>
                    </a:gs>
                    <a:gs pos="100000">
                      <a:srgbClr val="FFFFFF"/>
                    </a:gs>
                  </a:gsLst>
                  <a:lin ang="5400000" scaled="0"/>
                </a:gradFill>
                <a:ea typeface="Segoe UI" pitchFamily="34" charset="0"/>
                <a:cs typeface="Segoe UI" pitchFamily="34" charset="0"/>
              </a:rPr>
              <a:t>that require </a:t>
            </a:r>
            <a:r>
              <a:rPr lang="en-US" sz="2200" dirty="0">
                <a:gradFill>
                  <a:gsLst>
                    <a:gs pos="0">
                      <a:srgbClr val="FFFFFF"/>
                    </a:gs>
                    <a:gs pos="100000">
                      <a:srgbClr val="FFFFFF"/>
                    </a:gs>
                  </a:gsLst>
                  <a:lin ang="5400000" scaled="0"/>
                </a:gradFill>
                <a:ea typeface="Segoe UI" pitchFamily="34" charset="0"/>
                <a:cs typeface="Segoe UI" pitchFamily="34" charset="0"/>
              </a:rPr>
              <a:t>remediation</a:t>
            </a:r>
            <a:endParaRPr lang="nl-BE" sz="2200" dirty="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nvSpPr>
        <p:spPr bwMode="auto">
          <a:xfrm>
            <a:off x="8589760" y="1795499"/>
            <a:ext cx="2700867" cy="5080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Do nothing</a:t>
            </a:r>
            <a:endParaRPr lang="nl-BE" sz="2200" dirty="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p:cNvSpPr/>
          <p:nvPr/>
        </p:nvSpPr>
        <p:spPr bwMode="auto">
          <a:xfrm>
            <a:off x="8589760" y="2550828"/>
            <a:ext cx="2700867" cy="5080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Archive</a:t>
            </a:r>
            <a:endParaRPr lang="nl-BE" sz="2200" dirty="0">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p:cNvSpPr/>
          <p:nvPr/>
        </p:nvSpPr>
        <p:spPr bwMode="auto">
          <a:xfrm>
            <a:off x="8589760" y="3272052"/>
            <a:ext cx="2700867" cy="5080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Redeploy</a:t>
            </a:r>
            <a:endParaRPr lang="nl-BE" sz="2200" dirty="0">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p:cNvSpPr/>
          <p:nvPr/>
        </p:nvSpPr>
        <p:spPr bwMode="auto">
          <a:xfrm>
            <a:off x="8589759" y="3984244"/>
            <a:ext cx="2700867" cy="5080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Run in on-premises</a:t>
            </a:r>
            <a:endParaRPr lang="nl-BE" sz="2200" dirty="0">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p:cNvSpPr/>
          <p:nvPr/>
        </p:nvSpPr>
        <p:spPr bwMode="auto">
          <a:xfrm>
            <a:off x="8589759" y="4696436"/>
            <a:ext cx="2700867" cy="5080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SharePoint Add-In</a:t>
            </a:r>
            <a:endParaRPr lang="nl-BE" sz="2200" dirty="0">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p:cNvSpPr/>
          <p:nvPr/>
        </p:nvSpPr>
        <p:spPr bwMode="auto">
          <a:xfrm>
            <a:off x="8589759" y="5381952"/>
            <a:ext cx="2700867" cy="5080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Azure Power Apps (*)</a:t>
            </a:r>
            <a:endParaRPr lang="nl-BE" sz="2200" dirty="0">
              <a:gradFill>
                <a:gsLst>
                  <a:gs pos="0">
                    <a:srgbClr val="FFFFFF"/>
                  </a:gs>
                  <a:gs pos="100000">
                    <a:srgbClr val="FFFFFF"/>
                  </a:gs>
                </a:gsLst>
                <a:lin ang="5400000" scaled="0"/>
              </a:gradFill>
              <a:ea typeface="Segoe UI" pitchFamily="34" charset="0"/>
              <a:cs typeface="Segoe UI" pitchFamily="34" charset="0"/>
            </a:endParaRPr>
          </a:p>
        </p:txBody>
      </p:sp>
      <p:cxnSp>
        <p:nvCxnSpPr>
          <p:cNvPr id="21" name="Straight Connector 20"/>
          <p:cNvCxnSpPr/>
          <p:nvPr/>
        </p:nvCxnSpPr>
        <p:spPr>
          <a:xfrm>
            <a:off x="2752550" y="1242282"/>
            <a:ext cx="0" cy="4953125"/>
          </a:xfrm>
          <a:prstGeom prst="line">
            <a:avLst/>
          </a:prstGeom>
          <a:ln w="63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7629349" y="1303489"/>
            <a:ext cx="0" cy="4953125"/>
          </a:xfrm>
          <a:prstGeom prst="line">
            <a:avLst/>
          </a:prstGeom>
          <a:ln w="63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36641" y="1266774"/>
            <a:ext cx="2078389" cy="369332"/>
          </a:xfrm>
          <a:prstGeom prst="rect">
            <a:avLst/>
          </a:prstGeom>
          <a:noFill/>
        </p:spPr>
        <p:txBody>
          <a:bodyPr wrap="none" lIns="0" tIns="0" rIns="0" bIns="0" rtlCol="0">
            <a:spAutoFit/>
          </a:bodyPr>
          <a:lstStyle/>
          <a:p>
            <a:r>
              <a:rPr lang="en-US" sz="2400" spc="-70" dirty="0">
                <a:gradFill>
                  <a:gsLst>
                    <a:gs pos="2917">
                      <a:schemeClr val="bg2"/>
                    </a:gs>
                    <a:gs pos="95000">
                      <a:schemeClr val="bg2"/>
                    </a:gs>
                  </a:gsLst>
                  <a:lin ang="5400000" scaled="0"/>
                </a:gradFill>
              </a:rPr>
              <a:t>Forms variations</a:t>
            </a:r>
            <a:endParaRPr lang="nl-BE" sz="2400" spc="-70" dirty="0">
              <a:gradFill>
                <a:gsLst>
                  <a:gs pos="2917">
                    <a:schemeClr val="bg2"/>
                  </a:gs>
                  <a:gs pos="95000">
                    <a:schemeClr val="bg2"/>
                  </a:gs>
                </a:gsLst>
                <a:lin ang="5400000" scaled="0"/>
              </a:gradFill>
            </a:endParaRPr>
          </a:p>
        </p:txBody>
      </p:sp>
      <p:sp>
        <p:nvSpPr>
          <p:cNvPr id="24" name="TextBox 23"/>
          <p:cNvSpPr txBox="1"/>
          <p:nvPr/>
        </p:nvSpPr>
        <p:spPr>
          <a:xfrm>
            <a:off x="3499180" y="1266774"/>
            <a:ext cx="3162086" cy="369332"/>
          </a:xfrm>
          <a:prstGeom prst="rect">
            <a:avLst/>
          </a:prstGeom>
          <a:noFill/>
        </p:spPr>
        <p:txBody>
          <a:bodyPr wrap="square" lIns="0" tIns="0" rIns="0" bIns="0" rtlCol="0">
            <a:spAutoFit/>
          </a:bodyPr>
          <a:lstStyle/>
          <a:p>
            <a:pPr algn="ctr"/>
            <a:r>
              <a:rPr lang="en-US" sz="2400" spc="-70" dirty="0">
                <a:gradFill>
                  <a:gsLst>
                    <a:gs pos="2917">
                      <a:schemeClr val="bg2"/>
                    </a:gs>
                    <a:gs pos="95000">
                      <a:schemeClr val="bg2"/>
                    </a:gs>
                  </a:gsLst>
                  <a:lin ang="5400000" scaled="0"/>
                </a:gradFill>
              </a:rPr>
              <a:t>Scenarios</a:t>
            </a:r>
            <a:endParaRPr lang="nl-BE" sz="2400" spc="-70" dirty="0">
              <a:gradFill>
                <a:gsLst>
                  <a:gs pos="2917">
                    <a:schemeClr val="bg2"/>
                  </a:gs>
                  <a:gs pos="95000">
                    <a:schemeClr val="bg2"/>
                  </a:gs>
                </a:gsLst>
                <a:lin ang="5400000" scaled="0"/>
              </a:gradFill>
            </a:endParaRPr>
          </a:p>
        </p:txBody>
      </p:sp>
      <p:sp>
        <p:nvSpPr>
          <p:cNvPr id="25" name="TextBox 24"/>
          <p:cNvSpPr txBox="1"/>
          <p:nvPr/>
        </p:nvSpPr>
        <p:spPr>
          <a:xfrm>
            <a:off x="8325281" y="1209664"/>
            <a:ext cx="3162086" cy="369332"/>
          </a:xfrm>
          <a:prstGeom prst="rect">
            <a:avLst/>
          </a:prstGeom>
          <a:noFill/>
        </p:spPr>
        <p:txBody>
          <a:bodyPr wrap="square" lIns="0" tIns="0" rIns="0" bIns="0" rtlCol="0">
            <a:spAutoFit/>
          </a:bodyPr>
          <a:lstStyle/>
          <a:p>
            <a:pPr algn="ctr"/>
            <a:r>
              <a:rPr lang="en-US" sz="2400" spc="-70" dirty="0">
                <a:gradFill>
                  <a:gsLst>
                    <a:gs pos="2917">
                      <a:schemeClr val="bg2"/>
                    </a:gs>
                    <a:gs pos="95000">
                      <a:schemeClr val="bg2"/>
                    </a:gs>
                  </a:gsLst>
                  <a:lin ang="5400000" scaled="0"/>
                </a:gradFill>
              </a:rPr>
              <a:t>Remediation paths</a:t>
            </a:r>
            <a:endParaRPr lang="nl-BE" sz="2400" spc="-70" dirty="0">
              <a:gradFill>
                <a:gsLst>
                  <a:gs pos="2917">
                    <a:schemeClr val="bg2"/>
                  </a:gs>
                  <a:gs pos="95000">
                    <a:schemeClr val="bg2"/>
                  </a:gs>
                </a:gsLst>
                <a:lin ang="5400000" scaled="0"/>
              </a:gradFill>
            </a:endParaRPr>
          </a:p>
        </p:txBody>
      </p:sp>
      <p:cxnSp>
        <p:nvCxnSpPr>
          <p:cNvPr id="29" name="Straight Arrow Connector 28"/>
          <p:cNvCxnSpPr>
            <a:stCxn id="11" idx="3"/>
            <a:endCxn id="15" idx="1"/>
          </p:cNvCxnSpPr>
          <p:nvPr/>
        </p:nvCxnSpPr>
        <p:spPr>
          <a:xfrm flipV="1">
            <a:off x="6661266" y="2049499"/>
            <a:ext cx="1928494" cy="528591"/>
          </a:xfrm>
          <a:prstGeom prst="straightConnector1">
            <a:avLst/>
          </a:prstGeom>
          <a:ln>
            <a:solidFill>
              <a:schemeClr val="accent1"/>
            </a:solidFill>
            <a:prstDash val="lgDash"/>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endCxn id="15" idx="1"/>
          </p:cNvCxnSpPr>
          <p:nvPr/>
        </p:nvCxnSpPr>
        <p:spPr>
          <a:xfrm flipV="1">
            <a:off x="6661266" y="2049499"/>
            <a:ext cx="1928494" cy="1336321"/>
          </a:xfrm>
          <a:prstGeom prst="straightConnector1">
            <a:avLst/>
          </a:prstGeom>
          <a:ln>
            <a:solidFill>
              <a:schemeClr val="accent1"/>
            </a:solidFill>
            <a:prstDash val="lgDash"/>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endCxn id="16" idx="1"/>
          </p:cNvCxnSpPr>
          <p:nvPr/>
        </p:nvCxnSpPr>
        <p:spPr>
          <a:xfrm flipV="1">
            <a:off x="6661266" y="2804828"/>
            <a:ext cx="1928494" cy="590305"/>
          </a:xfrm>
          <a:prstGeom prst="straightConnector1">
            <a:avLst/>
          </a:prstGeom>
          <a:ln>
            <a:solidFill>
              <a:schemeClr val="accent1"/>
            </a:solidFill>
            <a:prstDash val="lgDash"/>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3" idx="3"/>
            <a:endCxn id="17" idx="1"/>
          </p:cNvCxnSpPr>
          <p:nvPr/>
        </p:nvCxnSpPr>
        <p:spPr>
          <a:xfrm flipV="1">
            <a:off x="6661266" y="3526052"/>
            <a:ext cx="1928494" cy="762275"/>
          </a:xfrm>
          <a:prstGeom prst="straightConnector1">
            <a:avLst/>
          </a:prstGeom>
          <a:ln>
            <a:solidFill>
              <a:schemeClr val="accent1"/>
            </a:solidFill>
            <a:prstDash val="lgDash"/>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endCxn id="18" idx="1"/>
          </p:cNvCxnSpPr>
          <p:nvPr/>
        </p:nvCxnSpPr>
        <p:spPr>
          <a:xfrm flipV="1">
            <a:off x="6661266" y="4238244"/>
            <a:ext cx="1928493" cy="966192"/>
          </a:xfrm>
          <a:prstGeom prst="straightConnector1">
            <a:avLst/>
          </a:prstGeom>
          <a:ln>
            <a:solidFill>
              <a:schemeClr val="accent1"/>
            </a:solidFill>
            <a:prstDash val="lgDash"/>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4" idx="3"/>
            <a:endCxn id="19" idx="1"/>
          </p:cNvCxnSpPr>
          <p:nvPr/>
        </p:nvCxnSpPr>
        <p:spPr>
          <a:xfrm flipV="1">
            <a:off x="6661266" y="4950436"/>
            <a:ext cx="1928493" cy="254000"/>
          </a:xfrm>
          <a:prstGeom prst="straightConnector1">
            <a:avLst/>
          </a:prstGeom>
          <a:ln>
            <a:solidFill>
              <a:schemeClr val="accent1"/>
            </a:solidFill>
            <a:prstDash val="lgDash"/>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endCxn id="20" idx="1"/>
          </p:cNvCxnSpPr>
          <p:nvPr/>
        </p:nvCxnSpPr>
        <p:spPr>
          <a:xfrm>
            <a:off x="6661266" y="5226303"/>
            <a:ext cx="1928493" cy="409649"/>
          </a:xfrm>
          <a:prstGeom prst="straightConnector1">
            <a:avLst/>
          </a:prstGeom>
          <a:ln>
            <a:solidFill>
              <a:schemeClr val="accent1"/>
            </a:solidFill>
            <a:prstDash val="lgDash"/>
            <a:headEnd type="oval" w="med" len="med"/>
            <a:tailEnd type="triangle" w="lg" len="lg"/>
          </a:ln>
        </p:spPr>
        <p:style>
          <a:lnRef idx="1">
            <a:schemeClr val="accent1"/>
          </a:lnRef>
          <a:fillRef idx="0">
            <a:schemeClr val="accent1"/>
          </a:fillRef>
          <a:effectRef idx="0">
            <a:schemeClr val="accent1"/>
          </a:effectRef>
          <a:fontRef idx="minor">
            <a:schemeClr val="tx1"/>
          </a:fontRef>
        </p:style>
      </p:cxnSp>
      <p:sp>
        <p:nvSpPr>
          <p:cNvPr id="48" name="Right Triangle 47"/>
          <p:cNvSpPr/>
          <p:nvPr/>
        </p:nvSpPr>
        <p:spPr bwMode="auto">
          <a:xfrm rot="10800000">
            <a:off x="6661262" y="5554948"/>
            <a:ext cx="1928493" cy="344732"/>
          </a:xfrm>
          <a:prstGeom prst="rtTriangle">
            <a:avLst/>
          </a:prstGeom>
          <a:solidFill>
            <a:schemeClr val="accent1">
              <a:lumMod val="20000"/>
              <a:lumOff val="80000"/>
              <a:alpha val="18039"/>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Box 4"/>
          <p:cNvSpPr txBox="1"/>
          <p:nvPr/>
        </p:nvSpPr>
        <p:spPr>
          <a:xfrm>
            <a:off x="8589755" y="5888621"/>
            <a:ext cx="1887248" cy="215444"/>
          </a:xfrm>
          <a:prstGeom prst="rect">
            <a:avLst/>
          </a:prstGeom>
          <a:noFill/>
        </p:spPr>
        <p:txBody>
          <a:bodyPr wrap="none" lIns="0" tIns="0" rIns="0" bIns="0" rtlCol="0">
            <a:spAutoFit/>
          </a:bodyPr>
          <a:lstStyle/>
          <a:p>
            <a:r>
              <a:rPr lang="en-US" sz="1400" spc="-70" dirty="0">
                <a:gradFill>
                  <a:gsLst>
                    <a:gs pos="2917">
                      <a:schemeClr val="bg2"/>
                    </a:gs>
                    <a:gs pos="95000">
                      <a:schemeClr val="bg2"/>
                    </a:gs>
                  </a:gsLst>
                  <a:lin ang="5400000" scaled="0"/>
                </a:gradFill>
              </a:rPr>
              <a:t>(*) Public preview: Q4 2015</a:t>
            </a:r>
          </a:p>
        </p:txBody>
      </p:sp>
      <p:cxnSp>
        <p:nvCxnSpPr>
          <p:cNvPr id="39" name="Straight Arrow Connector 38"/>
          <p:cNvCxnSpPr>
            <a:endCxn id="15" idx="1"/>
          </p:cNvCxnSpPr>
          <p:nvPr/>
        </p:nvCxnSpPr>
        <p:spPr>
          <a:xfrm flipV="1">
            <a:off x="6668939" y="2049499"/>
            <a:ext cx="1920821" cy="2238828"/>
          </a:xfrm>
          <a:prstGeom prst="straightConnector1">
            <a:avLst/>
          </a:prstGeom>
          <a:ln>
            <a:solidFill>
              <a:schemeClr val="accent1"/>
            </a:solidFill>
            <a:prstDash val="lgDash"/>
            <a:headEnd type="oval" w="med" len="med"/>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613922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Your data</a:t>
            </a:r>
          </a:p>
        </p:txBody>
      </p:sp>
    </p:spTree>
    <p:extLst>
      <p:ext uri="{BB962C8B-B14F-4D97-AF65-F5344CB8AC3E}">
        <p14:creationId xmlns:p14="http://schemas.microsoft.com/office/powerpoint/2010/main" val="382034242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format</a:t>
            </a:r>
            <a:endParaRPr lang="nl-BE" dirty="0"/>
          </a:p>
        </p:txBody>
      </p:sp>
      <p:sp>
        <p:nvSpPr>
          <p:cNvPr id="3" name="Text Placeholder 2"/>
          <p:cNvSpPr>
            <a:spLocks noGrp="1"/>
          </p:cNvSpPr>
          <p:nvPr>
            <p:ph type="body" sz="quarter" idx="10"/>
          </p:nvPr>
        </p:nvSpPr>
        <p:spPr/>
        <p:txBody>
          <a:bodyPr/>
          <a:lstStyle/>
          <a:p>
            <a:r>
              <a:rPr lang="en-US" dirty="0"/>
              <a:t>Data will be delivered in Excel format</a:t>
            </a:r>
          </a:p>
          <a:p>
            <a:r>
              <a:rPr lang="en-US" dirty="0"/>
              <a:t>Excel sheet contains 4 sheets:</a:t>
            </a:r>
          </a:p>
          <a:p>
            <a:pPr lvl="1"/>
            <a:r>
              <a:rPr lang="en-US" b="1" dirty="0"/>
              <a:t>Dashboard</a:t>
            </a:r>
            <a:r>
              <a:rPr lang="en-US" dirty="0"/>
              <a:t> = a set of Pivot charts providing insight in which types of problematic forms there are</a:t>
            </a:r>
          </a:p>
          <a:p>
            <a:pPr lvl="1"/>
            <a:r>
              <a:rPr lang="en-US" b="1" dirty="0"/>
              <a:t>Forms</a:t>
            </a:r>
            <a:r>
              <a:rPr lang="en-US" dirty="0"/>
              <a:t> = contains the list of unique forms</a:t>
            </a:r>
          </a:p>
          <a:p>
            <a:pPr lvl="1"/>
            <a:r>
              <a:rPr lang="en-US" b="1" dirty="0"/>
              <a:t>Usage</a:t>
            </a:r>
            <a:r>
              <a:rPr lang="en-US" dirty="0"/>
              <a:t> = contains the list of form variations combined with usage information</a:t>
            </a:r>
          </a:p>
          <a:p>
            <a:pPr lvl="1"/>
            <a:r>
              <a:rPr lang="en-US" b="1" dirty="0"/>
              <a:t>Code</a:t>
            </a:r>
            <a:r>
              <a:rPr lang="en-US" dirty="0"/>
              <a:t> = contains the code analysis feedback in case a form variation was analyzed</a:t>
            </a:r>
            <a:endParaRPr lang="nl-BE" dirty="0"/>
          </a:p>
        </p:txBody>
      </p:sp>
    </p:spTree>
    <p:extLst>
      <p:ext uri="{BB962C8B-B14F-4D97-AF65-F5344CB8AC3E}">
        <p14:creationId xmlns:p14="http://schemas.microsoft.com/office/powerpoint/2010/main" val="353550262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Forms columns</a:t>
            </a:r>
            <a:endParaRPr lang="nl-BE" dirty="0"/>
          </a:p>
        </p:txBody>
      </p:sp>
      <p:graphicFrame>
        <p:nvGraphicFramePr>
          <p:cNvPr id="3" name="Table 2"/>
          <p:cNvGraphicFramePr>
            <a:graphicFrameLocks noGrp="1"/>
          </p:cNvGraphicFramePr>
          <p:nvPr>
            <p:extLst>
              <p:ext uri="{D42A27DB-BD31-4B8C-83A1-F6EECF244321}">
                <p14:modId xmlns:p14="http://schemas.microsoft.com/office/powerpoint/2010/main" val="2924452645"/>
              </p:ext>
            </p:extLst>
          </p:nvPr>
        </p:nvGraphicFramePr>
        <p:xfrm>
          <a:off x="590598" y="1154481"/>
          <a:ext cx="11001039" cy="2021840"/>
        </p:xfrm>
        <a:graphic>
          <a:graphicData uri="http://schemas.openxmlformats.org/drawingml/2006/table">
            <a:tbl>
              <a:tblPr firstRow="1" bandRow="1">
                <a:tableStyleId>{5C22544A-7EE6-4342-B048-85BDC9FD1C3A}</a:tableStyleId>
              </a:tblPr>
              <a:tblGrid>
                <a:gridCol w="1644602">
                  <a:extLst>
                    <a:ext uri="{9D8B030D-6E8A-4147-A177-3AD203B41FA5}">
                      <a16:colId xmlns:a16="http://schemas.microsoft.com/office/drawing/2014/main" val="3595542135"/>
                    </a:ext>
                  </a:extLst>
                </a:gridCol>
                <a:gridCol w="4765964">
                  <a:extLst>
                    <a:ext uri="{9D8B030D-6E8A-4147-A177-3AD203B41FA5}">
                      <a16:colId xmlns:a16="http://schemas.microsoft.com/office/drawing/2014/main" val="4010846236"/>
                    </a:ext>
                  </a:extLst>
                </a:gridCol>
                <a:gridCol w="4590473">
                  <a:extLst>
                    <a:ext uri="{9D8B030D-6E8A-4147-A177-3AD203B41FA5}">
                      <a16:colId xmlns:a16="http://schemas.microsoft.com/office/drawing/2014/main" val="3389423868"/>
                    </a:ext>
                  </a:extLst>
                </a:gridCol>
              </a:tblGrid>
              <a:tr h="370840">
                <a:tc>
                  <a:txBody>
                    <a:bodyPr/>
                    <a:lstStyle/>
                    <a:p>
                      <a:r>
                        <a:rPr lang="en-US" dirty="0"/>
                        <a:t>Name</a:t>
                      </a:r>
                      <a:endParaRPr lang="nl-BE" dirty="0"/>
                    </a:p>
                  </a:txBody>
                  <a:tcPr/>
                </a:tc>
                <a:tc>
                  <a:txBody>
                    <a:bodyPr/>
                    <a:lstStyle/>
                    <a:p>
                      <a:r>
                        <a:rPr lang="en-US" dirty="0"/>
                        <a:t>Source</a:t>
                      </a:r>
                      <a:endParaRPr lang="nl-BE" dirty="0"/>
                    </a:p>
                  </a:txBody>
                  <a:tcPr/>
                </a:tc>
                <a:tc>
                  <a:txBody>
                    <a:bodyPr/>
                    <a:lstStyle/>
                    <a:p>
                      <a:r>
                        <a:rPr lang="en-US" dirty="0"/>
                        <a:t>Notes</a:t>
                      </a:r>
                      <a:endParaRPr lang="nl-BE" dirty="0"/>
                    </a:p>
                  </a:txBody>
                  <a:tcPr/>
                </a:tc>
                <a:extLst>
                  <a:ext uri="{0D108BD9-81ED-4DB2-BD59-A6C34878D82A}">
                    <a16:rowId xmlns:a16="http://schemas.microsoft.com/office/drawing/2014/main" val="456484741"/>
                  </a:ext>
                </a:extLst>
              </a:tr>
              <a:tr h="370840">
                <a:tc>
                  <a:txBody>
                    <a:bodyPr/>
                    <a:lstStyle/>
                    <a:p>
                      <a:r>
                        <a:rPr lang="en-US" dirty="0"/>
                        <a:t>Urn</a:t>
                      </a:r>
                      <a:endParaRPr lang="nl-BE" dirty="0"/>
                    </a:p>
                  </a:txBody>
                  <a:tcPr/>
                </a:tc>
                <a:tc>
                  <a:txBody>
                    <a:bodyPr/>
                    <a:lstStyle/>
                    <a:p>
                      <a:r>
                        <a:rPr lang="en-US" dirty="0"/>
                        <a:t>Name property from &lt;</a:t>
                      </a:r>
                      <a:r>
                        <a:rPr lang="en-US" dirty="0" err="1"/>
                        <a:t>xsf:xDocumentClass</a:t>
                      </a:r>
                      <a:r>
                        <a:rPr lang="en-US" dirty="0"/>
                        <a:t> </a:t>
                      </a:r>
                      <a:endParaRPr lang="nl-BE" dirty="0"/>
                    </a:p>
                  </a:txBody>
                  <a:tcPr/>
                </a:tc>
                <a:tc>
                  <a:txBody>
                    <a:bodyPr/>
                    <a:lstStyle/>
                    <a:p>
                      <a:r>
                        <a:rPr lang="en-US" dirty="0"/>
                        <a:t>Unique</a:t>
                      </a:r>
                      <a:r>
                        <a:rPr lang="en-US" baseline="0" dirty="0"/>
                        <a:t> key</a:t>
                      </a:r>
                      <a:endParaRPr lang="nl-BE" dirty="0"/>
                    </a:p>
                  </a:txBody>
                  <a:tcPr/>
                </a:tc>
                <a:extLst>
                  <a:ext uri="{0D108BD9-81ED-4DB2-BD59-A6C34878D82A}">
                    <a16:rowId xmlns:a16="http://schemas.microsoft.com/office/drawing/2014/main" val="2465535205"/>
                  </a:ext>
                </a:extLst>
              </a:tr>
              <a:tr h="370840">
                <a:tc>
                  <a:txBody>
                    <a:bodyPr/>
                    <a:lstStyle/>
                    <a:p>
                      <a:r>
                        <a:rPr lang="en-US" dirty="0" err="1"/>
                        <a:t>InstanceCount</a:t>
                      </a:r>
                      <a:endParaRPr lang="nl-BE" dirty="0"/>
                    </a:p>
                  </a:txBody>
                  <a:tcPr/>
                </a:tc>
                <a:tc>
                  <a:txBody>
                    <a:bodyPr/>
                    <a:lstStyle/>
                    <a:p>
                      <a:r>
                        <a:rPr lang="en-US" dirty="0"/>
                        <a:t>Scanning</a:t>
                      </a:r>
                      <a:r>
                        <a:rPr lang="en-US" baseline="0" dirty="0"/>
                        <a:t> tools</a:t>
                      </a:r>
                      <a:endParaRPr lang="nl-BE" dirty="0"/>
                    </a:p>
                  </a:txBody>
                  <a:tcPr/>
                </a:tc>
                <a:tc>
                  <a:txBody>
                    <a:bodyPr/>
                    <a:lstStyle/>
                    <a:p>
                      <a:r>
                        <a:rPr lang="en-US" dirty="0"/>
                        <a:t>Number of occurrences</a:t>
                      </a:r>
                      <a:r>
                        <a:rPr lang="en-US" baseline="0" dirty="0"/>
                        <a:t> of forms with this urn</a:t>
                      </a:r>
                      <a:endParaRPr lang="nl-BE" dirty="0"/>
                    </a:p>
                  </a:txBody>
                  <a:tcPr/>
                </a:tc>
                <a:extLst>
                  <a:ext uri="{0D108BD9-81ED-4DB2-BD59-A6C34878D82A}">
                    <a16:rowId xmlns:a16="http://schemas.microsoft.com/office/drawing/2014/main" val="1907149091"/>
                  </a:ext>
                </a:extLst>
              </a:tr>
              <a:tr h="370840">
                <a:tc>
                  <a:txBody>
                    <a:bodyPr/>
                    <a:lstStyle/>
                    <a:p>
                      <a:r>
                        <a:rPr lang="en-US" dirty="0" err="1"/>
                        <a:t>Urls</a:t>
                      </a:r>
                      <a:endParaRPr lang="nl-BE" dirty="0"/>
                    </a:p>
                  </a:txBody>
                  <a:tcPr/>
                </a:tc>
                <a:tc>
                  <a:txBody>
                    <a:bodyPr/>
                    <a:lstStyle/>
                    <a:p>
                      <a:r>
                        <a:rPr lang="en-US" dirty="0"/>
                        <a:t>Scanning tools</a:t>
                      </a:r>
                      <a:endParaRPr lang="nl-BE" dirty="0"/>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dirty="0"/>
                        <a:t>Delimited</a:t>
                      </a:r>
                      <a:r>
                        <a:rPr lang="en-US" baseline="0" dirty="0"/>
                        <a:t> list of </a:t>
                      </a:r>
                      <a:r>
                        <a:rPr lang="en-US" baseline="0" dirty="0" err="1"/>
                        <a:t>xsn</a:t>
                      </a:r>
                      <a:r>
                        <a:rPr lang="en-US" baseline="0" dirty="0"/>
                        <a:t> </a:t>
                      </a:r>
                      <a:r>
                        <a:rPr lang="en-US" baseline="0" dirty="0" err="1"/>
                        <a:t>urls</a:t>
                      </a:r>
                      <a:r>
                        <a:rPr lang="en-US" baseline="0" dirty="0"/>
                        <a:t> with this urn</a:t>
                      </a:r>
                      <a:endParaRPr lang="nl-BE" dirty="0"/>
                    </a:p>
                    <a:p>
                      <a:endParaRPr lang="nl-BE" dirty="0"/>
                    </a:p>
                  </a:txBody>
                  <a:tcPr/>
                </a:tc>
                <a:extLst>
                  <a:ext uri="{0D108BD9-81ED-4DB2-BD59-A6C34878D82A}">
                    <a16:rowId xmlns:a16="http://schemas.microsoft.com/office/drawing/2014/main" val="2562463468"/>
                  </a:ext>
                </a:extLst>
              </a:tr>
            </a:tbl>
          </a:graphicData>
        </a:graphic>
      </p:graphicFrame>
    </p:spTree>
    <p:extLst>
      <p:ext uri="{BB962C8B-B14F-4D97-AF65-F5344CB8AC3E}">
        <p14:creationId xmlns:p14="http://schemas.microsoft.com/office/powerpoint/2010/main" val="284761224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Usage columns</a:t>
            </a:r>
            <a:endParaRPr lang="nl-BE" dirty="0"/>
          </a:p>
        </p:txBody>
      </p:sp>
      <p:graphicFrame>
        <p:nvGraphicFramePr>
          <p:cNvPr id="3" name="Table 2"/>
          <p:cNvGraphicFramePr>
            <a:graphicFrameLocks noGrp="1"/>
          </p:cNvGraphicFramePr>
          <p:nvPr>
            <p:extLst>
              <p:ext uri="{D42A27DB-BD31-4B8C-83A1-F6EECF244321}">
                <p14:modId xmlns:p14="http://schemas.microsoft.com/office/powerpoint/2010/main" val="689943887"/>
              </p:ext>
            </p:extLst>
          </p:nvPr>
        </p:nvGraphicFramePr>
        <p:xfrm>
          <a:off x="519112" y="1099063"/>
          <a:ext cx="11001039" cy="5593080"/>
        </p:xfrm>
        <a:graphic>
          <a:graphicData uri="http://schemas.openxmlformats.org/drawingml/2006/table">
            <a:tbl>
              <a:tblPr firstRow="1" bandRow="1">
                <a:tableStyleId>{5C22544A-7EE6-4342-B048-85BDC9FD1C3A}</a:tableStyleId>
              </a:tblPr>
              <a:tblGrid>
                <a:gridCol w="2752966">
                  <a:extLst>
                    <a:ext uri="{9D8B030D-6E8A-4147-A177-3AD203B41FA5}">
                      <a16:colId xmlns:a16="http://schemas.microsoft.com/office/drawing/2014/main" val="3595542135"/>
                    </a:ext>
                  </a:extLst>
                </a:gridCol>
                <a:gridCol w="3657600">
                  <a:extLst>
                    <a:ext uri="{9D8B030D-6E8A-4147-A177-3AD203B41FA5}">
                      <a16:colId xmlns:a16="http://schemas.microsoft.com/office/drawing/2014/main" val="4010846236"/>
                    </a:ext>
                  </a:extLst>
                </a:gridCol>
                <a:gridCol w="4590473">
                  <a:extLst>
                    <a:ext uri="{9D8B030D-6E8A-4147-A177-3AD203B41FA5}">
                      <a16:colId xmlns:a16="http://schemas.microsoft.com/office/drawing/2014/main" val="3389423868"/>
                    </a:ext>
                  </a:extLst>
                </a:gridCol>
              </a:tblGrid>
              <a:tr h="370840">
                <a:tc>
                  <a:txBody>
                    <a:bodyPr/>
                    <a:lstStyle/>
                    <a:p>
                      <a:r>
                        <a:rPr lang="en-US" dirty="0"/>
                        <a:t>Name</a:t>
                      </a:r>
                      <a:endParaRPr lang="nl-BE" dirty="0"/>
                    </a:p>
                  </a:txBody>
                  <a:tcPr/>
                </a:tc>
                <a:tc>
                  <a:txBody>
                    <a:bodyPr/>
                    <a:lstStyle/>
                    <a:p>
                      <a:r>
                        <a:rPr lang="en-US" dirty="0"/>
                        <a:t>Source</a:t>
                      </a:r>
                      <a:endParaRPr lang="nl-BE" dirty="0"/>
                    </a:p>
                  </a:txBody>
                  <a:tcPr/>
                </a:tc>
                <a:tc>
                  <a:txBody>
                    <a:bodyPr/>
                    <a:lstStyle/>
                    <a:p>
                      <a:r>
                        <a:rPr lang="en-US" dirty="0"/>
                        <a:t>Notes</a:t>
                      </a:r>
                      <a:endParaRPr lang="nl-BE" dirty="0"/>
                    </a:p>
                  </a:txBody>
                  <a:tcPr/>
                </a:tc>
                <a:extLst>
                  <a:ext uri="{0D108BD9-81ED-4DB2-BD59-A6C34878D82A}">
                    <a16:rowId xmlns:a16="http://schemas.microsoft.com/office/drawing/2014/main" val="456484741"/>
                  </a:ext>
                </a:extLst>
              </a:tr>
              <a:tr h="370840">
                <a:tc>
                  <a:txBody>
                    <a:bodyPr/>
                    <a:lstStyle/>
                    <a:p>
                      <a:r>
                        <a:rPr lang="en-US" dirty="0"/>
                        <a:t>Urn</a:t>
                      </a:r>
                      <a:endParaRPr lang="nl-BE" dirty="0"/>
                    </a:p>
                  </a:txBody>
                  <a:tcPr/>
                </a:tc>
                <a:tc>
                  <a:txBody>
                    <a:bodyPr/>
                    <a:lstStyle/>
                    <a:p>
                      <a:r>
                        <a:rPr lang="en-US" dirty="0"/>
                        <a:t>Name property from &lt;</a:t>
                      </a:r>
                      <a:r>
                        <a:rPr lang="en-US" dirty="0" err="1"/>
                        <a:t>xsf:xDocumentClass</a:t>
                      </a:r>
                      <a:r>
                        <a:rPr lang="en-US" dirty="0"/>
                        <a:t> </a:t>
                      </a:r>
                      <a:endParaRPr lang="nl-BE" dirty="0"/>
                    </a:p>
                  </a:txBody>
                  <a:tcPr/>
                </a:tc>
                <a:tc>
                  <a:txBody>
                    <a:bodyPr/>
                    <a:lstStyle/>
                    <a:p>
                      <a:r>
                        <a:rPr lang="en-US" dirty="0"/>
                        <a:t>Unique</a:t>
                      </a:r>
                      <a:r>
                        <a:rPr lang="en-US" baseline="0" dirty="0"/>
                        <a:t> key</a:t>
                      </a:r>
                      <a:endParaRPr lang="nl-BE" dirty="0"/>
                    </a:p>
                  </a:txBody>
                  <a:tcPr/>
                </a:tc>
                <a:extLst>
                  <a:ext uri="{0D108BD9-81ED-4DB2-BD59-A6C34878D82A}">
                    <a16:rowId xmlns:a16="http://schemas.microsoft.com/office/drawing/2014/main" val="2465535205"/>
                  </a:ext>
                </a:extLst>
              </a:tr>
              <a:tr h="370840">
                <a:tc>
                  <a:txBody>
                    <a:bodyPr/>
                    <a:lstStyle/>
                    <a:p>
                      <a:r>
                        <a:rPr lang="en-US" dirty="0" err="1"/>
                        <a:t>InstanceCount</a:t>
                      </a:r>
                      <a:endParaRPr lang="nl-BE" dirty="0"/>
                    </a:p>
                  </a:txBody>
                  <a:tcPr/>
                </a:tc>
                <a:tc>
                  <a:txBody>
                    <a:bodyPr/>
                    <a:lstStyle/>
                    <a:p>
                      <a:r>
                        <a:rPr lang="en-US" dirty="0"/>
                        <a:t>Hardcoded to 1</a:t>
                      </a:r>
                      <a:endParaRPr lang="nl-BE" dirty="0"/>
                    </a:p>
                  </a:txBody>
                  <a:tcPr/>
                </a:tc>
                <a:tc>
                  <a:txBody>
                    <a:bodyPr/>
                    <a:lstStyle/>
                    <a:p>
                      <a:r>
                        <a:rPr lang="en-US" dirty="0"/>
                        <a:t>An occurrence of this urn</a:t>
                      </a:r>
                      <a:endParaRPr lang="nl-BE" dirty="0"/>
                    </a:p>
                  </a:txBody>
                  <a:tcPr/>
                </a:tc>
                <a:extLst>
                  <a:ext uri="{0D108BD9-81ED-4DB2-BD59-A6C34878D82A}">
                    <a16:rowId xmlns:a16="http://schemas.microsoft.com/office/drawing/2014/main" val="1907149091"/>
                  </a:ext>
                </a:extLst>
              </a:tr>
              <a:tr h="370840">
                <a:tc>
                  <a:txBody>
                    <a:bodyPr/>
                    <a:lstStyle/>
                    <a:p>
                      <a:r>
                        <a:rPr lang="en-US" dirty="0" err="1"/>
                        <a:t>Urls</a:t>
                      </a:r>
                      <a:endParaRPr lang="nl-BE" dirty="0"/>
                    </a:p>
                  </a:txBody>
                  <a:tcPr/>
                </a:tc>
                <a:tc>
                  <a:txBody>
                    <a:bodyPr/>
                    <a:lstStyle/>
                    <a:p>
                      <a:r>
                        <a:rPr lang="en-US" dirty="0"/>
                        <a:t>Scanning tool</a:t>
                      </a:r>
                      <a:endParaRPr lang="nl-BE" dirty="0"/>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baseline="0" dirty="0"/>
                        <a:t>One </a:t>
                      </a:r>
                      <a:r>
                        <a:rPr lang="en-US" baseline="0" dirty="0" err="1"/>
                        <a:t>xsn</a:t>
                      </a:r>
                      <a:r>
                        <a:rPr lang="en-US" baseline="0" dirty="0"/>
                        <a:t> </a:t>
                      </a:r>
                      <a:r>
                        <a:rPr lang="en-US" baseline="0" dirty="0" err="1"/>
                        <a:t>url</a:t>
                      </a:r>
                      <a:r>
                        <a:rPr lang="en-US" baseline="0" dirty="0"/>
                        <a:t> with this urn</a:t>
                      </a:r>
                      <a:endParaRPr lang="nl-BE" dirty="0"/>
                    </a:p>
                    <a:p>
                      <a:endParaRPr lang="nl-BE" dirty="0"/>
                    </a:p>
                  </a:txBody>
                  <a:tcPr/>
                </a:tc>
                <a:extLst>
                  <a:ext uri="{0D108BD9-81ED-4DB2-BD59-A6C34878D82A}">
                    <a16:rowId xmlns:a16="http://schemas.microsoft.com/office/drawing/2014/main" val="2562463468"/>
                  </a:ext>
                </a:extLst>
              </a:tr>
              <a:tr h="370840">
                <a:tc>
                  <a:txBody>
                    <a:bodyPr/>
                    <a:lstStyle/>
                    <a:p>
                      <a:r>
                        <a:rPr lang="en-US" dirty="0"/>
                        <a:t>Move to planning</a:t>
                      </a:r>
                      <a:endParaRPr lang="nl-BE" dirty="0"/>
                    </a:p>
                  </a:txBody>
                  <a:tcPr/>
                </a:tc>
                <a:tc>
                  <a:txBody>
                    <a:bodyPr/>
                    <a:lstStyle/>
                    <a:p>
                      <a:r>
                        <a:rPr lang="en-US" dirty="0"/>
                        <a:t>-</a:t>
                      </a:r>
                      <a:endParaRPr lang="nl-BE" dirty="0"/>
                    </a:p>
                  </a:txBody>
                  <a:tcPr/>
                </a:tc>
                <a:tc>
                  <a:txBody>
                    <a:bodyPr/>
                    <a:lstStyle/>
                    <a:p>
                      <a:r>
                        <a:rPr lang="en-US" dirty="0"/>
                        <a:t>Answer</a:t>
                      </a:r>
                      <a:r>
                        <a:rPr lang="en-US" baseline="0" dirty="0"/>
                        <a:t> this columns with yes if this form needs to move into the planning phase</a:t>
                      </a:r>
                      <a:endParaRPr lang="nl-BE" dirty="0"/>
                    </a:p>
                  </a:txBody>
                  <a:tcPr/>
                </a:tc>
                <a:extLst>
                  <a:ext uri="{0D108BD9-81ED-4DB2-BD59-A6C34878D82A}">
                    <a16:rowId xmlns:a16="http://schemas.microsoft.com/office/drawing/2014/main" val="784800012"/>
                  </a:ext>
                </a:extLst>
              </a:tr>
              <a:tr h="370840">
                <a:tc>
                  <a:txBody>
                    <a:bodyPr/>
                    <a:lstStyle/>
                    <a:p>
                      <a:r>
                        <a:rPr lang="en-US" dirty="0"/>
                        <a:t>Remediation Path</a:t>
                      </a:r>
                      <a:endParaRPr lang="nl-BE" dirty="0"/>
                    </a:p>
                  </a:txBody>
                  <a:tcPr/>
                </a:tc>
                <a:tc>
                  <a:txBody>
                    <a:bodyPr/>
                    <a:lstStyle/>
                    <a:p>
                      <a:r>
                        <a:rPr lang="en-US" dirty="0"/>
                        <a:t>-</a:t>
                      </a:r>
                      <a:endParaRPr lang="nl-BE" dirty="0"/>
                    </a:p>
                  </a:txBody>
                  <a:tcPr/>
                </a:tc>
                <a:tc>
                  <a:txBody>
                    <a:bodyPr/>
                    <a:lstStyle/>
                    <a:p>
                      <a:r>
                        <a:rPr lang="en-US" dirty="0"/>
                        <a:t>Fill the chosen</a:t>
                      </a:r>
                      <a:r>
                        <a:rPr lang="en-US" baseline="0" dirty="0"/>
                        <a:t> remediation path for the forms taken over from the planning phase</a:t>
                      </a:r>
                      <a:endParaRPr lang="nl-BE" dirty="0"/>
                    </a:p>
                  </a:txBody>
                  <a:tcPr/>
                </a:tc>
                <a:extLst>
                  <a:ext uri="{0D108BD9-81ED-4DB2-BD59-A6C34878D82A}">
                    <a16:rowId xmlns:a16="http://schemas.microsoft.com/office/drawing/2014/main" val="2526184201"/>
                  </a:ext>
                </a:extLst>
              </a:tr>
              <a:tr h="370840">
                <a:tc>
                  <a:txBody>
                    <a:bodyPr/>
                    <a:lstStyle/>
                    <a:p>
                      <a:r>
                        <a:rPr lang="nl-BE" dirty="0" err="1"/>
                        <a:t>UnsupportedSoapCalls</a:t>
                      </a:r>
                      <a:endParaRPr lang="nl-BE" dirty="0"/>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dirty="0"/>
                        <a:t>Scanning tool</a:t>
                      </a:r>
                      <a:endParaRPr lang="nl-BE" dirty="0"/>
                    </a:p>
                  </a:txBody>
                  <a:tcPr/>
                </a:tc>
                <a:tc>
                  <a:txBody>
                    <a:bodyPr/>
                    <a:lstStyle/>
                    <a:p>
                      <a:r>
                        <a:rPr lang="en-US" dirty="0"/>
                        <a:t>Delimited list of unsupported</a:t>
                      </a:r>
                      <a:r>
                        <a:rPr lang="en-US" baseline="0" dirty="0"/>
                        <a:t> soap calls</a:t>
                      </a:r>
                      <a:endParaRPr lang="nl-BE" dirty="0"/>
                    </a:p>
                  </a:txBody>
                  <a:tcPr/>
                </a:tc>
                <a:extLst>
                  <a:ext uri="{0D108BD9-81ED-4DB2-BD59-A6C34878D82A}">
                    <a16:rowId xmlns:a16="http://schemas.microsoft.com/office/drawing/2014/main" val="1133819990"/>
                  </a:ext>
                </a:extLst>
              </a:tr>
              <a:tr h="370840">
                <a:tc>
                  <a:txBody>
                    <a:bodyPr/>
                    <a:lstStyle/>
                    <a:p>
                      <a:r>
                        <a:rPr lang="nl-BE" dirty="0" err="1"/>
                        <a:t>UnsupportedSoapCallsCount</a:t>
                      </a:r>
                      <a:endParaRPr lang="nl-BE" dirty="0"/>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dirty="0"/>
                        <a:t>Scanning tool</a:t>
                      </a:r>
                      <a:endParaRPr lang="nl-BE" dirty="0"/>
                    </a:p>
                  </a:txBody>
                  <a:tcPr/>
                </a:tc>
                <a:tc>
                  <a:txBody>
                    <a:bodyPr/>
                    <a:lstStyle/>
                    <a:p>
                      <a:r>
                        <a:rPr lang="en-US" dirty="0"/>
                        <a:t>Count</a:t>
                      </a:r>
                      <a:r>
                        <a:rPr lang="en-US" baseline="0" dirty="0"/>
                        <a:t> of unsupported soap calls</a:t>
                      </a:r>
                      <a:endParaRPr lang="nl-BE" dirty="0"/>
                    </a:p>
                  </a:txBody>
                  <a:tcPr/>
                </a:tc>
                <a:extLst>
                  <a:ext uri="{0D108BD9-81ED-4DB2-BD59-A6C34878D82A}">
                    <a16:rowId xmlns:a16="http://schemas.microsoft.com/office/drawing/2014/main" val="3918618744"/>
                  </a:ext>
                </a:extLst>
              </a:tr>
              <a:tr h="370840">
                <a:tc>
                  <a:txBody>
                    <a:bodyPr/>
                    <a:lstStyle/>
                    <a:p>
                      <a:r>
                        <a:rPr lang="nl-BE" dirty="0" err="1"/>
                        <a:t>UnsupportedDataConnectionTypes</a:t>
                      </a:r>
                      <a:endParaRPr lang="nl-BE" dirty="0"/>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dirty="0"/>
                        <a:t>Scanning tool</a:t>
                      </a:r>
                      <a:endParaRPr lang="nl-BE" dirty="0"/>
                    </a:p>
                  </a:txBody>
                  <a:tcPr/>
                </a:tc>
                <a:tc>
                  <a:txBody>
                    <a:bodyPr/>
                    <a:lstStyle/>
                    <a:p>
                      <a:r>
                        <a:rPr lang="en-US" dirty="0"/>
                        <a:t>Type</a:t>
                      </a:r>
                      <a:r>
                        <a:rPr lang="en-US" baseline="0" dirty="0"/>
                        <a:t> of unsupported data connection (ado / </a:t>
                      </a:r>
                      <a:r>
                        <a:rPr lang="en-US" baseline="0" dirty="0" err="1"/>
                        <a:t>bdc</a:t>
                      </a:r>
                      <a:r>
                        <a:rPr lang="en-US" baseline="0" dirty="0"/>
                        <a:t>)</a:t>
                      </a:r>
                      <a:endParaRPr lang="nl-BE" dirty="0"/>
                    </a:p>
                  </a:txBody>
                  <a:tcPr/>
                </a:tc>
                <a:extLst>
                  <a:ext uri="{0D108BD9-81ED-4DB2-BD59-A6C34878D82A}">
                    <a16:rowId xmlns:a16="http://schemas.microsoft.com/office/drawing/2014/main" val="1124266799"/>
                  </a:ext>
                </a:extLst>
              </a:tr>
              <a:tr h="370840">
                <a:tc>
                  <a:txBody>
                    <a:bodyPr/>
                    <a:lstStyle/>
                    <a:p>
                      <a:r>
                        <a:rPr lang="nl-BE" dirty="0" err="1"/>
                        <a:t>UnsupportedDataConnectionInstances</a:t>
                      </a:r>
                      <a:endParaRPr lang="nl-BE" dirty="0"/>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dirty="0"/>
                        <a:t>Scanning tool</a:t>
                      </a:r>
                      <a:endParaRPr lang="nl-BE" dirty="0"/>
                    </a:p>
                  </a:txBody>
                  <a:tcPr/>
                </a:tc>
                <a:tc>
                  <a:txBody>
                    <a:bodyPr/>
                    <a:lstStyle/>
                    <a:p>
                      <a:r>
                        <a:rPr lang="en-US" dirty="0"/>
                        <a:t>Count of unsupported data connections</a:t>
                      </a:r>
                      <a:endParaRPr lang="nl-BE" dirty="0"/>
                    </a:p>
                  </a:txBody>
                  <a:tcPr/>
                </a:tc>
                <a:extLst>
                  <a:ext uri="{0D108BD9-81ED-4DB2-BD59-A6C34878D82A}">
                    <a16:rowId xmlns:a16="http://schemas.microsoft.com/office/drawing/2014/main" val="1469617211"/>
                  </a:ext>
                </a:extLst>
              </a:tr>
            </a:tbl>
          </a:graphicData>
        </a:graphic>
      </p:graphicFrame>
    </p:spTree>
    <p:extLst>
      <p:ext uri="{BB962C8B-B14F-4D97-AF65-F5344CB8AC3E}">
        <p14:creationId xmlns:p14="http://schemas.microsoft.com/office/powerpoint/2010/main" val="156350730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Usage columns</a:t>
            </a:r>
            <a:endParaRPr lang="nl-BE" dirty="0"/>
          </a:p>
        </p:txBody>
      </p:sp>
      <p:graphicFrame>
        <p:nvGraphicFramePr>
          <p:cNvPr id="3" name="Table 2"/>
          <p:cNvGraphicFramePr>
            <a:graphicFrameLocks noGrp="1"/>
          </p:cNvGraphicFramePr>
          <p:nvPr>
            <p:extLst>
              <p:ext uri="{D42A27DB-BD31-4B8C-83A1-F6EECF244321}">
                <p14:modId xmlns:p14="http://schemas.microsoft.com/office/powerpoint/2010/main" val="2383055868"/>
              </p:ext>
            </p:extLst>
          </p:nvPr>
        </p:nvGraphicFramePr>
        <p:xfrm>
          <a:off x="590598" y="1025175"/>
          <a:ext cx="11001039" cy="5603240"/>
        </p:xfrm>
        <a:graphic>
          <a:graphicData uri="http://schemas.openxmlformats.org/drawingml/2006/table">
            <a:tbl>
              <a:tblPr firstRow="1" bandRow="1">
                <a:tableStyleId>{5C22544A-7EE6-4342-B048-85BDC9FD1C3A}</a:tableStyleId>
              </a:tblPr>
              <a:tblGrid>
                <a:gridCol w="2023293">
                  <a:extLst>
                    <a:ext uri="{9D8B030D-6E8A-4147-A177-3AD203B41FA5}">
                      <a16:colId xmlns:a16="http://schemas.microsoft.com/office/drawing/2014/main" val="3595542135"/>
                    </a:ext>
                  </a:extLst>
                </a:gridCol>
                <a:gridCol w="4387273">
                  <a:extLst>
                    <a:ext uri="{9D8B030D-6E8A-4147-A177-3AD203B41FA5}">
                      <a16:colId xmlns:a16="http://schemas.microsoft.com/office/drawing/2014/main" val="4010846236"/>
                    </a:ext>
                  </a:extLst>
                </a:gridCol>
                <a:gridCol w="4590473">
                  <a:extLst>
                    <a:ext uri="{9D8B030D-6E8A-4147-A177-3AD203B41FA5}">
                      <a16:colId xmlns:a16="http://schemas.microsoft.com/office/drawing/2014/main" val="3389423868"/>
                    </a:ext>
                  </a:extLst>
                </a:gridCol>
              </a:tblGrid>
              <a:tr h="370840">
                <a:tc>
                  <a:txBody>
                    <a:bodyPr/>
                    <a:lstStyle/>
                    <a:p>
                      <a:r>
                        <a:rPr lang="en-US" dirty="0"/>
                        <a:t>Name</a:t>
                      </a:r>
                      <a:endParaRPr lang="nl-BE" dirty="0"/>
                    </a:p>
                  </a:txBody>
                  <a:tcPr/>
                </a:tc>
                <a:tc>
                  <a:txBody>
                    <a:bodyPr/>
                    <a:lstStyle/>
                    <a:p>
                      <a:r>
                        <a:rPr lang="en-US" dirty="0"/>
                        <a:t>Source</a:t>
                      </a:r>
                      <a:endParaRPr lang="nl-BE" dirty="0"/>
                    </a:p>
                  </a:txBody>
                  <a:tcPr/>
                </a:tc>
                <a:tc>
                  <a:txBody>
                    <a:bodyPr/>
                    <a:lstStyle/>
                    <a:p>
                      <a:r>
                        <a:rPr lang="en-US" dirty="0"/>
                        <a:t>Notes</a:t>
                      </a:r>
                      <a:endParaRPr lang="nl-BE" dirty="0"/>
                    </a:p>
                  </a:txBody>
                  <a:tcPr/>
                </a:tc>
                <a:extLst>
                  <a:ext uri="{0D108BD9-81ED-4DB2-BD59-A6C34878D82A}">
                    <a16:rowId xmlns:a16="http://schemas.microsoft.com/office/drawing/2014/main" val="456484741"/>
                  </a:ext>
                </a:extLst>
              </a:tr>
              <a:tr h="370840">
                <a:tc>
                  <a:txBody>
                    <a:bodyPr/>
                    <a:lstStyle/>
                    <a:p>
                      <a:r>
                        <a:rPr lang="en-US" dirty="0" err="1"/>
                        <a:t>ManagedCode</a:t>
                      </a:r>
                      <a:endParaRPr lang="nl-BE" dirty="0"/>
                    </a:p>
                  </a:txBody>
                  <a:tcPr/>
                </a:tc>
                <a:tc>
                  <a:txBody>
                    <a:bodyPr/>
                    <a:lstStyle/>
                    <a:p>
                      <a:r>
                        <a:rPr lang="en-US" dirty="0" err="1"/>
                        <a:t>ManagedCode</a:t>
                      </a:r>
                      <a:r>
                        <a:rPr lang="en-US" dirty="0"/>
                        <a:t> element in </a:t>
                      </a:r>
                      <a:r>
                        <a:rPr lang="en-US" dirty="0" err="1"/>
                        <a:t>SolutionDefintion</a:t>
                      </a:r>
                      <a:r>
                        <a:rPr lang="en-US" baseline="0" dirty="0"/>
                        <a:t> element</a:t>
                      </a:r>
                      <a:endParaRPr lang="nl-BE" dirty="0"/>
                    </a:p>
                  </a:txBody>
                  <a:tcPr/>
                </a:tc>
                <a:tc>
                  <a:txBody>
                    <a:bodyPr/>
                    <a:lstStyle/>
                    <a:p>
                      <a:r>
                        <a:rPr lang="en-US" dirty="0"/>
                        <a:t>Is there</a:t>
                      </a:r>
                      <a:r>
                        <a:rPr lang="en-US" baseline="0" dirty="0"/>
                        <a:t> code behind (true/false)</a:t>
                      </a:r>
                      <a:endParaRPr lang="nl-BE" dirty="0"/>
                    </a:p>
                  </a:txBody>
                  <a:tcPr/>
                </a:tc>
                <a:extLst>
                  <a:ext uri="{0D108BD9-81ED-4DB2-BD59-A6C34878D82A}">
                    <a16:rowId xmlns:a16="http://schemas.microsoft.com/office/drawing/2014/main" val="2465535205"/>
                  </a:ext>
                </a:extLst>
              </a:tr>
              <a:tr h="370840">
                <a:tc>
                  <a:txBody>
                    <a:bodyPr/>
                    <a:lstStyle/>
                    <a:p>
                      <a:r>
                        <a:rPr lang="en-US" dirty="0" err="1"/>
                        <a:t>ManagedCodeState</a:t>
                      </a:r>
                      <a:endParaRPr lang="nl-BE" dirty="0"/>
                    </a:p>
                  </a:txBody>
                  <a:tcPr/>
                </a:tc>
                <a:tc>
                  <a:txBody>
                    <a:bodyPr/>
                    <a:lstStyle/>
                    <a:p>
                      <a:r>
                        <a:rPr lang="en-US" dirty="0"/>
                        <a:t>Version property of </a:t>
                      </a:r>
                      <a:r>
                        <a:rPr lang="en-US" dirty="0" err="1"/>
                        <a:t>ManagedCode</a:t>
                      </a:r>
                      <a:r>
                        <a:rPr lang="en-US" dirty="0"/>
                        <a:t> element</a:t>
                      </a:r>
                      <a:endParaRPr lang="nl-BE" dirty="0"/>
                    </a:p>
                  </a:txBody>
                  <a:tcPr/>
                </a:tc>
                <a:tc>
                  <a:txBody>
                    <a:bodyPr/>
                    <a:lstStyle/>
                    <a:p>
                      <a:r>
                        <a:rPr lang="en-US" dirty="0"/>
                        <a:t>Remediation</a:t>
                      </a:r>
                      <a:r>
                        <a:rPr lang="en-US" baseline="0" dirty="0"/>
                        <a:t> required for InfoPath version 2007 managed code (also version 2.0.0.0), validation required else</a:t>
                      </a:r>
                      <a:endParaRPr lang="nl-BE" dirty="0"/>
                    </a:p>
                  </a:txBody>
                  <a:tcPr/>
                </a:tc>
                <a:extLst>
                  <a:ext uri="{0D108BD9-81ED-4DB2-BD59-A6C34878D82A}">
                    <a16:rowId xmlns:a16="http://schemas.microsoft.com/office/drawing/2014/main" val="1907149091"/>
                  </a:ext>
                </a:extLst>
              </a:tr>
              <a:tr h="370840">
                <a:tc>
                  <a:txBody>
                    <a:bodyPr/>
                    <a:lstStyle/>
                    <a:p>
                      <a:r>
                        <a:rPr lang="en-US" dirty="0"/>
                        <a:t>Mode</a:t>
                      </a:r>
                      <a:endParaRPr lang="nl-BE" dirty="0"/>
                    </a:p>
                  </a:txBody>
                  <a:tcPr/>
                </a:tc>
                <a:tc>
                  <a:txBody>
                    <a:bodyPr/>
                    <a:lstStyle/>
                    <a:p>
                      <a:r>
                        <a:rPr lang="nl-BE" dirty="0" err="1"/>
                        <a:t>runtimeCompatibility</a:t>
                      </a:r>
                      <a:r>
                        <a:rPr lang="nl-BE" dirty="0"/>
                        <a:t> property of</a:t>
                      </a:r>
                      <a:r>
                        <a:rPr lang="nl-BE" baseline="0" dirty="0"/>
                        <a:t> </a:t>
                      </a:r>
                      <a:r>
                        <a:rPr lang="en-US" dirty="0" err="1"/>
                        <a:t>SolutionDefintion</a:t>
                      </a:r>
                      <a:r>
                        <a:rPr lang="en-US" dirty="0"/>
                        <a:t> element</a:t>
                      </a:r>
                      <a:endParaRPr lang="nl-BE" dirty="0"/>
                    </a:p>
                  </a:txBody>
                  <a:tcPr/>
                </a:tc>
                <a:tc>
                  <a:txBody>
                    <a:bodyPr/>
                    <a:lstStyle/>
                    <a:p>
                      <a:r>
                        <a:rPr lang="en-US" dirty="0"/>
                        <a:t>“Client Server”,</a:t>
                      </a:r>
                      <a:r>
                        <a:rPr lang="en-US" baseline="0" dirty="0"/>
                        <a:t> “Groove”, “Entity”, “List” = source of InfoPath usage. See slide notes for details</a:t>
                      </a:r>
                      <a:endParaRPr lang="nl-BE" dirty="0"/>
                    </a:p>
                  </a:txBody>
                  <a:tcPr/>
                </a:tc>
                <a:extLst>
                  <a:ext uri="{0D108BD9-81ED-4DB2-BD59-A6C34878D82A}">
                    <a16:rowId xmlns:a16="http://schemas.microsoft.com/office/drawing/2014/main" val="2562463468"/>
                  </a:ext>
                </a:extLst>
              </a:tr>
              <a:tr h="370840">
                <a:tc>
                  <a:txBody>
                    <a:bodyPr/>
                    <a:lstStyle/>
                    <a:p>
                      <a:r>
                        <a:rPr lang="en-US" dirty="0" err="1"/>
                        <a:t>Product</a:t>
                      </a:r>
                      <a:r>
                        <a:rPr lang="en-US" baseline="0" dirty="0" err="1"/>
                        <a:t>Version</a:t>
                      </a:r>
                      <a:endParaRPr lang="nl-BE" dirty="0"/>
                    </a:p>
                  </a:txBody>
                  <a:tcPr/>
                </a:tc>
                <a:tc>
                  <a:txBody>
                    <a:bodyPr/>
                    <a:lstStyle/>
                    <a:p>
                      <a:r>
                        <a:rPr lang="nl-BE" dirty="0" err="1"/>
                        <a:t>productVersion</a:t>
                      </a:r>
                      <a:r>
                        <a:rPr lang="nl-BE" dirty="0"/>
                        <a:t> property</a:t>
                      </a:r>
                      <a:r>
                        <a:rPr lang="nl-BE" baseline="0" dirty="0"/>
                        <a:t> </a:t>
                      </a:r>
                      <a:r>
                        <a:rPr lang="nl-BE" baseline="0" dirty="0" err="1"/>
                        <a:t>from</a:t>
                      </a:r>
                      <a:r>
                        <a:rPr lang="nl-BE" baseline="0" dirty="0"/>
                        <a:t> </a:t>
                      </a:r>
                      <a:r>
                        <a:rPr lang="nl-BE" baseline="0" dirty="0" err="1"/>
                        <a:t>xDocumentClass</a:t>
                      </a:r>
                      <a:r>
                        <a:rPr lang="nl-BE" baseline="0" dirty="0"/>
                        <a:t> element</a:t>
                      </a:r>
                      <a:endParaRPr lang="nl-BE" dirty="0"/>
                    </a:p>
                  </a:txBody>
                  <a:tcPr/>
                </a:tc>
                <a:tc>
                  <a:txBody>
                    <a:bodyPr/>
                    <a:lstStyle/>
                    <a:p>
                      <a:r>
                        <a:rPr lang="en-US" dirty="0"/>
                        <a:t>Version of InfoPath used for the</a:t>
                      </a:r>
                      <a:r>
                        <a:rPr lang="en-US" baseline="0" dirty="0"/>
                        <a:t> last publishing</a:t>
                      </a:r>
                      <a:endParaRPr lang="nl-BE" dirty="0"/>
                    </a:p>
                  </a:txBody>
                  <a:tcPr/>
                </a:tc>
                <a:extLst>
                  <a:ext uri="{0D108BD9-81ED-4DB2-BD59-A6C34878D82A}">
                    <a16:rowId xmlns:a16="http://schemas.microsoft.com/office/drawing/2014/main" val="784800012"/>
                  </a:ext>
                </a:extLst>
              </a:tr>
              <a:tr h="370840">
                <a:tc>
                  <a:txBody>
                    <a:bodyPr/>
                    <a:lstStyle/>
                    <a:p>
                      <a:r>
                        <a:rPr lang="en-US" dirty="0" err="1"/>
                        <a:t>ListName</a:t>
                      </a:r>
                      <a:endParaRPr lang="nl-BE" dirty="0"/>
                    </a:p>
                  </a:txBody>
                  <a:tcPr/>
                </a:tc>
                <a:tc>
                  <a:txBody>
                    <a:bodyPr/>
                    <a:lstStyle/>
                    <a:p>
                      <a:r>
                        <a:rPr lang="en-US" dirty="0"/>
                        <a:t>Manual</a:t>
                      </a:r>
                      <a:r>
                        <a:rPr lang="en-US" baseline="0" dirty="0"/>
                        <a:t> data enrichment</a:t>
                      </a:r>
                      <a:endParaRPr lang="nl-BE" dirty="0"/>
                    </a:p>
                  </a:txBody>
                  <a:tcPr/>
                </a:tc>
                <a:tc>
                  <a:txBody>
                    <a:bodyPr/>
                    <a:lstStyle/>
                    <a:p>
                      <a:r>
                        <a:rPr lang="en-US" dirty="0"/>
                        <a:t>Name of list detected</a:t>
                      </a:r>
                      <a:r>
                        <a:rPr lang="en-US" baseline="0" dirty="0"/>
                        <a:t> based on the used </a:t>
                      </a:r>
                      <a:r>
                        <a:rPr lang="en-US" baseline="0" dirty="0" err="1"/>
                        <a:t>url</a:t>
                      </a:r>
                      <a:endParaRPr lang="nl-BE" dirty="0"/>
                    </a:p>
                  </a:txBody>
                  <a:tcPr/>
                </a:tc>
                <a:extLst>
                  <a:ext uri="{0D108BD9-81ED-4DB2-BD59-A6C34878D82A}">
                    <a16:rowId xmlns:a16="http://schemas.microsoft.com/office/drawing/2014/main" val="2526184201"/>
                  </a:ext>
                </a:extLst>
              </a:tr>
              <a:tr h="370840">
                <a:tc>
                  <a:txBody>
                    <a:bodyPr/>
                    <a:lstStyle/>
                    <a:p>
                      <a:r>
                        <a:rPr lang="en-US" dirty="0" err="1"/>
                        <a:t>ItemCount</a:t>
                      </a:r>
                      <a:endParaRPr lang="nl-BE" dirty="0"/>
                    </a:p>
                  </a:txBody>
                  <a:tcPr/>
                </a:tc>
                <a:tc>
                  <a:txBody>
                    <a:bodyPr/>
                    <a:lstStyle/>
                    <a:p>
                      <a:r>
                        <a:rPr lang="en-US" dirty="0"/>
                        <a:t>Scanning</a:t>
                      </a:r>
                      <a:r>
                        <a:rPr lang="en-US" baseline="0" dirty="0"/>
                        <a:t> tool</a:t>
                      </a:r>
                      <a:endParaRPr lang="nl-BE" dirty="0"/>
                    </a:p>
                  </a:txBody>
                  <a:tcPr/>
                </a:tc>
                <a:tc>
                  <a:txBody>
                    <a:bodyPr/>
                    <a:lstStyle/>
                    <a:p>
                      <a:r>
                        <a:rPr lang="en-US" dirty="0"/>
                        <a:t>Number of</a:t>
                      </a:r>
                      <a:r>
                        <a:rPr lang="en-US" baseline="0" dirty="0"/>
                        <a:t> items in the list (if available)</a:t>
                      </a:r>
                      <a:endParaRPr lang="nl-BE" dirty="0"/>
                    </a:p>
                  </a:txBody>
                  <a:tcPr/>
                </a:tc>
                <a:extLst>
                  <a:ext uri="{0D108BD9-81ED-4DB2-BD59-A6C34878D82A}">
                    <a16:rowId xmlns:a16="http://schemas.microsoft.com/office/drawing/2014/main" val="1133819990"/>
                  </a:ext>
                </a:extLst>
              </a:tr>
              <a:tr h="370840">
                <a:tc>
                  <a:txBody>
                    <a:bodyPr/>
                    <a:lstStyle/>
                    <a:p>
                      <a:r>
                        <a:rPr lang="en-US" dirty="0" err="1"/>
                        <a:t>LastModifiedDate</a:t>
                      </a:r>
                      <a:endParaRPr lang="nl-BE" dirty="0"/>
                    </a:p>
                  </a:txBody>
                  <a:tcPr/>
                </a:tc>
                <a:tc>
                  <a:txBody>
                    <a:bodyPr/>
                    <a:lstStyle/>
                    <a:p>
                      <a:r>
                        <a:rPr lang="en-US" dirty="0"/>
                        <a:t>Scanning tool</a:t>
                      </a:r>
                      <a:endParaRPr lang="nl-BE" dirty="0"/>
                    </a:p>
                  </a:txBody>
                  <a:tcPr/>
                </a:tc>
                <a:tc>
                  <a:txBody>
                    <a:bodyPr/>
                    <a:lstStyle/>
                    <a:p>
                      <a:r>
                        <a:rPr lang="en-US" dirty="0"/>
                        <a:t>Last modification</a:t>
                      </a:r>
                      <a:r>
                        <a:rPr lang="en-US" baseline="0" dirty="0"/>
                        <a:t> at list level (not at individual item level) </a:t>
                      </a:r>
                      <a:r>
                        <a:rPr lang="en-US" baseline="0" dirty="0">
                          <a:sym typeface="Wingdings" panose="05000000000000000000" pitchFamily="2" charset="2"/>
                        </a:rPr>
                        <a:t> less reliable</a:t>
                      </a:r>
                      <a:endParaRPr lang="nl-BE" dirty="0"/>
                    </a:p>
                  </a:txBody>
                  <a:tcPr/>
                </a:tc>
                <a:extLst>
                  <a:ext uri="{0D108BD9-81ED-4DB2-BD59-A6C34878D82A}">
                    <a16:rowId xmlns:a16="http://schemas.microsoft.com/office/drawing/2014/main" val="3918618744"/>
                  </a:ext>
                </a:extLst>
              </a:tr>
              <a:tr h="370840">
                <a:tc>
                  <a:txBody>
                    <a:bodyPr/>
                    <a:lstStyle/>
                    <a:p>
                      <a:r>
                        <a:rPr lang="en-US" dirty="0" err="1"/>
                        <a:t>ItemCount</a:t>
                      </a:r>
                      <a:r>
                        <a:rPr lang="en-US" baseline="0" dirty="0"/>
                        <a:t> &gt; 100</a:t>
                      </a:r>
                      <a:endParaRPr lang="nl-BE" dirty="0"/>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dirty="0"/>
                        <a:t>Manual</a:t>
                      </a:r>
                      <a:r>
                        <a:rPr lang="en-US" baseline="0" dirty="0"/>
                        <a:t> data enrichment</a:t>
                      </a:r>
                      <a:endParaRPr lang="nl-BE" dirty="0"/>
                    </a:p>
                  </a:txBody>
                  <a:tcPr/>
                </a:tc>
                <a:tc>
                  <a:txBody>
                    <a:bodyPr/>
                    <a:lstStyle/>
                    <a:p>
                      <a:r>
                        <a:rPr lang="en-US" dirty="0"/>
                        <a:t>More than 100 list items (if available)</a:t>
                      </a:r>
                      <a:endParaRPr lang="nl-BE" dirty="0"/>
                    </a:p>
                  </a:txBody>
                  <a:tcPr/>
                </a:tc>
                <a:extLst>
                  <a:ext uri="{0D108BD9-81ED-4DB2-BD59-A6C34878D82A}">
                    <a16:rowId xmlns:a16="http://schemas.microsoft.com/office/drawing/2014/main" val="1124266799"/>
                  </a:ext>
                </a:extLst>
              </a:tr>
              <a:tr h="370840">
                <a:tc>
                  <a:txBody>
                    <a:bodyPr/>
                    <a:lstStyle/>
                    <a:p>
                      <a:r>
                        <a:rPr lang="en-US" dirty="0" err="1"/>
                        <a:t>ItemCountStatus</a:t>
                      </a:r>
                      <a:endParaRPr lang="nl-BE" dirty="0"/>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dirty="0"/>
                        <a:t>Manual</a:t>
                      </a:r>
                      <a:r>
                        <a:rPr lang="en-US" baseline="0" dirty="0"/>
                        <a:t> data enrichment</a:t>
                      </a:r>
                      <a:endParaRPr lang="nl-BE" dirty="0"/>
                    </a:p>
                  </a:txBody>
                  <a:tcPr/>
                </a:tc>
                <a:tc>
                  <a:txBody>
                    <a:bodyPr/>
                    <a:lstStyle/>
                    <a:p>
                      <a:r>
                        <a:rPr lang="en-US" dirty="0"/>
                        <a:t>Did we manage</a:t>
                      </a:r>
                      <a:r>
                        <a:rPr lang="en-US" baseline="0" dirty="0"/>
                        <a:t> to grab the items?</a:t>
                      </a:r>
                      <a:endParaRPr lang="nl-BE" dirty="0"/>
                    </a:p>
                  </a:txBody>
                  <a:tcPr/>
                </a:tc>
                <a:extLst>
                  <a:ext uri="{0D108BD9-81ED-4DB2-BD59-A6C34878D82A}">
                    <a16:rowId xmlns:a16="http://schemas.microsoft.com/office/drawing/2014/main" val="80281985"/>
                  </a:ext>
                </a:extLst>
              </a:tr>
            </a:tbl>
          </a:graphicData>
        </a:graphic>
      </p:graphicFrame>
    </p:spTree>
    <p:extLst>
      <p:ext uri="{BB962C8B-B14F-4D97-AF65-F5344CB8AC3E}">
        <p14:creationId xmlns:p14="http://schemas.microsoft.com/office/powerpoint/2010/main" val="295336667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columns</a:t>
            </a:r>
            <a:endParaRPr lang="nl-BE" dirty="0"/>
          </a:p>
        </p:txBody>
      </p:sp>
      <p:graphicFrame>
        <p:nvGraphicFramePr>
          <p:cNvPr id="3" name="Table 2"/>
          <p:cNvGraphicFramePr>
            <a:graphicFrameLocks noGrp="1"/>
          </p:cNvGraphicFramePr>
          <p:nvPr>
            <p:extLst>
              <p:ext uri="{D42A27DB-BD31-4B8C-83A1-F6EECF244321}">
                <p14:modId xmlns:p14="http://schemas.microsoft.com/office/powerpoint/2010/main" val="3158008295"/>
              </p:ext>
            </p:extLst>
          </p:nvPr>
        </p:nvGraphicFramePr>
        <p:xfrm>
          <a:off x="590598" y="1154481"/>
          <a:ext cx="11001039" cy="2936240"/>
        </p:xfrm>
        <a:graphic>
          <a:graphicData uri="http://schemas.openxmlformats.org/drawingml/2006/table">
            <a:tbl>
              <a:tblPr firstRow="1" bandRow="1">
                <a:tableStyleId>{5C22544A-7EE6-4342-B048-85BDC9FD1C3A}</a:tableStyleId>
              </a:tblPr>
              <a:tblGrid>
                <a:gridCol w="1644602">
                  <a:extLst>
                    <a:ext uri="{9D8B030D-6E8A-4147-A177-3AD203B41FA5}">
                      <a16:colId xmlns:a16="http://schemas.microsoft.com/office/drawing/2014/main" val="3595542135"/>
                    </a:ext>
                  </a:extLst>
                </a:gridCol>
                <a:gridCol w="4765964">
                  <a:extLst>
                    <a:ext uri="{9D8B030D-6E8A-4147-A177-3AD203B41FA5}">
                      <a16:colId xmlns:a16="http://schemas.microsoft.com/office/drawing/2014/main" val="4010846236"/>
                    </a:ext>
                  </a:extLst>
                </a:gridCol>
                <a:gridCol w="4590473">
                  <a:extLst>
                    <a:ext uri="{9D8B030D-6E8A-4147-A177-3AD203B41FA5}">
                      <a16:colId xmlns:a16="http://schemas.microsoft.com/office/drawing/2014/main" val="3389423868"/>
                    </a:ext>
                  </a:extLst>
                </a:gridCol>
              </a:tblGrid>
              <a:tr h="370840">
                <a:tc>
                  <a:txBody>
                    <a:bodyPr/>
                    <a:lstStyle/>
                    <a:p>
                      <a:r>
                        <a:rPr lang="en-US" dirty="0"/>
                        <a:t>Name</a:t>
                      </a:r>
                      <a:endParaRPr lang="nl-BE" dirty="0"/>
                    </a:p>
                  </a:txBody>
                  <a:tcPr/>
                </a:tc>
                <a:tc>
                  <a:txBody>
                    <a:bodyPr/>
                    <a:lstStyle/>
                    <a:p>
                      <a:r>
                        <a:rPr lang="en-US" dirty="0"/>
                        <a:t>Source</a:t>
                      </a:r>
                      <a:endParaRPr lang="nl-BE" dirty="0"/>
                    </a:p>
                  </a:txBody>
                  <a:tcPr/>
                </a:tc>
                <a:tc>
                  <a:txBody>
                    <a:bodyPr/>
                    <a:lstStyle/>
                    <a:p>
                      <a:r>
                        <a:rPr lang="en-US" dirty="0"/>
                        <a:t>Notes</a:t>
                      </a:r>
                      <a:endParaRPr lang="nl-BE" dirty="0"/>
                    </a:p>
                  </a:txBody>
                  <a:tcPr/>
                </a:tc>
                <a:extLst>
                  <a:ext uri="{0D108BD9-81ED-4DB2-BD59-A6C34878D82A}">
                    <a16:rowId xmlns:a16="http://schemas.microsoft.com/office/drawing/2014/main" val="456484741"/>
                  </a:ext>
                </a:extLst>
              </a:tr>
              <a:tr h="370840">
                <a:tc>
                  <a:txBody>
                    <a:bodyPr/>
                    <a:lstStyle/>
                    <a:p>
                      <a:r>
                        <a:rPr lang="en-US" dirty="0"/>
                        <a:t>Urn</a:t>
                      </a:r>
                      <a:endParaRPr lang="nl-BE" dirty="0"/>
                    </a:p>
                  </a:txBody>
                  <a:tcPr/>
                </a:tc>
                <a:tc>
                  <a:txBody>
                    <a:bodyPr/>
                    <a:lstStyle/>
                    <a:p>
                      <a:r>
                        <a:rPr lang="en-US" dirty="0"/>
                        <a:t>Name property from &lt;</a:t>
                      </a:r>
                      <a:r>
                        <a:rPr lang="en-US" dirty="0" err="1"/>
                        <a:t>xsf:xDocumentClass</a:t>
                      </a:r>
                      <a:r>
                        <a:rPr lang="en-US" dirty="0"/>
                        <a:t> </a:t>
                      </a:r>
                      <a:endParaRPr lang="nl-BE" dirty="0"/>
                    </a:p>
                  </a:txBody>
                  <a:tcPr/>
                </a:tc>
                <a:tc>
                  <a:txBody>
                    <a:bodyPr/>
                    <a:lstStyle/>
                    <a:p>
                      <a:r>
                        <a:rPr lang="en-US" dirty="0"/>
                        <a:t>Unique</a:t>
                      </a:r>
                      <a:r>
                        <a:rPr lang="en-US" baseline="0" dirty="0"/>
                        <a:t> key</a:t>
                      </a:r>
                      <a:endParaRPr lang="nl-BE" dirty="0"/>
                    </a:p>
                  </a:txBody>
                  <a:tcPr/>
                </a:tc>
                <a:extLst>
                  <a:ext uri="{0D108BD9-81ED-4DB2-BD59-A6C34878D82A}">
                    <a16:rowId xmlns:a16="http://schemas.microsoft.com/office/drawing/2014/main" val="2465535205"/>
                  </a:ext>
                </a:extLst>
              </a:tr>
              <a:tr h="370840">
                <a:tc>
                  <a:txBody>
                    <a:bodyPr/>
                    <a:lstStyle/>
                    <a:p>
                      <a:r>
                        <a:rPr lang="en-US" dirty="0" err="1"/>
                        <a:t>InstanceCount</a:t>
                      </a:r>
                      <a:endParaRPr lang="nl-BE" dirty="0"/>
                    </a:p>
                  </a:txBody>
                  <a:tcPr/>
                </a:tc>
                <a:tc>
                  <a:txBody>
                    <a:bodyPr/>
                    <a:lstStyle/>
                    <a:p>
                      <a:r>
                        <a:rPr lang="en-US" dirty="0"/>
                        <a:t>Scanning</a:t>
                      </a:r>
                      <a:r>
                        <a:rPr lang="en-US" baseline="0" dirty="0"/>
                        <a:t> tools</a:t>
                      </a:r>
                      <a:endParaRPr lang="nl-BE" dirty="0"/>
                    </a:p>
                  </a:txBody>
                  <a:tcPr/>
                </a:tc>
                <a:tc>
                  <a:txBody>
                    <a:bodyPr/>
                    <a:lstStyle/>
                    <a:p>
                      <a:r>
                        <a:rPr lang="en-US" dirty="0"/>
                        <a:t>Number of occurrences</a:t>
                      </a:r>
                      <a:r>
                        <a:rPr lang="en-US" baseline="0" dirty="0"/>
                        <a:t> of forms with this urn</a:t>
                      </a:r>
                      <a:endParaRPr lang="nl-BE" dirty="0"/>
                    </a:p>
                  </a:txBody>
                  <a:tcPr/>
                </a:tc>
                <a:extLst>
                  <a:ext uri="{0D108BD9-81ED-4DB2-BD59-A6C34878D82A}">
                    <a16:rowId xmlns:a16="http://schemas.microsoft.com/office/drawing/2014/main" val="1907149091"/>
                  </a:ext>
                </a:extLst>
              </a:tr>
              <a:tr h="370840">
                <a:tc>
                  <a:txBody>
                    <a:bodyPr/>
                    <a:lstStyle/>
                    <a:p>
                      <a:r>
                        <a:rPr lang="en-US" dirty="0" err="1"/>
                        <a:t>Urls</a:t>
                      </a:r>
                      <a:endParaRPr lang="nl-BE" dirty="0"/>
                    </a:p>
                  </a:txBody>
                  <a:tcPr/>
                </a:tc>
                <a:tc>
                  <a:txBody>
                    <a:bodyPr/>
                    <a:lstStyle/>
                    <a:p>
                      <a:r>
                        <a:rPr lang="en-US" dirty="0"/>
                        <a:t>Scanning tools</a:t>
                      </a:r>
                      <a:endParaRPr lang="nl-BE" dirty="0"/>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dirty="0"/>
                        <a:t>Delimited</a:t>
                      </a:r>
                      <a:r>
                        <a:rPr lang="en-US" baseline="0" dirty="0"/>
                        <a:t> list of </a:t>
                      </a:r>
                      <a:r>
                        <a:rPr lang="en-US" baseline="0" dirty="0" err="1"/>
                        <a:t>xsn</a:t>
                      </a:r>
                      <a:r>
                        <a:rPr lang="en-US" baseline="0" dirty="0"/>
                        <a:t> </a:t>
                      </a:r>
                      <a:r>
                        <a:rPr lang="en-US" baseline="0" dirty="0" err="1"/>
                        <a:t>urls</a:t>
                      </a:r>
                      <a:r>
                        <a:rPr lang="en-US" baseline="0" dirty="0"/>
                        <a:t> with this urn</a:t>
                      </a:r>
                      <a:endParaRPr lang="nl-BE" dirty="0"/>
                    </a:p>
                    <a:p>
                      <a:endParaRPr lang="nl-BE" dirty="0"/>
                    </a:p>
                  </a:txBody>
                  <a:tcPr/>
                </a:tc>
                <a:extLst>
                  <a:ext uri="{0D108BD9-81ED-4DB2-BD59-A6C34878D82A}">
                    <a16:rowId xmlns:a16="http://schemas.microsoft.com/office/drawing/2014/main" val="2562463468"/>
                  </a:ext>
                </a:extLst>
              </a:tr>
              <a:tr h="370840">
                <a:tc>
                  <a:txBody>
                    <a:bodyPr/>
                    <a:lstStyle/>
                    <a:p>
                      <a:r>
                        <a:rPr lang="en-US" dirty="0"/>
                        <a:t>Comments</a:t>
                      </a:r>
                      <a:endParaRPr lang="nl-BE" dirty="0"/>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dirty="0"/>
                        <a:t>Manual</a:t>
                      </a:r>
                      <a:r>
                        <a:rPr lang="en-US" baseline="0" dirty="0"/>
                        <a:t> data enrichment</a:t>
                      </a:r>
                      <a:endParaRPr lang="nl-BE" dirty="0"/>
                    </a:p>
                  </a:txBody>
                  <a:tcPr/>
                </a:tc>
                <a:tc>
                  <a:txBody>
                    <a:bodyPr/>
                    <a:lstStyle/>
                    <a:p>
                      <a:r>
                        <a:rPr lang="en-US" dirty="0"/>
                        <a:t>Comments on the code behind</a:t>
                      </a:r>
                      <a:r>
                        <a:rPr lang="en-US" baseline="0" dirty="0"/>
                        <a:t> after inspection of the found binaries (inspection done use </a:t>
                      </a:r>
                      <a:r>
                        <a:rPr lang="en-US" baseline="0" dirty="0" err="1"/>
                        <a:t>ILSpy</a:t>
                      </a:r>
                      <a:r>
                        <a:rPr lang="en-US" baseline="0" dirty="0"/>
                        <a:t>)</a:t>
                      </a:r>
                      <a:endParaRPr lang="nl-BE" dirty="0"/>
                    </a:p>
                  </a:txBody>
                  <a:tcPr/>
                </a:tc>
                <a:extLst>
                  <a:ext uri="{0D108BD9-81ED-4DB2-BD59-A6C34878D82A}">
                    <a16:rowId xmlns:a16="http://schemas.microsoft.com/office/drawing/2014/main" val="181993774"/>
                  </a:ext>
                </a:extLst>
              </a:tr>
            </a:tbl>
          </a:graphicData>
        </a:graphic>
      </p:graphicFrame>
    </p:spTree>
    <p:extLst>
      <p:ext uri="{BB962C8B-B14F-4D97-AF65-F5344CB8AC3E}">
        <p14:creationId xmlns:p14="http://schemas.microsoft.com/office/powerpoint/2010/main" val="94872640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t="18048" r="2623"/>
          <a:stretch/>
        </p:blipFill>
        <p:spPr>
          <a:xfrm>
            <a:off x="16512" y="-12701"/>
            <a:ext cx="12256428" cy="6871393"/>
          </a:xfrm>
          <a:prstGeom prst="rect">
            <a:avLst/>
          </a:prstGeom>
        </p:spPr>
      </p:pic>
      <p:sp>
        <p:nvSpPr>
          <p:cNvPr id="21" name="Rectangle 1"/>
          <p:cNvSpPr/>
          <p:nvPr/>
        </p:nvSpPr>
        <p:spPr bwMode="auto">
          <a:xfrm flipH="1">
            <a:off x="0" y="-16042"/>
            <a:ext cx="11790948" cy="6874734"/>
          </a:xfrm>
          <a:prstGeom prst="rect">
            <a:avLst/>
          </a:prstGeom>
          <a:gradFill>
            <a:gsLst>
              <a:gs pos="40000">
                <a:srgbClr val="000000">
                  <a:alpha val="0"/>
                </a:srgbClr>
              </a:gs>
              <a:gs pos="100000">
                <a:srgbClr val="000000">
                  <a:alpha val="53000"/>
                </a:srgbClr>
              </a:gs>
            </a:gsLst>
            <a:lin ang="24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25" name="Title 24"/>
          <p:cNvSpPr>
            <a:spLocks noGrp="1"/>
          </p:cNvSpPr>
          <p:nvPr>
            <p:ph type="title"/>
          </p:nvPr>
        </p:nvSpPr>
        <p:spPr/>
        <p:txBody>
          <a:bodyPr/>
          <a:lstStyle/>
          <a:p>
            <a:r>
              <a:rPr lang="en-US" dirty="0"/>
              <a:t>InfoPath JDP program for &lt;customer&gt; – Self-service manual</a:t>
            </a:r>
          </a:p>
        </p:txBody>
      </p:sp>
      <p:pic>
        <p:nvPicPr>
          <p:cNvPr id="28" name="Picture 27"/>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9316677" y="5805922"/>
            <a:ext cx="2879016" cy="997287"/>
          </a:xfrm>
          <a:prstGeom prst="rect">
            <a:avLst/>
          </a:prstGeom>
        </p:spPr>
      </p:pic>
      <p:pic>
        <p:nvPicPr>
          <p:cNvPr id="29" name="Picture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0"/>
            <a:ext cx="2292824" cy="843401"/>
          </a:xfrm>
          <a:prstGeom prst="rect">
            <a:avLst/>
          </a:prstGeom>
        </p:spPr>
      </p:pic>
      <p:sp>
        <p:nvSpPr>
          <p:cNvPr id="2" name="Text Placeholder 1"/>
          <p:cNvSpPr>
            <a:spLocks noGrp="1"/>
          </p:cNvSpPr>
          <p:nvPr>
            <p:ph type="body" sz="quarter" idx="12"/>
          </p:nvPr>
        </p:nvSpPr>
        <p:spPr/>
        <p:txBody>
          <a:bodyPr/>
          <a:lstStyle/>
          <a:p>
            <a:r>
              <a:rPr lang="en-US" dirty="0"/>
              <a:t>&lt;name&gt;</a:t>
            </a:r>
          </a:p>
          <a:p>
            <a:r>
              <a:rPr lang="en-US" dirty="0"/>
              <a:t>&lt;role&gt;</a:t>
            </a:r>
          </a:p>
        </p:txBody>
      </p:sp>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018819" y="180870"/>
            <a:ext cx="1974501" cy="1974501"/>
          </a:xfrm>
          <a:prstGeom prst="rect">
            <a:avLst/>
          </a:prstGeom>
        </p:spPr>
      </p:pic>
    </p:spTree>
    <p:extLst>
      <p:ext uri="{BB962C8B-B14F-4D97-AF65-F5344CB8AC3E}">
        <p14:creationId xmlns:p14="http://schemas.microsoft.com/office/powerpoint/2010/main" val="2850587550"/>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Forms versus variations</a:t>
            </a:r>
            <a:endParaRPr lang="nl-BE" dirty="0"/>
          </a:p>
        </p:txBody>
      </p:sp>
      <p:pic>
        <p:nvPicPr>
          <p:cNvPr id="5" name="Picture 4"/>
          <p:cNvPicPr>
            <a:picLocks noChangeAspect="1"/>
          </p:cNvPicPr>
          <p:nvPr/>
        </p:nvPicPr>
        <p:blipFill>
          <a:blip r:embed="rId2"/>
          <a:stretch>
            <a:fillRect/>
          </a:stretch>
        </p:blipFill>
        <p:spPr>
          <a:xfrm>
            <a:off x="571739" y="1605135"/>
            <a:ext cx="4131829" cy="2551348"/>
          </a:xfrm>
          <a:prstGeom prst="rect">
            <a:avLst/>
          </a:prstGeom>
        </p:spPr>
      </p:pic>
      <p:sp>
        <p:nvSpPr>
          <p:cNvPr id="3" name="Text Placeholder 2"/>
          <p:cNvSpPr>
            <a:spLocks noGrp="1"/>
          </p:cNvSpPr>
          <p:nvPr>
            <p:ph type="body" sz="quarter" idx="10"/>
          </p:nvPr>
        </p:nvSpPr>
        <p:spPr>
          <a:xfrm>
            <a:off x="5242998" y="1605134"/>
            <a:ext cx="6791983" cy="2755631"/>
          </a:xfrm>
        </p:spPr>
        <p:txBody>
          <a:bodyPr/>
          <a:lstStyle/>
          <a:p>
            <a:r>
              <a:rPr lang="en-US" dirty="0"/>
              <a:t>17 forms &amp; 25 variations</a:t>
            </a:r>
          </a:p>
        </p:txBody>
      </p:sp>
      <p:graphicFrame>
        <p:nvGraphicFramePr>
          <p:cNvPr id="7" name="Table 6"/>
          <p:cNvGraphicFramePr>
            <a:graphicFrameLocks noGrp="1"/>
          </p:cNvGraphicFramePr>
          <p:nvPr>
            <p:extLst>
              <p:ext uri="{D42A27DB-BD31-4B8C-83A1-F6EECF244321}">
                <p14:modId xmlns:p14="http://schemas.microsoft.com/office/powerpoint/2010/main" val="3831255157"/>
              </p:ext>
            </p:extLst>
          </p:nvPr>
        </p:nvGraphicFramePr>
        <p:xfrm>
          <a:off x="5521664" y="2302283"/>
          <a:ext cx="5019625" cy="1854200"/>
        </p:xfrm>
        <a:graphic>
          <a:graphicData uri="http://schemas.openxmlformats.org/drawingml/2006/table">
            <a:tbl>
              <a:tblPr firstRow="1" bandRow="1">
                <a:tableStyleId>{5C22544A-7EE6-4342-B048-85BDC9FD1C3A}</a:tableStyleId>
              </a:tblPr>
              <a:tblGrid>
                <a:gridCol w="2047949">
                  <a:extLst>
                    <a:ext uri="{9D8B030D-6E8A-4147-A177-3AD203B41FA5}">
                      <a16:colId xmlns:a16="http://schemas.microsoft.com/office/drawing/2014/main" val="218335753"/>
                    </a:ext>
                  </a:extLst>
                </a:gridCol>
                <a:gridCol w="1485838">
                  <a:extLst>
                    <a:ext uri="{9D8B030D-6E8A-4147-A177-3AD203B41FA5}">
                      <a16:colId xmlns:a16="http://schemas.microsoft.com/office/drawing/2014/main" val="389649906"/>
                    </a:ext>
                  </a:extLst>
                </a:gridCol>
                <a:gridCol w="1485838">
                  <a:extLst>
                    <a:ext uri="{9D8B030D-6E8A-4147-A177-3AD203B41FA5}">
                      <a16:colId xmlns:a16="http://schemas.microsoft.com/office/drawing/2014/main" val="2002174651"/>
                    </a:ext>
                  </a:extLst>
                </a:gridCol>
              </a:tblGrid>
              <a:tr h="370840">
                <a:tc>
                  <a:txBody>
                    <a:bodyPr/>
                    <a:lstStyle/>
                    <a:p>
                      <a:r>
                        <a:rPr lang="en-US" dirty="0"/>
                        <a:t>Form Deployed…</a:t>
                      </a:r>
                      <a:endParaRPr lang="nl-BE" dirty="0"/>
                    </a:p>
                  </a:txBody>
                  <a:tcPr/>
                </a:tc>
                <a:tc>
                  <a:txBody>
                    <a:bodyPr/>
                    <a:lstStyle/>
                    <a:p>
                      <a:r>
                        <a:rPr lang="en-US" dirty="0"/>
                        <a:t># Forms</a:t>
                      </a:r>
                      <a:endParaRPr lang="nl-BE" dirty="0"/>
                    </a:p>
                  </a:txBody>
                  <a:tcPr/>
                </a:tc>
                <a:tc>
                  <a:txBody>
                    <a:bodyPr/>
                    <a:lstStyle/>
                    <a:p>
                      <a:r>
                        <a:rPr lang="nl-BE" dirty="0"/>
                        <a:t># Variations</a:t>
                      </a:r>
                    </a:p>
                  </a:txBody>
                  <a:tcPr/>
                </a:tc>
                <a:extLst>
                  <a:ext uri="{0D108BD9-81ED-4DB2-BD59-A6C34878D82A}">
                    <a16:rowId xmlns:a16="http://schemas.microsoft.com/office/drawing/2014/main" val="1814261199"/>
                  </a:ext>
                </a:extLst>
              </a:tr>
              <a:tr h="370840">
                <a:tc>
                  <a:txBody>
                    <a:bodyPr/>
                    <a:lstStyle/>
                    <a:p>
                      <a:r>
                        <a:rPr lang="en-US" dirty="0"/>
                        <a:t>1 time</a:t>
                      </a:r>
                      <a:endParaRPr lang="nl-BE" dirty="0"/>
                    </a:p>
                  </a:txBody>
                  <a:tcPr/>
                </a:tc>
                <a:tc>
                  <a:txBody>
                    <a:bodyPr/>
                    <a:lstStyle/>
                    <a:p>
                      <a:r>
                        <a:rPr lang="en-US" dirty="0"/>
                        <a:t>15</a:t>
                      </a:r>
                      <a:endParaRPr lang="nl-BE" dirty="0"/>
                    </a:p>
                  </a:txBody>
                  <a:tcPr/>
                </a:tc>
                <a:tc>
                  <a:txBody>
                    <a:bodyPr/>
                    <a:lstStyle/>
                    <a:p>
                      <a:r>
                        <a:rPr lang="nl-BE" dirty="0"/>
                        <a:t>15</a:t>
                      </a:r>
                    </a:p>
                  </a:txBody>
                  <a:tcPr/>
                </a:tc>
                <a:extLst>
                  <a:ext uri="{0D108BD9-81ED-4DB2-BD59-A6C34878D82A}">
                    <a16:rowId xmlns:a16="http://schemas.microsoft.com/office/drawing/2014/main" val="3130986455"/>
                  </a:ext>
                </a:extLst>
              </a:tr>
              <a:tr h="370840">
                <a:tc>
                  <a:txBody>
                    <a:bodyPr/>
                    <a:lstStyle/>
                    <a:p>
                      <a:r>
                        <a:rPr lang="en-US" dirty="0"/>
                        <a:t>2 times</a:t>
                      </a:r>
                      <a:endParaRPr lang="nl-BE" dirty="0"/>
                    </a:p>
                  </a:txBody>
                  <a:tcPr/>
                </a:tc>
                <a:tc>
                  <a:txBody>
                    <a:bodyPr/>
                    <a:lstStyle/>
                    <a:p>
                      <a:r>
                        <a:rPr lang="en-US" dirty="0"/>
                        <a:t>1</a:t>
                      </a:r>
                      <a:endParaRPr lang="nl-BE" dirty="0"/>
                    </a:p>
                  </a:txBody>
                  <a:tcPr/>
                </a:tc>
                <a:tc>
                  <a:txBody>
                    <a:bodyPr/>
                    <a:lstStyle/>
                    <a:p>
                      <a:r>
                        <a:rPr lang="nl-BE" dirty="0"/>
                        <a:t>2</a:t>
                      </a:r>
                    </a:p>
                  </a:txBody>
                  <a:tcPr/>
                </a:tc>
                <a:extLst>
                  <a:ext uri="{0D108BD9-81ED-4DB2-BD59-A6C34878D82A}">
                    <a16:rowId xmlns:a16="http://schemas.microsoft.com/office/drawing/2014/main" val="82501791"/>
                  </a:ext>
                </a:extLst>
              </a:tr>
              <a:tr h="370840">
                <a:tc>
                  <a:txBody>
                    <a:bodyPr/>
                    <a:lstStyle/>
                    <a:p>
                      <a:r>
                        <a:rPr lang="en-US" dirty="0"/>
                        <a:t>8 times</a:t>
                      </a:r>
                      <a:endParaRPr lang="nl-BE" dirty="0"/>
                    </a:p>
                  </a:txBody>
                  <a:tcPr/>
                </a:tc>
                <a:tc>
                  <a:txBody>
                    <a:bodyPr/>
                    <a:lstStyle/>
                    <a:p>
                      <a:r>
                        <a:rPr lang="en-US" dirty="0"/>
                        <a:t>1</a:t>
                      </a:r>
                      <a:endParaRPr lang="nl-BE" dirty="0"/>
                    </a:p>
                  </a:txBody>
                  <a:tcPr/>
                </a:tc>
                <a:tc>
                  <a:txBody>
                    <a:bodyPr/>
                    <a:lstStyle/>
                    <a:p>
                      <a:r>
                        <a:rPr lang="en-US" dirty="0"/>
                        <a:t>8</a:t>
                      </a:r>
                      <a:endParaRPr lang="nl-BE" dirty="0"/>
                    </a:p>
                  </a:txBody>
                  <a:tcPr/>
                </a:tc>
                <a:extLst>
                  <a:ext uri="{0D108BD9-81ED-4DB2-BD59-A6C34878D82A}">
                    <a16:rowId xmlns:a16="http://schemas.microsoft.com/office/drawing/2014/main" val="1097077357"/>
                  </a:ext>
                </a:extLst>
              </a:tr>
              <a:tr h="370840">
                <a:tc>
                  <a:txBody>
                    <a:bodyPr/>
                    <a:lstStyle/>
                    <a:p>
                      <a:r>
                        <a:rPr lang="nl-BE" b="1" dirty="0"/>
                        <a:t>TOTALS</a:t>
                      </a:r>
                    </a:p>
                  </a:txBody>
                  <a:tcPr/>
                </a:tc>
                <a:tc>
                  <a:txBody>
                    <a:bodyPr/>
                    <a:lstStyle/>
                    <a:p>
                      <a:r>
                        <a:rPr lang="en-US" dirty="0"/>
                        <a:t>17</a:t>
                      </a:r>
                      <a:endParaRPr lang="nl-BE" dirty="0"/>
                    </a:p>
                  </a:txBody>
                  <a:tcPr/>
                </a:tc>
                <a:tc>
                  <a:txBody>
                    <a:bodyPr/>
                    <a:lstStyle/>
                    <a:p>
                      <a:r>
                        <a:rPr lang="nl-BE" dirty="0"/>
                        <a:t>25</a:t>
                      </a:r>
                    </a:p>
                  </a:txBody>
                  <a:tcPr/>
                </a:tc>
                <a:extLst>
                  <a:ext uri="{0D108BD9-81ED-4DB2-BD59-A6C34878D82A}">
                    <a16:rowId xmlns:a16="http://schemas.microsoft.com/office/drawing/2014/main" val="3263622905"/>
                  </a:ext>
                </a:extLst>
              </a:tr>
            </a:tbl>
          </a:graphicData>
        </a:graphic>
      </p:graphicFrame>
    </p:spTree>
    <p:extLst>
      <p:ext uri="{BB962C8B-B14F-4D97-AF65-F5344CB8AC3E}">
        <p14:creationId xmlns:p14="http://schemas.microsoft.com/office/powerpoint/2010/main" val="2386916869"/>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of Form Issues</a:t>
            </a:r>
            <a:endParaRPr lang="nl-BE" dirty="0"/>
          </a:p>
        </p:txBody>
      </p:sp>
      <p:sp>
        <p:nvSpPr>
          <p:cNvPr id="3" name="Text Placeholder 2"/>
          <p:cNvSpPr>
            <a:spLocks noGrp="1"/>
          </p:cNvSpPr>
          <p:nvPr>
            <p:ph type="body" sz="quarter" idx="10"/>
          </p:nvPr>
        </p:nvSpPr>
        <p:spPr>
          <a:xfrm>
            <a:off x="519112" y="1356096"/>
            <a:ext cx="11458523" cy="2030199"/>
          </a:xfrm>
        </p:spPr>
        <p:txBody>
          <a:bodyPr/>
          <a:lstStyle/>
          <a:p>
            <a:r>
              <a:rPr lang="en-US" dirty="0"/>
              <a:t>21 variations have Managed Code</a:t>
            </a:r>
          </a:p>
          <a:p>
            <a:r>
              <a:rPr lang="en-US" dirty="0"/>
              <a:t>1 form variation has Unsupported SOAP Calls</a:t>
            </a:r>
          </a:p>
          <a:p>
            <a:r>
              <a:rPr lang="en-US" dirty="0"/>
              <a:t>4 form variations have Data Connections</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039467776"/>
              </p:ext>
            </p:extLst>
          </p:nvPr>
        </p:nvGraphicFramePr>
        <p:xfrm>
          <a:off x="793412" y="3694215"/>
          <a:ext cx="4552848" cy="1483360"/>
        </p:xfrm>
        <a:graphic>
          <a:graphicData uri="http://schemas.openxmlformats.org/drawingml/2006/table">
            <a:tbl>
              <a:tblPr firstRow="1" bandRow="1">
                <a:tableStyleId>{5C22544A-7EE6-4342-B048-85BDC9FD1C3A}</a:tableStyleId>
              </a:tblPr>
              <a:tblGrid>
                <a:gridCol w="2638529">
                  <a:extLst>
                    <a:ext uri="{9D8B030D-6E8A-4147-A177-3AD203B41FA5}">
                      <a16:colId xmlns:a16="http://schemas.microsoft.com/office/drawing/2014/main" val="218335753"/>
                    </a:ext>
                  </a:extLst>
                </a:gridCol>
                <a:gridCol w="1914319">
                  <a:extLst>
                    <a:ext uri="{9D8B030D-6E8A-4147-A177-3AD203B41FA5}">
                      <a16:colId xmlns:a16="http://schemas.microsoft.com/office/drawing/2014/main" val="389649906"/>
                    </a:ext>
                  </a:extLst>
                </a:gridCol>
              </a:tblGrid>
              <a:tr h="370840">
                <a:tc>
                  <a:txBody>
                    <a:bodyPr/>
                    <a:lstStyle/>
                    <a:p>
                      <a:r>
                        <a:rPr lang="en-US" dirty="0"/>
                        <a:t>Root cause</a:t>
                      </a:r>
                      <a:endParaRPr lang="nl-BE" dirty="0"/>
                    </a:p>
                  </a:txBody>
                  <a:tcPr/>
                </a:tc>
                <a:tc>
                  <a:txBody>
                    <a:bodyPr/>
                    <a:lstStyle/>
                    <a:p>
                      <a:r>
                        <a:rPr lang="en-US" dirty="0"/>
                        <a:t>Form</a:t>
                      </a:r>
                      <a:r>
                        <a:rPr lang="en-US" baseline="0" dirty="0"/>
                        <a:t> variations</a:t>
                      </a:r>
                      <a:endParaRPr lang="nl-BE" dirty="0"/>
                    </a:p>
                  </a:txBody>
                  <a:tcPr/>
                </a:tc>
                <a:extLst>
                  <a:ext uri="{0D108BD9-81ED-4DB2-BD59-A6C34878D82A}">
                    <a16:rowId xmlns:a16="http://schemas.microsoft.com/office/drawing/2014/main" val="1814261199"/>
                  </a:ext>
                </a:extLst>
              </a:tr>
              <a:tr h="370840">
                <a:tc>
                  <a:txBody>
                    <a:bodyPr/>
                    <a:lstStyle/>
                    <a:p>
                      <a:r>
                        <a:rPr lang="en-US" dirty="0"/>
                        <a:t>Managed</a:t>
                      </a:r>
                      <a:r>
                        <a:rPr lang="en-US" baseline="0" dirty="0"/>
                        <a:t> Code</a:t>
                      </a:r>
                      <a:endParaRPr lang="nl-BE" dirty="0"/>
                    </a:p>
                  </a:txBody>
                  <a:tcPr/>
                </a:tc>
                <a:tc>
                  <a:txBody>
                    <a:bodyPr/>
                    <a:lstStyle/>
                    <a:p>
                      <a:r>
                        <a:rPr lang="en-US" dirty="0"/>
                        <a:t>21</a:t>
                      </a:r>
                      <a:endParaRPr lang="nl-BE" dirty="0"/>
                    </a:p>
                  </a:txBody>
                  <a:tcPr/>
                </a:tc>
                <a:extLst>
                  <a:ext uri="{0D108BD9-81ED-4DB2-BD59-A6C34878D82A}">
                    <a16:rowId xmlns:a16="http://schemas.microsoft.com/office/drawing/2014/main" val="3130986455"/>
                  </a:ext>
                </a:extLst>
              </a:tr>
              <a:tr h="370840">
                <a:tc>
                  <a:txBody>
                    <a:bodyPr/>
                    <a:lstStyle/>
                    <a:p>
                      <a:r>
                        <a:rPr lang="en-US" dirty="0"/>
                        <a:t>Unsupported soap</a:t>
                      </a:r>
                      <a:r>
                        <a:rPr lang="en-US" baseline="0" dirty="0"/>
                        <a:t> calls</a:t>
                      </a:r>
                      <a:endParaRPr lang="nl-BE" dirty="0"/>
                    </a:p>
                  </a:txBody>
                  <a:tcPr/>
                </a:tc>
                <a:tc>
                  <a:txBody>
                    <a:bodyPr/>
                    <a:lstStyle/>
                    <a:p>
                      <a:r>
                        <a:rPr lang="en-US" dirty="0"/>
                        <a:t>1</a:t>
                      </a:r>
                      <a:endParaRPr lang="nl-BE" dirty="0"/>
                    </a:p>
                  </a:txBody>
                  <a:tcPr/>
                </a:tc>
                <a:extLst>
                  <a:ext uri="{0D108BD9-81ED-4DB2-BD59-A6C34878D82A}">
                    <a16:rowId xmlns:a16="http://schemas.microsoft.com/office/drawing/2014/main" val="82501791"/>
                  </a:ext>
                </a:extLst>
              </a:tr>
              <a:tr h="370840">
                <a:tc>
                  <a:txBody>
                    <a:bodyPr/>
                    <a:lstStyle/>
                    <a:p>
                      <a:r>
                        <a:rPr lang="en-US" dirty="0"/>
                        <a:t>Data</a:t>
                      </a:r>
                      <a:r>
                        <a:rPr lang="en-US" baseline="0" dirty="0"/>
                        <a:t> connections</a:t>
                      </a:r>
                      <a:endParaRPr lang="nl-BE" dirty="0"/>
                    </a:p>
                  </a:txBody>
                  <a:tcPr/>
                </a:tc>
                <a:tc>
                  <a:txBody>
                    <a:bodyPr/>
                    <a:lstStyle/>
                    <a:p>
                      <a:r>
                        <a:rPr lang="en-US" dirty="0"/>
                        <a:t>4</a:t>
                      </a:r>
                      <a:endParaRPr lang="nl-BE" dirty="0"/>
                    </a:p>
                  </a:txBody>
                  <a:tcPr/>
                </a:tc>
                <a:extLst>
                  <a:ext uri="{0D108BD9-81ED-4DB2-BD59-A6C34878D82A}">
                    <a16:rowId xmlns:a16="http://schemas.microsoft.com/office/drawing/2014/main" val="1097077357"/>
                  </a:ext>
                </a:extLst>
              </a:tr>
            </a:tbl>
          </a:graphicData>
        </a:graphic>
      </p:graphicFrame>
    </p:spTree>
    <p:extLst>
      <p:ext uri="{BB962C8B-B14F-4D97-AF65-F5344CB8AC3E}">
        <p14:creationId xmlns:p14="http://schemas.microsoft.com/office/powerpoint/2010/main" val="85515506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Forms variations with managed code</a:t>
            </a:r>
            <a:endParaRPr lang="nl-BE" dirty="0"/>
          </a:p>
        </p:txBody>
      </p:sp>
      <p:pic>
        <p:nvPicPr>
          <p:cNvPr id="5" name="Picture 4"/>
          <p:cNvPicPr>
            <a:picLocks noChangeAspect="1"/>
          </p:cNvPicPr>
          <p:nvPr/>
        </p:nvPicPr>
        <p:blipFill>
          <a:blip r:embed="rId2"/>
          <a:stretch>
            <a:fillRect/>
          </a:stretch>
        </p:blipFill>
        <p:spPr>
          <a:xfrm>
            <a:off x="578900" y="976497"/>
            <a:ext cx="7303641" cy="2755631"/>
          </a:xfrm>
          <a:prstGeom prst="rect">
            <a:avLst/>
          </a:prstGeom>
        </p:spPr>
      </p:pic>
      <p:sp>
        <p:nvSpPr>
          <p:cNvPr id="3" name="Text Placeholder 2"/>
          <p:cNvSpPr>
            <a:spLocks noGrp="1"/>
          </p:cNvSpPr>
          <p:nvPr>
            <p:ph type="body" sz="quarter" idx="10"/>
          </p:nvPr>
        </p:nvSpPr>
        <p:spPr>
          <a:xfrm>
            <a:off x="578900" y="3934441"/>
            <a:ext cx="10078136" cy="2043636"/>
          </a:xfrm>
        </p:spPr>
        <p:txBody>
          <a:bodyPr/>
          <a:lstStyle/>
          <a:p>
            <a:r>
              <a:rPr lang="en-US" dirty="0"/>
              <a:t>21 out of 25 variations have managed code</a:t>
            </a:r>
          </a:p>
          <a:p>
            <a:pPr lvl="1"/>
            <a:r>
              <a:rPr lang="en-US" dirty="0"/>
              <a:t>15 out of 21 are marked as “Remediation required”</a:t>
            </a:r>
          </a:p>
          <a:p>
            <a:pPr lvl="1"/>
            <a:r>
              <a:rPr lang="en-US" dirty="0"/>
              <a:t>6 out of 21 are marked as “Validation required”</a:t>
            </a:r>
            <a:endParaRPr lang="nl-BE" dirty="0"/>
          </a:p>
        </p:txBody>
      </p:sp>
    </p:spTree>
    <p:extLst>
      <p:ext uri="{BB962C8B-B14F-4D97-AF65-F5344CB8AC3E}">
        <p14:creationId xmlns:p14="http://schemas.microsoft.com/office/powerpoint/2010/main" val="24798075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Managed code details</a:t>
            </a:r>
            <a:endParaRPr lang="nl-BE" dirty="0"/>
          </a:p>
        </p:txBody>
      </p:sp>
      <p:pic>
        <p:nvPicPr>
          <p:cNvPr id="3" name="Picture 2"/>
          <p:cNvPicPr>
            <a:picLocks noChangeAspect="1"/>
          </p:cNvPicPr>
          <p:nvPr/>
        </p:nvPicPr>
        <p:blipFill>
          <a:blip r:embed="rId2"/>
          <a:stretch>
            <a:fillRect/>
          </a:stretch>
        </p:blipFill>
        <p:spPr>
          <a:xfrm>
            <a:off x="1343333" y="1165067"/>
            <a:ext cx="8364084" cy="5076101"/>
          </a:xfrm>
          <a:prstGeom prst="rect">
            <a:avLst/>
          </a:prstGeom>
        </p:spPr>
      </p:pic>
      <p:sp>
        <p:nvSpPr>
          <p:cNvPr id="5" name="Rectangular Callout 4"/>
          <p:cNvSpPr/>
          <p:nvPr/>
        </p:nvSpPr>
        <p:spPr bwMode="auto">
          <a:xfrm>
            <a:off x="7906328" y="311480"/>
            <a:ext cx="3879272" cy="1009320"/>
          </a:xfrm>
          <a:prstGeom prst="wedgeRectCallout">
            <a:avLst>
              <a:gd name="adj1" fmla="val -13862"/>
              <a:gd name="adj2" fmla="val 120973"/>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See upcoming slides for more details on how to test</a:t>
            </a:r>
            <a:endParaRPr lang="nl-BE" sz="2200" dirty="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8019091" y="3651021"/>
            <a:ext cx="3889848" cy="2530941"/>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000" u="sng" dirty="0">
                <a:gradFill>
                  <a:gsLst>
                    <a:gs pos="0">
                      <a:srgbClr val="FFFFFF"/>
                    </a:gs>
                    <a:gs pos="100000">
                      <a:srgbClr val="FFFFFF"/>
                    </a:gs>
                  </a:gsLst>
                  <a:lin ang="5400000" scaled="0"/>
                </a:gradFill>
                <a:ea typeface="Segoe UI" pitchFamily="34" charset="0"/>
                <a:cs typeface="Segoe UI" pitchFamily="34" charset="0"/>
              </a:rPr>
              <a:t>Update:</a:t>
            </a:r>
          </a:p>
          <a:p>
            <a:pPr algn="ctr" defTabSz="914099"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a:p>
            <a:pPr algn="ctr" defTabSz="914099"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InfoPath forms with code behind depend on sandbox solutions with an assembly and these are not allowed anymore. All InfoPath forms with code behind must be updated! </a:t>
            </a:r>
          </a:p>
        </p:txBody>
      </p:sp>
    </p:spTree>
    <p:extLst>
      <p:ext uri="{BB962C8B-B14F-4D97-AF65-F5344CB8AC3E}">
        <p14:creationId xmlns:p14="http://schemas.microsoft.com/office/powerpoint/2010/main" val="73321910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InfoPath versus Sandboxed solutions</a:t>
            </a:r>
            <a:endParaRPr lang="nl-BE" dirty="0"/>
          </a:p>
        </p:txBody>
      </p:sp>
      <p:sp>
        <p:nvSpPr>
          <p:cNvPr id="3" name="Text Placeholder 2"/>
          <p:cNvSpPr>
            <a:spLocks noGrp="1"/>
          </p:cNvSpPr>
          <p:nvPr>
            <p:ph type="body" sz="quarter" idx="10"/>
          </p:nvPr>
        </p:nvSpPr>
        <p:spPr/>
        <p:txBody>
          <a:bodyPr/>
          <a:lstStyle/>
          <a:p>
            <a:r>
              <a:rPr lang="en-US" sz="3600" dirty="0"/>
              <a:t>Forms with code behind typically use sandboxed solutions</a:t>
            </a:r>
          </a:p>
          <a:p>
            <a:pPr lvl="1"/>
            <a:r>
              <a:rPr lang="en-US" sz="2000" dirty="0"/>
              <a:t>Sandboxed solutions with code behind are deprecated: </a:t>
            </a:r>
            <a:r>
              <a:rPr lang="en-US" sz="2000" dirty="0">
                <a:hlinkClick r:id="rId2"/>
              </a:rPr>
              <a:t>http://blogs.msdn.com/b/sharepointdev/archive/2014/01/14/deprecation-of-custom-code-in-sandboxed-solutions.aspx</a:t>
            </a:r>
            <a:r>
              <a:rPr lang="en-US" sz="2000" dirty="0"/>
              <a:t> </a:t>
            </a:r>
            <a:endParaRPr lang="nl-BE" sz="2000" dirty="0"/>
          </a:p>
          <a:p>
            <a:pPr lvl="1"/>
            <a:r>
              <a:rPr lang="en-US" sz="2000" dirty="0"/>
              <a:t>Minimize usage of sandboxed solutions with code:</a:t>
            </a:r>
          </a:p>
          <a:p>
            <a:pPr lvl="2"/>
            <a:r>
              <a:rPr lang="en-US" sz="2000" dirty="0">
                <a:solidFill>
                  <a:srgbClr val="FF0000"/>
                </a:solidFill>
              </a:rPr>
              <a:t>MUST</a:t>
            </a:r>
            <a:r>
              <a:rPr lang="en-US" sz="2000" dirty="0"/>
              <a:t>: “Fix” forms with just “useless” code (e.g. empty event handlers)</a:t>
            </a:r>
          </a:p>
          <a:p>
            <a:pPr lvl="2"/>
            <a:r>
              <a:rPr lang="en-US" sz="2000" dirty="0">
                <a:solidFill>
                  <a:srgbClr val="FF0000"/>
                </a:solidFill>
              </a:rPr>
              <a:t>MUST</a:t>
            </a:r>
            <a:r>
              <a:rPr lang="en-US" sz="2000" dirty="0"/>
              <a:t>: Fix forms by removing the code dependency as these will not run in </a:t>
            </a:r>
            <a:r>
              <a:rPr lang="en-US" sz="2000" dirty="0" err="1"/>
              <a:t>DvNext</a:t>
            </a:r>
            <a:r>
              <a:rPr lang="en-US" sz="2000" dirty="0"/>
              <a:t>/MT</a:t>
            </a:r>
          </a:p>
          <a:p>
            <a:pPr lvl="1"/>
            <a:r>
              <a:rPr lang="en-US" sz="2000" dirty="0"/>
              <a:t>Sandboxed FTC proxies = FTC and as such not allowed in </a:t>
            </a:r>
            <a:r>
              <a:rPr lang="en-US" sz="2000" dirty="0" err="1"/>
              <a:t>DvNext</a:t>
            </a:r>
            <a:r>
              <a:rPr lang="en-US" sz="2000" dirty="0"/>
              <a:t>/MT</a:t>
            </a:r>
          </a:p>
          <a:p>
            <a:pPr lvl="2"/>
            <a:r>
              <a:rPr lang="en-US" sz="2000" dirty="0">
                <a:solidFill>
                  <a:srgbClr val="EB3C00"/>
                </a:solidFill>
              </a:rPr>
              <a:t>MUST</a:t>
            </a:r>
            <a:r>
              <a:rPr lang="en-US" sz="2000" dirty="0"/>
              <a:t>: Remediate form to remove dependency on FTC proxy</a:t>
            </a:r>
          </a:p>
          <a:p>
            <a:r>
              <a:rPr lang="en-US" sz="3600" dirty="0"/>
              <a:t>No sandbox, but code behind = Administrator deployed forms</a:t>
            </a:r>
          </a:p>
          <a:p>
            <a:pPr lvl="1"/>
            <a:r>
              <a:rPr lang="en-US" sz="2000" dirty="0">
                <a:solidFill>
                  <a:srgbClr val="EB3C00"/>
                </a:solidFill>
              </a:rPr>
              <a:t>MUST</a:t>
            </a:r>
            <a:r>
              <a:rPr lang="en-US" sz="2000" dirty="0"/>
              <a:t>: Remediation is required since these forms are not allowed in </a:t>
            </a:r>
            <a:r>
              <a:rPr lang="en-US" sz="2000" dirty="0" err="1"/>
              <a:t>DvNext</a:t>
            </a:r>
            <a:r>
              <a:rPr lang="en-US" sz="2000" dirty="0"/>
              <a:t>/MT</a:t>
            </a:r>
          </a:p>
          <a:p>
            <a:endParaRPr lang="nl-BE" sz="3600" dirty="0"/>
          </a:p>
        </p:txBody>
      </p:sp>
    </p:spTree>
    <p:extLst>
      <p:ext uri="{BB962C8B-B14F-4D97-AF65-F5344CB8AC3E}">
        <p14:creationId xmlns:p14="http://schemas.microsoft.com/office/powerpoint/2010/main" val="149555293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Forms with unsupported soap calls</a:t>
            </a:r>
            <a:endParaRPr lang="nl-BE" dirty="0"/>
          </a:p>
        </p:txBody>
      </p:sp>
      <p:sp>
        <p:nvSpPr>
          <p:cNvPr id="3" name="Text Placeholder 2"/>
          <p:cNvSpPr>
            <a:spLocks noGrp="1"/>
          </p:cNvSpPr>
          <p:nvPr>
            <p:ph type="body" sz="quarter" idx="10"/>
          </p:nvPr>
        </p:nvSpPr>
        <p:spPr>
          <a:xfrm>
            <a:off x="3947050" y="1447799"/>
            <a:ext cx="7721075" cy="2043636"/>
          </a:xfrm>
        </p:spPr>
        <p:txBody>
          <a:bodyPr/>
          <a:lstStyle/>
          <a:p>
            <a:r>
              <a:rPr lang="en-US" dirty="0"/>
              <a:t>1 out of 25 variations has unsupported soap calls</a:t>
            </a:r>
          </a:p>
          <a:p>
            <a:r>
              <a:rPr lang="en-US" dirty="0"/>
              <a:t>Root causes for failing soap calls are:</a:t>
            </a:r>
          </a:p>
          <a:p>
            <a:pPr lvl="1"/>
            <a:r>
              <a:rPr lang="en-US" dirty="0"/>
              <a:t>SharePoint loop back protection</a:t>
            </a:r>
          </a:p>
          <a:p>
            <a:pPr lvl="1"/>
            <a:r>
              <a:rPr lang="en-US" dirty="0"/>
              <a:t>Secured services</a:t>
            </a:r>
          </a:p>
          <a:p>
            <a:pPr lvl="2"/>
            <a:r>
              <a:rPr lang="en-US" dirty="0"/>
              <a:t>Unavailability of the “Authentication” section in the used UDCX files or embedded authentication in forms</a:t>
            </a:r>
          </a:p>
          <a:p>
            <a:pPr lvl="2"/>
            <a:r>
              <a:rPr lang="en-US" dirty="0"/>
              <a:t>Embedded credentials</a:t>
            </a:r>
          </a:p>
          <a:p>
            <a:pPr lvl="1"/>
            <a:r>
              <a:rPr lang="en-US" dirty="0"/>
              <a:t>Network setup in </a:t>
            </a:r>
            <a:r>
              <a:rPr lang="en-US" dirty="0" err="1"/>
              <a:t>DvNext</a:t>
            </a:r>
            <a:r>
              <a:rPr lang="en-US" dirty="0"/>
              <a:t>/MT</a:t>
            </a:r>
          </a:p>
          <a:p>
            <a:pPr lvl="1"/>
            <a:r>
              <a:rPr lang="en-US" dirty="0"/>
              <a:t>Using non publicly trusted SSL certificates</a:t>
            </a:r>
          </a:p>
          <a:p>
            <a:pPr marL="284162" lvl="1" indent="0">
              <a:buNone/>
            </a:pPr>
            <a:endParaRPr lang="nl-BE" dirty="0"/>
          </a:p>
        </p:txBody>
      </p:sp>
      <p:pic>
        <p:nvPicPr>
          <p:cNvPr id="5" name="Picture 4"/>
          <p:cNvPicPr>
            <a:picLocks noChangeAspect="1"/>
          </p:cNvPicPr>
          <p:nvPr/>
        </p:nvPicPr>
        <p:blipFill>
          <a:blip r:embed="rId2"/>
          <a:stretch>
            <a:fillRect/>
          </a:stretch>
        </p:blipFill>
        <p:spPr>
          <a:xfrm>
            <a:off x="519113" y="1447799"/>
            <a:ext cx="3329262" cy="2001099"/>
          </a:xfrm>
          <a:prstGeom prst="rect">
            <a:avLst/>
          </a:prstGeom>
        </p:spPr>
      </p:pic>
    </p:spTree>
    <p:extLst>
      <p:ext uri="{BB962C8B-B14F-4D97-AF65-F5344CB8AC3E}">
        <p14:creationId xmlns:p14="http://schemas.microsoft.com/office/powerpoint/2010/main" val="663999164"/>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Root causes – loop back protection</a:t>
            </a:r>
            <a:endParaRPr lang="nl-BE" dirty="0"/>
          </a:p>
        </p:txBody>
      </p:sp>
      <p:sp>
        <p:nvSpPr>
          <p:cNvPr id="3" name="Text Placeholder 2"/>
          <p:cNvSpPr>
            <a:spLocks noGrp="1"/>
          </p:cNvSpPr>
          <p:nvPr>
            <p:ph type="body" sz="quarter" idx="10"/>
          </p:nvPr>
        </p:nvSpPr>
        <p:spPr/>
        <p:txBody>
          <a:bodyPr/>
          <a:lstStyle/>
          <a:p>
            <a:r>
              <a:rPr lang="en-US" dirty="0"/>
              <a:t>In </a:t>
            </a:r>
            <a:r>
              <a:rPr lang="en-US" dirty="0" err="1"/>
              <a:t>DvNext</a:t>
            </a:r>
            <a:r>
              <a:rPr lang="en-US" dirty="0"/>
              <a:t>/MT there loop back protection enabled resulting in errors when services hosted on SharePoint call another service hosted by SharePoint</a:t>
            </a:r>
          </a:p>
          <a:p>
            <a:pPr lvl="1"/>
            <a:r>
              <a:rPr lang="en-US" dirty="0"/>
              <a:t>See </a:t>
            </a:r>
            <a:r>
              <a:rPr lang="en-US" dirty="0">
                <a:hlinkClick r:id="rId2"/>
              </a:rPr>
              <a:t>https://support.microsoft.com/en-us/kb/2674193</a:t>
            </a:r>
            <a:r>
              <a:rPr lang="en-US" dirty="0"/>
              <a:t> and </a:t>
            </a:r>
            <a:r>
              <a:rPr lang="en-US" dirty="0">
                <a:hlinkClick r:id="rId3"/>
              </a:rPr>
              <a:t>http://blogs.technet.com/b/rajbugga/archive/2013/08/07/infopath-over-claims-authentication-sharepoint-2010-amp-2013.aspx</a:t>
            </a:r>
            <a:r>
              <a:rPr lang="en-US" dirty="0"/>
              <a:t> </a:t>
            </a:r>
          </a:p>
          <a:p>
            <a:r>
              <a:rPr lang="en-US" dirty="0"/>
              <a:t>This does </a:t>
            </a:r>
            <a:r>
              <a:rPr lang="en-US" b="1" dirty="0"/>
              <a:t>*not* </a:t>
            </a:r>
            <a:r>
              <a:rPr lang="en-US" dirty="0"/>
              <a:t>apply to SP2013 workflow as that’s running as a “supporting Azure service” thus outside of SharePoint </a:t>
            </a:r>
          </a:p>
        </p:txBody>
      </p:sp>
    </p:spTree>
    <p:extLst>
      <p:ext uri="{BB962C8B-B14F-4D97-AF65-F5344CB8AC3E}">
        <p14:creationId xmlns:p14="http://schemas.microsoft.com/office/powerpoint/2010/main" val="2922229993"/>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Root causes – loop back protection</a:t>
            </a:r>
            <a:endParaRPr lang="nl-BE" dirty="0"/>
          </a:p>
        </p:txBody>
      </p:sp>
      <p:sp>
        <p:nvSpPr>
          <p:cNvPr id="3" name="Text Placeholder 2"/>
          <p:cNvSpPr>
            <a:spLocks noGrp="1"/>
          </p:cNvSpPr>
          <p:nvPr>
            <p:ph type="body" sz="quarter" idx="10"/>
          </p:nvPr>
        </p:nvSpPr>
        <p:spPr/>
        <p:txBody>
          <a:bodyPr/>
          <a:lstStyle/>
          <a:p>
            <a:r>
              <a:rPr lang="en-US" sz="3600" dirty="0"/>
              <a:t>List of “supported” services and their operations:</a:t>
            </a:r>
          </a:p>
          <a:p>
            <a:pPr lvl="1"/>
            <a:r>
              <a:rPr lang="nl-BE" sz="2000" dirty="0"/>
              <a:t>Lists.asmx</a:t>
            </a:r>
          </a:p>
          <a:p>
            <a:pPr lvl="2"/>
            <a:r>
              <a:rPr lang="nl-BE" sz="2000" dirty="0" err="1"/>
              <a:t>CheckOutFile</a:t>
            </a:r>
            <a:endParaRPr lang="nl-BE" sz="2000" dirty="0"/>
          </a:p>
          <a:p>
            <a:pPr lvl="2"/>
            <a:r>
              <a:rPr lang="nl-BE" sz="2000" dirty="0" err="1"/>
              <a:t>CheckInFile</a:t>
            </a:r>
            <a:endParaRPr lang="nl-BE" sz="2000" dirty="0"/>
          </a:p>
          <a:p>
            <a:pPr lvl="1"/>
            <a:r>
              <a:rPr lang="nl-BE" sz="2000" dirty="0"/>
              <a:t>Usergroup.asmx</a:t>
            </a:r>
          </a:p>
          <a:p>
            <a:pPr lvl="2"/>
            <a:r>
              <a:rPr lang="nl-BE" sz="2000" dirty="0" err="1"/>
              <a:t>GetUserCollectionFromGroup</a:t>
            </a:r>
            <a:endParaRPr lang="nl-BE" sz="2000" dirty="0"/>
          </a:p>
          <a:p>
            <a:pPr lvl="2"/>
            <a:r>
              <a:rPr lang="nl-BE" sz="2000" dirty="0" err="1"/>
              <a:t>GetUserCollectionFromSite</a:t>
            </a:r>
            <a:endParaRPr lang="nl-BE" sz="2000" dirty="0"/>
          </a:p>
          <a:p>
            <a:pPr lvl="2"/>
            <a:r>
              <a:rPr lang="nl-BE" sz="2000" dirty="0" err="1"/>
              <a:t>GetGroupCollectionFromWeb</a:t>
            </a:r>
            <a:endParaRPr lang="nl-BE" sz="2000" dirty="0"/>
          </a:p>
          <a:p>
            <a:pPr lvl="1"/>
            <a:r>
              <a:rPr lang="nl-BE" sz="2000" dirty="0"/>
              <a:t>UserProfileService.asmx</a:t>
            </a:r>
          </a:p>
          <a:p>
            <a:pPr lvl="2"/>
            <a:r>
              <a:rPr lang="nl-BE" sz="2000" dirty="0" err="1"/>
              <a:t>GetUserProfileByName</a:t>
            </a:r>
            <a:endParaRPr lang="nl-BE" sz="2000" dirty="0"/>
          </a:p>
          <a:p>
            <a:pPr lvl="2"/>
            <a:r>
              <a:rPr lang="nl-BE" sz="2000" dirty="0" err="1"/>
              <a:t>GetUserPropertyByAccountName</a:t>
            </a:r>
            <a:endParaRPr lang="nl-BE" sz="2000" dirty="0"/>
          </a:p>
          <a:p>
            <a:pPr lvl="2"/>
            <a:r>
              <a:rPr lang="nl-BE" sz="2000" dirty="0" err="1"/>
              <a:t>GetCommonManager</a:t>
            </a:r>
            <a:endParaRPr lang="nl-BE" sz="2000" dirty="0"/>
          </a:p>
          <a:p>
            <a:pPr lvl="2"/>
            <a:r>
              <a:rPr lang="nl-BE" sz="2000" dirty="0" err="1"/>
              <a:t>GetUserMemberships</a:t>
            </a:r>
            <a:endParaRPr lang="nl-BE" sz="2000" dirty="0"/>
          </a:p>
          <a:p>
            <a:pPr lvl="2"/>
            <a:r>
              <a:rPr lang="nl-BE" sz="2000" dirty="0" err="1"/>
              <a:t>GetCommonMemberships</a:t>
            </a:r>
            <a:endParaRPr lang="nl-BE" sz="2000" dirty="0"/>
          </a:p>
          <a:p>
            <a:pPr lvl="1"/>
            <a:endParaRPr lang="nl-BE" sz="2000" dirty="0"/>
          </a:p>
        </p:txBody>
      </p:sp>
      <p:sp>
        <p:nvSpPr>
          <p:cNvPr id="4" name="Rectangle 3"/>
          <p:cNvSpPr/>
          <p:nvPr/>
        </p:nvSpPr>
        <p:spPr bwMode="auto">
          <a:xfrm>
            <a:off x="7380985" y="2631366"/>
            <a:ext cx="3889848" cy="2530941"/>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000" u="sng" dirty="0">
                <a:gradFill>
                  <a:gsLst>
                    <a:gs pos="0">
                      <a:srgbClr val="FFFFFF"/>
                    </a:gs>
                    <a:gs pos="100000">
                      <a:srgbClr val="FFFFFF"/>
                    </a:gs>
                  </a:gsLst>
                  <a:lin ang="5400000" scaled="0"/>
                </a:gradFill>
                <a:ea typeface="Segoe UI" pitchFamily="34" charset="0"/>
                <a:cs typeface="Segoe UI" pitchFamily="34" charset="0"/>
              </a:rPr>
              <a:t>Update:</a:t>
            </a:r>
          </a:p>
          <a:p>
            <a:pPr algn="ctr" defTabSz="914099"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a:p>
            <a:pPr algn="ctr" defTabSz="914099"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Calling supported ASMX operations only works when the form uses the ASMX endpoint from the same site collection as the form is hosted into.</a:t>
            </a:r>
          </a:p>
        </p:txBody>
      </p:sp>
    </p:spTree>
    <p:extLst>
      <p:ext uri="{BB962C8B-B14F-4D97-AF65-F5344CB8AC3E}">
        <p14:creationId xmlns:p14="http://schemas.microsoft.com/office/powerpoint/2010/main" val="1689979809"/>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Forms using incompliant UDCX files</a:t>
            </a:r>
            <a:endParaRPr lang="nl-BE" dirty="0"/>
          </a:p>
        </p:txBody>
      </p:sp>
      <p:sp>
        <p:nvSpPr>
          <p:cNvPr id="3" name="Text Placeholder 2"/>
          <p:cNvSpPr>
            <a:spLocks noGrp="1"/>
          </p:cNvSpPr>
          <p:nvPr>
            <p:ph type="body" sz="quarter" idx="10"/>
          </p:nvPr>
        </p:nvSpPr>
        <p:spPr>
          <a:xfrm>
            <a:off x="1065704" y="1447799"/>
            <a:ext cx="10602421" cy="2043636"/>
          </a:xfrm>
        </p:spPr>
        <p:txBody>
          <a:bodyPr/>
          <a:lstStyle/>
          <a:p>
            <a:r>
              <a:rPr lang="en-US" dirty="0"/>
              <a:t>1 out of 25 variations uses uncompliant UDCX files:</a:t>
            </a:r>
          </a:p>
          <a:p>
            <a:pPr lvl="1"/>
            <a:r>
              <a:rPr lang="en-US" dirty="0"/>
              <a:t>Form uses UDCX file that points to ASMX endpoint hosted on a different site collection then the actual form. E.g. form is hosted on </a:t>
            </a:r>
            <a:r>
              <a:rPr lang="en-US" dirty="0">
                <a:hlinkClick r:id="rId2"/>
              </a:rPr>
              <a:t>https://contoso.sharepoint.com/sites/HR</a:t>
            </a:r>
            <a:r>
              <a:rPr lang="en-US" dirty="0"/>
              <a:t> whereas the UDCX points to an ASMX endpoint hosted in </a:t>
            </a:r>
            <a:r>
              <a:rPr lang="en-US" dirty="0">
                <a:hlinkClick r:id="rId3"/>
              </a:rPr>
              <a:t>https://contoso.sharepoint.com</a:t>
            </a:r>
            <a:r>
              <a:rPr lang="en-US" dirty="0"/>
              <a:t> </a:t>
            </a:r>
          </a:p>
          <a:p>
            <a:r>
              <a:rPr lang="en-US" dirty="0"/>
              <a:t>Root causes for incompliant UDCX files are:</a:t>
            </a:r>
          </a:p>
          <a:p>
            <a:pPr lvl="1"/>
            <a:r>
              <a:rPr lang="en-US" dirty="0"/>
              <a:t>UDCX files being copied/reused for new forms which are hosted in different site collections</a:t>
            </a:r>
          </a:p>
          <a:p>
            <a:pPr marL="284162" lvl="1" indent="0">
              <a:buNone/>
            </a:pPr>
            <a:endParaRPr lang="nl-BE" dirty="0"/>
          </a:p>
        </p:txBody>
      </p:sp>
    </p:spTree>
    <p:extLst>
      <p:ext uri="{BB962C8B-B14F-4D97-AF65-F5344CB8AC3E}">
        <p14:creationId xmlns:p14="http://schemas.microsoft.com/office/powerpoint/2010/main" val="688777952"/>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Root causes – secured services</a:t>
            </a:r>
            <a:endParaRPr lang="nl-BE" dirty="0"/>
          </a:p>
        </p:txBody>
      </p:sp>
      <p:sp>
        <p:nvSpPr>
          <p:cNvPr id="3" name="Text Placeholder 2"/>
          <p:cNvSpPr>
            <a:spLocks noGrp="1"/>
          </p:cNvSpPr>
          <p:nvPr>
            <p:ph type="body" sz="quarter" idx="10"/>
          </p:nvPr>
        </p:nvSpPr>
        <p:spPr/>
        <p:txBody>
          <a:bodyPr/>
          <a:lstStyle/>
          <a:p>
            <a:r>
              <a:rPr lang="en-US" sz="3600" dirty="0"/>
              <a:t>In </a:t>
            </a:r>
            <a:r>
              <a:rPr lang="en-US" sz="3600" dirty="0" err="1"/>
              <a:t>DvNext</a:t>
            </a:r>
            <a:r>
              <a:rPr lang="en-US" sz="3600" dirty="0"/>
              <a:t>/MT InfoPath Forms services cannot call protected services:</a:t>
            </a:r>
          </a:p>
          <a:p>
            <a:pPr lvl="1"/>
            <a:endParaRPr lang="nl-BE" sz="400" dirty="0"/>
          </a:p>
          <a:p>
            <a:pPr lvl="1"/>
            <a:r>
              <a:rPr lang="en-US" sz="2000" dirty="0"/>
              <a:t>Adding credentials in the service request will fail</a:t>
            </a:r>
          </a:p>
          <a:p>
            <a:pPr lvl="1"/>
            <a:r>
              <a:rPr lang="en-US" sz="2000" dirty="0"/>
              <a:t>Using credentials or a secure store definition will not work as the “Authentication” section of the UDCX files is prohibited in </a:t>
            </a:r>
            <a:r>
              <a:rPr lang="en-US" sz="2000" dirty="0" err="1"/>
              <a:t>DvNext</a:t>
            </a:r>
            <a:r>
              <a:rPr lang="en-US" sz="2000" dirty="0"/>
              <a:t>/MT</a:t>
            </a:r>
          </a:p>
          <a:p>
            <a:pPr lvl="1"/>
            <a:r>
              <a:rPr lang="en-US" sz="2000" b="1" dirty="0">
                <a:solidFill>
                  <a:srgbClr val="FF0000"/>
                </a:solidFill>
              </a:rPr>
              <a:t>Resolution</a:t>
            </a:r>
            <a:r>
              <a:rPr lang="en-US" sz="2000" dirty="0"/>
              <a:t>:</a:t>
            </a:r>
          </a:p>
          <a:p>
            <a:pPr lvl="2"/>
            <a:r>
              <a:rPr lang="en-US" sz="2000" dirty="0"/>
              <a:t>Make services unauthenticated callable and provide additional “security date” as input parameters to the service (for custom services)</a:t>
            </a:r>
          </a:p>
          <a:p>
            <a:pPr lvl="2"/>
            <a:r>
              <a:rPr lang="en-US" sz="2000" dirty="0"/>
              <a:t>Create your own “proxy” service for existing SharePoint ASMX operations, see next slide for more details</a:t>
            </a:r>
          </a:p>
          <a:p>
            <a:pPr lvl="2"/>
            <a:r>
              <a:rPr lang="en-US" sz="2000" dirty="0"/>
              <a:t>Move away from InfoPath and create a SharePoint Add-In</a:t>
            </a:r>
          </a:p>
          <a:p>
            <a:pPr lvl="2"/>
            <a:endParaRPr lang="nl-BE" sz="2000" dirty="0"/>
          </a:p>
        </p:txBody>
      </p:sp>
    </p:spTree>
    <p:extLst>
      <p:ext uri="{BB962C8B-B14F-4D97-AF65-F5344CB8AC3E}">
        <p14:creationId xmlns:p14="http://schemas.microsoft.com/office/powerpoint/2010/main" val="48608954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fi-FI" dirty="0"/>
              <a:t>Agenda</a:t>
            </a:r>
            <a:endParaRPr lang="en-US" dirty="0"/>
          </a:p>
        </p:txBody>
      </p:sp>
      <p:sp>
        <p:nvSpPr>
          <p:cNvPr id="7" name="Text Placeholder 6"/>
          <p:cNvSpPr>
            <a:spLocks noGrp="1"/>
          </p:cNvSpPr>
          <p:nvPr>
            <p:ph type="body" sz="quarter" idx="10"/>
          </p:nvPr>
        </p:nvSpPr>
        <p:spPr>
          <a:xfrm>
            <a:off x="519112" y="1447799"/>
            <a:ext cx="11149013" cy="3933346"/>
          </a:xfrm>
        </p:spPr>
        <p:txBody>
          <a:bodyPr/>
          <a:lstStyle/>
          <a:p>
            <a:r>
              <a:rPr lang="en-US" dirty="0"/>
              <a:t>Introduction</a:t>
            </a:r>
          </a:p>
          <a:p>
            <a:r>
              <a:rPr lang="en-US" dirty="0"/>
              <a:t>Analysis approach</a:t>
            </a:r>
          </a:p>
          <a:p>
            <a:r>
              <a:rPr lang="en-US" dirty="0"/>
              <a:t>Remediation approach</a:t>
            </a:r>
          </a:p>
          <a:p>
            <a:r>
              <a:rPr lang="en-US" dirty="0"/>
              <a:t>Your data</a:t>
            </a:r>
          </a:p>
          <a:p>
            <a:r>
              <a:rPr lang="en-US" dirty="0"/>
              <a:t>Form Testing</a:t>
            </a:r>
          </a:p>
          <a:p>
            <a:r>
              <a:rPr lang="en-US" dirty="0"/>
              <a:t>Form Remediation</a:t>
            </a:r>
          </a:p>
          <a:p>
            <a:r>
              <a:rPr lang="en-US" dirty="0"/>
              <a:t>InfoPath Safe Driving rules</a:t>
            </a:r>
          </a:p>
        </p:txBody>
      </p:sp>
    </p:spTree>
    <p:extLst>
      <p:ext uri="{BB962C8B-B14F-4D97-AF65-F5344CB8AC3E}">
        <p14:creationId xmlns:p14="http://schemas.microsoft.com/office/powerpoint/2010/main" val="3066997487"/>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How to call an “not supported” ASMX service</a:t>
            </a:r>
            <a:endParaRPr lang="nl-BE" sz="4800" dirty="0"/>
          </a:p>
        </p:txBody>
      </p:sp>
      <p:sp>
        <p:nvSpPr>
          <p:cNvPr id="3" name="Text Placeholder 2"/>
          <p:cNvSpPr>
            <a:spLocks noGrp="1"/>
          </p:cNvSpPr>
          <p:nvPr>
            <p:ph type="body" sz="quarter" idx="10"/>
          </p:nvPr>
        </p:nvSpPr>
        <p:spPr/>
        <p:txBody>
          <a:bodyPr/>
          <a:lstStyle/>
          <a:p>
            <a:r>
              <a:rPr lang="en-US" sz="3600" dirty="0"/>
              <a:t>Suppose you want to call the “</a:t>
            </a:r>
            <a:r>
              <a:rPr lang="en-US" sz="3600" dirty="0" err="1"/>
              <a:t>GetGroupCollectionFromUser</a:t>
            </a:r>
            <a:r>
              <a:rPr lang="en-US" sz="3600" dirty="0"/>
              <a:t>” operation of UserProfileService.asmx:</a:t>
            </a:r>
          </a:p>
          <a:p>
            <a:pPr lvl="1"/>
            <a:r>
              <a:rPr lang="en-US" sz="2000" dirty="0"/>
              <a:t>Create a custom service endpoint (e.g. </a:t>
            </a:r>
            <a:r>
              <a:rPr lang="en-US" sz="2000" dirty="0" err="1"/>
              <a:t>ASMXWrapper</a:t>
            </a:r>
            <a:r>
              <a:rPr lang="en-US" sz="2000" dirty="0"/>
              <a:t>) with a method named </a:t>
            </a:r>
            <a:r>
              <a:rPr lang="en-US" sz="2000" dirty="0" err="1"/>
              <a:t>GetGroupCollectionFromUser</a:t>
            </a:r>
            <a:endParaRPr lang="en-US" sz="2000" dirty="0"/>
          </a:p>
          <a:p>
            <a:pPr lvl="1"/>
            <a:r>
              <a:rPr lang="en-US" sz="2000" dirty="0"/>
              <a:t>Foresee string input parameters </a:t>
            </a:r>
            <a:r>
              <a:rPr lang="en-US" sz="2000" dirty="0" err="1"/>
              <a:t>ClientId</a:t>
            </a:r>
            <a:r>
              <a:rPr lang="en-US" sz="2000" dirty="0"/>
              <a:t> and </a:t>
            </a:r>
            <a:r>
              <a:rPr lang="en-US" sz="2000" dirty="0" err="1"/>
              <a:t>ClientSecret</a:t>
            </a:r>
            <a:r>
              <a:rPr lang="en-US" sz="2000" dirty="0"/>
              <a:t> next to the input parameters the original </a:t>
            </a:r>
            <a:r>
              <a:rPr lang="en-US" sz="2000" dirty="0" err="1"/>
              <a:t>asmx</a:t>
            </a:r>
            <a:r>
              <a:rPr lang="en-US" sz="2000" dirty="0"/>
              <a:t> operation had</a:t>
            </a:r>
          </a:p>
          <a:p>
            <a:pPr lvl="1"/>
            <a:r>
              <a:rPr lang="en-US" sz="2000" dirty="0"/>
              <a:t>Register this </a:t>
            </a:r>
            <a:r>
              <a:rPr lang="en-US" sz="2000" dirty="0" err="1"/>
              <a:t>clientID</a:t>
            </a:r>
            <a:r>
              <a:rPr lang="en-US" sz="2000" dirty="0"/>
              <a:t>/Secret combination in the farm by either making an app and installing it or by using appregnew.aspx/appinv.aspx (check the allow App-Only option)</a:t>
            </a:r>
          </a:p>
          <a:p>
            <a:pPr lvl="1"/>
            <a:r>
              <a:rPr lang="en-US" sz="2000" dirty="0"/>
              <a:t>Host this service endpoint anonymously</a:t>
            </a:r>
          </a:p>
          <a:p>
            <a:pPr lvl="1"/>
            <a:r>
              <a:rPr lang="en-US" sz="2000" dirty="0"/>
              <a:t>Adjust your existing InfoPath form to point to this new endpoint and hardcoded provide the client/secret combination in your form</a:t>
            </a:r>
          </a:p>
          <a:p>
            <a:pPr lvl="1"/>
            <a:r>
              <a:rPr lang="en-US" sz="2000" dirty="0"/>
              <a:t>In the service create an </a:t>
            </a:r>
            <a:r>
              <a:rPr lang="en-US" sz="2000" dirty="0" err="1"/>
              <a:t>apponly</a:t>
            </a:r>
            <a:r>
              <a:rPr lang="en-US" sz="2000" dirty="0"/>
              <a:t> </a:t>
            </a:r>
            <a:r>
              <a:rPr lang="en-US" sz="2000" dirty="0" err="1"/>
              <a:t>clientcontext</a:t>
            </a:r>
            <a:r>
              <a:rPr lang="en-US" sz="2000" dirty="0"/>
              <a:t> to talk back to SharePoint</a:t>
            </a:r>
          </a:p>
          <a:p>
            <a:pPr lvl="1"/>
            <a:endParaRPr lang="en-US" sz="2000" dirty="0"/>
          </a:p>
          <a:p>
            <a:pPr lvl="1"/>
            <a:endParaRPr lang="en-US" sz="2000" dirty="0"/>
          </a:p>
          <a:p>
            <a:pPr lvl="1"/>
            <a:endParaRPr lang="nl-BE" sz="400" dirty="0"/>
          </a:p>
          <a:p>
            <a:pPr lvl="1"/>
            <a:endParaRPr lang="nl-BE" sz="2000" dirty="0"/>
          </a:p>
        </p:txBody>
      </p:sp>
    </p:spTree>
    <p:extLst>
      <p:ext uri="{BB962C8B-B14F-4D97-AF65-F5344CB8AC3E}">
        <p14:creationId xmlns:p14="http://schemas.microsoft.com/office/powerpoint/2010/main" val="1419739233"/>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Root causes – Network setup</a:t>
            </a:r>
            <a:endParaRPr lang="nl-BE" dirty="0"/>
          </a:p>
        </p:txBody>
      </p:sp>
      <p:sp>
        <p:nvSpPr>
          <p:cNvPr id="3" name="Text Placeholder 2"/>
          <p:cNvSpPr>
            <a:spLocks noGrp="1"/>
          </p:cNvSpPr>
          <p:nvPr>
            <p:ph type="body" sz="quarter" idx="10"/>
          </p:nvPr>
        </p:nvSpPr>
        <p:spPr/>
        <p:txBody>
          <a:bodyPr/>
          <a:lstStyle/>
          <a:p>
            <a:r>
              <a:rPr lang="en-US" dirty="0"/>
              <a:t>InfoPath forms services is the SharePoint component that executes soap/rest calls</a:t>
            </a:r>
          </a:p>
          <a:p>
            <a:pPr lvl="1"/>
            <a:r>
              <a:rPr lang="en-US" dirty="0"/>
              <a:t>SP servers should be able to resolve the service host name</a:t>
            </a:r>
          </a:p>
          <a:p>
            <a:pPr lvl="1"/>
            <a:r>
              <a:rPr lang="en-US" dirty="0"/>
              <a:t>SP servers should be able to have a network path to the service endpoint</a:t>
            </a:r>
            <a:endParaRPr lang="nl-BE" dirty="0"/>
          </a:p>
        </p:txBody>
      </p:sp>
    </p:spTree>
    <p:extLst>
      <p:ext uri="{BB962C8B-B14F-4D97-AF65-F5344CB8AC3E}">
        <p14:creationId xmlns:p14="http://schemas.microsoft.com/office/powerpoint/2010/main" val="1907321050"/>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Root causes – Network setup - DNS</a:t>
            </a:r>
            <a:endParaRPr lang="nl-BE" dirty="0"/>
          </a:p>
        </p:txBody>
      </p:sp>
      <p:sp>
        <p:nvSpPr>
          <p:cNvPr id="3" name="Text Placeholder 2"/>
          <p:cNvSpPr>
            <a:spLocks noGrp="1"/>
          </p:cNvSpPr>
          <p:nvPr>
            <p:ph type="body" sz="quarter" idx="10"/>
          </p:nvPr>
        </p:nvSpPr>
        <p:spPr>
          <a:xfrm>
            <a:off x="519112" y="1447798"/>
            <a:ext cx="11149013" cy="4795119"/>
          </a:xfrm>
        </p:spPr>
        <p:txBody>
          <a:bodyPr/>
          <a:lstStyle/>
          <a:p>
            <a:r>
              <a:rPr lang="en-US" sz="3600" dirty="0"/>
              <a:t>What’s the setup in “current” D:</a:t>
            </a:r>
          </a:p>
          <a:p>
            <a:pPr lvl="1"/>
            <a:r>
              <a:rPr lang="en-US" sz="2000" dirty="0"/>
              <a:t>Most customers have a private MPLS connection with MSFT</a:t>
            </a:r>
          </a:p>
          <a:p>
            <a:pPr lvl="1"/>
            <a:r>
              <a:rPr lang="en-US" sz="2000" dirty="0"/>
              <a:t>Customers have AD/DNS integration with MSFT via their private MPLS link</a:t>
            </a:r>
          </a:p>
          <a:p>
            <a:pPr lvl="1"/>
            <a:r>
              <a:rPr lang="en-US" sz="2000" b="1" dirty="0"/>
              <a:t>Result:</a:t>
            </a:r>
            <a:r>
              <a:rPr lang="en-US" sz="2000" dirty="0"/>
              <a:t> SP servers can resolve hosts from internal customer DNS</a:t>
            </a:r>
          </a:p>
          <a:p>
            <a:r>
              <a:rPr lang="en-US" sz="3600" dirty="0"/>
              <a:t>What’s the setup in </a:t>
            </a:r>
            <a:r>
              <a:rPr lang="en-US" sz="3600" dirty="0" err="1"/>
              <a:t>DvNext</a:t>
            </a:r>
            <a:r>
              <a:rPr lang="en-US" sz="3600" dirty="0"/>
              <a:t>:</a:t>
            </a:r>
          </a:p>
          <a:p>
            <a:pPr lvl="1"/>
            <a:r>
              <a:rPr lang="en-US" sz="2000" dirty="0"/>
              <a:t>Most customers have a private MPLS/AER connection with MSFT</a:t>
            </a:r>
          </a:p>
          <a:p>
            <a:pPr lvl="1"/>
            <a:r>
              <a:rPr lang="en-US" sz="2000" dirty="0"/>
              <a:t>There’s </a:t>
            </a:r>
            <a:r>
              <a:rPr lang="en-US" sz="2000" b="1" dirty="0"/>
              <a:t>*no* </a:t>
            </a:r>
            <a:r>
              <a:rPr lang="en-US" sz="2000" dirty="0"/>
              <a:t>AD/DNS integration anymore</a:t>
            </a:r>
          </a:p>
          <a:p>
            <a:pPr lvl="1"/>
            <a:r>
              <a:rPr lang="en-US" sz="2000" b="1" dirty="0"/>
              <a:t>Result</a:t>
            </a:r>
            <a:r>
              <a:rPr lang="en-US" sz="2000" dirty="0"/>
              <a:t>: SP servers cannot resolve hosts from internal DNS</a:t>
            </a:r>
          </a:p>
          <a:p>
            <a:pPr lvl="1"/>
            <a:r>
              <a:rPr lang="en-US" sz="2000" b="1" dirty="0">
                <a:solidFill>
                  <a:srgbClr val="EB3C00"/>
                </a:solidFill>
              </a:rPr>
              <a:t>Resolution:</a:t>
            </a:r>
          </a:p>
          <a:p>
            <a:pPr lvl="2"/>
            <a:r>
              <a:rPr lang="en-US" sz="2000" dirty="0"/>
              <a:t>Publish endpoints in public DNS (using internal IP addresses)</a:t>
            </a:r>
          </a:p>
        </p:txBody>
      </p:sp>
    </p:spTree>
    <p:extLst>
      <p:ext uri="{BB962C8B-B14F-4D97-AF65-F5344CB8AC3E}">
        <p14:creationId xmlns:p14="http://schemas.microsoft.com/office/powerpoint/2010/main" val="91924358"/>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Root causes – Network setup - Path</a:t>
            </a:r>
            <a:endParaRPr lang="nl-BE" dirty="0"/>
          </a:p>
        </p:txBody>
      </p:sp>
      <p:sp>
        <p:nvSpPr>
          <p:cNvPr id="3" name="Text Placeholder 2"/>
          <p:cNvSpPr>
            <a:spLocks noGrp="1"/>
          </p:cNvSpPr>
          <p:nvPr>
            <p:ph type="body" sz="quarter" idx="10"/>
          </p:nvPr>
        </p:nvSpPr>
        <p:spPr>
          <a:xfrm>
            <a:off x="519112" y="1447798"/>
            <a:ext cx="11149013" cy="4795119"/>
          </a:xfrm>
        </p:spPr>
        <p:txBody>
          <a:bodyPr/>
          <a:lstStyle/>
          <a:p>
            <a:r>
              <a:rPr lang="en-US" sz="3600" dirty="0"/>
              <a:t>What’s the setup in “current” D:</a:t>
            </a:r>
          </a:p>
          <a:p>
            <a:pPr lvl="1"/>
            <a:r>
              <a:rPr lang="en-US" sz="2000" dirty="0"/>
              <a:t>Most customers have a private MPLS connection with MSFT</a:t>
            </a:r>
          </a:p>
          <a:p>
            <a:pPr lvl="1"/>
            <a:r>
              <a:rPr lang="en-US" sz="2000" dirty="0"/>
              <a:t>Customers have AD/DNS integration with MSFT via their private MPLS link</a:t>
            </a:r>
          </a:p>
          <a:p>
            <a:pPr lvl="1"/>
            <a:r>
              <a:rPr lang="en-US" sz="2000" b="1" dirty="0"/>
              <a:t>Result:</a:t>
            </a:r>
            <a:r>
              <a:rPr lang="en-US" sz="2000" dirty="0"/>
              <a:t> SP servers have a path towards services running in customer premises</a:t>
            </a:r>
          </a:p>
          <a:p>
            <a:r>
              <a:rPr lang="en-US" sz="3600" dirty="0"/>
              <a:t>What’s the setup in </a:t>
            </a:r>
            <a:r>
              <a:rPr lang="en-US" sz="3600" dirty="0" err="1"/>
              <a:t>DvNext</a:t>
            </a:r>
            <a:r>
              <a:rPr lang="en-US" sz="3600" dirty="0"/>
              <a:t>:</a:t>
            </a:r>
          </a:p>
          <a:p>
            <a:pPr lvl="1"/>
            <a:r>
              <a:rPr lang="en-US" sz="2000" dirty="0"/>
              <a:t>Most customers have a private MPLS/AER connection with MSFT</a:t>
            </a:r>
          </a:p>
          <a:p>
            <a:pPr lvl="1"/>
            <a:r>
              <a:rPr lang="en-US" sz="2000" dirty="0"/>
              <a:t>Network ACL’s might have changed in the new setup</a:t>
            </a:r>
          </a:p>
          <a:p>
            <a:pPr lvl="1"/>
            <a:r>
              <a:rPr lang="en-US" sz="2000" b="1" dirty="0"/>
              <a:t>Result</a:t>
            </a:r>
            <a:r>
              <a:rPr lang="en-US" sz="2000" dirty="0"/>
              <a:t>: SP servers running in the MSFT datacenter cannot reach services running in customer premises</a:t>
            </a:r>
          </a:p>
          <a:p>
            <a:pPr lvl="1"/>
            <a:r>
              <a:rPr lang="en-US" sz="2000" b="1" dirty="0">
                <a:solidFill>
                  <a:srgbClr val="EB3C00"/>
                </a:solidFill>
              </a:rPr>
              <a:t>Resolution:</a:t>
            </a:r>
          </a:p>
          <a:p>
            <a:pPr lvl="2"/>
            <a:r>
              <a:rPr lang="en-US" sz="2000" dirty="0"/>
              <a:t>Validate network path (MSFT does not have ACL’s on outbound/inbound traffic in case of private MPLS/AER connection)</a:t>
            </a:r>
            <a:endParaRPr lang="nl-BE" sz="2000" dirty="0"/>
          </a:p>
        </p:txBody>
      </p:sp>
    </p:spTree>
    <p:extLst>
      <p:ext uri="{BB962C8B-B14F-4D97-AF65-F5344CB8AC3E}">
        <p14:creationId xmlns:p14="http://schemas.microsoft.com/office/powerpoint/2010/main" val="3613163345"/>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Root causes – Network setup - Certificates</a:t>
            </a:r>
            <a:endParaRPr lang="nl-BE" sz="4800" dirty="0"/>
          </a:p>
        </p:txBody>
      </p:sp>
      <p:sp>
        <p:nvSpPr>
          <p:cNvPr id="3" name="Text Placeholder 2"/>
          <p:cNvSpPr>
            <a:spLocks noGrp="1"/>
          </p:cNvSpPr>
          <p:nvPr>
            <p:ph type="body" sz="quarter" idx="10"/>
          </p:nvPr>
        </p:nvSpPr>
        <p:spPr/>
        <p:txBody>
          <a:bodyPr/>
          <a:lstStyle/>
          <a:p>
            <a:r>
              <a:rPr lang="en-US" dirty="0"/>
              <a:t>What’s the setup in “current” D:</a:t>
            </a:r>
          </a:p>
          <a:p>
            <a:pPr lvl="1"/>
            <a:r>
              <a:rPr lang="en-US" dirty="0"/>
              <a:t>Customer issued certs might be deployed to SP farm trusted certs</a:t>
            </a:r>
          </a:p>
          <a:p>
            <a:pPr lvl="1"/>
            <a:r>
              <a:rPr lang="en-US" dirty="0"/>
              <a:t>Calling an service secured with a customer issued cert works</a:t>
            </a:r>
          </a:p>
          <a:p>
            <a:r>
              <a:rPr lang="en-US" dirty="0"/>
              <a:t>What’s the setup in </a:t>
            </a:r>
            <a:r>
              <a:rPr lang="en-US" dirty="0" err="1"/>
              <a:t>DvNext</a:t>
            </a:r>
            <a:r>
              <a:rPr lang="en-US" dirty="0"/>
              <a:t>/MT:</a:t>
            </a:r>
          </a:p>
          <a:p>
            <a:pPr lvl="1"/>
            <a:r>
              <a:rPr lang="en-US" dirty="0"/>
              <a:t>Only certificates issued by publicly trusted authorities are trusted</a:t>
            </a:r>
          </a:p>
          <a:p>
            <a:pPr lvl="1"/>
            <a:r>
              <a:rPr lang="en-US" dirty="0"/>
              <a:t>Calling services using a customer issued cert results in “The underlying connection was closed: Could not establish trust relationship for the SSL/TLS secure channel”</a:t>
            </a:r>
          </a:p>
          <a:p>
            <a:pPr lvl="1"/>
            <a:r>
              <a:rPr lang="en-US" b="1" dirty="0">
                <a:solidFill>
                  <a:srgbClr val="EB3C00"/>
                </a:solidFill>
              </a:rPr>
              <a:t>Resolution:</a:t>
            </a:r>
          </a:p>
          <a:p>
            <a:pPr lvl="2"/>
            <a:r>
              <a:rPr lang="en-US" dirty="0"/>
              <a:t>Switch service to use a publicly trusted certificate</a:t>
            </a:r>
          </a:p>
          <a:p>
            <a:pPr lvl="1"/>
            <a:endParaRPr lang="en-US" dirty="0"/>
          </a:p>
          <a:p>
            <a:endParaRPr lang="nl-BE" dirty="0"/>
          </a:p>
        </p:txBody>
      </p:sp>
    </p:spTree>
    <p:extLst>
      <p:ext uri="{BB962C8B-B14F-4D97-AF65-F5344CB8AC3E}">
        <p14:creationId xmlns:p14="http://schemas.microsoft.com/office/powerpoint/2010/main" val="2175445403"/>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Forms with data connections</a:t>
            </a:r>
            <a:endParaRPr lang="nl-BE" dirty="0"/>
          </a:p>
        </p:txBody>
      </p:sp>
      <p:sp>
        <p:nvSpPr>
          <p:cNvPr id="3" name="Text Placeholder 2"/>
          <p:cNvSpPr>
            <a:spLocks noGrp="1"/>
          </p:cNvSpPr>
          <p:nvPr>
            <p:ph type="body" sz="quarter" idx="10"/>
          </p:nvPr>
        </p:nvSpPr>
        <p:spPr>
          <a:xfrm>
            <a:off x="4532529" y="1447799"/>
            <a:ext cx="7135596" cy="2043636"/>
          </a:xfrm>
        </p:spPr>
        <p:txBody>
          <a:bodyPr/>
          <a:lstStyle/>
          <a:p>
            <a:r>
              <a:rPr lang="en-US" dirty="0"/>
              <a:t>4 out of 25 variations have data connections that need to be validated</a:t>
            </a:r>
          </a:p>
          <a:p>
            <a:r>
              <a:rPr lang="en-US" dirty="0"/>
              <a:t>Root causes for failing data connections are:</a:t>
            </a:r>
          </a:p>
          <a:p>
            <a:pPr lvl="1"/>
            <a:r>
              <a:rPr lang="en-US" dirty="0"/>
              <a:t>Network setup in </a:t>
            </a:r>
            <a:r>
              <a:rPr lang="en-US" dirty="0" err="1"/>
              <a:t>DvNext</a:t>
            </a:r>
            <a:r>
              <a:rPr lang="en-US" dirty="0"/>
              <a:t>/MT</a:t>
            </a:r>
          </a:p>
          <a:p>
            <a:pPr lvl="1"/>
            <a:r>
              <a:rPr lang="en-US" dirty="0"/>
              <a:t>Unavailability of the “Authentication” section in the used UDCX files or embedded authentication in forms</a:t>
            </a:r>
          </a:p>
          <a:p>
            <a:pPr lvl="1"/>
            <a:r>
              <a:rPr lang="en-US" dirty="0"/>
              <a:t>Embedded credentials</a:t>
            </a:r>
          </a:p>
          <a:p>
            <a:pPr lvl="1"/>
            <a:endParaRPr lang="nl-BE" dirty="0"/>
          </a:p>
        </p:txBody>
      </p:sp>
      <p:pic>
        <p:nvPicPr>
          <p:cNvPr id="6" name="Picture 5"/>
          <p:cNvPicPr>
            <a:picLocks noChangeAspect="1"/>
          </p:cNvPicPr>
          <p:nvPr/>
        </p:nvPicPr>
        <p:blipFill>
          <a:blip r:embed="rId2"/>
          <a:stretch>
            <a:fillRect/>
          </a:stretch>
        </p:blipFill>
        <p:spPr>
          <a:xfrm>
            <a:off x="519112" y="1446094"/>
            <a:ext cx="3737124" cy="2386293"/>
          </a:xfrm>
          <a:prstGeom prst="rect">
            <a:avLst/>
          </a:prstGeom>
        </p:spPr>
      </p:pic>
    </p:spTree>
    <p:extLst>
      <p:ext uri="{BB962C8B-B14F-4D97-AF65-F5344CB8AC3E}">
        <p14:creationId xmlns:p14="http://schemas.microsoft.com/office/powerpoint/2010/main" val="498940696"/>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Form Testing</a:t>
            </a:r>
          </a:p>
        </p:txBody>
      </p:sp>
    </p:spTree>
    <p:extLst>
      <p:ext uri="{BB962C8B-B14F-4D97-AF65-F5344CB8AC3E}">
        <p14:creationId xmlns:p14="http://schemas.microsoft.com/office/powerpoint/2010/main" val="619161563"/>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nl-BE" dirty="0"/>
          </a:p>
        </p:txBody>
      </p:sp>
      <p:sp>
        <p:nvSpPr>
          <p:cNvPr id="3" name="Text Placeholder 2"/>
          <p:cNvSpPr>
            <a:spLocks noGrp="1"/>
          </p:cNvSpPr>
          <p:nvPr>
            <p:ph type="body" sz="quarter" idx="10"/>
          </p:nvPr>
        </p:nvSpPr>
        <p:spPr>
          <a:xfrm>
            <a:off x="519112" y="1447798"/>
            <a:ext cx="11149013" cy="3475183"/>
          </a:xfrm>
        </p:spPr>
        <p:txBody>
          <a:bodyPr/>
          <a:lstStyle/>
          <a:p>
            <a:r>
              <a:rPr lang="en-US" dirty="0"/>
              <a:t>The forms listed are potentially problematic forms…testing is the only way to rule out things:</a:t>
            </a:r>
          </a:p>
          <a:p>
            <a:pPr lvl="1"/>
            <a:r>
              <a:rPr lang="en-US" dirty="0"/>
              <a:t>Some forms will simply work (forms with code marked as validation required)</a:t>
            </a:r>
          </a:p>
          <a:p>
            <a:pPr lvl="1"/>
            <a:r>
              <a:rPr lang="en-US" dirty="0"/>
              <a:t>Some forms can be made to work by changing / republishing them</a:t>
            </a:r>
          </a:p>
        </p:txBody>
      </p:sp>
    </p:spTree>
    <p:extLst>
      <p:ext uri="{BB962C8B-B14F-4D97-AF65-F5344CB8AC3E}">
        <p14:creationId xmlns:p14="http://schemas.microsoft.com/office/powerpoint/2010/main" val="3284390499"/>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environments</a:t>
            </a:r>
            <a:endParaRPr lang="nl-BE" dirty="0"/>
          </a:p>
        </p:txBody>
      </p:sp>
      <p:sp>
        <p:nvSpPr>
          <p:cNvPr id="3" name="Text Placeholder 2"/>
          <p:cNvSpPr>
            <a:spLocks noGrp="1"/>
          </p:cNvSpPr>
          <p:nvPr>
            <p:ph type="body" sz="quarter" idx="10"/>
          </p:nvPr>
        </p:nvSpPr>
        <p:spPr/>
        <p:txBody>
          <a:bodyPr/>
          <a:lstStyle/>
          <a:p>
            <a:r>
              <a:rPr lang="en-US" dirty="0"/>
              <a:t>You’ve started the </a:t>
            </a:r>
            <a:r>
              <a:rPr lang="en-US" dirty="0" err="1"/>
              <a:t>DvNext</a:t>
            </a:r>
            <a:r>
              <a:rPr lang="en-US" dirty="0"/>
              <a:t> migration:</a:t>
            </a:r>
          </a:p>
          <a:p>
            <a:pPr lvl="1"/>
            <a:r>
              <a:rPr lang="en-US" dirty="0"/>
              <a:t>Test in a </a:t>
            </a:r>
            <a:r>
              <a:rPr lang="en-US" dirty="0" err="1"/>
              <a:t>DvNext</a:t>
            </a:r>
            <a:r>
              <a:rPr lang="en-US" dirty="0"/>
              <a:t> environment:</a:t>
            </a:r>
          </a:p>
          <a:p>
            <a:pPr lvl="2"/>
            <a:r>
              <a:rPr lang="en-US" dirty="0"/>
              <a:t>Create a test site collection and publish the needed forms in that site collection</a:t>
            </a:r>
          </a:p>
          <a:p>
            <a:pPr lvl="2"/>
            <a:r>
              <a:rPr lang="en-US" dirty="0"/>
              <a:t>Use the production </a:t>
            </a:r>
            <a:r>
              <a:rPr lang="en-US" dirty="0" err="1"/>
              <a:t>DvNext</a:t>
            </a:r>
            <a:r>
              <a:rPr lang="en-US" dirty="0"/>
              <a:t> environment if already available, if not use the current dry-run environment</a:t>
            </a:r>
          </a:p>
          <a:p>
            <a:r>
              <a:rPr lang="en-US" dirty="0"/>
              <a:t>You’ve already a OneDrive on </a:t>
            </a:r>
            <a:r>
              <a:rPr lang="en-US" dirty="0" err="1"/>
              <a:t>DvNext</a:t>
            </a:r>
            <a:r>
              <a:rPr lang="en-US" dirty="0"/>
              <a:t>:</a:t>
            </a:r>
          </a:p>
          <a:p>
            <a:pPr lvl="1"/>
            <a:r>
              <a:rPr lang="en-US" dirty="0"/>
              <a:t>Use your OneDrive site collection </a:t>
            </a:r>
            <a:r>
              <a:rPr lang="en-US"/>
              <a:t>to test</a:t>
            </a:r>
          </a:p>
          <a:p>
            <a:r>
              <a:rPr lang="en-US" dirty="0" err="1"/>
              <a:t>DvNext</a:t>
            </a:r>
            <a:r>
              <a:rPr lang="en-US" dirty="0"/>
              <a:t> migration still has to start:</a:t>
            </a:r>
          </a:p>
          <a:p>
            <a:pPr lvl="1"/>
            <a:r>
              <a:rPr lang="en-US" dirty="0"/>
              <a:t>Use an MT environment to test as this is the closest to the future </a:t>
            </a:r>
            <a:r>
              <a:rPr lang="en-US" dirty="0" err="1"/>
              <a:t>DvNext</a:t>
            </a:r>
            <a:r>
              <a:rPr lang="en-US" dirty="0"/>
              <a:t> environment</a:t>
            </a:r>
            <a:endParaRPr lang="nl-BE" dirty="0"/>
          </a:p>
        </p:txBody>
      </p:sp>
    </p:spTree>
    <p:extLst>
      <p:ext uri="{BB962C8B-B14F-4D97-AF65-F5344CB8AC3E}">
        <p14:creationId xmlns:p14="http://schemas.microsoft.com/office/powerpoint/2010/main" val="3056778169"/>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testing approach</a:t>
            </a:r>
            <a:endParaRPr lang="nl-BE" dirty="0"/>
          </a:p>
        </p:txBody>
      </p:sp>
      <p:sp>
        <p:nvSpPr>
          <p:cNvPr id="3" name="Text Placeholder 2"/>
          <p:cNvSpPr>
            <a:spLocks noGrp="1"/>
          </p:cNvSpPr>
          <p:nvPr>
            <p:ph type="body" sz="quarter" idx="12"/>
          </p:nvPr>
        </p:nvSpPr>
        <p:spPr/>
        <p:txBody>
          <a:bodyPr/>
          <a:lstStyle/>
          <a:p>
            <a:endParaRPr lang="nl-BE"/>
          </a:p>
        </p:txBody>
      </p:sp>
    </p:spTree>
    <p:extLst>
      <p:ext uri="{BB962C8B-B14F-4D97-AF65-F5344CB8AC3E}">
        <p14:creationId xmlns:p14="http://schemas.microsoft.com/office/powerpoint/2010/main" val="10941409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Introduction</a:t>
            </a:r>
            <a:endParaRPr lang="nl-BE" dirty="0"/>
          </a:p>
        </p:txBody>
      </p:sp>
      <p:sp>
        <p:nvSpPr>
          <p:cNvPr id="4" name="Text Placeholder 3"/>
          <p:cNvSpPr>
            <a:spLocks noGrp="1"/>
          </p:cNvSpPr>
          <p:nvPr>
            <p:ph type="body" sz="quarter" idx="10"/>
          </p:nvPr>
        </p:nvSpPr>
        <p:spPr>
          <a:xfrm>
            <a:off x="519112" y="1447799"/>
            <a:ext cx="11149013" cy="3857626"/>
          </a:xfrm>
        </p:spPr>
        <p:txBody>
          <a:bodyPr/>
          <a:lstStyle/>
          <a:p>
            <a:r>
              <a:rPr lang="en-US" dirty="0"/>
              <a:t>SharePoint Online Dedicated customers are using a subset of InfoPath forms that stop working after migration to </a:t>
            </a:r>
            <a:r>
              <a:rPr lang="en-US" dirty="0" err="1"/>
              <a:t>DvNext</a:t>
            </a:r>
            <a:r>
              <a:rPr lang="en-US" dirty="0"/>
              <a:t> or MT</a:t>
            </a:r>
          </a:p>
          <a:p>
            <a:r>
              <a:rPr lang="en-US" dirty="0"/>
              <a:t>Microsoft is expanding the JDP (Joint Development Program) program to include InfoPath</a:t>
            </a:r>
          </a:p>
          <a:p>
            <a:r>
              <a:rPr lang="en-US" dirty="0"/>
              <a:t>You’ve opted to not participate in the program, but we wanted to share our data and approach with you</a:t>
            </a:r>
            <a:endParaRPr lang="nl-BE" dirty="0"/>
          </a:p>
        </p:txBody>
      </p:sp>
    </p:spTree>
    <p:extLst>
      <p:ext uri="{BB962C8B-B14F-4D97-AF65-F5344CB8AC3E}">
        <p14:creationId xmlns:p14="http://schemas.microsoft.com/office/powerpoint/2010/main" val="2024968938"/>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approach: list forms</a:t>
            </a:r>
            <a:endParaRPr lang="nl-BE" dirty="0"/>
          </a:p>
        </p:txBody>
      </p:sp>
      <p:sp>
        <p:nvSpPr>
          <p:cNvPr id="3" name="Text Placeholder 2"/>
          <p:cNvSpPr>
            <a:spLocks noGrp="1"/>
          </p:cNvSpPr>
          <p:nvPr>
            <p:ph type="body" sz="quarter" idx="10"/>
          </p:nvPr>
        </p:nvSpPr>
        <p:spPr>
          <a:xfrm>
            <a:off x="519112" y="1447799"/>
            <a:ext cx="11149013" cy="4879110"/>
          </a:xfrm>
        </p:spPr>
        <p:txBody>
          <a:bodyPr/>
          <a:lstStyle/>
          <a:p>
            <a:r>
              <a:rPr lang="en-US" dirty="0"/>
              <a:t>InfoPath forms used to replace the OOB add/edit list forms:</a:t>
            </a:r>
          </a:p>
          <a:p>
            <a:pPr lvl="1"/>
            <a:r>
              <a:rPr lang="en-US" dirty="0"/>
              <a:t>Create a list template from that list (</a:t>
            </a:r>
            <a:r>
              <a:rPr lang="en-US" b="1" dirty="0"/>
              <a:t>List Settings </a:t>
            </a:r>
            <a:r>
              <a:rPr lang="en-US" b="1" dirty="0">
                <a:sym typeface="Wingdings" panose="05000000000000000000" pitchFamily="2" charset="2"/>
              </a:rPr>
              <a:t> Save list as template</a:t>
            </a:r>
            <a:r>
              <a:rPr lang="en-US" dirty="0">
                <a:sym typeface="Wingdings" panose="05000000000000000000" pitchFamily="2" charset="2"/>
              </a:rPr>
              <a:t>)</a:t>
            </a:r>
            <a:endParaRPr lang="en-US" dirty="0"/>
          </a:p>
          <a:p>
            <a:pPr lvl="1"/>
            <a:r>
              <a:rPr lang="en-US" dirty="0"/>
              <a:t>Download the list template from the “List Template” gallery (</a:t>
            </a:r>
            <a:r>
              <a:rPr lang="en-US" b="1" dirty="0"/>
              <a:t>Site Settings </a:t>
            </a:r>
            <a:r>
              <a:rPr lang="en-US" b="1" dirty="0">
                <a:sym typeface="Wingdings" panose="05000000000000000000" pitchFamily="2" charset="2"/>
              </a:rPr>
              <a:t> List templates</a:t>
            </a:r>
            <a:r>
              <a:rPr lang="en-US" dirty="0">
                <a:sym typeface="Wingdings" panose="05000000000000000000" pitchFamily="2" charset="2"/>
              </a:rPr>
              <a:t>)</a:t>
            </a:r>
            <a:endParaRPr lang="en-US" dirty="0"/>
          </a:p>
          <a:p>
            <a:pPr lvl="1"/>
            <a:r>
              <a:rPr lang="en-US" dirty="0"/>
              <a:t>Upload into the “List Template” gallery of the test site collection</a:t>
            </a:r>
          </a:p>
          <a:p>
            <a:pPr lvl="1"/>
            <a:r>
              <a:rPr lang="en-US" dirty="0"/>
              <a:t>Create list based on the uploaded list template</a:t>
            </a:r>
          </a:p>
          <a:p>
            <a:pPr lvl="1"/>
            <a:r>
              <a:rPr lang="en-US" dirty="0"/>
              <a:t>Test the form</a:t>
            </a:r>
            <a:endParaRPr lang="nl-BE" dirty="0"/>
          </a:p>
        </p:txBody>
      </p:sp>
    </p:spTree>
    <p:extLst>
      <p:ext uri="{BB962C8B-B14F-4D97-AF65-F5344CB8AC3E}">
        <p14:creationId xmlns:p14="http://schemas.microsoft.com/office/powerpoint/2010/main" val="1786823227"/>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approach: form library</a:t>
            </a:r>
            <a:endParaRPr lang="nl-BE" dirty="0"/>
          </a:p>
        </p:txBody>
      </p:sp>
      <p:sp>
        <p:nvSpPr>
          <p:cNvPr id="3" name="Text Placeholder 2"/>
          <p:cNvSpPr>
            <a:spLocks noGrp="1"/>
          </p:cNvSpPr>
          <p:nvPr>
            <p:ph type="body" sz="quarter" idx="10"/>
          </p:nvPr>
        </p:nvSpPr>
        <p:spPr>
          <a:xfrm>
            <a:off x="519113" y="1697180"/>
            <a:ext cx="5530706" cy="2043636"/>
          </a:xfrm>
        </p:spPr>
        <p:txBody>
          <a:bodyPr/>
          <a:lstStyle/>
          <a:p>
            <a:r>
              <a:rPr lang="en-US" dirty="0"/>
              <a:t>Acquire the used InfoPath form (</a:t>
            </a:r>
            <a:r>
              <a:rPr lang="en-US" dirty="0" err="1"/>
              <a:t>xsn</a:t>
            </a:r>
            <a:r>
              <a:rPr lang="en-US" dirty="0"/>
              <a:t> file):</a:t>
            </a:r>
          </a:p>
          <a:p>
            <a:pPr lvl="1"/>
            <a:r>
              <a:rPr lang="en-US" dirty="0"/>
              <a:t>Form library: </a:t>
            </a:r>
            <a:r>
              <a:rPr lang="en-US" dirty="0" err="1"/>
              <a:t>xsn</a:t>
            </a:r>
            <a:r>
              <a:rPr lang="en-US" dirty="0"/>
              <a:t> is stored as template.xsn in the forms folder</a:t>
            </a:r>
          </a:p>
          <a:p>
            <a:pPr lvl="1"/>
            <a:r>
              <a:rPr lang="en-US" dirty="0"/>
              <a:t>Use SharePoint Designer to download the form:</a:t>
            </a:r>
          </a:p>
          <a:p>
            <a:pPr lvl="1"/>
            <a:r>
              <a:rPr lang="en-US" dirty="0"/>
              <a:t>Publish the form to a new library in the test site collection</a:t>
            </a:r>
          </a:p>
          <a:p>
            <a:pPr lvl="1"/>
            <a:r>
              <a:rPr lang="en-US" dirty="0"/>
              <a:t>Test the form</a:t>
            </a:r>
          </a:p>
          <a:p>
            <a:pPr marL="0" indent="0">
              <a:buNone/>
            </a:pPr>
            <a:endParaRPr lang="nl-BE" dirty="0"/>
          </a:p>
        </p:txBody>
      </p:sp>
      <p:pic>
        <p:nvPicPr>
          <p:cNvPr id="4" name="Picture 3"/>
          <p:cNvPicPr>
            <a:picLocks noChangeAspect="1"/>
          </p:cNvPicPr>
          <p:nvPr/>
        </p:nvPicPr>
        <p:blipFill>
          <a:blip r:embed="rId2"/>
          <a:stretch>
            <a:fillRect/>
          </a:stretch>
        </p:blipFill>
        <p:spPr>
          <a:xfrm>
            <a:off x="6312882" y="1825470"/>
            <a:ext cx="5740573" cy="2851608"/>
          </a:xfrm>
          <a:prstGeom prst="rect">
            <a:avLst/>
          </a:prstGeom>
        </p:spPr>
      </p:pic>
    </p:spTree>
    <p:extLst>
      <p:ext uri="{BB962C8B-B14F-4D97-AF65-F5344CB8AC3E}">
        <p14:creationId xmlns:p14="http://schemas.microsoft.com/office/powerpoint/2010/main" val="1933820321"/>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approach: content type</a:t>
            </a:r>
            <a:endParaRPr lang="nl-BE" dirty="0"/>
          </a:p>
        </p:txBody>
      </p:sp>
      <p:sp>
        <p:nvSpPr>
          <p:cNvPr id="3" name="Text Placeholder 2"/>
          <p:cNvSpPr>
            <a:spLocks noGrp="1"/>
          </p:cNvSpPr>
          <p:nvPr>
            <p:ph type="body" sz="quarter" idx="10"/>
          </p:nvPr>
        </p:nvSpPr>
        <p:spPr>
          <a:xfrm>
            <a:off x="519113" y="1272309"/>
            <a:ext cx="6786852" cy="3484418"/>
          </a:xfrm>
        </p:spPr>
        <p:txBody>
          <a:bodyPr/>
          <a:lstStyle/>
          <a:p>
            <a:r>
              <a:rPr lang="en-US" dirty="0"/>
              <a:t>Acquire the used InfoPath form (</a:t>
            </a:r>
            <a:r>
              <a:rPr lang="en-US" dirty="0" err="1"/>
              <a:t>xsn</a:t>
            </a:r>
            <a:r>
              <a:rPr lang="en-US" dirty="0"/>
              <a:t> file):</a:t>
            </a:r>
          </a:p>
          <a:p>
            <a:pPr lvl="1"/>
            <a:r>
              <a:rPr lang="en-US" dirty="0"/>
              <a:t>Content type: typically the form is stored in the </a:t>
            </a:r>
            <a:r>
              <a:rPr lang="en-US" dirty="0" err="1"/>
              <a:t>FormServerTemplates</a:t>
            </a:r>
            <a:r>
              <a:rPr lang="en-US" dirty="0"/>
              <a:t> library</a:t>
            </a:r>
          </a:p>
          <a:p>
            <a:pPr lvl="1"/>
            <a:r>
              <a:rPr lang="en-US" dirty="0"/>
              <a:t>Download using SharePoint UI</a:t>
            </a:r>
          </a:p>
          <a:p>
            <a:pPr lvl="1"/>
            <a:r>
              <a:rPr lang="en-US" dirty="0"/>
              <a:t>Publish the form to a new content type in the test site collection</a:t>
            </a:r>
          </a:p>
          <a:p>
            <a:pPr lvl="1"/>
            <a:r>
              <a:rPr lang="en-US" dirty="0"/>
              <a:t>Test the form</a:t>
            </a:r>
          </a:p>
          <a:p>
            <a:pPr lvl="1"/>
            <a:endParaRPr lang="en-US" dirty="0"/>
          </a:p>
          <a:p>
            <a:pPr marL="0" indent="0">
              <a:buNone/>
            </a:pPr>
            <a:endParaRPr lang="nl-BE" dirty="0"/>
          </a:p>
        </p:txBody>
      </p:sp>
      <p:pic>
        <p:nvPicPr>
          <p:cNvPr id="5" name="Picture 4"/>
          <p:cNvPicPr>
            <a:picLocks noChangeAspect="1"/>
          </p:cNvPicPr>
          <p:nvPr/>
        </p:nvPicPr>
        <p:blipFill>
          <a:blip r:embed="rId2"/>
          <a:stretch>
            <a:fillRect/>
          </a:stretch>
        </p:blipFill>
        <p:spPr>
          <a:xfrm>
            <a:off x="7563787" y="1343362"/>
            <a:ext cx="4535850" cy="4243456"/>
          </a:xfrm>
          <a:prstGeom prst="rect">
            <a:avLst/>
          </a:prstGeom>
        </p:spPr>
      </p:pic>
      <p:pic>
        <p:nvPicPr>
          <p:cNvPr id="6" name="Picture 5"/>
          <p:cNvPicPr>
            <a:picLocks noChangeAspect="1"/>
          </p:cNvPicPr>
          <p:nvPr/>
        </p:nvPicPr>
        <p:blipFill>
          <a:blip r:embed="rId3"/>
          <a:stretch>
            <a:fillRect/>
          </a:stretch>
        </p:blipFill>
        <p:spPr>
          <a:xfrm>
            <a:off x="4859477" y="4187387"/>
            <a:ext cx="5900888" cy="2019446"/>
          </a:xfrm>
          <a:prstGeom prst="rect">
            <a:avLst/>
          </a:prstGeom>
        </p:spPr>
      </p:pic>
      <p:sp>
        <p:nvSpPr>
          <p:cNvPr id="7" name="Text Placeholder 2"/>
          <p:cNvSpPr txBox="1">
            <a:spLocks/>
          </p:cNvSpPr>
          <p:nvPr/>
        </p:nvSpPr>
        <p:spPr>
          <a:xfrm>
            <a:off x="519112" y="4860637"/>
            <a:ext cx="4182197" cy="1734127"/>
          </a:xfrm>
          <a:prstGeom prst="rect">
            <a:avLst/>
          </a:prstGeom>
        </p:spPr>
        <p:txBody>
          <a:bodyPr vert="horz" lIns="0" tIns="0" rIns="0" bIns="0" rtlCol="0">
            <a:noAutofit/>
          </a:bodyPr>
          <a:lstStyle>
            <a:lvl1pPr marL="284163" marR="0" indent="-284163" algn="l" defTabSz="914363" rtl="0" eaLnBrk="1" fontAlgn="auto" latinLnBrk="0" hangingPunct="1">
              <a:lnSpc>
                <a:spcPct val="90000"/>
              </a:lnSpc>
              <a:spcBef>
                <a:spcPct val="20000"/>
              </a:spcBef>
              <a:spcAft>
                <a:spcPts val="0"/>
              </a:spcAft>
              <a:buClrTx/>
              <a:buSzPct val="80000"/>
              <a:buFont typeface="Wingdings" pitchFamily="2" charset="2"/>
              <a:buChar char=""/>
              <a:tabLst/>
              <a:defRPr sz="4000" kern="1200" spc="-70" baseline="0">
                <a:gradFill>
                  <a:gsLst>
                    <a:gs pos="1250">
                      <a:schemeClr val="bg2"/>
                    </a:gs>
                    <a:gs pos="100000">
                      <a:schemeClr val="bg2"/>
                    </a:gs>
                  </a:gsLst>
                  <a:lin ang="5400000" scaled="0"/>
                </a:gradFill>
                <a:latin typeface="+mj-lt"/>
                <a:ea typeface="+mn-ea"/>
                <a:cs typeface="+mn-cs"/>
              </a:defRPr>
            </a:lvl1pPr>
            <a:lvl2pPr marL="517525"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41363" marR="0" indent="-223838"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3pPr>
            <a:lvl4pPr marL="914400" marR="0" indent="-173038"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087438" marR="0" indent="-173038"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4163" marR="0" lvl="0" indent="-284163" algn="l" defTabSz="914363" rtl="0" eaLnBrk="1" fontAlgn="auto" latinLnBrk="0" hangingPunct="1">
              <a:lnSpc>
                <a:spcPct val="90000"/>
              </a:lnSpc>
              <a:spcBef>
                <a:spcPct val="20000"/>
              </a:spcBef>
              <a:spcAft>
                <a:spcPts val="0"/>
              </a:spcAft>
              <a:buClrTx/>
              <a:buSzPct val="80000"/>
              <a:buFont typeface="Wingdings" pitchFamily="2" charset="2"/>
              <a:buChar char=""/>
              <a:tabLst/>
              <a:defRPr/>
            </a:pPr>
            <a:r>
              <a:rPr kumimoji="0" lang="en-US" sz="4000" b="0" i="0" u="none" strike="noStrike" kern="1200" cap="none" spc="-70" normalizeH="0" baseline="0" noProof="0" dirty="0">
                <a:ln>
                  <a:noFill/>
                </a:ln>
                <a:gradFill>
                  <a:gsLst>
                    <a:gs pos="1250">
                      <a:schemeClr val="bg2"/>
                    </a:gs>
                    <a:gs pos="100000">
                      <a:schemeClr val="bg2"/>
                    </a:gs>
                  </a:gsLst>
                  <a:lin ang="5400000" scaled="0"/>
                </a:gradFill>
                <a:effectLst/>
                <a:uLnTx/>
                <a:uFillTx/>
                <a:latin typeface="+mj-lt"/>
                <a:ea typeface="+mn-ea"/>
                <a:cs typeface="+mn-cs"/>
              </a:rPr>
              <a:t>Note:</a:t>
            </a:r>
          </a:p>
          <a:p>
            <a:pPr marL="517525" marR="0" lvl="1"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a:pPr>
            <a:r>
              <a:rPr kumimoji="0" lang="en-US" sz="2400" b="0" i="0" u="none" strike="noStrike" kern="1200" cap="none" spc="0" normalizeH="0" baseline="0" noProof="0" dirty="0">
                <a:ln>
                  <a:noFill/>
                </a:ln>
                <a:gradFill>
                  <a:gsLst>
                    <a:gs pos="1250">
                      <a:schemeClr val="bg2"/>
                    </a:gs>
                    <a:gs pos="100000">
                      <a:schemeClr val="bg2"/>
                    </a:gs>
                  </a:gsLst>
                  <a:lin ang="5400000" scaled="0"/>
                </a:gradFill>
                <a:effectLst/>
                <a:uLnTx/>
                <a:uFillTx/>
                <a:latin typeface="+mn-lt"/>
                <a:ea typeface="+mn-ea"/>
                <a:cs typeface="+mn-cs"/>
              </a:rPr>
              <a:t>Use SharePoint Designer to find the form location if not in default location</a:t>
            </a:r>
          </a:p>
          <a:p>
            <a:pPr marL="0" marR="0" lvl="0" indent="0" algn="l" defTabSz="914363" rtl="0" eaLnBrk="1" fontAlgn="auto" latinLnBrk="0" hangingPunct="1">
              <a:lnSpc>
                <a:spcPct val="90000"/>
              </a:lnSpc>
              <a:spcBef>
                <a:spcPct val="20000"/>
              </a:spcBef>
              <a:spcAft>
                <a:spcPts val="0"/>
              </a:spcAft>
              <a:buClrTx/>
              <a:buSzPct val="80000"/>
              <a:buFont typeface="Wingdings" pitchFamily="2" charset="2"/>
              <a:buNone/>
              <a:tabLst/>
              <a:defRPr/>
            </a:pPr>
            <a:endParaRPr kumimoji="0" lang="nl-BE" sz="4000" b="0" i="0" u="none" strike="noStrike" kern="1200" cap="none" spc="-70" normalizeH="0" baseline="0" noProof="0" dirty="0">
              <a:ln>
                <a:noFill/>
              </a:ln>
              <a:gradFill>
                <a:gsLst>
                  <a:gs pos="1250">
                    <a:schemeClr val="bg2"/>
                  </a:gs>
                  <a:gs pos="100000">
                    <a:schemeClr val="bg2"/>
                  </a:gs>
                </a:gsLst>
                <a:lin ang="5400000" scaled="0"/>
              </a:gradFill>
              <a:effectLst/>
              <a:uLnTx/>
              <a:uFillTx/>
              <a:latin typeface="+mj-lt"/>
              <a:ea typeface="+mn-ea"/>
              <a:cs typeface="+mn-cs"/>
            </a:endParaRPr>
          </a:p>
        </p:txBody>
      </p:sp>
    </p:spTree>
    <p:extLst>
      <p:ext uri="{BB962C8B-B14F-4D97-AF65-F5344CB8AC3E}">
        <p14:creationId xmlns:p14="http://schemas.microsoft.com/office/powerpoint/2010/main" val="2428877264"/>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flows</a:t>
            </a:r>
            <a:endParaRPr lang="nl-BE" dirty="0"/>
          </a:p>
        </p:txBody>
      </p:sp>
      <p:sp>
        <p:nvSpPr>
          <p:cNvPr id="3" name="Text Placeholder 2"/>
          <p:cNvSpPr>
            <a:spLocks noGrp="1"/>
          </p:cNvSpPr>
          <p:nvPr>
            <p:ph type="body" sz="quarter" idx="12"/>
          </p:nvPr>
        </p:nvSpPr>
        <p:spPr/>
        <p:txBody>
          <a:bodyPr/>
          <a:lstStyle/>
          <a:p>
            <a:endParaRPr lang="nl-BE"/>
          </a:p>
        </p:txBody>
      </p:sp>
    </p:spTree>
    <p:extLst>
      <p:ext uri="{BB962C8B-B14F-4D97-AF65-F5344CB8AC3E}">
        <p14:creationId xmlns:p14="http://schemas.microsoft.com/office/powerpoint/2010/main" val="32156857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flow – managed code</a:t>
            </a:r>
            <a:endParaRPr lang="nl-BE" dirty="0"/>
          </a:p>
        </p:txBody>
      </p:sp>
      <p:sp>
        <p:nvSpPr>
          <p:cNvPr id="3" name="Flowchart: Decision 2"/>
          <p:cNvSpPr/>
          <p:nvPr/>
        </p:nvSpPr>
        <p:spPr bwMode="auto">
          <a:xfrm>
            <a:off x="8244296" y="1750898"/>
            <a:ext cx="1542473" cy="1320800"/>
          </a:xfrm>
          <a:prstGeom prst="flowChartDecisio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Works?</a:t>
            </a:r>
            <a:endParaRPr kumimoji="0" lang="nl-BE" sz="1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8" name="TextBox 17"/>
          <p:cNvSpPr txBox="1"/>
          <p:nvPr/>
        </p:nvSpPr>
        <p:spPr>
          <a:xfrm>
            <a:off x="2637175" y="2161562"/>
            <a:ext cx="228204" cy="21544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70" normalizeH="0" baseline="0" noProof="0" dirty="0">
                <a:ln>
                  <a:noFill/>
                </a:ln>
                <a:gradFill>
                  <a:gsLst>
                    <a:gs pos="2917">
                      <a:schemeClr val="bg2"/>
                    </a:gs>
                    <a:gs pos="95000">
                      <a:schemeClr val="bg2"/>
                    </a:gs>
                  </a:gsLst>
                  <a:lin ang="5400000" scaled="0"/>
                </a:gradFill>
                <a:effectLst/>
                <a:uLnTx/>
                <a:uFillTx/>
              </a:rPr>
              <a:t>Yes</a:t>
            </a:r>
            <a:endParaRPr kumimoji="0" lang="nl-BE" sz="1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cxnSp>
        <p:nvCxnSpPr>
          <p:cNvPr id="44" name="Straight Arrow Connector 43"/>
          <p:cNvCxnSpPr>
            <a:stCxn id="41" idx="2"/>
            <a:endCxn id="14" idx="0"/>
          </p:cNvCxnSpPr>
          <p:nvPr/>
        </p:nvCxnSpPr>
        <p:spPr>
          <a:xfrm flipH="1">
            <a:off x="4064351" y="3071698"/>
            <a:ext cx="1" cy="83273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4919111" y="2140782"/>
            <a:ext cx="222497" cy="21544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70" normalizeH="0" baseline="0" noProof="0" dirty="0">
                <a:ln>
                  <a:noFill/>
                </a:ln>
                <a:gradFill>
                  <a:gsLst>
                    <a:gs pos="2917">
                      <a:schemeClr val="bg2"/>
                    </a:gs>
                    <a:gs pos="95000">
                      <a:schemeClr val="bg2"/>
                    </a:gs>
                  </a:gsLst>
                  <a:lin ang="5400000" scaled="0"/>
                </a:gradFill>
                <a:effectLst/>
                <a:uLnTx/>
                <a:uFillTx/>
              </a:rPr>
              <a:t>No</a:t>
            </a:r>
            <a:endParaRPr kumimoji="0" lang="nl-BE" sz="1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sp>
        <p:nvSpPr>
          <p:cNvPr id="51" name="Flowchart: Decision 50"/>
          <p:cNvSpPr/>
          <p:nvPr/>
        </p:nvSpPr>
        <p:spPr bwMode="auto">
          <a:xfrm>
            <a:off x="801182" y="1750898"/>
            <a:ext cx="1542473" cy="1320800"/>
          </a:xfrm>
          <a:prstGeom prst="flowChartDecisio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Validation Required?</a:t>
            </a:r>
            <a:endParaRPr kumimoji="0" lang="nl-BE" sz="1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1" name="Flowchart: Decision 40"/>
          <p:cNvSpPr/>
          <p:nvPr/>
        </p:nvSpPr>
        <p:spPr bwMode="auto">
          <a:xfrm>
            <a:off x="3293115" y="1750898"/>
            <a:ext cx="1542473" cy="1320800"/>
          </a:xfrm>
          <a:prstGeom prst="flowChartDecisio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Useless code only?</a:t>
            </a:r>
            <a:endParaRPr kumimoji="0" lang="nl-BE" sz="1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4" name="Rectangle 13"/>
          <p:cNvSpPr/>
          <p:nvPr/>
        </p:nvSpPr>
        <p:spPr bwMode="auto">
          <a:xfrm>
            <a:off x="3376798" y="3904435"/>
            <a:ext cx="1375105" cy="98237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Remove Useless code</a:t>
            </a:r>
            <a:endParaRPr kumimoji="0" lang="nl-BE" sz="16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9" name="Rectangle 48"/>
          <p:cNvSpPr/>
          <p:nvPr/>
        </p:nvSpPr>
        <p:spPr bwMode="auto">
          <a:xfrm>
            <a:off x="5724720" y="1920113"/>
            <a:ext cx="1375105" cy="98237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Test form</a:t>
            </a:r>
            <a:endParaRPr kumimoji="0" lang="nl-BE" sz="16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50" name="Rectangle 49"/>
          <p:cNvSpPr/>
          <p:nvPr/>
        </p:nvSpPr>
        <p:spPr bwMode="auto">
          <a:xfrm>
            <a:off x="884865" y="5336071"/>
            <a:ext cx="1375105" cy="98237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Remediation needed!</a:t>
            </a:r>
            <a:endParaRPr kumimoji="0" lang="nl-BE" sz="16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cxnSp>
        <p:nvCxnSpPr>
          <p:cNvPr id="54" name="Elbow Connector 53"/>
          <p:cNvCxnSpPr>
            <a:stCxn id="14" idx="3"/>
            <a:endCxn id="49" idx="2"/>
          </p:cNvCxnSpPr>
          <p:nvPr/>
        </p:nvCxnSpPr>
        <p:spPr>
          <a:xfrm flipV="1">
            <a:off x="4751903" y="2902483"/>
            <a:ext cx="1660370" cy="1493137"/>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51" idx="2"/>
            <a:endCxn id="50" idx="0"/>
          </p:cNvCxnSpPr>
          <p:nvPr/>
        </p:nvCxnSpPr>
        <p:spPr>
          <a:xfrm flipH="1">
            <a:off x="1572418" y="3071698"/>
            <a:ext cx="1" cy="2264373"/>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0" name="Elbow Connector 59"/>
          <p:cNvCxnSpPr>
            <a:stCxn id="3" idx="2"/>
            <a:endCxn id="50" idx="3"/>
          </p:cNvCxnSpPr>
          <p:nvPr/>
        </p:nvCxnSpPr>
        <p:spPr>
          <a:xfrm rot="5400000">
            <a:off x="4259973" y="1071696"/>
            <a:ext cx="2755558" cy="6755563"/>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49" idx="3"/>
            <a:endCxn id="3" idx="1"/>
          </p:cNvCxnSpPr>
          <p:nvPr/>
        </p:nvCxnSpPr>
        <p:spPr>
          <a:xfrm>
            <a:off x="7099825" y="2411298"/>
            <a:ext cx="1144471"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6" name="Flowchart: Connector 65"/>
          <p:cNvSpPr/>
          <p:nvPr/>
        </p:nvSpPr>
        <p:spPr bwMode="auto">
          <a:xfrm>
            <a:off x="10931240" y="1945567"/>
            <a:ext cx="886137" cy="931462"/>
          </a:xfrm>
          <a:prstGeom prst="flowChartConnector">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Done</a:t>
            </a:r>
            <a:endParaRPr kumimoji="0" lang="nl-BE" sz="16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cxnSp>
        <p:nvCxnSpPr>
          <p:cNvPr id="67" name="Straight Arrow Connector 66"/>
          <p:cNvCxnSpPr>
            <a:stCxn id="3" idx="3"/>
            <a:endCxn id="66" idx="2"/>
          </p:cNvCxnSpPr>
          <p:nvPr/>
        </p:nvCxnSpPr>
        <p:spPr>
          <a:xfrm>
            <a:off x="9786769" y="2411298"/>
            <a:ext cx="1144471"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8752213" y="4154310"/>
            <a:ext cx="222497" cy="21544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70" normalizeH="0" baseline="0" noProof="0" dirty="0">
                <a:ln>
                  <a:noFill/>
                </a:ln>
                <a:gradFill>
                  <a:gsLst>
                    <a:gs pos="2917">
                      <a:schemeClr val="bg2"/>
                    </a:gs>
                    <a:gs pos="95000">
                      <a:schemeClr val="bg2"/>
                    </a:gs>
                  </a:gsLst>
                  <a:lin ang="5400000" scaled="0"/>
                </a:gradFill>
                <a:effectLst/>
                <a:uLnTx/>
                <a:uFillTx/>
              </a:rPr>
              <a:t>No</a:t>
            </a:r>
            <a:endParaRPr kumimoji="0" lang="nl-BE" sz="1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cxnSp>
        <p:nvCxnSpPr>
          <p:cNvPr id="72" name="Straight Arrow Connector 71"/>
          <p:cNvCxnSpPr>
            <a:stCxn id="51" idx="3"/>
            <a:endCxn id="41" idx="1"/>
          </p:cNvCxnSpPr>
          <p:nvPr/>
        </p:nvCxnSpPr>
        <p:spPr>
          <a:xfrm>
            <a:off x="2343655" y="2411298"/>
            <a:ext cx="949460"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41" idx="3"/>
            <a:endCxn id="49" idx="1"/>
          </p:cNvCxnSpPr>
          <p:nvPr/>
        </p:nvCxnSpPr>
        <p:spPr>
          <a:xfrm>
            <a:off x="4835588" y="2411298"/>
            <a:ext cx="889132"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10130800" y="2187225"/>
            <a:ext cx="228204" cy="21544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70" normalizeH="0" baseline="0" noProof="0" dirty="0">
                <a:ln>
                  <a:noFill/>
                </a:ln>
                <a:gradFill>
                  <a:gsLst>
                    <a:gs pos="2917">
                      <a:schemeClr val="bg2"/>
                    </a:gs>
                    <a:gs pos="95000">
                      <a:schemeClr val="bg2"/>
                    </a:gs>
                  </a:gsLst>
                  <a:lin ang="5400000" scaled="0"/>
                </a:gradFill>
                <a:effectLst/>
                <a:uLnTx/>
                <a:uFillTx/>
              </a:rPr>
              <a:t>Yes</a:t>
            </a:r>
            <a:endParaRPr kumimoji="0" lang="nl-BE" sz="1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sp>
        <p:nvSpPr>
          <p:cNvPr id="79" name="TextBox 78"/>
          <p:cNvSpPr txBox="1"/>
          <p:nvPr/>
        </p:nvSpPr>
        <p:spPr>
          <a:xfrm>
            <a:off x="4107663" y="3326480"/>
            <a:ext cx="228204" cy="21544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70" normalizeH="0" baseline="0" noProof="0" dirty="0">
                <a:ln>
                  <a:noFill/>
                </a:ln>
                <a:gradFill>
                  <a:gsLst>
                    <a:gs pos="2917">
                      <a:schemeClr val="bg2"/>
                    </a:gs>
                    <a:gs pos="95000">
                      <a:schemeClr val="bg2"/>
                    </a:gs>
                  </a:gsLst>
                  <a:lin ang="5400000" scaled="0"/>
                </a:gradFill>
                <a:effectLst/>
                <a:uLnTx/>
                <a:uFillTx/>
              </a:rPr>
              <a:t>Yes</a:t>
            </a:r>
            <a:endParaRPr kumimoji="0" lang="nl-BE" sz="1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sp>
        <p:nvSpPr>
          <p:cNvPr id="80" name="TextBox 79"/>
          <p:cNvSpPr txBox="1"/>
          <p:nvPr/>
        </p:nvSpPr>
        <p:spPr>
          <a:xfrm>
            <a:off x="1590308" y="4040612"/>
            <a:ext cx="222497" cy="21544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70" normalizeH="0" baseline="0" noProof="0" dirty="0">
                <a:ln>
                  <a:noFill/>
                </a:ln>
                <a:gradFill>
                  <a:gsLst>
                    <a:gs pos="2917">
                      <a:schemeClr val="bg2"/>
                    </a:gs>
                    <a:gs pos="95000">
                      <a:schemeClr val="bg2"/>
                    </a:gs>
                  </a:gsLst>
                  <a:lin ang="5400000" scaled="0"/>
                </a:gradFill>
                <a:effectLst/>
                <a:uLnTx/>
                <a:uFillTx/>
              </a:rPr>
              <a:t>No</a:t>
            </a:r>
            <a:endParaRPr kumimoji="0" lang="nl-BE" sz="1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spTree>
    <p:extLst>
      <p:ext uri="{BB962C8B-B14F-4D97-AF65-F5344CB8AC3E}">
        <p14:creationId xmlns:p14="http://schemas.microsoft.com/office/powerpoint/2010/main" val="1514359627"/>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forms with code behind</a:t>
            </a:r>
            <a:endParaRPr lang="nl-BE" dirty="0"/>
          </a:p>
        </p:txBody>
      </p:sp>
      <p:sp>
        <p:nvSpPr>
          <p:cNvPr id="3" name="Text Placeholder 2"/>
          <p:cNvSpPr>
            <a:spLocks noGrp="1"/>
          </p:cNvSpPr>
          <p:nvPr>
            <p:ph type="body" sz="quarter" idx="10"/>
          </p:nvPr>
        </p:nvSpPr>
        <p:spPr>
          <a:xfrm>
            <a:off x="519113" y="1447799"/>
            <a:ext cx="9280670" cy="2043636"/>
          </a:xfrm>
        </p:spPr>
        <p:txBody>
          <a:bodyPr/>
          <a:lstStyle/>
          <a:p>
            <a:r>
              <a:rPr lang="en-US" dirty="0"/>
              <a:t>Forms with “useless” code:</a:t>
            </a:r>
          </a:p>
          <a:p>
            <a:pPr lvl="1"/>
            <a:r>
              <a:rPr lang="en-US" dirty="0">
                <a:solidFill>
                  <a:schemeClr val="accent1"/>
                </a:solidFill>
              </a:rPr>
              <a:t>See the “fix” guidance in this deck</a:t>
            </a:r>
            <a:endParaRPr lang="nl-BE" dirty="0">
              <a:solidFill>
                <a:schemeClr val="accent1"/>
              </a:solidFill>
            </a:endParaRPr>
          </a:p>
          <a:p>
            <a:r>
              <a:rPr lang="en-US" dirty="0"/>
              <a:t>Forms marked as “</a:t>
            </a:r>
            <a:r>
              <a:rPr lang="en-US" dirty="0" err="1"/>
              <a:t>ValidationRequired</a:t>
            </a:r>
            <a:r>
              <a:rPr lang="en-US" dirty="0"/>
              <a:t>”:</a:t>
            </a:r>
          </a:p>
          <a:p>
            <a:pPr lvl="1"/>
            <a:r>
              <a:rPr lang="en-US" dirty="0"/>
              <a:t>Can be republished from the InfoPath XSN file</a:t>
            </a:r>
          </a:p>
          <a:p>
            <a:pPr lvl="1"/>
            <a:r>
              <a:rPr lang="en-US" b="1" dirty="0">
                <a:solidFill>
                  <a:srgbClr val="FF0000"/>
                </a:solidFill>
                <a:highlight>
                  <a:srgbClr val="FFFF00"/>
                </a:highlight>
              </a:rPr>
              <a:t>UPDATE</a:t>
            </a:r>
            <a:r>
              <a:rPr lang="en-US" dirty="0">
                <a:highlight>
                  <a:srgbClr val="FFFF00"/>
                </a:highlight>
              </a:rPr>
              <a:t>: these forms also require fixing since sandbox solutions with code are not allowed anymore</a:t>
            </a:r>
          </a:p>
          <a:p>
            <a:r>
              <a:rPr lang="en-US" dirty="0"/>
              <a:t>Forms marked as “</a:t>
            </a:r>
            <a:r>
              <a:rPr lang="en-US" dirty="0" err="1"/>
              <a:t>RemediationRequired</a:t>
            </a:r>
            <a:r>
              <a:rPr lang="en-US" dirty="0"/>
              <a:t>”:</a:t>
            </a:r>
          </a:p>
          <a:p>
            <a:pPr lvl="1"/>
            <a:r>
              <a:rPr lang="en-US" dirty="0"/>
              <a:t>Can not be simply republished as form needs to be upgraded to at least InfoPath 2010 level</a:t>
            </a:r>
          </a:p>
          <a:p>
            <a:pPr lvl="1"/>
            <a:r>
              <a:rPr lang="en-US" dirty="0"/>
              <a:t>You can face errors like shown in the image</a:t>
            </a:r>
          </a:p>
          <a:p>
            <a:pPr lvl="1"/>
            <a:r>
              <a:rPr lang="en-US" dirty="0">
                <a:solidFill>
                  <a:schemeClr val="accent1"/>
                </a:solidFill>
              </a:rPr>
              <a:t>See the “fix” guidance in the InfoPath JDP Remediation deck</a:t>
            </a:r>
            <a:endParaRPr lang="nl-BE" dirty="0">
              <a:solidFill>
                <a:schemeClr val="accent1"/>
              </a:solidFill>
            </a:endParaRPr>
          </a:p>
          <a:p>
            <a:pPr lvl="2"/>
            <a:endParaRPr lang="nl-BE" dirty="0"/>
          </a:p>
        </p:txBody>
      </p:sp>
      <p:pic>
        <p:nvPicPr>
          <p:cNvPr id="4" name="Picture 3"/>
          <p:cNvPicPr>
            <a:picLocks noChangeAspect="1"/>
          </p:cNvPicPr>
          <p:nvPr/>
        </p:nvPicPr>
        <p:blipFill>
          <a:blip r:embed="rId2"/>
          <a:stretch>
            <a:fillRect/>
          </a:stretch>
        </p:blipFill>
        <p:spPr>
          <a:xfrm>
            <a:off x="9994419" y="2678479"/>
            <a:ext cx="1942857" cy="3257143"/>
          </a:xfrm>
          <a:prstGeom prst="rect">
            <a:avLst/>
          </a:prstGeom>
        </p:spPr>
      </p:pic>
    </p:spTree>
    <p:extLst>
      <p:ext uri="{BB962C8B-B14F-4D97-AF65-F5344CB8AC3E}">
        <p14:creationId xmlns:p14="http://schemas.microsoft.com/office/powerpoint/2010/main" val="2744138275"/>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flow – unsupported soap calls</a:t>
            </a:r>
            <a:endParaRPr lang="nl-BE" dirty="0"/>
          </a:p>
        </p:txBody>
      </p:sp>
      <p:sp>
        <p:nvSpPr>
          <p:cNvPr id="3" name="Flowchart: Decision 2"/>
          <p:cNvSpPr/>
          <p:nvPr/>
        </p:nvSpPr>
        <p:spPr bwMode="auto">
          <a:xfrm>
            <a:off x="8820460" y="1772885"/>
            <a:ext cx="1542473" cy="1320800"/>
          </a:xfrm>
          <a:prstGeom prst="flowChartDecisio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Works?</a:t>
            </a:r>
            <a:endParaRPr kumimoji="0" lang="nl-BE" sz="1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cxnSp>
        <p:nvCxnSpPr>
          <p:cNvPr id="10" name="Elbow Connector 9"/>
          <p:cNvCxnSpPr>
            <a:stCxn id="3" idx="2"/>
            <a:endCxn id="50" idx="3"/>
          </p:cNvCxnSpPr>
          <p:nvPr/>
        </p:nvCxnSpPr>
        <p:spPr>
          <a:xfrm rot="5400000">
            <a:off x="7451282" y="2085990"/>
            <a:ext cx="1132720" cy="3148111"/>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554050" y="2180034"/>
            <a:ext cx="228204" cy="21544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70" normalizeH="0" baseline="0" noProof="0" dirty="0">
                <a:ln>
                  <a:noFill/>
                </a:ln>
                <a:gradFill>
                  <a:gsLst>
                    <a:gs pos="2917">
                      <a:schemeClr val="bg2"/>
                    </a:gs>
                    <a:gs pos="95000">
                      <a:schemeClr val="bg2"/>
                    </a:gs>
                  </a:gsLst>
                  <a:lin ang="5400000" scaled="0"/>
                </a:gradFill>
                <a:effectLst/>
                <a:uLnTx/>
                <a:uFillTx/>
              </a:rPr>
              <a:t>Yes</a:t>
            </a:r>
            <a:endParaRPr kumimoji="0" lang="nl-BE" sz="1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cxnSp>
        <p:nvCxnSpPr>
          <p:cNvPr id="44" name="Straight Arrow Connector 43"/>
          <p:cNvCxnSpPr>
            <a:stCxn id="51" idx="2"/>
            <a:endCxn id="25" idx="0"/>
          </p:cNvCxnSpPr>
          <p:nvPr/>
        </p:nvCxnSpPr>
        <p:spPr>
          <a:xfrm flipH="1">
            <a:off x="1569203" y="3093685"/>
            <a:ext cx="3216" cy="47232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4549657" y="2159254"/>
            <a:ext cx="243978" cy="21544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70" normalizeH="0" baseline="0" noProof="0" dirty="0">
                <a:ln>
                  <a:noFill/>
                </a:ln>
                <a:gradFill>
                  <a:gsLst>
                    <a:gs pos="2917">
                      <a:schemeClr val="bg2"/>
                    </a:gs>
                    <a:gs pos="95000">
                      <a:schemeClr val="bg2"/>
                    </a:gs>
                  </a:gsLst>
                  <a:lin ang="5400000" scaled="0"/>
                </a:gradFill>
                <a:effectLst/>
                <a:uLnTx/>
                <a:uFillTx/>
              </a:rPr>
              <a:t>Yes</a:t>
            </a:r>
            <a:endParaRPr kumimoji="0" lang="nl-BE" sz="1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sp>
        <p:nvSpPr>
          <p:cNvPr id="51" name="Flowchart: Decision 50"/>
          <p:cNvSpPr/>
          <p:nvPr/>
        </p:nvSpPr>
        <p:spPr bwMode="auto">
          <a:xfrm>
            <a:off x="801182" y="1772885"/>
            <a:ext cx="1542473" cy="1320800"/>
          </a:xfrm>
          <a:prstGeom prst="flowChartDecisio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Custom soap service?</a:t>
            </a:r>
            <a:endParaRPr kumimoji="0" lang="nl-BE" sz="1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1" name="Flowchart: Decision 40"/>
          <p:cNvSpPr/>
          <p:nvPr/>
        </p:nvSpPr>
        <p:spPr bwMode="auto">
          <a:xfrm>
            <a:off x="2914426" y="1772885"/>
            <a:ext cx="1542473" cy="1320800"/>
          </a:xfrm>
          <a:prstGeom prst="flowChartDecisio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No authentication required?</a:t>
            </a:r>
            <a:endParaRPr kumimoji="0" lang="nl-BE" sz="1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4" name="Rectangle 13"/>
          <p:cNvSpPr/>
          <p:nvPr/>
        </p:nvSpPr>
        <p:spPr bwMode="auto">
          <a:xfrm>
            <a:off x="881649" y="5524959"/>
            <a:ext cx="1375105" cy="98237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Fix UDCX</a:t>
            </a:r>
          </a:p>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Check input data</a:t>
            </a:r>
            <a:endParaRPr kumimoji="0" lang="nl-BE" sz="16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9" name="Rectangle 48"/>
          <p:cNvSpPr/>
          <p:nvPr/>
        </p:nvSpPr>
        <p:spPr bwMode="auto">
          <a:xfrm>
            <a:off x="6962466" y="1942100"/>
            <a:ext cx="1375105" cy="98237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Test form</a:t>
            </a:r>
            <a:endParaRPr kumimoji="0" lang="nl-BE" sz="16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50" name="Rectangle 49"/>
          <p:cNvSpPr/>
          <p:nvPr/>
        </p:nvSpPr>
        <p:spPr bwMode="auto">
          <a:xfrm>
            <a:off x="5068481" y="3735220"/>
            <a:ext cx="1375105" cy="98237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Remediation needed!</a:t>
            </a:r>
            <a:endParaRPr kumimoji="0" lang="nl-BE" sz="16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cxnSp>
        <p:nvCxnSpPr>
          <p:cNvPr id="54" name="Elbow Connector 53"/>
          <p:cNvCxnSpPr>
            <a:stCxn id="41" idx="2"/>
            <a:endCxn id="50" idx="1"/>
          </p:cNvCxnSpPr>
          <p:nvPr/>
        </p:nvCxnSpPr>
        <p:spPr>
          <a:xfrm rot="16200000" flipH="1">
            <a:off x="3810712" y="2968636"/>
            <a:ext cx="1132720" cy="1382818"/>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25" idx="3"/>
            <a:endCxn id="50" idx="1"/>
          </p:cNvCxnSpPr>
          <p:nvPr/>
        </p:nvCxnSpPr>
        <p:spPr>
          <a:xfrm>
            <a:off x="2340439" y="4226405"/>
            <a:ext cx="2728042"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0" name="Elbow Connector 59"/>
          <p:cNvCxnSpPr>
            <a:stCxn id="14" idx="3"/>
            <a:endCxn id="49" idx="2"/>
          </p:cNvCxnSpPr>
          <p:nvPr/>
        </p:nvCxnSpPr>
        <p:spPr>
          <a:xfrm flipV="1">
            <a:off x="2256754" y="2924470"/>
            <a:ext cx="5393265" cy="3091674"/>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3" idx="3"/>
            <a:endCxn id="66" idx="2"/>
          </p:cNvCxnSpPr>
          <p:nvPr/>
        </p:nvCxnSpPr>
        <p:spPr>
          <a:xfrm>
            <a:off x="10362933" y="2433285"/>
            <a:ext cx="807374"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6" name="Flowchart: Connector 65"/>
          <p:cNvSpPr/>
          <p:nvPr/>
        </p:nvSpPr>
        <p:spPr bwMode="auto">
          <a:xfrm>
            <a:off x="11170307" y="1967554"/>
            <a:ext cx="886137" cy="931462"/>
          </a:xfrm>
          <a:prstGeom prst="flowChartConnector">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Done</a:t>
            </a:r>
            <a:endParaRPr kumimoji="0" lang="nl-BE" sz="16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cxnSp>
        <p:nvCxnSpPr>
          <p:cNvPr id="67" name="Straight Arrow Connector 66"/>
          <p:cNvCxnSpPr>
            <a:stCxn id="51" idx="3"/>
            <a:endCxn id="41" idx="1"/>
          </p:cNvCxnSpPr>
          <p:nvPr/>
        </p:nvCxnSpPr>
        <p:spPr>
          <a:xfrm>
            <a:off x="2343655" y="2433285"/>
            <a:ext cx="570771"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0" name="Flowchart: Decision 19"/>
          <p:cNvSpPr/>
          <p:nvPr/>
        </p:nvSpPr>
        <p:spPr bwMode="auto">
          <a:xfrm>
            <a:off x="4984797" y="1772885"/>
            <a:ext cx="1542473" cy="1320800"/>
          </a:xfrm>
          <a:prstGeom prst="flowChartDecisio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Service host reachable?</a:t>
            </a:r>
            <a:endParaRPr kumimoji="0" lang="nl-BE" sz="1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5" name="Flowchart: Decision 24"/>
          <p:cNvSpPr/>
          <p:nvPr/>
        </p:nvSpPr>
        <p:spPr bwMode="auto">
          <a:xfrm>
            <a:off x="797966" y="3566005"/>
            <a:ext cx="1542473" cy="1320800"/>
          </a:xfrm>
          <a:prstGeom prst="flowChartDecisio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Supported OOB ASMX call?</a:t>
            </a:r>
            <a:endParaRPr kumimoji="0" lang="nl-BE" sz="1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cxnSp>
        <p:nvCxnSpPr>
          <p:cNvPr id="28" name="Straight Arrow Connector 27"/>
          <p:cNvCxnSpPr>
            <a:stCxn id="41" idx="3"/>
            <a:endCxn id="20" idx="1"/>
          </p:cNvCxnSpPr>
          <p:nvPr/>
        </p:nvCxnSpPr>
        <p:spPr>
          <a:xfrm>
            <a:off x="4456899" y="2433285"/>
            <a:ext cx="527898"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0" idx="3"/>
            <a:endCxn id="49" idx="1"/>
          </p:cNvCxnSpPr>
          <p:nvPr/>
        </p:nvCxnSpPr>
        <p:spPr>
          <a:xfrm>
            <a:off x="6527270" y="2433285"/>
            <a:ext cx="435196"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49" idx="3"/>
            <a:endCxn id="3" idx="1"/>
          </p:cNvCxnSpPr>
          <p:nvPr/>
        </p:nvCxnSpPr>
        <p:spPr>
          <a:xfrm>
            <a:off x="8337571" y="2433285"/>
            <a:ext cx="482889"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25" idx="2"/>
            <a:endCxn id="14" idx="0"/>
          </p:cNvCxnSpPr>
          <p:nvPr/>
        </p:nvCxnSpPr>
        <p:spPr>
          <a:xfrm flipH="1">
            <a:off x="1569202" y="4886805"/>
            <a:ext cx="1" cy="63815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6548782" y="2203126"/>
            <a:ext cx="228204" cy="21544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70" normalizeH="0" baseline="0" noProof="0" dirty="0">
                <a:ln>
                  <a:noFill/>
                </a:ln>
                <a:gradFill>
                  <a:gsLst>
                    <a:gs pos="2917">
                      <a:schemeClr val="bg2"/>
                    </a:gs>
                    <a:gs pos="95000">
                      <a:schemeClr val="bg2"/>
                    </a:gs>
                  </a:gsLst>
                  <a:lin ang="5400000" scaled="0"/>
                </a:gradFill>
                <a:effectLst/>
                <a:uLnTx/>
                <a:uFillTx/>
              </a:rPr>
              <a:t>Yes</a:t>
            </a:r>
            <a:endParaRPr kumimoji="0" lang="nl-BE" sz="1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sp>
        <p:nvSpPr>
          <p:cNvPr id="52" name="TextBox 51"/>
          <p:cNvSpPr txBox="1"/>
          <p:nvPr/>
        </p:nvSpPr>
        <p:spPr>
          <a:xfrm>
            <a:off x="9615805" y="3466198"/>
            <a:ext cx="222497" cy="21544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70" normalizeH="0" baseline="0" noProof="0" dirty="0">
                <a:ln>
                  <a:noFill/>
                </a:ln>
                <a:gradFill>
                  <a:gsLst>
                    <a:gs pos="2917">
                      <a:schemeClr val="bg2"/>
                    </a:gs>
                    <a:gs pos="95000">
                      <a:schemeClr val="bg2"/>
                    </a:gs>
                  </a:gsLst>
                  <a:lin ang="5400000" scaled="0"/>
                </a:gradFill>
                <a:effectLst/>
                <a:uLnTx/>
                <a:uFillTx/>
              </a:rPr>
              <a:t>No</a:t>
            </a:r>
            <a:endParaRPr kumimoji="0" lang="nl-BE" sz="1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sp>
        <p:nvSpPr>
          <p:cNvPr id="55" name="TextBox 54"/>
          <p:cNvSpPr txBox="1"/>
          <p:nvPr/>
        </p:nvSpPr>
        <p:spPr>
          <a:xfrm>
            <a:off x="3718373" y="3433875"/>
            <a:ext cx="222497" cy="21544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70" normalizeH="0" baseline="0" noProof="0" dirty="0">
                <a:ln>
                  <a:noFill/>
                </a:ln>
                <a:gradFill>
                  <a:gsLst>
                    <a:gs pos="2917">
                      <a:schemeClr val="bg2"/>
                    </a:gs>
                    <a:gs pos="95000">
                      <a:schemeClr val="bg2"/>
                    </a:gs>
                  </a:gsLst>
                  <a:lin ang="5400000" scaled="0"/>
                </a:gradFill>
                <a:effectLst/>
                <a:uLnTx/>
                <a:uFillTx/>
              </a:rPr>
              <a:t>No</a:t>
            </a:r>
            <a:endParaRPr kumimoji="0" lang="nl-BE" sz="1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sp>
        <p:nvSpPr>
          <p:cNvPr id="56" name="TextBox 55"/>
          <p:cNvSpPr txBox="1"/>
          <p:nvPr/>
        </p:nvSpPr>
        <p:spPr>
          <a:xfrm>
            <a:off x="1607861" y="3170640"/>
            <a:ext cx="222497" cy="21544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70" normalizeH="0" baseline="0" noProof="0" dirty="0">
                <a:ln>
                  <a:noFill/>
                </a:ln>
                <a:gradFill>
                  <a:gsLst>
                    <a:gs pos="2917">
                      <a:schemeClr val="bg2"/>
                    </a:gs>
                    <a:gs pos="95000">
                      <a:schemeClr val="bg2"/>
                    </a:gs>
                  </a:gsLst>
                  <a:lin ang="5400000" scaled="0"/>
                </a:gradFill>
                <a:effectLst/>
                <a:uLnTx/>
                <a:uFillTx/>
              </a:rPr>
              <a:t>No</a:t>
            </a:r>
            <a:endParaRPr kumimoji="0" lang="nl-BE" sz="1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sp>
        <p:nvSpPr>
          <p:cNvPr id="57" name="TextBox 56"/>
          <p:cNvSpPr txBox="1"/>
          <p:nvPr/>
        </p:nvSpPr>
        <p:spPr>
          <a:xfrm>
            <a:off x="2600773" y="3978817"/>
            <a:ext cx="222497" cy="21544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70" normalizeH="0" baseline="0" noProof="0" dirty="0">
                <a:ln>
                  <a:noFill/>
                </a:ln>
                <a:gradFill>
                  <a:gsLst>
                    <a:gs pos="2917">
                      <a:schemeClr val="bg2"/>
                    </a:gs>
                    <a:gs pos="95000">
                      <a:schemeClr val="bg2"/>
                    </a:gs>
                  </a:gsLst>
                  <a:lin ang="5400000" scaled="0"/>
                </a:gradFill>
                <a:effectLst/>
                <a:uLnTx/>
                <a:uFillTx/>
              </a:rPr>
              <a:t>No</a:t>
            </a:r>
            <a:endParaRPr kumimoji="0" lang="nl-BE" sz="1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sp>
        <p:nvSpPr>
          <p:cNvPr id="58" name="TextBox 57"/>
          <p:cNvSpPr txBox="1"/>
          <p:nvPr/>
        </p:nvSpPr>
        <p:spPr>
          <a:xfrm>
            <a:off x="1588848" y="5029453"/>
            <a:ext cx="228204" cy="21544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70" normalizeH="0" baseline="0" noProof="0" dirty="0">
                <a:ln>
                  <a:noFill/>
                </a:ln>
                <a:gradFill>
                  <a:gsLst>
                    <a:gs pos="2917">
                      <a:schemeClr val="bg2"/>
                    </a:gs>
                    <a:gs pos="95000">
                      <a:schemeClr val="bg2"/>
                    </a:gs>
                  </a:gsLst>
                  <a:lin ang="5400000" scaled="0"/>
                </a:gradFill>
                <a:effectLst/>
                <a:uLnTx/>
                <a:uFillTx/>
              </a:rPr>
              <a:t>Yes</a:t>
            </a:r>
            <a:endParaRPr kumimoji="0" lang="nl-BE" sz="1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cxnSp>
        <p:nvCxnSpPr>
          <p:cNvPr id="61" name="Straight Arrow Connector 60"/>
          <p:cNvCxnSpPr>
            <a:stCxn id="20" idx="2"/>
            <a:endCxn id="50" idx="0"/>
          </p:cNvCxnSpPr>
          <p:nvPr/>
        </p:nvCxnSpPr>
        <p:spPr>
          <a:xfrm>
            <a:off x="5756034" y="3093685"/>
            <a:ext cx="0" cy="64153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5791941" y="3263003"/>
            <a:ext cx="222497" cy="21544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70" normalizeH="0" baseline="0" noProof="0" dirty="0">
                <a:ln>
                  <a:noFill/>
                </a:ln>
                <a:gradFill>
                  <a:gsLst>
                    <a:gs pos="2917">
                      <a:schemeClr val="bg2"/>
                    </a:gs>
                    <a:gs pos="95000">
                      <a:schemeClr val="bg2"/>
                    </a:gs>
                  </a:gsLst>
                  <a:lin ang="5400000" scaled="0"/>
                </a:gradFill>
                <a:effectLst/>
                <a:uLnTx/>
                <a:uFillTx/>
              </a:rPr>
              <a:t>No</a:t>
            </a:r>
            <a:endParaRPr kumimoji="0" lang="nl-BE" sz="1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sp>
        <p:nvSpPr>
          <p:cNvPr id="64" name="TextBox 63"/>
          <p:cNvSpPr txBox="1"/>
          <p:nvPr/>
        </p:nvSpPr>
        <p:spPr>
          <a:xfrm>
            <a:off x="10604105" y="2200820"/>
            <a:ext cx="243978" cy="21544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70" normalizeH="0" baseline="0" noProof="0" dirty="0">
                <a:ln>
                  <a:noFill/>
                </a:ln>
                <a:gradFill>
                  <a:gsLst>
                    <a:gs pos="2917">
                      <a:schemeClr val="bg2"/>
                    </a:gs>
                    <a:gs pos="95000">
                      <a:schemeClr val="bg2"/>
                    </a:gs>
                  </a:gsLst>
                  <a:lin ang="5400000" scaled="0"/>
                </a:gradFill>
                <a:effectLst/>
                <a:uLnTx/>
                <a:uFillTx/>
              </a:rPr>
              <a:t>Yes</a:t>
            </a:r>
            <a:endParaRPr kumimoji="0" lang="nl-BE" sz="1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spTree>
    <p:extLst>
      <p:ext uri="{BB962C8B-B14F-4D97-AF65-F5344CB8AC3E}">
        <p14:creationId xmlns:p14="http://schemas.microsoft.com/office/powerpoint/2010/main" val="3841609759"/>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Testing forms with unsupported soap calls</a:t>
            </a:r>
            <a:endParaRPr lang="nl-BE" sz="4800" dirty="0"/>
          </a:p>
        </p:txBody>
      </p:sp>
      <p:sp>
        <p:nvSpPr>
          <p:cNvPr id="3" name="Text Placeholder 2"/>
          <p:cNvSpPr>
            <a:spLocks noGrp="1"/>
          </p:cNvSpPr>
          <p:nvPr>
            <p:ph type="body" sz="quarter" idx="10"/>
          </p:nvPr>
        </p:nvSpPr>
        <p:spPr/>
        <p:txBody>
          <a:bodyPr/>
          <a:lstStyle/>
          <a:p>
            <a:r>
              <a:rPr lang="en-US" sz="3600" dirty="0"/>
              <a:t>Calling non SharePoint service:</a:t>
            </a:r>
          </a:p>
          <a:p>
            <a:pPr lvl="1"/>
            <a:r>
              <a:rPr lang="en-US" sz="2000" dirty="0"/>
              <a:t>Calling service requiring authentication: will not work. </a:t>
            </a:r>
            <a:r>
              <a:rPr lang="en-US" sz="2000" dirty="0">
                <a:solidFill>
                  <a:schemeClr val="accent1"/>
                </a:solidFill>
              </a:rPr>
              <a:t>See the “fix” guidance in this deck</a:t>
            </a:r>
          </a:p>
          <a:p>
            <a:pPr lvl="1"/>
            <a:r>
              <a:rPr lang="en-US" sz="2000" dirty="0"/>
              <a:t>Calling other services: if service endpoint can be made reachable from </a:t>
            </a:r>
            <a:r>
              <a:rPr lang="en-US" sz="2000" dirty="0" err="1"/>
              <a:t>DvNext</a:t>
            </a:r>
            <a:r>
              <a:rPr lang="en-US" sz="2000" dirty="0"/>
              <a:t> / MT then this should work</a:t>
            </a:r>
          </a:p>
          <a:p>
            <a:r>
              <a:rPr lang="en-US" sz="3600" dirty="0"/>
              <a:t>Calling SharePoint ASMX services:</a:t>
            </a:r>
          </a:p>
          <a:p>
            <a:pPr lvl="1"/>
            <a:r>
              <a:rPr lang="en-US" sz="2000" dirty="0"/>
              <a:t>Service is part of the 10 supported calls listed on the next slide:</a:t>
            </a:r>
          </a:p>
          <a:p>
            <a:pPr lvl="2"/>
            <a:r>
              <a:rPr lang="en-US" sz="2000" dirty="0"/>
              <a:t>Remove the UDCX link or take over the UDCX file and remove the authentication section from that file</a:t>
            </a:r>
          </a:p>
          <a:p>
            <a:pPr lvl="2"/>
            <a:r>
              <a:rPr lang="en-US" sz="2000" dirty="0"/>
              <a:t>Ensure you do not call </a:t>
            </a:r>
            <a:r>
              <a:rPr lang="en-US" sz="2000" dirty="0" err="1"/>
              <a:t>GetUserProfileByName</a:t>
            </a:r>
            <a:r>
              <a:rPr lang="en-US" sz="2000" dirty="0"/>
              <a:t> with “empty” input: currently we’re working on getting this fixed, for now specifying the </a:t>
            </a:r>
            <a:r>
              <a:rPr lang="en-US" sz="2000" dirty="0" err="1"/>
              <a:t>userName</a:t>
            </a:r>
            <a:r>
              <a:rPr lang="en-US" sz="2000" dirty="0"/>
              <a:t>() as input is a workaround</a:t>
            </a:r>
          </a:p>
          <a:p>
            <a:pPr lvl="1"/>
            <a:r>
              <a:rPr lang="en-US" sz="2000" dirty="0"/>
              <a:t>Service is non supported SharePoint ASMX service:</a:t>
            </a:r>
          </a:p>
          <a:p>
            <a:pPr lvl="2"/>
            <a:r>
              <a:rPr lang="en-US" sz="2000" dirty="0">
                <a:solidFill>
                  <a:schemeClr val="accent1"/>
                </a:solidFill>
              </a:rPr>
              <a:t>See the “fix” guidance in this deck</a:t>
            </a:r>
          </a:p>
        </p:txBody>
      </p:sp>
    </p:spTree>
    <p:extLst>
      <p:ext uri="{BB962C8B-B14F-4D97-AF65-F5344CB8AC3E}">
        <p14:creationId xmlns:p14="http://schemas.microsoft.com/office/powerpoint/2010/main" val="351350503"/>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Supported OOB ASMX soap calls</a:t>
            </a:r>
            <a:endParaRPr lang="nl-BE" dirty="0"/>
          </a:p>
        </p:txBody>
      </p:sp>
      <p:sp>
        <p:nvSpPr>
          <p:cNvPr id="3" name="Text Placeholder 2"/>
          <p:cNvSpPr>
            <a:spLocks noGrp="1"/>
          </p:cNvSpPr>
          <p:nvPr>
            <p:ph type="body" sz="quarter" idx="10"/>
          </p:nvPr>
        </p:nvSpPr>
        <p:spPr/>
        <p:txBody>
          <a:bodyPr/>
          <a:lstStyle/>
          <a:p>
            <a:r>
              <a:rPr lang="en-US" sz="3600" dirty="0"/>
              <a:t>List of “supported” services and their operations:</a:t>
            </a:r>
          </a:p>
          <a:p>
            <a:pPr lvl="1"/>
            <a:r>
              <a:rPr lang="nl-BE" sz="2000" dirty="0"/>
              <a:t>Lists.asmx</a:t>
            </a:r>
          </a:p>
          <a:p>
            <a:pPr lvl="2"/>
            <a:r>
              <a:rPr lang="nl-BE" sz="2000" dirty="0" err="1"/>
              <a:t>CheckOutFile</a:t>
            </a:r>
            <a:endParaRPr lang="nl-BE" sz="2000" dirty="0"/>
          </a:p>
          <a:p>
            <a:pPr lvl="2"/>
            <a:r>
              <a:rPr lang="nl-BE" sz="2000" dirty="0" err="1"/>
              <a:t>CheckInFile</a:t>
            </a:r>
            <a:endParaRPr lang="nl-BE" sz="2000" dirty="0"/>
          </a:p>
          <a:p>
            <a:pPr lvl="1"/>
            <a:r>
              <a:rPr lang="nl-BE" sz="2000" dirty="0"/>
              <a:t>Usergroup.asmx</a:t>
            </a:r>
          </a:p>
          <a:p>
            <a:pPr lvl="2"/>
            <a:r>
              <a:rPr lang="nl-BE" sz="2000" dirty="0" err="1"/>
              <a:t>GetUserCollectionFromGroup</a:t>
            </a:r>
            <a:endParaRPr lang="nl-BE" sz="2000" dirty="0"/>
          </a:p>
          <a:p>
            <a:pPr lvl="2"/>
            <a:r>
              <a:rPr lang="nl-BE" sz="2000" dirty="0" err="1"/>
              <a:t>GetUserCollectionFromSite</a:t>
            </a:r>
            <a:endParaRPr lang="nl-BE" sz="2000" dirty="0"/>
          </a:p>
          <a:p>
            <a:pPr lvl="2"/>
            <a:r>
              <a:rPr lang="nl-BE" sz="2000" dirty="0" err="1"/>
              <a:t>GetGroupCollectionFromWeb</a:t>
            </a:r>
            <a:endParaRPr lang="nl-BE" sz="2000" dirty="0"/>
          </a:p>
          <a:p>
            <a:pPr lvl="1"/>
            <a:r>
              <a:rPr lang="nl-BE" sz="2000" dirty="0"/>
              <a:t>UserProfileService.asmx</a:t>
            </a:r>
          </a:p>
          <a:p>
            <a:pPr lvl="2"/>
            <a:r>
              <a:rPr lang="nl-BE" sz="2000" dirty="0" err="1"/>
              <a:t>GetUserProfileByName</a:t>
            </a:r>
            <a:endParaRPr lang="nl-BE" sz="2000" dirty="0"/>
          </a:p>
          <a:p>
            <a:pPr lvl="2"/>
            <a:r>
              <a:rPr lang="nl-BE" sz="2000" dirty="0" err="1"/>
              <a:t>GetUserPropertyByAccountName</a:t>
            </a:r>
            <a:endParaRPr lang="nl-BE" sz="2000" dirty="0"/>
          </a:p>
          <a:p>
            <a:pPr lvl="2"/>
            <a:r>
              <a:rPr lang="nl-BE" sz="2000" dirty="0" err="1"/>
              <a:t>GetCommonManager</a:t>
            </a:r>
            <a:endParaRPr lang="nl-BE" sz="2000" dirty="0"/>
          </a:p>
          <a:p>
            <a:pPr lvl="2"/>
            <a:r>
              <a:rPr lang="nl-BE" sz="2000" dirty="0" err="1"/>
              <a:t>GetUserMemberships</a:t>
            </a:r>
            <a:endParaRPr lang="nl-BE" sz="2000" dirty="0"/>
          </a:p>
          <a:p>
            <a:pPr lvl="2"/>
            <a:r>
              <a:rPr lang="nl-BE" sz="2000" dirty="0" err="1"/>
              <a:t>GetCommonMemberships</a:t>
            </a:r>
            <a:endParaRPr lang="nl-BE" sz="2000" dirty="0"/>
          </a:p>
          <a:p>
            <a:endParaRPr lang="nl-BE" dirty="0"/>
          </a:p>
        </p:txBody>
      </p:sp>
    </p:spTree>
    <p:extLst>
      <p:ext uri="{BB962C8B-B14F-4D97-AF65-F5344CB8AC3E}">
        <p14:creationId xmlns:p14="http://schemas.microsoft.com/office/powerpoint/2010/main" val="1915177296"/>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Testing flow – unsupported data connections</a:t>
            </a:r>
            <a:endParaRPr lang="nl-BE" sz="4800" dirty="0"/>
          </a:p>
        </p:txBody>
      </p:sp>
      <p:sp>
        <p:nvSpPr>
          <p:cNvPr id="3" name="Flowchart: Decision 2"/>
          <p:cNvSpPr/>
          <p:nvPr/>
        </p:nvSpPr>
        <p:spPr bwMode="auto">
          <a:xfrm>
            <a:off x="8244296" y="1750898"/>
            <a:ext cx="1542473" cy="1320800"/>
          </a:xfrm>
          <a:prstGeom prst="flowChartDecisio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Works?</a:t>
            </a:r>
            <a:endParaRPr kumimoji="0" lang="nl-BE" sz="1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8" name="TextBox 17"/>
          <p:cNvSpPr txBox="1"/>
          <p:nvPr/>
        </p:nvSpPr>
        <p:spPr>
          <a:xfrm>
            <a:off x="2637175" y="2161562"/>
            <a:ext cx="222497" cy="21544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70" normalizeH="0" baseline="0" noProof="0" dirty="0">
                <a:ln>
                  <a:noFill/>
                </a:ln>
                <a:gradFill>
                  <a:gsLst>
                    <a:gs pos="2917">
                      <a:schemeClr val="bg2"/>
                    </a:gs>
                    <a:gs pos="95000">
                      <a:schemeClr val="bg2"/>
                    </a:gs>
                  </a:gsLst>
                  <a:lin ang="5400000" scaled="0"/>
                </a:gradFill>
                <a:effectLst/>
                <a:uLnTx/>
                <a:uFillTx/>
              </a:rPr>
              <a:t>No</a:t>
            </a:r>
            <a:endParaRPr kumimoji="0" lang="nl-BE" sz="1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sp>
        <p:nvSpPr>
          <p:cNvPr id="51" name="Flowchart: Decision 50"/>
          <p:cNvSpPr/>
          <p:nvPr/>
        </p:nvSpPr>
        <p:spPr bwMode="auto">
          <a:xfrm>
            <a:off x="801182" y="1750898"/>
            <a:ext cx="1542473" cy="1320800"/>
          </a:xfrm>
          <a:prstGeom prst="flowChartDecisio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Connection still needed?</a:t>
            </a:r>
            <a:endParaRPr kumimoji="0" lang="nl-BE" sz="1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4" name="Rectangle 13"/>
          <p:cNvSpPr/>
          <p:nvPr/>
        </p:nvSpPr>
        <p:spPr bwMode="auto">
          <a:xfrm>
            <a:off x="3365069" y="1920113"/>
            <a:ext cx="1375105" cy="98237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Remove connection</a:t>
            </a:r>
            <a:endParaRPr kumimoji="0" lang="nl-BE" sz="16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9" name="Rectangle 48"/>
          <p:cNvSpPr/>
          <p:nvPr/>
        </p:nvSpPr>
        <p:spPr bwMode="auto">
          <a:xfrm>
            <a:off x="5798608" y="1920113"/>
            <a:ext cx="1375105" cy="98237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Test form</a:t>
            </a:r>
            <a:endParaRPr kumimoji="0" lang="nl-BE" sz="16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50" name="Rectangle 49"/>
          <p:cNvSpPr/>
          <p:nvPr/>
        </p:nvSpPr>
        <p:spPr bwMode="auto">
          <a:xfrm>
            <a:off x="884865" y="4550984"/>
            <a:ext cx="1375105" cy="98237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Remediation needed!</a:t>
            </a:r>
            <a:endParaRPr kumimoji="0" lang="nl-BE" sz="16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cxnSp>
        <p:nvCxnSpPr>
          <p:cNvPr id="59" name="Straight Arrow Connector 58"/>
          <p:cNvCxnSpPr>
            <a:stCxn id="51" idx="2"/>
            <a:endCxn id="50" idx="0"/>
          </p:cNvCxnSpPr>
          <p:nvPr/>
        </p:nvCxnSpPr>
        <p:spPr>
          <a:xfrm flipH="1">
            <a:off x="1572418" y="3071698"/>
            <a:ext cx="1" cy="147928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0" name="Elbow Connector 59"/>
          <p:cNvCxnSpPr>
            <a:stCxn id="3" idx="2"/>
            <a:endCxn id="50" idx="3"/>
          </p:cNvCxnSpPr>
          <p:nvPr/>
        </p:nvCxnSpPr>
        <p:spPr>
          <a:xfrm rot="5400000">
            <a:off x="4652517" y="679152"/>
            <a:ext cx="1970471" cy="6755563"/>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49" idx="3"/>
            <a:endCxn id="3" idx="1"/>
          </p:cNvCxnSpPr>
          <p:nvPr/>
        </p:nvCxnSpPr>
        <p:spPr>
          <a:xfrm>
            <a:off x="7099825" y="2411298"/>
            <a:ext cx="1144471"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6" name="Flowchart: Connector 65"/>
          <p:cNvSpPr/>
          <p:nvPr/>
        </p:nvSpPr>
        <p:spPr bwMode="auto">
          <a:xfrm>
            <a:off x="10931240" y="1945567"/>
            <a:ext cx="886137" cy="931462"/>
          </a:xfrm>
          <a:prstGeom prst="flowChartConnector">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Done</a:t>
            </a:r>
            <a:endParaRPr kumimoji="0" lang="nl-BE" sz="16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cxnSp>
        <p:nvCxnSpPr>
          <p:cNvPr id="67" name="Straight Arrow Connector 66"/>
          <p:cNvCxnSpPr>
            <a:stCxn id="3" idx="3"/>
            <a:endCxn id="66" idx="2"/>
          </p:cNvCxnSpPr>
          <p:nvPr/>
        </p:nvCxnSpPr>
        <p:spPr>
          <a:xfrm>
            <a:off x="9786769" y="2411298"/>
            <a:ext cx="1144471"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8752213" y="3775621"/>
            <a:ext cx="222497" cy="21544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70" normalizeH="0" baseline="0" noProof="0" dirty="0">
                <a:ln>
                  <a:noFill/>
                </a:ln>
                <a:gradFill>
                  <a:gsLst>
                    <a:gs pos="2917">
                      <a:schemeClr val="bg2"/>
                    </a:gs>
                    <a:gs pos="95000">
                      <a:schemeClr val="bg2"/>
                    </a:gs>
                  </a:gsLst>
                  <a:lin ang="5400000" scaled="0"/>
                </a:gradFill>
                <a:effectLst/>
                <a:uLnTx/>
                <a:uFillTx/>
              </a:rPr>
              <a:t>No</a:t>
            </a:r>
            <a:endParaRPr kumimoji="0" lang="nl-BE" sz="1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cxnSp>
        <p:nvCxnSpPr>
          <p:cNvPr id="72" name="Straight Arrow Connector 71"/>
          <p:cNvCxnSpPr>
            <a:stCxn id="51" idx="3"/>
            <a:endCxn id="14" idx="1"/>
          </p:cNvCxnSpPr>
          <p:nvPr/>
        </p:nvCxnSpPr>
        <p:spPr>
          <a:xfrm>
            <a:off x="2343655" y="2411298"/>
            <a:ext cx="1021414"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14" idx="3"/>
            <a:endCxn id="49" idx="1"/>
          </p:cNvCxnSpPr>
          <p:nvPr/>
        </p:nvCxnSpPr>
        <p:spPr>
          <a:xfrm>
            <a:off x="4740174" y="2411298"/>
            <a:ext cx="1058434"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10130800" y="2187225"/>
            <a:ext cx="228204" cy="21544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70" normalizeH="0" baseline="0" noProof="0" dirty="0">
                <a:ln>
                  <a:noFill/>
                </a:ln>
                <a:gradFill>
                  <a:gsLst>
                    <a:gs pos="2917">
                      <a:schemeClr val="bg2"/>
                    </a:gs>
                    <a:gs pos="95000">
                      <a:schemeClr val="bg2"/>
                    </a:gs>
                  </a:gsLst>
                  <a:lin ang="5400000" scaled="0"/>
                </a:gradFill>
                <a:effectLst/>
                <a:uLnTx/>
                <a:uFillTx/>
              </a:rPr>
              <a:t>Yes</a:t>
            </a:r>
            <a:endParaRPr kumimoji="0" lang="nl-BE" sz="1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sp>
        <p:nvSpPr>
          <p:cNvPr id="80" name="TextBox 79"/>
          <p:cNvSpPr txBox="1"/>
          <p:nvPr/>
        </p:nvSpPr>
        <p:spPr>
          <a:xfrm>
            <a:off x="1590308" y="3661923"/>
            <a:ext cx="243978" cy="21544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70" normalizeH="0" baseline="0" noProof="0" dirty="0">
                <a:ln>
                  <a:noFill/>
                </a:ln>
                <a:gradFill>
                  <a:gsLst>
                    <a:gs pos="2917">
                      <a:schemeClr val="bg2"/>
                    </a:gs>
                    <a:gs pos="95000">
                      <a:schemeClr val="bg2"/>
                    </a:gs>
                  </a:gsLst>
                  <a:lin ang="5400000" scaled="0"/>
                </a:gradFill>
                <a:effectLst/>
                <a:uLnTx/>
                <a:uFillTx/>
              </a:rPr>
              <a:t>Yes</a:t>
            </a:r>
            <a:endParaRPr kumimoji="0" lang="nl-BE" sz="1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spTree>
    <p:extLst>
      <p:ext uri="{BB962C8B-B14F-4D97-AF65-F5344CB8AC3E}">
        <p14:creationId xmlns:p14="http://schemas.microsoft.com/office/powerpoint/2010/main" val="137795532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Guiding principles</a:t>
            </a:r>
            <a:endParaRPr lang="nl-BE" dirty="0"/>
          </a:p>
        </p:txBody>
      </p:sp>
      <p:sp>
        <p:nvSpPr>
          <p:cNvPr id="3" name="Text Placeholder 2"/>
          <p:cNvSpPr>
            <a:spLocks noGrp="1"/>
          </p:cNvSpPr>
          <p:nvPr>
            <p:ph type="body" sz="quarter" idx="10"/>
          </p:nvPr>
        </p:nvSpPr>
        <p:spPr>
          <a:xfrm>
            <a:off x="519112" y="1447798"/>
            <a:ext cx="11149013" cy="3238501"/>
          </a:xfrm>
        </p:spPr>
        <p:txBody>
          <a:bodyPr/>
          <a:lstStyle/>
          <a:p>
            <a:r>
              <a:rPr lang="en-US" dirty="0"/>
              <a:t>InfoPath will continue to be supported on </a:t>
            </a:r>
            <a:r>
              <a:rPr lang="en-US" dirty="0" err="1"/>
              <a:t>DvNext</a:t>
            </a:r>
            <a:r>
              <a:rPr lang="en-US" dirty="0"/>
              <a:t>, MT and SP 2016 on-premises releases</a:t>
            </a:r>
          </a:p>
          <a:p>
            <a:r>
              <a:rPr lang="en-US" dirty="0"/>
              <a:t>Only a subset of forms use unsupported features, therefore, not all forms need to be remediated</a:t>
            </a:r>
          </a:p>
          <a:p>
            <a:r>
              <a:rPr lang="en-US" dirty="0"/>
              <a:t>The goal is to focus on the problematic forms that may cease to work properly after migration to </a:t>
            </a:r>
            <a:r>
              <a:rPr lang="en-US" dirty="0" err="1"/>
              <a:t>DvNext</a:t>
            </a:r>
            <a:endParaRPr lang="en-US" dirty="0"/>
          </a:p>
        </p:txBody>
      </p:sp>
    </p:spTree>
    <p:extLst>
      <p:ext uri="{BB962C8B-B14F-4D97-AF65-F5344CB8AC3E}">
        <p14:creationId xmlns:p14="http://schemas.microsoft.com/office/powerpoint/2010/main" val="597255473"/>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Testing forms with unsupported data connections </a:t>
            </a:r>
            <a:endParaRPr lang="nl-BE" sz="4400" dirty="0"/>
          </a:p>
        </p:txBody>
      </p:sp>
      <p:sp>
        <p:nvSpPr>
          <p:cNvPr id="3" name="Text Placeholder 2"/>
          <p:cNvSpPr>
            <a:spLocks noGrp="1"/>
          </p:cNvSpPr>
          <p:nvPr>
            <p:ph type="body" sz="quarter" idx="10"/>
          </p:nvPr>
        </p:nvSpPr>
        <p:spPr/>
        <p:txBody>
          <a:bodyPr/>
          <a:lstStyle/>
          <a:p>
            <a:r>
              <a:rPr lang="en-US" dirty="0"/>
              <a:t>These forms will not work due to database authentication limitations in </a:t>
            </a:r>
            <a:r>
              <a:rPr lang="en-US" dirty="0" err="1"/>
              <a:t>DvNext</a:t>
            </a:r>
            <a:r>
              <a:rPr lang="en-US" dirty="0"/>
              <a:t> / MT</a:t>
            </a:r>
          </a:p>
          <a:p>
            <a:r>
              <a:rPr lang="en-US" dirty="0">
                <a:solidFill>
                  <a:schemeClr val="accent1"/>
                </a:solidFill>
              </a:rPr>
              <a:t>See the “fix” guidance in this deck</a:t>
            </a:r>
          </a:p>
        </p:txBody>
      </p:sp>
    </p:spTree>
    <p:extLst>
      <p:ext uri="{BB962C8B-B14F-4D97-AF65-F5344CB8AC3E}">
        <p14:creationId xmlns:p14="http://schemas.microsoft.com/office/powerpoint/2010/main" val="3595132538"/>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Form Remediation</a:t>
            </a:r>
          </a:p>
        </p:txBody>
      </p:sp>
    </p:spTree>
    <p:extLst>
      <p:ext uri="{BB962C8B-B14F-4D97-AF65-F5344CB8AC3E}">
        <p14:creationId xmlns:p14="http://schemas.microsoft.com/office/powerpoint/2010/main" val="3940220308"/>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step model – try to fix or alternative</a:t>
            </a:r>
            <a:endParaRPr lang="nl-BE" dirty="0"/>
          </a:p>
        </p:txBody>
      </p:sp>
      <p:graphicFrame>
        <p:nvGraphicFramePr>
          <p:cNvPr id="4" name="Diagram 3"/>
          <p:cNvGraphicFramePr/>
          <p:nvPr>
            <p:extLst/>
          </p:nvPr>
        </p:nvGraphicFramePr>
        <p:xfrm>
          <a:off x="658761" y="1248697"/>
          <a:ext cx="9979742" cy="47096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4177280"/>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Fixing the existing form</a:t>
            </a:r>
            <a:endParaRPr lang="nl-BE" dirty="0"/>
          </a:p>
        </p:txBody>
      </p:sp>
      <p:sp>
        <p:nvSpPr>
          <p:cNvPr id="5" name="Text Placeholder 4"/>
          <p:cNvSpPr>
            <a:spLocks noGrp="1"/>
          </p:cNvSpPr>
          <p:nvPr>
            <p:ph type="body" sz="quarter" idx="12"/>
          </p:nvPr>
        </p:nvSpPr>
        <p:spPr/>
        <p:txBody>
          <a:bodyPr/>
          <a:lstStyle/>
          <a:p>
            <a:endParaRPr lang="nl-BE"/>
          </a:p>
        </p:txBody>
      </p:sp>
    </p:spTree>
    <p:extLst>
      <p:ext uri="{BB962C8B-B14F-4D97-AF65-F5344CB8AC3E}">
        <p14:creationId xmlns:p14="http://schemas.microsoft.com/office/powerpoint/2010/main" val="36211561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Keep using InfoPath - fixing flow</a:t>
            </a:r>
            <a:endParaRPr lang="nl-BE" dirty="0"/>
          </a:p>
        </p:txBody>
      </p:sp>
      <p:sp>
        <p:nvSpPr>
          <p:cNvPr id="3" name="Flowchart: Decision 2"/>
          <p:cNvSpPr/>
          <p:nvPr/>
        </p:nvSpPr>
        <p:spPr bwMode="auto">
          <a:xfrm>
            <a:off x="3969255" y="1173019"/>
            <a:ext cx="1542473" cy="1320800"/>
          </a:xfrm>
          <a:prstGeom prst="flowChartDecisio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Managed Code?</a:t>
            </a:r>
            <a:endParaRPr kumimoji="0" lang="nl-BE" sz="1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 name="Flowchart: Decision 3"/>
          <p:cNvSpPr/>
          <p:nvPr/>
        </p:nvSpPr>
        <p:spPr bwMode="auto">
          <a:xfrm>
            <a:off x="6227545" y="2487644"/>
            <a:ext cx="1542473" cy="1320800"/>
          </a:xfrm>
          <a:prstGeom prst="flowChartDecisio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Unsupported soap calls?</a:t>
            </a:r>
            <a:endParaRPr kumimoji="0" lang="nl-BE" sz="1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5" name="Flowchart: Decision 4"/>
          <p:cNvSpPr/>
          <p:nvPr/>
        </p:nvSpPr>
        <p:spPr bwMode="auto">
          <a:xfrm>
            <a:off x="8668765" y="2487644"/>
            <a:ext cx="1542473" cy="1320800"/>
          </a:xfrm>
          <a:prstGeom prst="flowChartDecisio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Custom soap services?</a:t>
            </a:r>
            <a:endParaRPr kumimoji="0" lang="nl-BE" sz="1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6" name="Flowchart: Decision 5"/>
          <p:cNvSpPr/>
          <p:nvPr/>
        </p:nvSpPr>
        <p:spPr bwMode="auto">
          <a:xfrm>
            <a:off x="2112744" y="2487644"/>
            <a:ext cx="1542473" cy="1320800"/>
          </a:xfrm>
          <a:prstGeom prst="flowChartDecisio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Useless code only?</a:t>
            </a:r>
            <a:endParaRPr kumimoji="0" lang="nl-BE" sz="1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cxnSp>
        <p:nvCxnSpPr>
          <p:cNvPr id="8" name="Elbow Connector 7"/>
          <p:cNvCxnSpPr>
            <a:stCxn id="3" idx="3"/>
            <a:endCxn id="4" idx="0"/>
          </p:cNvCxnSpPr>
          <p:nvPr/>
        </p:nvCxnSpPr>
        <p:spPr>
          <a:xfrm>
            <a:off x="5511728" y="1833419"/>
            <a:ext cx="1487054" cy="654225"/>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 name="Elbow Connector 9"/>
          <p:cNvCxnSpPr>
            <a:stCxn id="3" idx="1"/>
            <a:endCxn id="6" idx="0"/>
          </p:cNvCxnSpPr>
          <p:nvPr/>
        </p:nvCxnSpPr>
        <p:spPr>
          <a:xfrm rot="10800000" flipV="1">
            <a:off x="2883981" y="1833418"/>
            <a:ext cx="1085274" cy="654225"/>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3" name="Oval 12"/>
          <p:cNvSpPr/>
          <p:nvPr/>
        </p:nvSpPr>
        <p:spPr bwMode="auto">
          <a:xfrm>
            <a:off x="567770" y="2820118"/>
            <a:ext cx="655853" cy="655853"/>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36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1</a:t>
            </a:r>
            <a:endParaRPr kumimoji="0" lang="nl-BE" sz="36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cxnSp>
        <p:nvCxnSpPr>
          <p:cNvPr id="15" name="Elbow Connector 14"/>
          <p:cNvCxnSpPr>
            <a:stCxn id="6" idx="1"/>
            <a:endCxn id="13" idx="6"/>
          </p:cNvCxnSpPr>
          <p:nvPr/>
        </p:nvCxnSpPr>
        <p:spPr>
          <a:xfrm rot="10800000" flipV="1">
            <a:off x="1223624" y="3148043"/>
            <a:ext cx="889121" cy="1"/>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629888" y="2924298"/>
            <a:ext cx="228204" cy="21544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70" normalizeH="0" baseline="0" noProof="0" dirty="0">
                <a:ln>
                  <a:noFill/>
                </a:ln>
                <a:gradFill>
                  <a:gsLst>
                    <a:gs pos="2917">
                      <a:schemeClr val="bg2"/>
                    </a:gs>
                    <a:gs pos="95000">
                      <a:schemeClr val="bg2"/>
                    </a:gs>
                  </a:gsLst>
                  <a:lin ang="5400000" scaled="0"/>
                </a:gradFill>
                <a:effectLst/>
                <a:uLnTx/>
                <a:uFillTx/>
              </a:rPr>
              <a:t>Yes</a:t>
            </a:r>
            <a:endParaRPr kumimoji="0" lang="nl-BE" sz="1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sp>
        <p:nvSpPr>
          <p:cNvPr id="18" name="TextBox 17"/>
          <p:cNvSpPr txBox="1"/>
          <p:nvPr/>
        </p:nvSpPr>
        <p:spPr>
          <a:xfrm>
            <a:off x="3348182" y="1578764"/>
            <a:ext cx="228204" cy="21544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70" normalizeH="0" baseline="0" noProof="0" dirty="0">
                <a:ln>
                  <a:noFill/>
                </a:ln>
                <a:gradFill>
                  <a:gsLst>
                    <a:gs pos="2917">
                      <a:schemeClr val="bg2"/>
                    </a:gs>
                    <a:gs pos="95000">
                      <a:schemeClr val="bg2"/>
                    </a:gs>
                  </a:gsLst>
                  <a:lin ang="5400000" scaled="0"/>
                </a:gradFill>
                <a:effectLst/>
                <a:uLnTx/>
                <a:uFillTx/>
              </a:rPr>
              <a:t>Yes</a:t>
            </a:r>
            <a:endParaRPr kumimoji="0" lang="nl-BE" sz="1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sp>
        <p:nvSpPr>
          <p:cNvPr id="19" name="TextBox 18"/>
          <p:cNvSpPr txBox="1"/>
          <p:nvPr/>
        </p:nvSpPr>
        <p:spPr>
          <a:xfrm>
            <a:off x="6144006" y="1606472"/>
            <a:ext cx="222497" cy="430887"/>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70" normalizeH="0" baseline="0" noProof="0" dirty="0">
                <a:ln>
                  <a:noFill/>
                </a:ln>
                <a:gradFill>
                  <a:gsLst>
                    <a:gs pos="2917">
                      <a:schemeClr val="bg2"/>
                    </a:gs>
                    <a:gs pos="95000">
                      <a:schemeClr val="bg2"/>
                    </a:gs>
                  </a:gsLst>
                  <a:lin ang="5400000" scaled="0"/>
                </a:gradFill>
                <a:effectLst/>
                <a:uLnTx/>
                <a:uFillTx/>
              </a:rPr>
              <a:t>No</a:t>
            </a:r>
          </a:p>
          <a:p>
            <a:pPr marL="0" marR="0" lvl="0" indent="0" defTabSz="914400" eaLnBrk="1" fontAlgn="auto" latinLnBrk="0" hangingPunct="1">
              <a:lnSpc>
                <a:spcPct val="100000"/>
              </a:lnSpc>
              <a:spcBef>
                <a:spcPts val="0"/>
              </a:spcBef>
              <a:spcAft>
                <a:spcPts val="0"/>
              </a:spcAft>
              <a:buClrTx/>
              <a:buSzTx/>
              <a:buFontTx/>
              <a:buNone/>
              <a:tabLst/>
              <a:defRPr/>
            </a:pPr>
            <a:endParaRPr kumimoji="0" lang="nl-BE" sz="1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cxnSp>
        <p:nvCxnSpPr>
          <p:cNvPr id="22" name="Straight Arrow Connector 21"/>
          <p:cNvCxnSpPr>
            <a:stCxn id="4" idx="3"/>
            <a:endCxn id="5" idx="1"/>
          </p:cNvCxnSpPr>
          <p:nvPr/>
        </p:nvCxnSpPr>
        <p:spPr>
          <a:xfrm>
            <a:off x="7770018" y="3148044"/>
            <a:ext cx="898747"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7" name="Oval 26"/>
          <p:cNvSpPr/>
          <p:nvPr/>
        </p:nvSpPr>
        <p:spPr bwMode="auto">
          <a:xfrm>
            <a:off x="11012272" y="1703547"/>
            <a:ext cx="655853" cy="655853"/>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36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2</a:t>
            </a:r>
            <a:endParaRPr kumimoji="0" lang="nl-BE" sz="36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8" name="Oval 27"/>
          <p:cNvSpPr/>
          <p:nvPr/>
        </p:nvSpPr>
        <p:spPr bwMode="auto">
          <a:xfrm>
            <a:off x="11012272" y="2820118"/>
            <a:ext cx="655853" cy="655853"/>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36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3</a:t>
            </a:r>
            <a:endParaRPr kumimoji="0" lang="nl-BE" sz="36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cxnSp>
        <p:nvCxnSpPr>
          <p:cNvPr id="30" name="Elbow Connector 29"/>
          <p:cNvCxnSpPr>
            <a:stCxn id="5" idx="0"/>
            <a:endCxn id="27" idx="2"/>
          </p:cNvCxnSpPr>
          <p:nvPr/>
        </p:nvCxnSpPr>
        <p:spPr>
          <a:xfrm rot="5400000" flipH="1" flipV="1">
            <a:off x="9998052" y="1473424"/>
            <a:ext cx="456170" cy="1572270"/>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5" idx="3"/>
            <a:endCxn id="28" idx="2"/>
          </p:cNvCxnSpPr>
          <p:nvPr/>
        </p:nvCxnSpPr>
        <p:spPr>
          <a:xfrm>
            <a:off x="10211238" y="3148044"/>
            <a:ext cx="801034" cy="1"/>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8026708" y="2855964"/>
            <a:ext cx="228204" cy="21544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70" normalizeH="0" baseline="0" noProof="0" dirty="0">
                <a:ln>
                  <a:noFill/>
                </a:ln>
                <a:gradFill>
                  <a:gsLst>
                    <a:gs pos="2917">
                      <a:schemeClr val="bg2"/>
                    </a:gs>
                    <a:gs pos="95000">
                      <a:schemeClr val="bg2"/>
                    </a:gs>
                  </a:gsLst>
                  <a:lin ang="5400000" scaled="0"/>
                </a:gradFill>
                <a:effectLst/>
                <a:uLnTx/>
                <a:uFillTx/>
              </a:rPr>
              <a:t>Yes</a:t>
            </a:r>
            <a:endParaRPr kumimoji="0" lang="nl-BE" sz="1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sp>
        <p:nvSpPr>
          <p:cNvPr id="34" name="TextBox 33"/>
          <p:cNvSpPr txBox="1"/>
          <p:nvPr/>
        </p:nvSpPr>
        <p:spPr>
          <a:xfrm>
            <a:off x="10151789" y="1798369"/>
            <a:ext cx="228204" cy="21544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70" normalizeH="0" baseline="0" noProof="0" dirty="0">
                <a:ln>
                  <a:noFill/>
                </a:ln>
                <a:gradFill>
                  <a:gsLst>
                    <a:gs pos="2917">
                      <a:schemeClr val="bg2"/>
                    </a:gs>
                    <a:gs pos="95000">
                      <a:schemeClr val="bg2"/>
                    </a:gs>
                  </a:gsLst>
                  <a:lin ang="5400000" scaled="0"/>
                </a:gradFill>
                <a:effectLst/>
                <a:uLnTx/>
                <a:uFillTx/>
              </a:rPr>
              <a:t>Yes</a:t>
            </a:r>
            <a:endParaRPr kumimoji="0" lang="nl-BE" sz="1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sp>
        <p:nvSpPr>
          <p:cNvPr id="35" name="TextBox 34"/>
          <p:cNvSpPr txBox="1"/>
          <p:nvPr/>
        </p:nvSpPr>
        <p:spPr>
          <a:xfrm>
            <a:off x="10402594" y="2909068"/>
            <a:ext cx="222497" cy="21544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70" normalizeH="0" baseline="0" noProof="0" dirty="0">
                <a:ln>
                  <a:noFill/>
                </a:ln>
                <a:gradFill>
                  <a:gsLst>
                    <a:gs pos="2917">
                      <a:schemeClr val="bg2"/>
                    </a:gs>
                    <a:gs pos="95000">
                      <a:schemeClr val="bg2"/>
                    </a:gs>
                  </a:gsLst>
                  <a:lin ang="5400000" scaled="0"/>
                </a:gradFill>
                <a:effectLst/>
                <a:uLnTx/>
                <a:uFillTx/>
              </a:rPr>
              <a:t>No</a:t>
            </a:r>
            <a:endParaRPr kumimoji="0" lang="nl-BE" sz="1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sp>
        <p:nvSpPr>
          <p:cNvPr id="36" name="Flowchart: Decision 35"/>
          <p:cNvSpPr/>
          <p:nvPr/>
        </p:nvSpPr>
        <p:spPr bwMode="auto">
          <a:xfrm>
            <a:off x="6221791" y="4217682"/>
            <a:ext cx="1542473" cy="1320800"/>
          </a:xfrm>
          <a:prstGeom prst="flowChartDecisio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Unsupported data connections?</a:t>
            </a:r>
            <a:endParaRPr kumimoji="0" lang="nl-BE" sz="1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37" name="Flowchart: Decision 36"/>
          <p:cNvSpPr/>
          <p:nvPr/>
        </p:nvSpPr>
        <p:spPr bwMode="auto">
          <a:xfrm>
            <a:off x="8668765" y="4217682"/>
            <a:ext cx="1542473" cy="1320800"/>
          </a:xfrm>
          <a:prstGeom prst="flowChartDecisio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ADO?</a:t>
            </a:r>
            <a:endParaRPr kumimoji="0" lang="nl-BE" sz="1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38" name="Oval 37"/>
          <p:cNvSpPr/>
          <p:nvPr/>
        </p:nvSpPr>
        <p:spPr bwMode="auto">
          <a:xfrm>
            <a:off x="11012272" y="4550155"/>
            <a:ext cx="655853" cy="655853"/>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36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4</a:t>
            </a:r>
            <a:endParaRPr kumimoji="0" lang="nl-BE" sz="36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cxnSp>
        <p:nvCxnSpPr>
          <p:cNvPr id="39" name="Straight Arrow Connector 38"/>
          <p:cNvCxnSpPr>
            <a:stCxn id="37" idx="3"/>
            <a:endCxn id="38" idx="2"/>
          </p:cNvCxnSpPr>
          <p:nvPr/>
        </p:nvCxnSpPr>
        <p:spPr>
          <a:xfrm>
            <a:off x="10211238" y="4878082"/>
            <a:ext cx="801034"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10353826" y="4615574"/>
            <a:ext cx="228204" cy="215444"/>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70" normalizeH="0" baseline="0" noProof="0" dirty="0">
                <a:ln>
                  <a:noFill/>
                </a:ln>
                <a:gradFill>
                  <a:gsLst>
                    <a:gs pos="2917">
                      <a:schemeClr val="bg2"/>
                    </a:gs>
                    <a:gs pos="95000">
                      <a:schemeClr val="bg2"/>
                    </a:gs>
                  </a:gsLst>
                  <a:lin ang="5400000" scaled="0"/>
                </a:gradFill>
                <a:effectLst/>
                <a:uLnTx/>
                <a:uFillTx/>
              </a:rPr>
              <a:t>Yes</a:t>
            </a:r>
            <a:endParaRPr kumimoji="0" lang="nl-BE" sz="1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cxnSp>
        <p:nvCxnSpPr>
          <p:cNvPr id="44" name="Straight Arrow Connector 43"/>
          <p:cNvCxnSpPr>
            <a:stCxn id="4" idx="2"/>
            <a:endCxn id="36" idx="0"/>
          </p:cNvCxnSpPr>
          <p:nvPr/>
        </p:nvCxnSpPr>
        <p:spPr>
          <a:xfrm flipH="1">
            <a:off x="6993028" y="3808444"/>
            <a:ext cx="5754" cy="40923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36" idx="3"/>
            <a:endCxn id="37" idx="1"/>
          </p:cNvCxnSpPr>
          <p:nvPr/>
        </p:nvCxnSpPr>
        <p:spPr>
          <a:xfrm>
            <a:off x="7764264" y="4878082"/>
            <a:ext cx="904501"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8020912" y="4615574"/>
            <a:ext cx="228204" cy="21544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70" normalizeH="0" baseline="0" noProof="0" dirty="0">
                <a:ln>
                  <a:noFill/>
                </a:ln>
                <a:gradFill>
                  <a:gsLst>
                    <a:gs pos="2917">
                      <a:schemeClr val="bg2"/>
                    </a:gs>
                    <a:gs pos="95000">
                      <a:schemeClr val="bg2"/>
                    </a:gs>
                  </a:gsLst>
                  <a:lin ang="5400000" scaled="0"/>
                </a:gradFill>
                <a:effectLst/>
                <a:uLnTx/>
                <a:uFillTx/>
              </a:rPr>
              <a:t>Yes</a:t>
            </a:r>
            <a:endParaRPr kumimoji="0" lang="nl-BE" sz="1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sp>
        <p:nvSpPr>
          <p:cNvPr id="48" name="TextBox 47"/>
          <p:cNvSpPr txBox="1"/>
          <p:nvPr/>
        </p:nvSpPr>
        <p:spPr>
          <a:xfrm>
            <a:off x="7047777" y="3836967"/>
            <a:ext cx="222497" cy="21544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70" normalizeH="0" baseline="0" noProof="0" dirty="0">
                <a:ln>
                  <a:noFill/>
                </a:ln>
                <a:gradFill>
                  <a:gsLst>
                    <a:gs pos="2917">
                      <a:schemeClr val="bg2"/>
                    </a:gs>
                    <a:gs pos="95000">
                      <a:schemeClr val="bg2"/>
                    </a:gs>
                  </a:gsLst>
                  <a:lin ang="5400000" scaled="0"/>
                </a:gradFill>
                <a:effectLst/>
                <a:uLnTx/>
                <a:uFillTx/>
              </a:rPr>
              <a:t>No</a:t>
            </a:r>
            <a:endParaRPr kumimoji="0" lang="nl-BE" sz="1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sp>
        <p:nvSpPr>
          <p:cNvPr id="51" name="Flowchart: Decision 50"/>
          <p:cNvSpPr/>
          <p:nvPr/>
        </p:nvSpPr>
        <p:spPr bwMode="auto">
          <a:xfrm>
            <a:off x="2117651" y="4217682"/>
            <a:ext cx="1542473" cy="1320800"/>
          </a:xfrm>
          <a:prstGeom prst="flowChartDecisio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Remediation Required?</a:t>
            </a:r>
            <a:endParaRPr kumimoji="0" lang="nl-BE" sz="1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cxnSp>
        <p:nvCxnSpPr>
          <p:cNvPr id="52" name="Straight Arrow Connector 51"/>
          <p:cNvCxnSpPr>
            <a:stCxn id="6" idx="2"/>
            <a:endCxn id="51" idx="0"/>
          </p:cNvCxnSpPr>
          <p:nvPr/>
        </p:nvCxnSpPr>
        <p:spPr>
          <a:xfrm>
            <a:off x="2883981" y="3808444"/>
            <a:ext cx="4907" cy="40923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2932975" y="3841761"/>
            <a:ext cx="222497" cy="21544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70" normalizeH="0" baseline="0" noProof="0" dirty="0">
                <a:ln>
                  <a:noFill/>
                </a:ln>
                <a:gradFill>
                  <a:gsLst>
                    <a:gs pos="2917">
                      <a:schemeClr val="bg2"/>
                    </a:gs>
                    <a:gs pos="95000">
                      <a:schemeClr val="bg2"/>
                    </a:gs>
                  </a:gsLst>
                  <a:lin ang="5400000" scaled="0"/>
                </a:gradFill>
                <a:effectLst/>
                <a:uLnTx/>
                <a:uFillTx/>
              </a:rPr>
              <a:t>No</a:t>
            </a:r>
            <a:endParaRPr kumimoji="0" lang="nl-BE" sz="1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sp>
        <p:nvSpPr>
          <p:cNvPr id="56" name="Oval 55"/>
          <p:cNvSpPr/>
          <p:nvPr/>
        </p:nvSpPr>
        <p:spPr bwMode="auto">
          <a:xfrm>
            <a:off x="577295" y="4550156"/>
            <a:ext cx="655853" cy="655853"/>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36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5</a:t>
            </a:r>
            <a:endParaRPr kumimoji="0" lang="nl-BE" sz="36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cxnSp>
        <p:nvCxnSpPr>
          <p:cNvPr id="57" name="Elbow Connector 56"/>
          <p:cNvCxnSpPr>
            <a:stCxn id="51" idx="1"/>
            <a:endCxn id="56" idx="6"/>
          </p:cNvCxnSpPr>
          <p:nvPr/>
        </p:nvCxnSpPr>
        <p:spPr>
          <a:xfrm rot="10800000" flipV="1">
            <a:off x="1233149" y="4878081"/>
            <a:ext cx="884503" cy="1"/>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1639413" y="4648323"/>
            <a:ext cx="228204" cy="21544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70" normalizeH="0" baseline="0" noProof="0" dirty="0">
                <a:ln>
                  <a:noFill/>
                </a:ln>
                <a:gradFill>
                  <a:gsLst>
                    <a:gs pos="2917">
                      <a:schemeClr val="bg2"/>
                    </a:gs>
                    <a:gs pos="95000">
                      <a:schemeClr val="bg2"/>
                    </a:gs>
                  </a:gsLst>
                  <a:lin ang="5400000" scaled="0"/>
                </a:gradFill>
                <a:effectLst/>
                <a:uLnTx/>
                <a:uFillTx/>
              </a:rPr>
              <a:t>Yes</a:t>
            </a:r>
            <a:endParaRPr kumimoji="0" lang="nl-BE" sz="1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spTree>
    <p:extLst>
      <p:ext uri="{BB962C8B-B14F-4D97-AF65-F5344CB8AC3E}">
        <p14:creationId xmlns:p14="http://schemas.microsoft.com/office/powerpoint/2010/main" val="935071449"/>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Basic fixing knowledge</a:t>
            </a:r>
            <a:endParaRPr lang="nl-BE" dirty="0">
              <a:solidFill>
                <a:schemeClr val="bg1"/>
              </a:solidFill>
            </a:endParaRPr>
          </a:p>
        </p:txBody>
      </p:sp>
      <p:sp>
        <p:nvSpPr>
          <p:cNvPr id="3" name="Text Placeholder 2"/>
          <p:cNvSpPr>
            <a:spLocks noGrp="1"/>
          </p:cNvSpPr>
          <p:nvPr>
            <p:ph type="body" sz="quarter" idx="12"/>
          </p:nvPr>
        </p:nvSpPr>
        <p:spPr/>
        <p:txBody>
          <a:bodyPr/>
          <a:lstStyle/>
          <a:p>
            <a:r>
              <a:rPr lang="en-US" dirty="0">
                <a:solidFill>
                  <a:schemeClr val="bg1"/>
                </a:solidFill>
              </a:rPr>
              <a:t>Finding the XSN and using it…</a:t>
            </a:r>
            <a:endParaRPr lang="nl-BE" dirty="0">
              <a:solidFill>
                <a:schemeClr val="bg1"/>
              </a:solidFill>
            </a:endParaRPr>
          </a:p>
        </p:txBody>
      </p:sp>
    </p:spTree>
    <p:extLst>
      <p:ext uri="{BB962C8B-B14F-4D97-AF65-F5344CB8AC3E}">
        <p14:creationId xmlns:p14="http://schemas.microsoft.com/office/powerpoint/2010/main" val="6450571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environments</a:t>
            </a:r>
            <a:endParaRPr lang="nl-BE" dirty="0"/>
          </a:p>
        </p:txBody>
      </p:sp>
      <p:sp>
        <p:nvSpPr>
          <p:cNvPr id="3" name="Text Placeholder 2"/>
          <p:cNvSpPr>
            <a:spLocks noGrp="1"/>
          </p:cNvSpPr>
          <p:nvPr>
            <p:ph type="body" sz="quarter" idx="10"/>
          </p:nvPr>
        </p:nvSpPr>
        <p:spPr/>
        <p:txBody>
          <a:bodyPr/>
          <a:lstStyle/>
          <a:p>
            <a:r>
              <a:rPr lang="en-US" dirty="0"/>
              <a:t>You’ve started the </a:t>
            </a:r>
            <a:r>
              <a:rPr lang="en-US" dirty="0" err="1"/>
              <a:t>DvNext</a:t>
            </a:r>
            <a:r>
              <a:rPr lang="en-US" dirty="0"/>
              <a:t> migration:</a:t>
            </a:r>
          </a:p>
          <a:p>
            <a:pPr lvl="1"/>
            <a:r>
              <a:rPr lang="en-US" dirty="0"/>
              <a:t>Test in a </a:t>
            </a:r>
            <a:r>
              <a:rPr lang="en-US" dirty="0" err="1"/>
              <a:t>DvNext</a:t>
            </a:r>
            <a:r>
              <a:rPr lang="en-US" dirty="0"/>
              <a:t> environment:</a:t>
            </a:r>
          </a:p>
          <a:p>
            <a:pPr lvl="2"/>
            <a:r>
              <a:rPr lang="en-US" dirty="0"/>
              <a:t>Create a test site collection and publish the needed forms in that site collection</a:t>
            </a:r>
          </a:p>
          <a:p>
            <a:pPr lvl="2"/>
            <a:r>
              <a:rPr lang="en-US" dirty="0"/>
              <a:t>Use the production </a:t>
            </a:r>
            <a:r>
              <a:rPr lang="en-US" dirty="0" err="1"/>
              <a:t>DvNext</a:t>
            </a:r>
            <a:r>
              <a:rPr lang="en-US" dirty="0"/>
              <a:t> environment if already available, if not use the current dry-run environment</a:t>
            </a:r>
          </a:p>
          <a:p>
            <a:r>
              <a:rPr lang="en-US" dirty="0"/>
              <a:t>You’ve already a OneDrive on </a:t>
            </a:r>
            <a:r>
              <a:rPr lang="en-US" dirty="0" err="1"/>
              <a:t>DvNext</a:t>
            </a:r>
            <a:r>
              <a:rPr lang="en-US" dirty="0"/>
              <a:t>:</a:t>
            </a:r>
          </a:p>
          <a:p>
            <a:pPr lvl="1"/>
            <a:r>
              <a:rPr lang="en-US" dirty="0"/>
              <a:t>Use your OneDrive site collection </a:t>
            </a:r>
            <a:r>
              <a:rPr lang="en-US"/>
              <a:t>to test</a:t>
            </a:r>
          </a:p>
          <a:p>
            <a:r>
              <a:rPr lang="en-US" dirty="0" err="1"/>
              <a:t>DvNext</a:t>
            </a:r>
            <a:r>
              <a:rPr lang="en-US" dirty="0"/>
              <a:t> migration still has to start:</a:t>
            </a:r>
          </a:p>
          <a:p>
            <a:pPr lvl="1"/>
            <a:r>
              <a:rPr lang="en-US" dirty="0"/>
              <a:t>Use an MT environment to test as this is the closest to the future </a:t>
            </a:r>
            <a:r>
              <a:rPr lang="en-US" dirty="0" err="1"/>
              <a:t>DvNext</a:t>
            </a:r>
            <a:r>
              <a:rPr lang="en-US" dirty="0"/>
              <a:t> environment</a:t>
            </a:r>
            <a:endParaRPr lang="nl-BE" dirty="0"/>
          </a:p>
        </p:txBody>
      </p:sp>
    </p:spTree>
    <p:extLst>
      <p:ext uri="{BB962C8B-B14F-4D97-AF65-F5344CB8AC3E}">
        <p14:creationId xmlns:p14="http://schemas.microsoft.com/office/powerpoint/2010/main" val="2935198463"/>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 list forms</a:t>
            </a:r>
            <a:endParaRPr lang="nl-BE" dirty="0"/>
          </a:p>
        </p:txBody>
      </p:sp>
      <p:sp>
        <p:nvSpPr>
          <p:cNvPr id="3" name="Text Placeholder 2"/>
          <p:cNvSpPr>
            <a:spLocks noGrp="1"/>
          </p:cNvSpPr>
          <p:nvPr>
            <p:ph type="body" sz="quarter" idx="10"/>
          </p:nvPr>
        </p:nvSpPr>
        <p:spPr>
          <a:xfrm>
            <a:off x="519112" y="1447799"/>
            <a:ext cx="11149013" cy="4879110"/>
          </a:xfrm>
        </p:spPr>
        <p:txBody>
          <a:bodyPr/>
          <a:lstStyle/>
          <a:p>
            <a:r>
              <a:rPr lang="en-US" dirty="0"/>
              <a:t>InfoPath forms used to replace the OOB add/edit list forms:</a:t>
            </a:r>
          </a:p>
          <a:p>
            <a:pPr lvl="1"/>
            <a:r>
              <a:rPr lang="en-US" dirty="0"/>
              <a:t>Create a list template from that list (</a:t>
            </a:r>
            <a:r>
              <a:rPr lang="en-US" b="1" dirty="0"/>
              <a:t>List Settings </a:t>
            </a:r>
            <a:r>
              <a:rPr lang="en-US" b="1" dirty="0">
                <a:sym typeface="Wingdings" panose="05000000000000000000" pitchFamily="2" charset="2"/>
              </a:rPr>
              <a:t> Save list as template</a:t>
            </a:r>
            <a:r>
              <a:rPr lang="en-US" dirty="0">
                <a:sym typeface="Wingdings" panose="05000000000000000000" pitchFamily="2" charset="2"/>
              </a:rPr>
              <a:t>)</a:t>
            </a:r>
            <a:endParaRPr lang="en-US" dirty="0"/>
          </a:p>
          <a:p>
            <a:pPr lvl="1"/>
            <a:r>
              <a:rPr lang="en-US" dirty="0"/>
              <a:t>Download the list template from the “List Template” gallery (</a:t>
            </a:r>
            <a:r>
              <a:rPr lang="en-US" b="1" dirty="0"/>
              <a:t>Site Settings </a:t>
            </a:r>
            <a:r>
              <a:rPr lang="en-US" b="1" dirty="0">
                <a:sym typeface="Wingdings" panose="05000000000000000000" pitchFamily="2" charset="2"/>
              </a:rPr>
              <a:t> List templates</a:t>
            </a:r>
            <a:r>
              <a:rPr lang="en-US" dirty="0">
                <a:sym typeface="Wingdings" panose="05000000000000000000" pitchFamily="2" charset="2"/>
              </a:rPr>
              <a:t>)</a:t>
            </a:r>
            <a:endParaRPr lang="en-US" dirty="0"/>
          </a:p>
          <a:p>
            <a:pPr lvl="1"/>
            <a:r>
              <a:rPr lang="en-US" dirty="0"/>
              <a:t>Upload into the “List Template” gallery of the test site collection</a:t>
            </a:r>
          </a:p>
          <a:p>
            <a:pPr lvl="1"/>
            <a:r>
              <a:rPr lang="en-US" dirty="0"/>
              <a:t>Create list based on the uploaded list template</a:t>
            </a:r>
          </a:p>
          <a:p>
            <a:pPr lvl="1"/>
            <a:r>
              <a:rPr lang="en-US" dirty="0"/>
              <a:t>Launch InfoPath Designer from the ribbon</a:t>
            </a:r>
          </a:p>
          <a:p>
            <a:pPr lvl="1"/>
            <a:r>
              <a:rPr lang="en-US" dirty="0"/>
              <a:t>Fix the form, republish and test</a:t>
            </a:r>
            <a:endParaRPr lang="nl-BE" dirty="0"/>
          </a:p>
        </p:txBody>
      </p:sp>
      <p:pic>
        <p:nvPicPr>
          <p:cNvPr id="4" name="Picture 3"/>
          <p:cNvPicPr>
            <a:picLocks noChangeAspect="1"/>
          </p:cNvPicPr>
          <p:nvPr/>
        </p:nvPicPr>
        <p:blipFill>
          <a:blip r:embed="rId2"/>
          <a:stretch>
            <a:fillRect/>
          </a:stretch>
        </p:blipFill>
        <p:spPr>
          <a:xfrm>
            <a:off x="7911052" y="4635839"/>
            <a:ext cx="2470620" cy="1173886"/>
          </a:xfrm>
          <a:prstGeom prst="rect">
            <a:avLst/>
          </a:prstGeom>
        </p:spPr>
      </p:pic>
    </p:spTree>
    <p:extLst>
      <p:ext uri="{BB962C8B-B14F-4D97-AF65-F5344CB8AC3E}">
        <p14:creationId xmlns:p14="http://schemas.microsoft.com/office/powerpoint/2010/main" val="3859523382"/>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 form library</a:t>
            </a:r>
            <a:endParaRPr lang="nl-BE" dirty="0"/>
          </a:p>
        </p:txBody>
      </p:sp>
      <p:sp>
        <p:nvSpPr>
          <p:cNvPr id="3" name="Text Placeholder 2"/>
          <p:cNvSpPr>
            <a:spLocks noGrp="1"/>
          </p:cNvSpPr>
          <p:nvPr>
            <p:ph type="body" sz="quarter" idx="10"/>
          </p:nvPr>
        </p:nvSpPr>
        <p:spPr>
          <a:xfrm>
            <a:off x="519113" y="1697180"/>
            <a:ext cx="5530706" cy="2043636"/>
          </a:xfrm>
        </p:spPr>
        <p:txBody>
          <a:bodyPr/>
          <a:lstStyle/>
          <a:p>
            <a:r>
              <a:rPr lang="en-US" dirty="0"/>
              <a:t>Acquire the used InfoPath form (</a:t>
            </a:r>
            <a:r>
              <a:rPr lang="en-US" dirty="0" err="1"/>
              <a:t>xsn</a:t>
            </a:r>
            <a:r>
              <a:rPr lang="en-US" dirty="0"/>
              <a:t> file):</a:t>
            </a:r>
          </a:p>
          <a:p>
            <a:pPr lvl="1"/>
            <a:r>
              <a:rPr lang="en-US" dirty="0"/>
              <a:t>Form library: </a:t>
            </a:r>
            <a:r>
              <a:rPr lang="en-US" dirty="0" err="1"/>
              <a:t>xsn</a:t>
            </a:r>
            <a:r>
              <a:rPr lang="en-US" dirty="0"/>
              <a:t> is stored as template.xsn in the forms folder</a:t>
            </a:r>
          </a:p>
          <a:p>
            <a:pPr lvl="1"/>
            <a:r>
              <a:rPr lang="en-US" dirty="0"/>
              <a:t>Use SharePoint Designer to download the form</a:t>
            </a:r>
          </a:p>
          <a:p>
            <a:pPr lvl="1"/>
            <a:r>
              <a:rPr lang="en-US" dirty="0"/>
              <a:t>Fix the form</a:t>
            </a:r>
          </a:p>
          <a:p>
            <a:pPr lvl="1"/>
            <a:r>
              <a:rPr lang="en-US" dirty="0"/>
              <a:t>Publish the form to a new library in the test site collection and test</a:t>
            </a:r>
          </a:p>
        </p:txBody>
      </p:sp>
      <p:pic>
        <p:nvPicPr>
          <p:cNvPr id="4" name="Picture 3"/>
          <p:cNvPicPr>
            <a:picLocks noChangeAspect="1"/>
          </p:cNvPicPr>
          <p:nvPr/>
        </p:nvPicPr>
        <p:blipFill>
          <a:blip r:embed="rId2"/>
          <a:stretch>
            <a:fillRect/>
          </a:stretch>
        </p:blipFill>
        <p:spPr>
          <a:xfrm>
            <a:off x="6312882" y="1825470"/>
            <a:ext cx="5740573" cy="2851608"/>
          </a:xfrm>
          <a:prstGeom prst="rect">
            <a:avLst/>
          </a:prstGeom>
        </p:spPr>
      </p:pic>
    </p:spTree>
    <p:extLst>
      <p:ext uri="{BB962C8B-B14F-4D97-AF65-F5344CB8AC3E}">
        <p14:creationId xmlns:p14="http://schemas.microsoft.com/office/powerpoint/2010/main" val="3948986766"/>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 content type</a:t>
            </a:r>
            <a:endParaRPr lang="nl-BE" dirty="0"/>
          </a:p>
        </p:txBody>
      </p:sp>
      <p:sp>
        <p:nvSpPr>
          <p:cNvPr id="3" name="Text Placeholder 2"/>
          <p:cNvSpPr>
            <a:spLocks noGrp="1"/>
          </p:cNvSpPr>
          <p:nvPr>
            <p:ph type="body" sz="quarter" idx="10"/>
          </p:nvPr>
        </p:nvSpPr>
        <p:spPr>
          <a:xfrm>
            <a:off x="519113" y="1207656"/>
            <a:ext cx="6786852" cy="3484418"/>
          </a:xfrm>
        </p:spPr>
        <p:txBody>
          <a:bodyPr/>
          <a:lstStyle/>
          <a:p>
            <a:r>
              <a:rPr lang="en-US" dirty="0"/>
              <a:t>Acquire the used InfoPath form (</a:t>
            </a:r>
            <a:r>
              <a:rPr lang="en-US" dirty="0" err="1"/>
              <a:t>xsn</a:t>
            </a:r>
            <a:r>
              <a:rPr lang="en-US" dirty="0"/>
              <a:t> file):</a:t>
            </a:r>
          </a:p>
          <a:p>
            <a:pPr lvl="1"/>
            <a:r>
              <a:rPr lang="en-US" dirty="0"/>
              <a:t>Content type: typically the form is stored in the </a:t>
            </a:r>
            <a:r>
              <a:rPr lang="en-US" dirty="0" err="1"/>
              <a:t>FormServerTemplates</a:t>
            </a:r>
            <a:r>
              <a:rPr lang="en-US" dirty="0"/>
              <a:t> library</a:t>
            </a:r>
          </a:p>
          <a:p>
            <a:pPr lvl="1"/>
            <a:r>
              <a:rPr lang="en-US" dirty="0"/>
              <a:t>Download using SharePoint UI</a:t>
            </a:r>
          </a:p>
          <a:p>
            <a:pPr lvl="1"/>
            <a:r>
              <a:rPr lang="en-US" dirty="0"/>
              <a:t>Fix the form</a:t>
            </a:r>
          </a:p>
          <a:p>
            <a:pPr lvl="1"/>
            <a:r>
              <a:rPr lang="en-US" dirty="0"/>
              <a:t>Publish the form to a new content type in the test site collection and test</a:t>
            </a:r>
          </a:p>
          <a:p>
            <a:pPr lvl="1"/>
            <a:endParaRPr lang="en-US" dirty="0"/>
          </a:p>
          <a:p>
            <a:pPr lvl="1"/>
            <a:endParaRPr lang="en-US" dirty="0"/>
          </a:p>
          <a:p>
            <a:pPr marL="0" indent="0">
              <a:buNone/>
            </a:pPr>
            <a:endParaRPr lang="nl-BE" dirty="0"/>
          </a:p>
        </p:txBody>
      </p:sp>
      <p:pic>
        <p:nvPicPr>
          <p:cNvPr id="5" name="Picture 4"/>
          <p:cNvPicPr>
            <a:picLocks noChangeAspect="1"/>
          </p:cNvPicPr>
          <p:nvPr/>
        </p:nvPicPr>
        <p:blipFill>
          <a:blip r:embed="rId2"/>
          <a:stretch>
            <a:fillRect/>
          </a:stretch>
        </p:blipFill>
        <p:spPr>
          <a:xfrm>
            <a:off x="7563787" y="1343362"/>
            <a:ext cx="4535850" cy="4243456"/>
          </a:xfrm>
          <a:prstGeom prst="rect">
            <a:avLst/>
          </a:prstGeom>
        </p:spPr>
      </p:pic>
      <p:pic>
        <p:nvPicPr>
          <p:cNvPr id="6" name="Picture 5"/>
          <p:cNvPicPr>
            <a:picLocks noChangeAspect="1"/>
          </p:cNvPicPr>
          <p:nvPr/>
        </p:nvPicPr>
        <p:blipFill>
          <a:blip r:embed="rId3"/>
          <a:stretch>
            <a:fillRect/>
          </a:stretch>
        </p:blipFill>
        <p:spPr>
          <a:xfrm>
            <a:off x="4859477" y="4270511"/>
            <a:ext cx="5900888" cy="2019446"/>
          </a:xfrm>
          <a:prstGeom prst="rect">
            <a:avLst/>
          </a:prstGeom>
        </p:spPr>
      </p:pic>
      <p:sp>
        <p:nvSpPr>
          <p:cNvPr id="7" name="Text Placeholder 2"/>
          <p:cNvSpPr txBox="1">
            <a:spLocks/>
          </p:cNvSpPr>
          <p:nvPr/>
        </p:nvSpPr>
        <p:spPr>
          <a:xfrm>
            <a:off x="519112" y="4860637"/>
            <a:ext cx="4182197" cy="1734127"/>
          </a:xfrm>
          <a:prstGeom prst="rect">
            <a:avLst/>
          </a:prstGeom>
        </p:spPr>
        <p:txBody>
          <a:bodyPr vert="horz" lIns="0" tIns="0" rIns="0" bIns="0" rtlCol="0">
            <a:noAutofit/>
          </a:bodyPr>
          <a:lstStyle>
            <a:lvl1pPr marL="284163" marR="0" indent="-284163" algn="l" defTabSz="914363" rtl="0" eaLnBrk="1" fontAlgn="auto" latinLnBrk="0" hangingPunct="1">
              <a:lnSpc>
                <a:spcPct val="90000"/>
              </a:lnSpc>
              <a:spcBef>
                <a:spcPct val="20000"/>
              </a:spcBef>
              <a:spcAft>
                <a:spcPts val="0"/>
              </a:spcAft>
              <a:buClrTx/>
              <a:buSzPct val="80000"/>
              <a:buFont typeface="Wingdings" pitchFamily="2" charset="2"/>
              <a:buChar char=""/>
              <a:tabLst/>
              <a:defRPr sz="4000" kern="1200" spc="-70" baseline="0">
                <a:gradFill>
                  <a:gsLst>
                    <a:gs pos="1250">
                      <a:schemeClr val="bg2"/>
                    </a:gs>
                    <a:gs pos="100000">
                      <a:schemeClr val="bg2"/>
                    </a:gs>
                  </a:gsLst>
                  <a:lin ang="5400000" scaled="0"/>
                </a:gradFill>
                <a:latin typeface="+mj-lt"/>
                <a:ea typeface="+mn-ea"/>
                <a:cs typeface="+mn-cs"/>
              </a:defRPr>
            </a:lvl1pPr>
            <a:lvl2pPr marL="517525"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41363" marR="0" indent="-223838"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3pPr>
            <a:lvl4pPr marL="914400" marR="0" indent="-173038"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087438" marR="0" indent="-173038"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4163" marR="0" lvl="0" indent="-284163" algn="l" defTabSz="914363" rtl="0" eaLnBrk="1" fontAlgn="auto" latinLnBrk="0" hangingPunct="1">
              <a:lnSpc>
                <a:spcPct val="90000"/>
              </a:lnSpc>
              <a:spcBef>
                <a:spcPct val="20000"/>
              </a:spcBef>
              <a:spcAft>
                <a:spcPts val="0"/>
              </a:spcAft>
              <a:buClrTx/>
              <a:buSzPct val="80000"/>
              <a:buFont typeface="Wingdings" pitchFamily="2" charset="2"/>
              <a:buChar char=""/>
              <a:tabLst/>
              <a:defRPr/>
            </a:pPr>
            <a:r>
              <a:rPr kumimoji="0" lang="en-US" sz="4000" b="0" i="0" u="none" strike="noStrike" kern="1200" cap="none" spc="-70" normalizeH="0" baseline="0" noProof="0" dirty="0">
                <a:ln>
                  <a:noFill/>
                </a:ln>
                <a:gradFill>
                  <a:gsLst>
                    <a:gs pos="1250">
                      <a:schemeClr val="bg2"/>
                    </a:gs>
                    <a:gs pos="100000">
                      <a:schemeClr val="bg2"/>
                    </a:gs>
                  </a:gsLst>
                  <a:lin ang="5400000" scaled="0"/>
                </a:gradFill>
                <a:effectLst/>
                <a:uLnTx/>
                <a:uFillTx/>
                <a:latin typeface="+mj-lt"/>
                <a:ea typeface="+mn-ea"/>
                <a:cs typeface="+mn-cs"/>
              </a:rPr>
              <a:t>Note:</a:t>
            </a:r>
          </a:p>
          <a:p>
            <a:pPr marL="517525" marR="0" lvl="1"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a:pPr>
            <a:r>
              <a:rPr kumimoji="0" lang="en-US" sz="2400" b="0" i="0" u="none" strike="noStrike" kern="1200" cap="none" spc="0" normalizeH="0" baseline="0" noProof="0" dirty="0">
                <a:ln>
                  <a:noFill/>
                </a:ln>
                <a:gradFill>
                  <a:gsLst>
                    <a:gs pos="1250">
                      <a:schemeClr val="bg2"/>
                    </a:gs>
                    <a:gs pos="100000">
                      <a:schemeClr val="bg2"/>
                    </a:gs>
                  </a:gsLst>
                  <a:lin ang="5400000" scaled="0"/>
                </a:gradFill>
                <a:effectLst/>
                <a:uLnTx/>
                <a:uFillTx/>
                <a:latin typeface="+mn-lt"/>
                <a:ea typeface="+mn-ea"/>
                <a:cs typeface="+mn-cs"/>
              </a:rPr>
              <a:t>Use SharePoint Designer to find the form location if not in default location</a:t>
            </a:r>
          </a:p>
          <a:p>
            <a:pPr marL="0" marR="0" lvl="0" indent="0" algn="l" defTabSz="914363" rtl="0" eaLnBrk="1" fontAlgn="auto" latinLnBrk="0" hangingPunct="1">
              <a:lnSpc>
                <a:spcPct val="90000"/>
              </a:lnSpc>
              <a:spcBef>
                <a:spcPct val="20000"/>
              </a:spcBef>
              <a:spcAft>
                <a:spcPts val="0"/>
              </a:spcAft>
              <a:buClrTx/>
              <a:buSzPct val="80000"/>
              <a:buFont typeface="Wingdings" pitchFamily="2" charset="2"/>
              <a:buNone/>
              <a:tabLst/>
              <a:defRPr/>
            </a:pPr>
            <a:endParaRPr kumimoji="0" lang="nl-BE" sz="4000" b="0" i="0" u="none" strike="noStrike" kern="1200" cap="none" spc="-70" normalizeH="0" baseline="0" noProof="0" dirty="0">
              <a:ln>
                <a:noFill/>
              </a:ln>
              <a:gradFill>
                <a:gsLst>
                  <a:gs pos="1250">
                    <a:schemeClr val="bg2"/>
                  </a:gs>
                  <a:gs pos="100000">
                    <a:schemeClr val="bg2"/>
                  </a:gs>
                </a:gsLst>
                <a:lin ang="5400000" scaled="0"/>
              </a:gradFill>
              <a:effectLst/>
              <a:uLnTx/>
              <a:uFillTx/>
              <a:latin typeface="+mj-lt"/>
              <a:ea typeface="+mn-ea"/>
              <a:cs typeface="+mn-cs"/>
            </a:endParaRPr>
          </a:p>
        </p:txBody>
      </p:sp>
    </p:spTree>
    <p:extLst>
      <p:ext uri="{BB962C8B-B14F-4D97-AF65-F5344CB8AC3E}">
        <p14:creationId xmlns:p14="http://schemas.microsoft.com/office/powerpoint/2010/main" val="319960870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4060" y="170238"/>
            <a:ext cx="11149013" cy="747897"/>
          </a:xfrm>
        </p:spPr>
        <p:txBody>
          <a:bodyPr/>
          <a:lstStyle/>
          <a:p>
            <a:r>
              <a:rPr lang="en-US" sz="4800" dirty="0"/>
              <a:t>Recommended steps</a:t>
            </a:r>
          </a:p>
        </p:txBody>
      </p:sp>
      <p:sp>
        <p:nvSpPr>
          <p:cNvPr id="16" name="Rectangle 15"/>
          <p:cNvSpPr/>
          <p:nvPr>
            <p:custDataLst>
              <p:tags r:id="rId1"/>
            </p:custDataLst>
          </p:nvPr>
        </p:nvSpPr>
        <p:spPr bwMode="auto">
          <a:xfrm>
            <a:off x="7790229" y="1627001"/>
            <a:ext cx="3031502" cy="526103"/>
          </a:xfrm>
          <a:prstGeom prst="rect">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3650" fontAlgn="base">
              <a:spcBef>
                <a:spcPct val="0"/>
              </a:spcBef>
              <a:spcAft>
                <a:spcPct val="0"/>
              </a:spcAft>
            </a:pPr>
            <a:r>
              <a:rPr lang="en-US" sz="20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Remediation</a:t>
            </a:r>
          </a:p>
        </p:txBody>
      </p:sp>
      <p:sp>
        <p:nvSpPr>
          <p:cNvPr id="17" name="Rectangle 16"/>
          <p:cNvSpPr/>
          <p:nvPr>
            <p:custDataLst>
              <p:tags r:id="rId2"/>
            </p:custDataLst>
          </p:nvPr>
        </p:nvSpPr>
        <p:spPr bwMode="auto">
          <a:xfrm>
            <a:off x="1275349" y="1627001"/>
            <a:ext cx="3056705" cy="526103"/>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3650" fontAlgn="base">
              <a:spcBef>
                <a:spcPct val="0"/>
              </a:spcBef>
              <a:spcAft>
                <a:spcPct val="0"/>
              </a:spcAft>
            </a:pPr>
            <a:r>
              <a:rPr lang="en-US" sz="20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Analysis</a:t>
            </a:r>
          </a:p>
        </p:txBody>
      </p:sp>
      <p:sp>
        <p:nvSpPr>
          <p:cNvPr id="18" name="Rectangle 17"/>
          <p:cNvSpPr/>
          <p:nvPr>
            <p:custDataLst>
              <p:tags r:id="rId3"/>
            </p:custDataLst>
          </p:nvPr>
        </p:nvSpPr>
        <p:spPr bwMode="auto">
          <a:xfrm>
            <a:off x="4524318" y="1628696"/>
            <a:ext cx="3048443" cy="526103"/>
          </a:xfrm>
          <a:prstGeom prst="rect">
            <a:avLst/>
          </a:prstGeom>
          <a:solidFill>
            <a:srgbClr val="007FD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3650" fontAlgn="base">
              <a:spcBef>
                <a:spcPct val="0"/>
              </a:spcBef>
              <a:spcAft>
                <a:spcPct val="0"/>
              </a:spcAft>
            </a:pPr>
            <a:r>
              <a:rPr lang="en-US" sz="20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Planning</a:t>
            </a:r>
          </a:p>
        </p:txBody>
      </p:sp>
      <p:sp>
        <p:nvSpPr>
          <p:cNvPr id="19" name="TextBox 18"/>
          <p:cNvSpPr txBox="1"/>
          <p:nvPr/>
        </p:nvSpPr>
        <p:spPr>
          <a:xfrm>
            <a:off x="1317775" y="2125794"/>
            <a:ext cx="2959554" cy="1141801"/>
          </a:xfrm>
          <a:prstGeom prst="rect">
            <a:avLst/>
          </a:prstGeom>
          <a:noFill/>
        </p:spPr>
        <p:txBody>
          <a:bodyPr wrap="square" lIns="91416" tIns="45708" rIns="91416" bIns="45708" rtlCol="0">
            <a:noAutofit/>
          </a:bodyPr>
          <a:lstStyle/>
          <a:p>
            <a:pPr marL="285750" indent="-285750" defTabSz="913951">
              <a:buFont typeface="Arial" panose="020B0604020202020204" pitchFamily="34" charset="0"/>
              <a:buChar char="•"/>
            </a:pPr>
            <a:r>
              <a:rPr lang="en-US" sz="1400" dirty="0">
                <a:solidFill>
                  <a:schemeClr val="bg2">
                    <a:lumMod val="50000"/>
                  </a:schemeClr>
                </a:solidFill>
                <a:cs typeface="Segoe UI" panose="020B0502040204020203" pitchFamily="34" charset="0"/>
              </a:rPr>
              <a:t>You verify which of the forms you receive from us are still needed. Exclude forms of which you’re sure they’re not relevant, the other should be taken over to the planning step</a:t>
            </a:r>
          </a:p>
          <a:p>
            <a:pPr defTabSz="913951"/>
            <a:endParaRPr lang="en-US" sz="1400" dirty="0">
              <a:solidFill>
                <a:schemeClr val="bg2">
                  <a:lumMod val="50000"/>
                </a:schemeClr>
              </a:solidFill>
              <a:cs typeface="Segoe UI" panose="020B0502040204020203" pitchFamily="34" charset="0"/>
            </a:endParaRPr>
          </a:p>
          <a:p>
            <a:pPr defTabSz="913951"/>
            <a:endParaRPr lang="en-US" sz="1400" dirty="0">
              <a:solidFill>
                <a:schemeClr val="bg2">
                  <a:lumMod val="50000"/>
                </a:schemeClr>
              </a:solidFill>
              <a:cs typeface="Segoe UI" panose="020B0502040204020203" pitchFamily="34" charset="0"/>
            </a:endParaRPr>
          </a:p>
        </p:txBody>
      </p:sp>
      <p:sp>
        <p:nvSpPr>
          <p:cNvPr id="20" name="TextBox 19"/>
          <p:cNvSpPr txBox="1"/>
          <p:nvPr/>
        </p:nvSpPr>
        <p:spPr>
          <a:xfrm>
            <a:off x="7838476" y="2125794"/>
            <a:ext cx="2773405" cy="1141799"/>
          </a:xfrm>
          <a:prstGeom prst="rect">
            <a:avLst/>
          </a:prstGeom>
          <a:noFill/>
        </p:spPr>
        <p:txBody>
          <a:bodyPr wrap="square" lIns="91416" tIns="45708" rIns="91416" bIns="45708" rtlCol="0">
            <a:noAutofit/>
          </a:bodyPr>
          <a:lstStyle/>
          <a:p>
            <a:pPr marL="285750" indent="-285750" defTabSz="913951">
              <a:buFont typeface="Arial" panose="020B0604020202020204" pitchFamily="34" charset="0"/>
              <a:buChar char="•"/>
            </a:pPr>
            <a:r>
              <a:rPr lang="en-US" sz="1400" dirty="0">
                <a:solidFill>
                  <a:schemeClr val="bg2">
                    <a:lumMod val="50000"/>
                  </a:schemeClr>
                </a:solidFill>
                <a:cs typeface="Segoe UI" panose="020B0502040204020203" pitchFamily="34" charset="0"/>
              </a:rPr>
              <a:t>You remediate the forms which were flagged in the planning step. This remediation is done by if possible fixing the form, if that’s not possible then an alternative has to be developed</a:t>
            </a:r>
          </a:p>
        </p:txBody>
      </p:sp>
      <p:sp>
        <p:nvSpPr>
          <p:cNvPr id="22" name="TextBox 21"/>
          <p:cNvSpPr txBox="1"/>
          <p:nvPr/>
        </p:nvSpPr>
        <p:spPr>
          <a:xfrm>
            <a:off x="4534660" y="2127489"/>
            <a:ext cx="2943725" cy="1123921"/>
          </a:xfrm>
          <a:prstGeom prst="rect">
            <a:avLst/>
          </a:prstGeom>
          <a:noFill/>
        </p:spPr>
        <p:txBody>
          <a:bodyPr wrap="square" lIns="91416" tIns="45708" rIns="91416" bIns="45708" rtlCol="0">
            <a:noAutofit/>
          </a:bodyPr>
          <a:lstStyle/>
          <a:p>
            <a:pPr marL="285750" indent="-285750" defTabSz="913951">
              <a:buFont typeface="Arial" panose="020B0604020202020204" pitchFamily="34" charset="0"/>
              <a:buChar char="•"/>
            </a:pPr>
            <a:r>
              <a:rPr lang="en-US" sz="1400" dirty="0">
                <a:solidFill>
                  <a:schemeClr val="bg2">
                    <a:lumMod val="50000"/>
                  </a:schemeClr>
                </a:solidFill>
                <a:cs typeface="Segoe UI" panose="020B0502040204020203" pitchFamily="34" charset="0"/>
              </a:rPr>
              <a:t>You test the forms taking over from analysis: you would want to understand which forms will fail as these forms will require remediation</a:t>
            </a:r>
          </a:p>
        </p:txBody>
      </p:sp>
      <p:sp>
        <p:nvSpPr>
          <p:cNvPr id="5" name="Rectangle 4"/>
          <p:cNvSpPr/>
          <p:nvPr/>
        </p:nvSpPr>
        <p:spPr bwMode="auto">
          <a:xfrm>
            <a:off x="1275349" y="2153104"/>
            <a:ext cx="3048443" cy="2681277"/>
          </a:xfrm>
          <a:prstGeom prst="rect">
            <a:avLst/>
          </a:prstGeom>
          <a:noFill/>
          <a:ln>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31"/>
          <p:cNvSpPr/>
          <p:nvPr/>
        </p:nvSpPr>
        <p:spPr bwMode="auto">
          <a:xfrm>
            <a:off x="4524319" y="2147396"/>
            <a:ext cx="3039764" cy="2681277"/>
          </a:xfrm>
          <a:prstGeom prst="rect">
            <a:avLst/>
          </a:prstGeom>
          <a:noFill/>
          <a:ln>
            <a:solidFill>
              <a:srgbClr val="007FD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33" name="Rectangle 32"/>
          <p:cNvSpPr/>
          <p:nvPr/>
        </p:nvSpPr>
        <p:spPr bwMode="auto">
          <a:xfrm>
            <a:off x="7790230" y="2153103"/>
            <a:ext cx="3022824" cy="2681277"/>
          </a:xfrm>
          <a:prstGeom prst="rect">
            <a:avLst/>
          </a:prstGeom>
          <a:noFill/>
          <a:ln>
            <a:solidFill>
              <a:srgbClr val="00827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959605369"/>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Removing code behind</a:t>
            </a:r>
            <a:endParaRPr lang="nl-BE" dirty="0"/>
          </a:p>
        </p:txBody>
      </p:sp>
      <p:sp>
        <p:nvSpPr>
          <p:cNvPr id="3" name="Text Placeholder 2"/>
          <p:cNvSpPr>
            <a:spLocks noGrp="1"/>
          </p:cNvSpPr>
          <p:nvPr>
            <p:ph type="body" sz="quarter" idx="12"/>
          </p:nvPr>
        </p:nvSpPr>
        <p:spPr/>
        <p:txBody>
          <a:bodyPr/>
          <a:lstStyle/>
          <a:p>
            <a:r>
              <a:rPr lang="en-US" dirty="0"/>
              <a:t>The case of the “useless” code behind…</a:t>
            </a:r>
            <a:endParaRPr lang="nl-BE" dirty="0"/>
          </a:p>
        </p:txBody>
      </p:sp>
      <p:sp>
        <p:nvSpPr>
          <p:cNvPr id="5" name="Oval 4"/>
          <p:cNvSpPr/>
          <p:nvPr/>
        </p:nvSpPr>
        <p:spPr bwMode="auto">
          <a:xfrm>
            <a:off x="9845961" y="-578400"/>
            <a:ext cx="2918691" cy="2918691"/>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20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1</a:t>
            </a:r>
            <a:endParaRPr kumimoji="0" lang="nl-BE" sz="120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Tree>
    <p:extLst>
      <p:ext uri="{BB962C8B-B14F-4D97-AF65-F5344CB8AC3E}">
        <p14:creationId xmlns:p14="http://schemas.microsoft.com/office/powerpoint/2010/main" val="20919762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769755" y="938148"/>
            <a:ext cx="8123499" cy="620937"/>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pPr marL="0" marR="0" lvl="0" indent="0" algn="l" defTabSz="914363" rtl="0" eaLnBrk="1" fontAlgn="auto" latinLnBrk="0" hangingPunct="1">
              <a:lnSpc>
                <a:spcPct val="90000"/>
              </a:lnSpc>
              <a:spcBef>
                <a:spcPct val="0"/>
              </a:spcBef>
              <a:spcAft>
                <a:spcPts val="0"/>
              </a:spcAft>
              <a:buClrTx/>
              <a:buSzTx/>
              <a:buFontTx/>
              <a:buNone/>
              <a:tabLst/>
              <a:defRPr/>
            </a:pPr>
            <a:r>
              <a:rPr kumimoji="0" lang="en-US" sz="2400" b="1" i="0" u="none" strike="noStrike" kern="1200" cap="none" spc="-100" normalizeH="0" baseline="0" noProof="0" dirty="0">
                <a:ln w="3175">
                  <a:noFill/>
                </a:ln>
                <a:gradFill>
                  <a:gsLst>
                    <a:gs pos="1250">
                      <a:schemeClr val="tx2"/>
                    </a:gs>
                    <a:gs pos="100000">
                      <a:schemeClr val="tx2"/>
                    </a:gs>
                  </a:gsLst>
                  <a:lin ang="5400000" scaled="0"/>
                </a:gradFill>
                <a:effectLst/>
                <a:uLnTx/>
                <a:uFillTx/>
                <a:latin typeface="+mj-lt"/>
                <a:ea typeface="+mn-ea"/>
                <a:cs typeface="Arial" charset="0"/>
              </a:rPr>
              <a:t>Step 1: Right click on InfoPath file and Click on “Design”</a:t>
            </a:r>
          </a:p>
        </p:txBody>
      </p:sp>
      <p:pic>
        <p:nvPicPr>
          <p:cNvPr id="2" name="Picture 1"/>
          <p:cNvPicPr>
            <a:picLocks noChangeAspect="1"/>
          </p:cNvPicPr>
          <p:nvPr/>
        </p:nvPicPr>
        <p:blipFill>
          <a:blip r:embed="rId2"/>
          <a:stretch>
            <a:fillRect/>
          </a:stretch>
        </p:blipFill>
        <p:spPr>
          <a:xfrm>
            <a:off x="1769755" y="1645210"/>
            <a:ext cx="8657143" cy="4361905"/>
          </a:xfrm>
          <a:prstGeom prst="rect">
            <a:avLst/>
          </a:prstGeom>
        </p:spPr>
      </p:pic>
    </p:spTree>
    <p:extLst>
      <p:ext uri="{BB962C8B-B14F-4D97-AF65-F5344CB8AC3E}">
        <p14:creationId xmlns:p14="http://schemas.microsoft.com/office/powerpoint/2010/main" val="1291496209"/>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247835" y="396241"/>
            <a:ext cx="6828571" cy="6028571"/>
          </a:xfrm>
          <a:prstGeom prst="rect">
            <a:avLst/>
          </a:prstGeom>
        </p:spPr>
      </p:pic>
      <p:pic>
        <p:nvPicPr>
          <p:cNvPr id="4" name="Picture 3"/>
          <p:cNvPicPr>
            <a:picLocks noChangeAspect="1"/>
          </p:cNvPicPr>
          <p:nvPr/>
        </p:nvPicPr>
        <p:blipFill rotWithShape="1">
          <a:blip r:embed="rId3"/>
          <a:srcRect b="9868"/>
          <a:stretch/>
        </p:blipFill>
        <p:spPr>
          <a:xfrm>
            <a:off x="473808" y="580775"/>
            <a:ext cx="3895725" cy="1811443"/>
          </a:xfrm>
          <a:prstGeom prst="rect">
            <a:avLst/>
          </a:prstGeom>
          <a:ln>
            <a:noFill/>
          </a:ln>
          <a:effectLst>
            <a:outerShdw blurRad="292100" dist="139700" dir="2700000" algn="tl" rotWithShape="0">
              <a:srgbClr val="333333">
                <a:alpha val="65000"/>
              </a:srgbClr>
            </a:outerShdw>
          </a:effectLst>
        </p:spPr>
      </p:pic>
      <p:sp>
        <p:nvSpPr>
          <p:cNvPr id="6" name="Title 1"/>
          <p:cNvSpPr txBox="1">
            <a:spLocks/>
          </p:cNvSpPr>
          <p:nvPr/>
        </p:nvSpPr>
        <p:spPr>
          <a:xfrm>
            <a:off x="473808" y="3661612"/>
            <a:ext cx="4547372" cy="2529818"/>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pPr marL="0" marR="0" lvl="0" indent="0" algn="l" defTabSz="914363" rtl="0" eaLnBrk="1" fontAlgn="auto" latinLnBrk="0" hangingPunct="1">
              <a:lnSpc>
                <a:spcPct val="90000"/>
              </a:lnSpc>
              <a:spcBef>
                <a:spcPct val="0"/>
              </a:spcBef>
              <a:spcAft>
                <a:spcPts val="0"/>
              </a:spcAft>
              <a:buClrTx/>
              <a:buSzTx/>
              <a:buFontTx/>
              <a:buNone/>
              <a:tabLst/>
              <a:defRPr/>
            </a:pPr>
            <a:r>
              <a:rPr kumimoji="0" lang="en-US" sz="2400" b="1" i="0" u="none" strike="noStrike" kern="1200" cap="none" spc="-100" normalizeH="0" baseline="0" noProof="0" dirty="0">
                <a:ln w="3175">
                  <a:noFill/>
                </a:ln>
                <a:gradFill>
                  <a:gsLst>
                    <a:gs pos="1250">
                      <a:schemeClr val="tx2"/>
                    </a:gs>
                    <a:gs pos="100000">
                      <a:schemeClr val="tx2"/>
                    </a:gs>
                  </a:gsLst>
                  <a:lin ang="5400000" scaled="0"/>
                </a:gradFill>
                <a:effectLst/>
                <a:uLnTx/>
                <a:uFillTx/>
                <a:latin typeface="+mj-lt"/>
                <a:ea typeface="+mn-ea"/>
                <a:cs typeface="Arial" charset="0"/>
              </a:rPr>
              <a:t>Step 2: Click on “File” menu</a:t>
            </a:r>
            <a:br>
              <a:rPr kumimoji="0" lang="en-US" sz="2400" b="1" i="0" u="none" strike="noStrike" kern="1200" cap="none" spc="-100" normalizeH="0" baseline="0" noProof="0" dirty="0">
                <a:ln w="3175">
                  <a:noFill/>
                </a:ln>
                <a:gradFill>
                  <a:gsLst>
                    <a:gs pos="1250">
                      <a:schemeClr val="tx2"/>
                    </a:gs>
                    <a:gs pos="100000">
                      <a:schemeClr val="tx2"/>
                    </a:gs>
                  </a:gsLst>
                  <a:lin ang="5400000" scaled="0"/>
                </a:gradFill>
                <a:effectLst/>
                <a:uLnTx/>
                <a:uFillTx/>
                <a:latin typeface="+mj-lt"/>
                <a:ea typeface="+mn-ea"/>
                <a:cs typeface="Arial" charset="0"/>
              </a:rPr>
            </a:br>
            <a:br>
              <a:rPr kumimoji="0" lang="en-US" sz="2400" b="1" i="0" u="none" strike="noStrike" kern="1200" cap="none" spc="-100" normalizeH="0" baseline="0" noProof="0" dirty="0">
                <a:ln w="3175">
                  <a:noFill/>
                </a:ln>
                <a:gradFill>
                  <a:gsLst>
                    <a:gs pos="1250">
                      <a:schemeClr val="tx2"/>
                    </a:gs>
                    <a:gs pos="100000">
                      <a:schemeClr val="tx2"/>
                    </a:gs>
                  </a:gsLst>
                  <a:lin ang="5400000" scaled="0"/>
                </a:gradFill>
                <a:effectLst/>
                <a:uLnTx/>
                <a:uFillTx/>
                <a:latin typeface="+mj-lt"/>
                <a:ea typeface="+mn-ea"/>
                <a:cs typeface="Arial" charset="0"/>
              </a:rPr>
            </a:br>
            <a:r>
              <a:rPr kumimoji="0" lang="en-US" sz="2400" b="1" i="0" u="none" strike="noStrike" kern="1200" cap="none" spc="-100" normalizeH="0" baseline="0" noProof="0" dirty="0">
                <a:ln w="3175">
                  <a:noFill/>
                </a:ln>
                <a:gradFill>
                  <a:gsLst>
                    <a:gs pos="1250">
                      <a:schemeClr val="tx2"/>
                    </a:gs>
                    <a:gs pos="100000">
                      <a:schemeClr val="tx2"/>
                    </a:gs>
                  </a:gsLst>
                  <a:lin ang="5400000" scaled="0"/>
                </a:gradFill>
                <a:effectLst/>
                <a:uLnTx/>
                <a:uFillTx/>
                <a:latin typeface="+mj-lt"/>
                <a:ea typeface="+mn-ea"/>
                <a:cs typeface="Arial" charset="0"/>
              </a:rPr>
              <a:t>Step 3: In Info page, click on “Form Options” </a:t>
            </a:r>
            <a:br>
              <a:rPr kumimoji="0" lang="en-US" sz="2400" b="1" i="0" u="none" strike="noStrike" kern="1200" cap="none" spc="-100" normalizeH="0" baseline="0" noProof="0" dirty="0">
                <a:ln w="3175">
                  <a:noFill/>
                </a:ln>
                <a:gradFill>
                  <a:gsLst>
                    <a:gs pos="1250">
                      <a:schemeClr val="tx2"/>
                    </a:gs>
                    <a:gs pos="100000">
                      <a:schemeClr val="tx2"/>
                    </a:gs>
                  </a:gsLst>
                  <a:lin ang="5400000" scaled="0"/>
                </a:gradFill>
                <a:effectLst/>
                <a:uLnTx/>
                <a:uFillTx/>
                <a:latin typeface="+mj-lt"/>
                <a:ea typeface="+mn-ea"/>
                <a:cs typeface="Arial" charset="0"/>
              </a:rPr>
            </a:br>
            <a:endParaRPr kumimoji="0" lang="en-US" sz="2400" b="1" i="0" u="none" strike="noStrike" kern="1200" cap="none" spc="-100" normalizeH="0" baseline="0" noProof="0" dirty="0">
              <a:ln w="3175">
                <a:noFill/>
              </a:ln>
              <a:gradFill>
                <a:gsLst>
                  <a:gs pos="1250">
                    <a:schemeClr val="tx2"/>
                  </a:gs>
                  <a:gs pos="100000">
                    <a:schemeClr val="tx2"/>
                  </a:gs>
                </a:gsLst>
                <a:lin ang="5400000" scaled="0"/>
              </a:gradFill>
              <a:effectLst/>
              <a:uLnTx/>
              <a:uFillTx/>
              <a:latin typeface="+mj-lt"/>
              <a:ea typeface="+mn-ea"/>
              <a:cs typeface="Arial" charset="0"/>
            </a:endParaRPr>
          </a:p>
        </p:txBody>
      </p:sp>
      <p:cxnSp>
        <p:nvCxnSpPr>
          <p:cNvPr id="7" name="Straight Arrow Connector 6"/>
          <p:cNvCxnSpPr/>
          <p:nvPr/>
        </p:nvCxnSpPr>
        <p:spPr>
          <a:xfrm flipH="1" flipV="1">
            <a:off x="914400" y="883514"/>
            <a:ext cx="288758" cy="2793456"/>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1588168" y="4860758"/>
            <a:ext cx="5438274" cy="609600"/>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9896563"/>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074295" y="1279426"/>
            <a:ext cx="6172200" cy="4410075"/>
          </a:xfrm>
          <a:prstGeom prst="rect">
            <a:avLst/>
          </a:prstGeom>
          <a:ln>
            <a:noFill/>
          </a:ln>
          <a:effectLst>
            <a:outerShdw blurRad="292100" dist="139700" dir="2700000" algn="tl" rotWithShape="0">
              <a:srgbClr val="333333">
                <a:alpha val="65000"/>
              </a:srgbClr>
            </a:outerShdw>
          </a:effectLst>
        </p:spPr>
      </p:pic>
      <p:sp>
        <p:nvSpPr>
          <p:cNvPr id="3" name="Title 1"/>
          <p:cNvSpPr txBox="1">
            <a:spLocks/>
          </p:cNvSpPr>
          <p:nvPr/>
        </p:nvSpPr>
        <p:spPr>
          <a:xfrm>
            <a:off x="653043" y="1279426"/>
            <a:ext cx="2278433" cy="2529818"/>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pPr marL="0" marR="0" lvl="0" indent="0" algn="l" defTabSz="914363" rtl="0" eaLnBrk="1" fontAlgn="auto" latinLnBrk="0" hangingPunct="1">
              <a:lnSpc>
                <a:spcPct val="90000"/>
              </a:lnSpc>
              <a:spcBef>
                <a:spcPct val="0"/>
              </a:spcBef>
              <a:spcAft>
                <a:spcPts val="0"/>
              </a:spcAft>
              <a:buClrTx/>
              <a:buSzTx/>
              <a:buFontTx/>
              <a:buNone/>
              <a:tabLst/>
              <a:defRPr/>
            </a:pPr>
            <a:r>
              <a:rPr kumimoji="0" lang="en-US" sz="2400" b="1" i="0" u="none" strike="noStrike" kern="1200" cap="none" spc="-100" normalizeH="0" baseline="0" noProof="0">
                <a:ln w="3175">
                  <a:noFill/>
                </a:ln>
                <a:gradFill>
                  <a:gsLst>
                    <a:gs pos="1250">
                      <a:schemeClr val="tx2"/>
                    </a:gs>
                    <a:gs pos="100000">
                      <a:schemeClr val="tx2"/>
                    </a:gs>
                  </a:gsLst>
                  <a:lin ang="5400000" scaled="0"/>
                </a:gradFill>
                <a:effectLst/>
                <a:uLnTx/>
                <a:uFillTx/>
                <a:latin typeface="+mj-lt"/>
                <a:ea typeface="+mn-ea"/>
                <a:cs typeface="Arial" charset="0"/>
              </a:rPr>
              <a:t>Step 4: In form options dialog, Click on “Programming” option. </a:t>
            </a:r>
          </a:p>
        </p:txBody>
      </p:sp>
      <p:sp>
        <p:nvSpPr>
          <p:cNvPr id="4" name="Title 1"/>
          <p:cNvSpPr txBox="1">
            <a:spLocks/>
          </p:cNvSpPr>
          <p:nvPr/>
        </p:nvSpPr>
        <p:spPr>
          <a:xfrm>
            <a:off x="9817768" y="1315725"/>
            <a:ext cx="2374232" cy="2529818"/>
          </a:xfrm>
          <a:prstGeom prst="rect">
            <a:avLst/>
          </a:prstGeom>
        </p:spPr>
        <p:txBody>
          <a:bodyPr vert="horz" wrap="square" lIns="0" tIns="0" rIns="0" bIns="0" rtlCol="0" anchor="t">
            <a:noAutofit/>
          </a:bodyPr>
          <a:lstStyle>
            <a:lvl1pPr algn="l" defTabSz="914363" rtl="0" eaLnBrk="1" latinLnBrk="0" hangingPunct="1">
              <a:lnSpc>
                <a:spcPct val="90000"/>
              </a:lnSpc>
              <a:spcBef>
                <a:spcPct val="0"/>
              </a:spcBef>
              <a:buNone/>
              <a:defRPr lang="en-US" sz="5400" b="0" kern="1200" cap="none" spc="-100" baseline="0">
                <a:ln w="3175">
                  <a:noFill/>
                </a:ln>
                <a:gradFill>
                  <a:gsLst>
                    <a:gs pos="1250">
                      <a:schemeClr val="tx2"/>
                    </a:gs>
                    <a:gs pos="100000">
                      <a:schemeClr val="tx2"/>
                    </a:gs>
                  </a:gsLst>
                  <a:lin ang="5400000" scaled="0"/>
                </a:gradFill>
                <a:effectLst/>
                <a:latin typeface="+mj-lt"/>
                <a:ea typeface="+mn-ea"/>
                <a:cs typeface="Arial" charset="0"/>
              </a:defRPr>
            </a:lvl1pPr>
          </a:lstStyle>
          <a:p>
            <a:pPr marL="0" marR="0" lvl="0" indent="0" algn="l" defTabSz="914363" rtl="0" eaLnBrk="1" fontAlgn="auto" latinLnBrk="0" hangingPunct="1">
              <a:lnSpc>
                <a:spcPct val="90000"/>
              </a:lnSpc>
              <a:spcBef>
                <a:spcPct val="0"/>
              </a:spcBef>
              <a:spcAft>
                <a:spcPts val="0"/>
              </a:spcAft>
              <a:buClrTx/>
              <a:buSzTx/>
              <a:buFontTx/>
              <a:buNone/>
              <a:tabLst/>
              <a:defRPr/>
            </a:pPr>
            <a:r>
              <a:rPr kumimoji="0" lang="en-US" sz="2400" b="1" i="0" u="none" strike="noStrike" kern="1200" cap="none" spc="-100" normalizeH="0" baseline="0" noProof="0" dirty="0">
                <a:ln w="3175">
                  <a:noFill/>
                </a:ln>
                <a:gradFill>
                  <a:gsLst>
                    <a:gs pos="1250">
                      <a:schemeClr val="tx2"/>
                    </a:gs>
                    <a:gs pos="100000">
                      <a:schemeClr val="tx2"/>
                    </a:gs>
                  </a:gsLst>
                  <a:lin ang="5400000" scaled="0"/>
                </a:gradFill>
                <a:effectLst/>
                <a:uLnTx/>
                <a:uFillTx/>
                <a:latin typeface="+mj-lt"/>
                <a:ea typeface="+mn-ea"/>
                <a:cs typeface="Arial" charset="0"/>
              </a:rPr>
              <a:t>Step 5: Click on “Remove Code” button</a:t>
            </a:r>
            <a:endParaRPr kumimoji="0" lang="en-US" sz="3200" b="1" i="0" u="none" strike="noStrike" kern="1200" cap="none" spc="-100" normalizeH="0" baseline="0" noProof="0" dirty="0">
              <a:ln w="3175">
                <a:noFill/>
              </a:ln>
              <a:gradFill>
                <a:gsLst>
                  <a:gs pos="1250">
                    <a:schemeClr val="tx2"/>
                  </a:gs>
                  <a:gs pos="100000">
                    <a:schemeClr val="tx2"/>
                  </a:gs>
                </a:gsLst>
                <a:lin ang="5400000" scaled="0"/>
              </a:gradFill>
              <a:effectLst/>
              <a:uLnTx/>
              <a:uFillTx/>
              <a:latin typeface="+mj-lt"/>
              <a:ea typeface="+mn-ea"/>
              <a:cs typeface="Arial" charset="0"/>
            </a:endParaRPr>
          </a:p>
        </p:txBody>
      </p:sp>
      <p:cxnSp>
        <p:nvCxnSpPr>
          <p:cNvPr id="5" name="Straight Arrow Connector 4"/>
          <p:cNvCxnSpPr/>
          <p:nvPr/>
        </p:nvCxnSpPr>
        <p:spPr>
          <a:xfrm>
            <a:off x="2435959" y="1636295"/>
            <a:ext cx="772462" cy="1219200"/>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8951495" y="1524000"/>
            <a:ext cx="866273" cy="753979"/>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8552425"/>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183965" y="1370425"/>
            <a:ext cx="5514975" cy="1466850"/>
          </a:xfrm>
          <a:prstGeom prst="rect">
            <a:avLst/>
          </a:prstGeom>
          <a:ln>
            <a:noFill/>
          </a:ln>
          <a:effectLst>
            <a:outerShdw blurRad="292100" dist="139700" dir="2700000" algn="tl" rotWithShape="0">
              <a:srgbClr val="333333">
                <a:alpha val="65000"/>
              </a:srgbClr>
            </a:outerShdw>
          </a:effectLst>
        </p:spPr>
      </p:pic>
      <p:pic>
        <p:nvPicPr>
          <p:cNvPr id="3" name="Picture 2"/>
          <p:cNvPicPr>
            <a:picLocks noChangeAspect="1"/>
          </p:cNvPicPr>
          <p:nvPr/>
        </p:nvPicPr>
        <p:blipFill>
          <a:blip r:embed="rId3"/>
          <a:stretch>
            <a:fillRect/>
          </a:stretch>
        </p:blipFill>
        <p:spPr>
          <a:xfrm>
            <a:off x="1947124" y="4249754"/>
            <a:ext cx="8096250" cy="1590675"/>
          </a:xfrm>
          <a:prstGeom prst="rect">
            <a:avLst/>
          </a:prstGeom>
          <a:ln>
            <a:noFill/>
          </a:ln>
          <a:effectLst>
            <a:outerShdw blurRad="292100" dist="139700" dir="2700000" algn="tl" rotWithShape="0">
              <a:srgbClr val="333333">
                <a:alpha val="65000"/>
              </a:srgbClr>
            </a:outerShdw>
          </a:effectLst>
        </p:spPr>
      </p:pic>
      <p:sp>
        <p:nvSpPr>
          <p:cNvPr id="4" name="Title 1"/>
          <p:cNvSpPr txBox="1">
            <a:spLocks/>
          </p:cNvSpPr>
          <p:nvPr/>
        </p:nvSpPr>
        <p:spPr>
          <a:xfrm>
            <a:off x="2133600" y="775079"/>
            <a:ext cx="8566484" cy="381186"/>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pPr marL="0" marR="0" lvl="0" indent="0" algn="l" defTabSz="914363" rtl="0" eaLnBrk="1" fontAlgn="auto" latinLnBrk="0" hangingPunct="1">
              <a:lnSpc>
                <a:spcPct val="90000"/>
              </a:lnSpc>
              <a:spcBef>
                <a:spcPct val="0"/>
              </a:spcBef>
              <a:spcAft>
                <a:spcPts val="0"/>
              </a:spcAft>
              <a:buClrTx/>
              <a:buSzTx/>
              <a:buFontTx/>
              <a:buNone/>
              <a:tabLst/>
              <a:defRPr/>
            </a:pPr>
            <a:r>
              <a:rPr kumimoji="0" lang="en-US" sz="2400" b="1" i="0" u="none" strike="noStrike" kern="1200" cap="none" spc="-100" normalizeH="0" baseline="0" noProof="0">
                <a:ln w="3175">
                  <a:noFill/>
                </a:ln>
                <a:gradFill>
                  <a:gsLst>
                    <a:gs pos="1250">
                      <a:schemeClr val="tx2"/>
                    </a:gs>
                    <a:gs pos="100000">
                      <a:schemeClr val="tx2"/>
                    </a:gs>
                  </a:gsLst>
                  <a:lin ang="5400000" scaled="0"/>
                </a:gradFill>
                <a:effectLst/>
                <a:uLnTx/>
                <a:uFillTx/>
                <a:latin typeface="+mj-lt"/>
                <a:ea typeface="+mn-ea"/>
                <a:cs typeface="Arial" charset="0"/>
              </a:rPr>
              <a:t>Step 6: In confirmation dialog, click “Yes” button to remove code.</a:t>
            </a:r>
            <a:br>
              <a:rPr kumimoji="0" lang="en-US" sz="2400" b="1" i="0" u="none" strike="noStrike" kern="1200" cap="none" spc="-100" normalizeH="0" baseline="0" noProof="0">
                <a:ln w="3175">
                  <a:noFill/>
                </a:ln>
                <a:gradFill>
                  <a:gsLst>
                    <a:gs pos="1250">
                      <a:schemeClr val="tx2"/>
                    </a:gs>
                    <a:gs pos="100000">
                      <a:schemeClr val="tx2"/>
                    </a:gs>
                  </a:gsLst>
                  <a:lin ang="5400000" scaled="0"/>
                </a:gradFill>
                <a:effectLst/>
                <a:uLnTx/>
                <a:uFillTx/>
                <a:latin typeface="+mj-lt"/>
                <a:ea typeface="+mn-ea"/>
                <a:cs typeface="Arial" charset="0"/>
              </a:rPr>
            </a:br>
            <a:endParaRPr kumimoji="0" lang="en-US" sz="2400" b="1" i="0" u="none" strike="noStrike" kern="1200" cap="none" spc="-100" normalizeH="0" baseline="0" noProof="0">
              <a:ln w="3175">
                <a:noFill/>
              </a:ln>
              <a:gradFill>
                <a:gsLst>
                  <a:gs pos="1250">
                    <a:schemeClr val="tx2"/>
                  </a:gs>
                  <a:gs pos="100000">
                    <a:schemeClr val="tx2"/>
                  </a:gs>
                </a:gsLst>
                <a:lin ang="5400000" scaled="0"/>
              </a:gradFill>
              <a:effectLst/>
              <a:uLnTx/>
              <a:uFillTx/>
              <a:latin typeface="+mj-lt"/>
              <a:ea typeface="+mn-ea"/>
              <a:cs typeface="Arial" charset="0"/>
            </a:endParaRPr>
          </a:p>
        </p:txBody>
      </p:sp>
      <p:sp>
        <p:nvSpPr>
          <p:cNvPr id="5" name="Title 1"/>
          <p:cNvSpPr txBox="1">
            <a:spLocks/>
          </p:cNvSpPr>
          <p:nvPr/>
        </p:nvSpPr>
        <p:spPr>
          <a:xfrm>
            <a:off x="1523998" y="3432621"/>
            <a:ext cx="9577137" cy="672755"/>
          </a:xfrm>
          <a:prstGeom prst="rect">
            <a:avLst/>
          </a:prstGeom>
        </p:spPr>
        <p:txBody>
          <a:bodyPr vert="horz" wrap="square" lIns="0" tIns="0" rIns="0" bIns="0" rtlCol="0" anchor="t">
            <a:noAutofit/>
          </a:bodyPr>
          <a:lstStyle>
            <a:lvl1pPr algn="l" defTabSz="914363" rtl="0" eaLnBrk="1" latinLnBrk="0" hangingPunct="1">
              <a:lnSpc>
                <a:spcPct val="90000"/>
              </a:lnSpc>
              <a:spcBef>
                <a:spcPct val="0"/>
              </a:spcBef>
              <a:buNone/>
              <a:defRPr lang="en-US" sz="5400" b="0" kern="1200" cap="none" spc="-100" baseline="0">
                <a:ln w="3175">
                  <a:noFill/>
                </a:ln>
                <a:gradFill>
                  <a:gsLst>
                    <a:gs pos="1250">
                      <a:schemeClr val="tx2"/>
                    </a:gs>
                    <a:gs pos="100000">
                      <a:schemeClr val="tx2"/>
                    </a:gs>
                  </a:gsLst>
                  <a:lin ang="5400000" scaled="0"/>
                </a:gradFill>
                <a:effectLst/>
                <a:latin typeface="+mj-lt"/>
                <a:ea typeface="+mn-ea"/>
                <a:cs typeface="Arial" charset="0"/>
              </a:defRPr>
            </a:lvl1pPr>
          </a:lstStyle>
          <a:p>
            <a:pPr marL="0" marR="0" lvl="0" indent="0" algn="l" defTabSz="914363" rtl="0" eaLnBrk="1" fontAlgn="auto" latinLnBrk="0" hangingPunct="1">
              <a:lnSpc>
                <a:spcPct val="90000"/>
              </a:lnSpc>
              <a:spcBef>
                <a:spcPct val="0"/>
              </a:spcBef>
              <a:spcAft>
                <a:spcPts val="0"/>
              </a:spcAft>
              <a:buClrTx/>
              <a:buSzTx/>
              <a:buFontTx/>
              <a:buNone/>
              <a:tabLst/>
              <a:defRPr/>
            </a:pPr>
            <a:r>
              <a:rPr kumimoji="0" lang="en-US" sz="2400" b="1" i="0" u="none" strike="noStrike" kern="1200" cap="none" spc="-100" normalizeH="0" baseline="0" noProof="0" dirty="0">
                <a:ln w="3175">
                  <a:noFill/>
                </a:ln>
                <a:gradFill>
                  <a:gsLst>
                    <a:gs pos="1250">
                      <a:schemeClr val="tx2"/>
                    </a:gs>
                    <a:gs pos="100000">
                      <a:schemeClr val="tx2"/>
                    </a:gs>
                  </a:gsLst>
                  <a:lin ang="5400000" scaled="0"/>
                </a:gradFill>
                <a:effectLst/>
                <a:uLnTx/>
                <a:uFillTx/>
                <a:latin typeface="+mj-lt"/>
                <a:ea typeface="+mn-ea"/>
                <a:cs typeface="Arial" charset="0"/>
              </a:rPr>
              <a:t>Step 7: Click on “Save” button to save the updated InfoPath form locally Or click on “Publish” button to publish updated InfoPath form to SharePoint server.</a:t>
            </a:r>
          </a:p>
        </p:txBody>
      </p:sp>
    </p:spTree>
    <p:extLst>
      <p:ext uri="{BB962C8B-B14F-4D97-AF65-F5344CB8AC3E}">
        <p14:creationId xmlns:p14="http://schemas.microsoft.com/office/powerpoint/2010/main" val="3497823610"/>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8696" y="2109544"/>
            <a:ext cx="9015049" cy="997196"/>
          </a:xfrm>
        </p:spPr>
        <p:txBody>
          <a:bodyPr/>
          <a:lstStyle/>
          <a:p>
            <a:r>
              <a:rPr lang="en-US" dirty="0">
                <a:solidFill>
                  <a:schemeClr val="bg1"/>
                </a:solidFill>
              </a:rPr>
              <a:t>Fixing forms with custom soap calls</a:t>
            </a:r>
            <a:endParaRPr lang="nl-BE" dirty="0">
              <a:solidFill>
                <a:schemeClr val="bg1"/>
              </a:solidFill>
            </a:endParaRPr>
          </a:p>
        </p:txBody>
      </p:sp>
      <p:sp>
        <p:nvSpPr>
          <p:cNvPr id="3" name="Text Placeholder 2"/>
          <p:cNvSpPr>
            <a:spLocks noGrp="1"/>
          </p:cNvSpPr>
          <p:nvPr>
            <p:ph type="body" sz="quarter" idx="12"/>
          </p:nvPr>
        </p:nvSpPr>
        <p:spPr/>
        <p:txBody>
          <a:bodyPr/>
          <a:lstStyle/>
          <a:p>
            <a:r>
              <a:rPr lang="en-US" dirty="0">
                <a:solidFill>
                  <a:schemeClr val="bg1"/>
                </a:solidFill>
              </a:rPr>
              <a:t>In case you want to keep using InfoPath…</a:t>
            </a:r>
            <a:endParaRPr lang="nl-BE" dirty="0">
              <a:solidFill>
                <a:schemeClr val="bg1"/>
              </a:solidFill>
            </a:endParaRPr>
          </a:p>
        </p:txBody>
      </p:sp>
      <p:sp>
        <p:nvSpPr>
          <p:cNvPr id="4" name="Oval 3"/>
          <p:cNvSpPr/>
          <p:nvPr/>
        </p:nvSpPr>
        <p:spPr bwMode="auto">
          <a:xfrm>
            <a:off x="9845961" y="-578400"/>
            <a:ext cx="2918691" cy="2918691"/>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20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2</a:t>
            </a:r>
            <a:endParaRPr kumimoji="0" lang="nl-BE" sz="120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Tree>
    <p:extLst>
      <p:ext uri="{BB962C8B-B14F-4D97-AF65-F5344CB8AC3E}">
        <p14:creationId xmlns:p14="http://schemas.microsoft.com/office/powerpoint/2010/main" val="32567980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589761" cy="747897"/>
          </a:xfrm>
        </p:spPr>
        <p:txBody>
          <a:bodyPr/>
          <a:lstStyle/>
          <a:p>
            <a:r>
              <a:rPr lang="en-US" sz="4800" dirty="0"/>
              <a:t>Keep using your custom service from InfoPath</a:t>
            </a:r>
            <a:endParaRPr lang="nl-BE" sz="4800" dirty="0"/>
          </a:p>
        </p:txBody>
      </p:sp>
      <p:sp>
        <p:nvSpPr>
          <p:cNvPr id="3" name="Text Placeholder 2"/>
          <p:cNvSpPr>
            <a:spLocks noGrp="1"/>
          </p:cNvSpPr>
          <p:nvPr>
            <p:ph type="body" sz="quarter" idx="10"/>
          </p:nvPr>
        </p:nvSpPr>
        <p:spPr/>
        <p:txBody>
          <a:bodyPr/>
          <a:lstStyle/>
          <a:p>
            <a:r>
              <a:rPr lang="en-US" dirty="0"/>
              <a:t>Ensure the service host is reachable from SharePoint </a:t>
            </a:r>
            <a:r>
              <a:rPr lang="en-US" dirty="0" err="1"/>
              <a:t>DvNext</a:t>
            </a:r>
            <a:r>
              <a:rPr lang="en-US" dirty="0"/>
              <a:t>/MT</a:t>
            </a:r>
          </a:p>
          <a:p>
            <a:pPr lvl="1"/>
            <a:r>
              <a:rPr lang="en-US" dirty="0"/>
              <a:t>Ensure DNS resolving works</a:t>
            </a:r>
          </a:p>
          <a:p>
            <a:pPr lvl="1"/>
            <a:r>
              <a:rPr lang="en-US" dirty="0"/>
              <a:t>Ensure there’s a valid network path from SPO to the service location</a:t>
            </a:r>
          </a:p>
          <a:p>
            <a:r>
              <a:rPr lang="en-US" dirty="0"/>
              <a:t>Change the custom service to be reachable anonymously</a:t>
            </a:r>
          </a:p>
          <a:p>
            <a:pPr lvl="1"/>
            <a:r>
              <a:rPr lang="en-US" dirty="0"/>
              <a:t>Either fix the existing service </a:t>
            </a:r>
          </a:p>
          <a:p>
            <a:pPr marL="284162" lvl="1" indent="0">
              <a:buNone/>
            </a:pPr>
            <a:r>
              <a:rPr lang="en-US" dirty="0"/>
              <a:t>  –or- </a:t>
            </a:r>
          </a:p>
          <a:p>
            <a:pPr lvl="1"/>
            <a:r>
              <a:rPr lang="en-US" dirty="0"/>
              <a:t>Build a proxy service that then calls the existing service</a:t>
            </a:r>
          </a:p>
          <a:p>
            <a:endParaRPr lang="nl-BE" dirty="0"/>
          </a:p>
        </p:txBody>
      </p:sp>
    </p:spTree>
    <p:extLst>
      <p:ext uri="{BB962C8B-B14F-4D97-AF65-F5344CB8AC3E}">
        <p14:creationId xmlns:p14="http://schemas.microsoft.com/office/powerpoint/2010/main" val="821619892"/>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876771" y="2612643"/>
            <a:ext cx="2549919" cy="2448884"/>
            <a:chOff x="4383758" y="2193362"/>
            <a:chExt cx="2516893" cy="2600103"/>
          </a:xfrm>
        </p:grpSpPr>
        <p:sp>
          <p:nvSpPr>
            <p:cNvPr id="7" name="Rectangle 6"/>
            <p:cNvSpPr/>
            <p:nvPr/>
          </p:nvSpPr>
          <p:spPr bwMode="auto">
            <a:xfrm>
              <a:off x="4537410" y="2193362"/>
              <a:ext cx="2017543" cy="2318485"/>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chemeClr val="tx1">
                      <a:lumMod val="65000"/>
                      <a:lumOff val="35000"/>
                    </a:schemeClr>
                  </a:solidFill>
                  <a:effectLst/>
                  <a:uLnTx/>
                  <a:uFillTx/>
                  <a:ea typeface="Segoe UI" pitchFamily="34" charset="0"/>
                  <a:cs typeface="Segoe UI" pitchFamily="34" charset="0"/>
                </a:rPr>
                <a:t>SharePoint</a:t>
              </a:r>
            </a:p>
          </p:txBody>
        </p:sp>
        <p:grpSp>
          <p:nvGrpSpPr>
            <p:cNvPr id="8" name="Group 7"/>
            <p:cNvGrpSpPr/>
            <p:nvPr/>
          </p:nvGrpSpPr>
          <p:grpSpPr>
            <a:xfrm>
              <a:off x="5421611" y="2886866"/>
              <a:ext cx="1479040" cy="1043909"/>
              <a:chOff x="4557447" y="1721445"/>
              <a:chExt cx="1479040" cy="1043909"/>
            </a:xfrm>
          </p:grpSpPr>
          <p:pic>
            <p:nvPicPr>
              <p:cNvPr id="16" name="Picture 15"/>
              <p:cNvPicPr>
                <a:picLocks noChangeAspect="1"/>
              </p:cNvPicPr>
              <p:nvPr/>
            </p:nvPicPr>
            <p:blipFill>
              <a:blip r:embed="rId3"/>
              <a:stretch>
                <a:fillRect/>
              </a:stretch>
            </p:blipFill>
            <p:spPr>
              <a:xfrm>
                <a:off x="4557447" y="1902539"/>
                <a:ext cx="477423" cy="839046"/>
              </a:xfrm>
              <a:prstGeom prst="rect">
                <a:avLst/>
              </a:prstGeom>
            </p:spPr>
          </p:pic>
          <p:pic>
            <p:nvPicPr>
              <p:cNvPr id="17" name="Picture 16"/>
              <p:cNvPicPr>
                <a:picLocks noChangeAspect="1"/>
              </p:cNvPicPr>
              <p:nvPr/>
            </p:nvPicPr>
            <p:blipFill>
              <a:blip r:embed="rId3"/>
              <a:stretch>
                <a:fillRect/>
              </a:stretch>
            </p:blipFill>
            <p:spPr>
              <a:xfrm>
                <a:off x="4869643" y="1721445"/>
                <a:ext cx="477423" cy="839046"/>
              </a:xfrm>
              <a:prstGeom prst="rect">
                <a:avLst/>
              </a:prstGeom>
            </p:spPr>
          </p:pic>
          <p:pic>
            <p:nvPicPr>
              <p:cNvPr id="18" name="Picture 17"/>
              <p:cNvPicPr>
                <a:picLocks noChangeAspect="1"/>
              </p:cNvPicPr>
              <p:nvPr/>
            </p:nvPicPr>
            <p:blipFill>
              <a:blip r:embed="rId4"/>
              <a:stretch>
                <a:fillRect/>
              </a:stretch>
            </p:blipFill>
            <p:spPr>
              <a:xfrm>
                <a:off x="5153580" y="1902539"/>
                <a:ext cx="882907" cy="862815"/>
              </a:xfrm>
              <a:prstGeom prst="rect">
                <a:avLst/>
              </a:prstGeom>
            </p:spPr>
          </p:pic>
        </p:grpSp>
        <p:grpSp>
          <p:nvGrpSpPr>
            <p:cNvPr id="9" name="Group 8"/>
            <p:cNvGrpSpPr/>
            <p:nvPr/>
          </p:nvGrpSpPr>
          <p:grpSpPr>
            <a:xfrm>
              <a:off x="4880542" y="3820782"/>
              <a:ext cx="944427" cy="972683"/>
              <a:chOff x="3981885" y="2834055"/>
              <a:chExt cx="944427" cy="972683"/>
            </a:xfrm>
          </p:grpSpPr>
          <p:pic>
            <p:nvPicPr>
              <p:cNvPr id="13" name="Picture 12"/>
              <p:cNvPicPr>
                <a:picLocks noChangeAspect="1"/>
              </p:cNvPicPr>
              <p:nvPr/>
            </p:nvPicPr>
            <p:blipFill>
              <a:blip r:embed="rId3"/>
              <a:stretch>
                <a:fillRect/>
              </a:stretch>
            </p:blipFill>
            <p:spPr>
              <a:xfrm>
                <a:off x="3981885" y="2967692"/>
                <a:ext cx="477423" cy="839046"/>
              </a:xfrm>
              <a:prstGeom prst="rect">
                <a:avLst/>
              </a:prstGeom>
            </p:spPr>
          </p:pic>
          <p:pic>
            <p:nvPicPr>
              <p:cNvPr id="14" name="Picture 13"/>
              <p:cNvPicPr>
                <a:picLocks noChangeAspect="1"/>
              </p:cNvPicPr>
              <p:nvPr/>
            </p:nvPicPr>
            <p:blipFill>
              <a:blip r:embed="rId3"/>
              <a:stretch>
                <a:fillRect/>
              </a:stretch>
            </p:blipFill>
            <p:spPr>
              <a:xfrm>
                <a:off x="4269036" y="2834055"/>
                <a:ext cx="477423" cy="839046"/>
              </a:xfrm>
              <a:prstGeom prst="rect">
                <a:avLst/>
              </a:prstGeom>
            </p:spPr>
          </p:pic>
          <p:pic>
            <p:nvPicPr>
              <p:cNvPr id="15" name="Picture 14"/>
              <p:cNvPicPr>
                <a:picLocks noChangeAspect="1"/>
              </p:cNvPicPr>
              <p:nvPr/>
            </p:nvPicPr>
            <p:blipFill>
              <a:blip r:embed="rId5"/>
              <a:stretch>
                <a:fillRect/>
              </a:stretch>
            </p:blipFill>
            <p:spPr>
              <a:xfrm>
                <a:off x="4480085" y="3260431"/>
                <a:ext cx="446227" cy="456212"/>
              </a:xfrm>
              <a:prstGeom prst="rect">
                <a:avLst/>
              </a:prstGeom>
            </p:spPr>
          </p:pic>
        </p:grpSp>
        <p:grpSp>
          <p:nvGrpSpPr>
            <p:cNvPr id="10" name="Group 9"/>
            <p:cNvGrpSpPr/>
            <p:nvPr/>
          </p:nvGrpSpPr>
          <p:grpSpPr>
            <a:xfrm>
              <a:off x="4383758" y="2988031"/>
              <a:ext cx="968998" cy="971748"/>
              <a:chOff x="3601101" y="2714202"/>
              <a:chExt cx="968998" cy="971748"/>
            </a:xfrm>
          </p:grpSpPr>
          <p:pic>
            <p:nvPicPr>
              <p:cNvPr id="11" name="Picture 10"/>
              <p:cNvPicPr>
                <a:picLocks noChangeAspect="1"/>
              </p:cNvPicPr>
              <p:nvPr/>
            </p:nvPicPr>
            <p:blipFill>
              <a:blip r:embed="rId3"/>
              <a:stretch>
                <a:fillRect/>
              </a:stretch>
            </p:blipFill>
            <p:spPr>
              <a:xfrm>
                <a:off x="3601101" y="2846904"/>
                <a:ext cx="477423" cy="839046"/>
              </a:xfrm>
              <a:prstGeom prst="rect">
                <a:avLst/>
              </a:prstGeom>
            </p:spPr>
          </p:pic>
          <p:pic>
            <p:nvPicPr>
              <p:cNvPr id="12" name="Picture 11"/>
              <p:cNvPicPr>
                <a:picLocks noChangeAspect="1"/>
              </p:cNvPicPr>
              <p:nvPr/>
            </p:nvPicPr>
            <p:blipFill>
              <a:blip r:embed="rId6"/>
              <a:stretch>
                <a:fillRect/>
              </a:stretch>
            </p:blipFill>
            <p:spPr>
              <a:xfrm>
                <a:off x="3875612" y="2714202"/>
                <a:ext cx="694487" cy="898458"/>
              </a:xfrm>
              <a:prstGeom prst="rect">
                <a:avLst/>
              </a:prstGeom>
            </p:spPr>
          </p:pic>
        </p:grpSp>
      </p:grpSp>
      <p:cxnSp>
        <p:nvCxnSpPr>
          <p:cNvPr id="24" name="Straight Connector 23"/>
          <p:cNvCxnSpPr/>
          <p:nvPr/>
        </p:nvCxnSpPr>
        <p:spPr>
          <a:xfrm>
            <a:off x="8187669" y="1388895"/>
            <a:ext cx="39329" cy="5018909"/>
          </a:xfrm>
          <a:prstGeom prst="line">
            <a:avLst/>
          </a:prstGeom>
          <a:ln>
            <a:solidFill>
              <a:schemeClr val="tx1"/>
            </a:solidFill>
            <a:prstDash val="dash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065890" y="1388895"/>
            <a:ext cx="0" cy="5018909"/>
          </a:xfrm>
          <a:prstGeom prst="line">
            <a:avLst/>
          </a:prstGeom>
          <a:ln>
            <a:solidFill>
              <a:schemeClr val="tx1"/>
            </a:solidFill>
            <a:prstDash val="dashDot"/>
            <a:headEnd type="none"/>
            <a:tailEnd type="none"/>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p:nvPicPr>
        <p:blipFill>
          <a:blip r:embed="rId7"/>
          <a:stretch>
            <a:fillRect/>
          </a:stretch>
        </p:blipFill>
        <p:spPr>
          <a:xfrm>
            <a:off x="3844779" y="1867374"/>
            <a:ext cx="518116" cy="395181"/>
          </a:xfrm>
          <a:prstGeom prst="rect">
            <a:avLst/>
          </a:prstGeom>
        </p:spPr>
      </p:pic>
      <p:pic>
        <p:nvPicPr>
          <p:cNvPr id="27" name="Picture 26"/>
          <p:cNvPicPr>
            <a:picLocks noChangeAspect="1"/>
          </p:cNvPicPr>
          <p:nvPr/>
        </p:nvPicPr>
        <p:blipFill>
          <a:blip r:embed="rId7"/>
          <a:stretch>
            <a:fillRect/>
          </a:stretch>
        </p:blipFill>
        <p:spPr>
          <a:xfrm>
            <a:off x="9350584" y="1867373"/>
            <a:ext cx="518116" cy="395181"/>
          </a:xfrm>
          <a:prstGeom prst="rect">
            <a:avLst/>
          </a:prstGeom>
        </p:spPr>
      </p:pic>
      <p:cxnSp>
        <p:nvCxnSpPr>
          <p:cNvPr id="28" name="Straight Connector 27"/>
          <p:cNvCxnSpPr/>
          <p:nvPr/>
        </p:nvCxnSpPr>
        <p:spPr>
          <a:xfrm flipV="1">
            <a:off x="4546269" y="1941649"/>
            <a:ext cx="4621161" cy="9760"/>
          </a:xfrm>
          <a:prstGeom prst="line">
            <a:avLst/>
          </a:prstGeom>
          <a:ln w="34925">
            <a:solidFill>
              <a:srgbClr val="33862F"/>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9687052" y="1198355"/>
            <a:ext cx="1979820" cy="369332"/>
          </a:xfrm>
          <a:prstGeom prst="rect">
            <a:avLst/>
          </a:prstGeom>
          <a:noFill/>
          <a:ln>
            <a:noFill/>
          </a:ln>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52" normalizeH="0" baseline="0" noProof="0" dirty="0">
                <a:ln>
                  <a:noFill/>
                </a:ln>
                <a:solidFill>
                  <a:schemeClr val="tx1">
                    <a:lumMod val="85000"/>
                    <a:lumOff val="15000"/>
                  </a:schemeClr>
                </a:solidFill>
                <a:effectLst/>
                <a:uLnTx/>
                <a:uFillTx/>
                <a:latin typeface="Segoe UI Light" panose="020B0502040204020203" pitchFamily="34" charset="0"/>
                <a:cs typeface="Segoe UI Light" panose="020B0502040204020203" pitchFamily="34" charset="0"/>
              </a:rPr>
              <a:t>Your Company</a:t>
            </a:r>
          </a:p>
        </p:txBody>
      </p:sp>
      <p:pic>
        <p:nvPicPr>
          <p:cNvPr id="30" name="Picture 29"/>
          <p:cNvPicPr>
            <a:picLocks noChangeAspect="1"/>
          </p:cNvPicPr>
          <p:nvPr/>
        </p:nvPicPr>
        <p:blipFill>
          <a:blip r:embed="rId8"/>
          <a:stretch>
            <a:fillRect/>
          </a:stretch>
        </p:blipFill>
        <p:spPr>
          <a:xfrm>
            <a:off x="5981778" y="1034315"/>
            <a:ext cx="1082141" cy="636216"/>
          </a:xfrm>
          <a:prstGeom prst="rect">
            <a:avLst/>
          </a:prstGeom>
        </p:spPr>
      </p:pic>
      <p:sp>
        <p:nvSpPr>
          <p:cNvPr id="31" name="TextBox 30"/>
          <p:cNvSpPr txBox="1"/>
          <p:nvPr/>
        </p:nvSpPr>
        <p:spPr>
          <a:xfrm>
            <a:off x="5583171" y="1996461"/>
            <a:ext cx="2291268" cy="246221"/>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70" normalizeH="0" baseline="0" noProof="0" dirty="0">
                <a:ln>
                  <a:noFill/>
                </a:ln>
                <a:gradFill>
                  <a:gsLst>
                    <a:gs pos="2917">
                      <a:schemeClr val="bg2"/>
                    </a:gs>
                    <a:gs pos="95000">
                      <a:schemeClr val="bg2"/>
                    </a:gs>
                  </a:gsLst>
                  <a:lin ang="5400000" scaled="0"/>
                </a:gradFill>
                <a:effectLst/>
                <a:uLnTx/>
                <a:uFillTx/>
              </a:rPr>
              <a:t>MPLS / Azure Express Route</a:t>
            </a:r>
          </a:p>
        </p:txBody>
      </p:sp>
      <p:pic>
        <p:nvPicPr>
          <p:cNvPr id="32" name="Picture 31"/>
          <p:cNvPicPr>
            <a:picLocks noChangeAspect="1"/>
          </p:cNvPicPr>
          <p:nvPr/>
        </p:nvPicPr>
        <p:blipFill>
          <a:blip r:embed="rId9"/>
          <a:stretch>
            <a:fillRect/>
          </a:stretch>
        </p:blipFill>
        <p:spPr>
          <a:xfrm>
            <a:off x="513098" y="1210045"/>
            <a:ext cx="1531539" cy="347734"/>
          </a:xfrm>
          <a:prstGeom prst="rect">
            <a:avLst/>
          </a:prstGeom>
        </p:spPr>
      </p:pic>
      <p:sp>
        <p:nvSpPr>
          <p:cNvPr id="33" name="TextBox 32"/>
          <p:cNvSpPr txBox="1"/>
          <p:nvPr/>
        </p:nvSpPr>
        <p:spPr>
          <a:xfrm>
            <a:off x="2103464" y="1192758"/>
            <a:ext cx="1856718" cy="369332"/>
          </a:xfrm>
          <a:prstGeom prst="rect">
            <a:avLst/>
          </a:prstGeom>
          <a:noFill/>
          <a:ln>
            <a:noFill/>
          </a:ln>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52" normalizeH="0" baseline="0" noProof="0" dirty="0" err="1">
                <a:ln>
                  <a:noFill/>
                </a:ln>
                <a:solidFill>
                  <a:schemeClr val="tx1">
                    <a:lumMod val="85000"/>
                    <a:lumOff val="15000"/>
                  </a:schemeClr>
                </a:solidFill>
                <a:effectLst/>
                <a:uLnTx/>
                <a:uFillTx/>
                <a:latin typeface="Segoe UI Light" panose="020B0502040204020203" pitchFamily="34" charset="0"/>
                <a:cs typeface="Segoe UI Light" panose="020B0502040204020203" pitchFamily="34" charset="0"/>
              </a:rPr>
              <a:t>DvNext</a:t>
            </a:r>
            <a:r>
              <a:rPr kumimoji="0" lang="en-US" sz="2400" b="1" i="0" u="none" strike="noStrike" kern="0" cap="none" spc="-52" normalizeH="0" baseline="0" noProof="0" dirty="0">
                <a:ln>
                  <a:noFill/>
                </a:ln>
                <a:solidFill>
                  <a:schemeClr val="tx1">
                    <a:lumMod val="85000"/>
                    <a:lumOff val="15000"/>
                  </a:schemeClr>
                </a:solidFill>
                <a:effectLst/>
                <a:uLnTx/>
                <a:uFillTx/>
                <a:latin typeface="Segoe UI Light" panose="020B0502040204020203" pitchFamily="34" charset="0"/>
                <a:cs typeface="Segoe UI Light" panose="020B0502040204020203" pitchFamily="34" charset="0"/>
              </a:rPr>
              <a:t> / MT</a:t>
            </a:r>
            <a:endParaRPr kumimoji="0" lang="en-US" sz="2400" b="1" i="0" u="none" strike="noStrike" kern="0" cap="none" spc="-52" normalizeH="0" baseline="0" noProof="0" dirty="0">
              <a:ln>
                <a:noFill/>
              </a:ln>
              <a:solidFill>
                <a:srgbClr val="00B050"/>
              </a:solidFill>
              <a:effectLst/>
              <a:uLnTx/>
              <a:uFillTx/>
              <a:latin typeface="Segoe UI Light" panose="020B0502040204020203" pitchFamily="34" charset="0"/>
              <a:cs typeface="Segoe UI Light" panose="020B0502040204020203" pitchFamily="34" charset="0"/>
            </a:endParaRPr>
          </a:p>
        </p:txBody>
      </p:sp>
      <p:grpSp>
        <p:nvGrpSpPr>
          <p:cNvPr id="34" name="Group 33"/>
          <p:cNvGrpSpPr/>
          <p:nvPr/>
        </p:nvGrpSpPr>
        <p:grpSpPr>
          <a:xfrm>
            <a:off x="6117444" y="4863464"/>
            <a:ext cx="1175294" cy="852069"/>
            <a:chOff x="4751682" y="2959782"/>
            <a:chExt cx="1175294" cy="852069"/>
          </a:xfrm>
        </p:grpSpPr>
        <p:sp>
          <p:nvSpPr>
            <p:cNvPr id="35" name="Rectangle 34"/>
            <p:cNvSpPr/>
            <p:nvPr/>
          </p:nvSpPr>
          <p:spPr bwMode="auto">
            <a:xfrm>
              <a:off x="4751682" y="2959782"/>
              <a:ext cx="980926" cy="690285"/>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marL="0" marR="0" lvl="0" indent="0" defTabSz="914099"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chemeClr val="tx1">
                      <a:lumMod val="65000"/>
                      <a:lumOff val="35000"/>
                    </a:schemeClr>
                  </a:solidFill>
                  <a:effectLst/>
                  <a:uLnTx/>
                  <a:uFillTx/>
                  <a:ea typeface="Segoe UI" pitchFamily="34" charset="0"/>
                  <a:cs typeface="Segoe UI" pitchFamily="34" charset="0"/>
                </a:rPr>
                <a:t>Public</a:t>
              </a:r>
            </a:p>
            <a:p>
              <a:pPr marL="0" marR="0" lvl="0" indent="0" defTabSz="914099"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chemeClr val="tx1">
                      <a:lumMod val="65000"/>
                      <a:lumOff val="35000"/>
                    </a:schemeClr>
                  </a:solidFill>
                  <a:effectLst/>
                  <a:uLnTx/>
                  <a:uFillTx/>
                  <a:ea typeface="Segoe UI" pitchFamily="34" charset="0"/>
                  <a:cs typeface="Segoe UI" pitchFamily="34" charset="0"/>
                </a:rPr>
                <a:t>DNS</a:t>
              </a:r>
            </a:p>
          </p:txBody>
        </p:sp>
        <p:pic>
          <p:nvPicPr>
            <p:cNvPr id="36" name="Picture 35"/>
            <p:cNvPicPr>
              <a:picLocks noChangeAspect="1"/>
            </p:cNvPicPr>
            <p:nvPr/>
          </p:nvPicPr>
          <p:blipFill>
            <a:blip r:embed="rId10"/>
            <a:stretch>
              <a:fillRect/>
            </a:stretch>
          </p:blipFill>
          <p:spPr>
            <a:xfrm>
              <a:off x="5327076" y="3078830"/>
              <a:ext cx="599900" cy="733021"/>
            </a:xfrm>
            <a:prstGeom prst="rect">
              <a:avLst/>
            </a:prstGeom>
          </p:spPr>
        </p:pic>
      </p:grpSp>
      <p:grpSp>
        <p:nvGrpSpPr>
          <p:cNvPr id="56" name="Group 55"/>
          <p:cNvGrpSpPr/>
          <p:nvPr/>
        </p:nvGrpSpPr>
        <p:grpSpPr>
          <a:xfrm>
            <a:off x="9987177" y="4796288"/>
            <a:ext cx="1684829" cy="1178563"/>
            <a:chOff x="9778744" y="4632021"/>
            <a:chExt cx="1684829" cy="1178563"/>
          </a:xfrm>
        </p:grpSpPr>
        <p:grpSp>
          <p:nvGrpSpPr>
            <p:cNvPr id="37" name="Group 36"/>
            <p:cNvGrpSpPr/>
            <p:nvPr/>
          </p:nvGrpSpPr>
          <p:grpSpPr>
            <a:xfrm>
              <a:off x="9778744" y="4781603"/>
              <a:ext cx="1684829" cy="1028981"/>
              <a:chOff x="6613827" y="5045909"/>
              <a:chExt cx="1684829" cy="1028981"/>
            </a:xfrm>
          </p:grpSpPr>
          <p:sp>
            <p:nvSpPr>
              <p:cNvPr id="38" name="Rectangle 37"/>
              <p:cNvSpPr/>
              <p:nvPr/>
            </p:nvSpPr>
            <p:spPr bwMode="auto">
              <a:xfrm>
                <a:off x="6613827" y="5045909"/>
                <a:ext cx="1424085" cy="801176"/>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marL="0" marR="0" lvl="0" indent="0" defTabSz="914099"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chemeClr val="tx1">
                        <a:lumMod val="65000"/>
                        <a:lumOff val="35000"/>
                      </a:schemeClr>
                    </a:solidFill>
                    <a:effectLst/>
                    <a:uLnTx/>
                    <a:uFillTx/>
                    <a:ea typeface="Segoe UI" pitchFamily="34" charset="0"/>
                    <a:cs typeface="Segoe UI" pitchFamily="34" charset="0"/>
                  </a:rPr>
                  <a:t>Existing</a:t>
                </a:r>
              </a:p>
              <a:p>
                <a:pPr marL="0" marR="0" lvl="0" indent="0" defTabSz="914099"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chemeClr val="tx1">
                        <a:lumMod val="65000"/>
                        <a:lumOff val="35000"/>
                      </a:schemeClr>
                    </a:solidFill>
                    <a:effectLst/>
                    <a:uLnTx/>
                    <a:uFillTx/>
                    <a:ea typeface="Segoe UI" pitchFamily="34" charset="0"/>
                    <a:cs typeface="Segoe UI" pitchFamily="34" charset="0"/>
                  </a:rPr>
                  <a:t>Custom </a:t>
                </a:r>
              </a:p>
              <a:p>
                <a:pPr marL="0" marR="0" lvl="0" indent="0" defTabSz="914099"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chemeClr val="tx1">
                        <a:lumMod val="65000"/>
                        <a:lumOff val="35000"/>
                      </a:schemeClr>
                    </a:solidFill>
                    <a:effectLst/>
                    <a:uLnTx/>
                    <a:uFillTx/>
                    <a:ea typeface="Segoe UI" pitchFamily="34" charset="0"/>
                    <a:cs typeface="Segoe UI" pitchFamily="34" charset="0"/>
                  </a:rPr>
                  <a:t>service</a:t>
                </a:r>
              </a:p>
            </p:txBody>
          </p:sp>
          <p:grpSp>
            <p:nvGrpSpPr>
              <p:cNvPr id="39" name="Group 38"/>
              <p:cNvGrpSpPr/>
              <p:nvPr/>
            </p:nvGrpSpPr>
            <p:grpSpPr>
              <a:xfrm>
                <a:off x="7523450" y="5181101"/>
                <a:ext cx="775206" cy="893789"/>
                <a:chOff x="3380520" y="3675113"/>
                <a:chExt cx="775206" cy="893789"/>
              </a:xfrm>
            </p:grpSpPr>
            <p:pic>
              <p:nvPicPr>
                <p:cNvPr id="40" name="Picture 39"/>
                <p:cNvPicPr>
                  <a:picLocks noChangeAspect="1"/>
                </p:cNvPicPr>
                <p:nvPr/>
              </p:nvPicPr>
              <p:blipFill>
                <a:blip r:embed="rId3"/>
                <a:stretch>
                  <a:fillRect/>
                </a:stretch>
              </p:blipFill>
              <p:spPr>
                <a:xfrm>
                  <a:off x="3380520" y="3675113"/>
                  <a:ext cx="477423" cy="839046"/>
                </a:xfrm>
                <a:prstGeom prst="rect">
                  <a:avLst/>
                </a:prstGeom>
              </p:spPr>
            </p:pic>
            <p:pic>
              <p:nvPicPr>
                <p:cNvPr id="41" name="Picture 40"/>
                <p:cNvPicPr>
                  <a:picLocks noChangeAspect="1"/>
                </p:cNvPicPr>
                <p:nvPr/>
              </p:nvPicPr>
              <p:blipFill>
                <a:blip r:embed="rId11"/>
                <a:stretch>
                  <a:fillRect/>
                </a:stretch>
              </p:blipFill>
              <p:spPr>
                <a:xfrm>
                  <a:off x="3599526" y="4130422"/>
                  <a:ext cx="556200" cy="438480"/>
                </a:xfrm>
                <a:prstGeom prst="rect">
                  <a:avLst/>
                </a:prstGeom>
              </p:spPr>
            </p:pic>
          </p:grpSp>
        </p:grpSp>
        <p:pic>
          <p:nvPicPr>
            <p:cNvPr id="43" name="Picture 42"/>
            <p:cNvPicPr>
              <a:picLocks noChangeAspect="1"/>
            </p:cNvPicPr>
            <p:nvPr/>
          </p:nvPicPr>
          <p:blipFill>
            <a:blip r:embed="rId12"/>
            <a:stretch>
              <a:fillRect/>
            </a:stretch>
          </p:blipFill>
          <p:spPr>
            <a:xfrm>
              <a:off x="10946780" y="4632021"/>
              <a:ext cx="386421" cy="386837"/>
            </a:xfrm>
            <a:prstGeom prst="rect">
              <a:avLst/>
            </a:prstGeom>
          </p:spPr>
        </p:pic>
      </p:grpSp>
      <p:grpSp>
        <p:nvGrpSpPr>
          <p:cNvPr id="44" name="Group 43"/>
          <p:cNvGrpSpPr/>
          <p:nvPr/>
        </p:nvGrpSpPr>
        <p:grpSpPr>
          <a:xfrm>
            <a:off x="10025040" y="3216735"/>
            <a:ext cx="1438533" cy="1028981"/>
            <a:chOff x="6860123" y="5045909"/>
            <a:chExt cx="1438533" cy="1028981"/>
          </a:xfrm>
        </p:grpSpPr>
        <p:sp>
          <p:nvSpPr>
            <p:cNvPr id="45" name="Rectangle 44"/>
            <p:cNvSpPr/>
            <p:nvPr/>
          </p:nvSpPr>
          <p:spPr bwMode="auto">
            <a:xfrm>
              <a:off x="6860123" y="5045909"/>
              <a:ext cx="1177789" cy="801176"/>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marL="0" marR="0" lvl="0" indent="0" defTabSz="914099"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chemeClr val="tx1">
                      <a:lumMod val="65000"/>
                      <a:lumOff val="35000"/>
                    </a:schemeClr>
                  </a:solidFill>
                  <a:effectLst/>
                  <a:uLnTx/>
                  <a:uFillTx/>
                  <a:ea typeface="Segoe UI" pitchFamily="34" charset="0"/>
                  <a:cs typeface="Segoe UI" pitchFamily="34" charset="0"/>
                </a:rPr>
                <a:t>Proxy </a:t>
              </a:r>
            </a:p>
            <a:p>
              <a:pPr marL="0" marR="0" lvl="0" indent="0" defTabSz="914099"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chemeClr val="tx1">
                      <a:lumMod val="65000"/>
                      <a:lumOff val="35000"/>
                    </a:schemeClr>
                  </a:solidFill>
                  <a:effectLst/>
                  <a:uLnTx/>
                  <a:uFillTx/>
                  <a:ea typeface="Segoe UI" pitchFamily="34" charset="0"/>
                  <a:cs typeface="Segoe UI" pitchFamily="34" charset="0"/>
                </a:rPr>
                <a:t>service</a:t>
              </a:r>
            </a:p>
          </p:txBody>
        </p:sp>
        <p:grpSp>
          <p:nvGrpSpPr>
            <p:cNvPr id="46" name="Group 45"/>
            <p:cNvGrpSpPr/>
            <p:nvPr/>
          </p:nvGrpSpPr>
          <p:grpSpPr>
            <a:xfrm>
              <a:off x="7523450" y="5181101"/>
              <a:ext cx="775206" cy="893789"/>
              <a:chOff x="3380520" y="3675113"/>
              <a:chExt cx="775206" cy="893789"/>
            </a:xfrm>
          </p:grpSpPr>
          <p:pic>
            <p:nvPicPr>
              <p:cNvPr id="47" name="Picture 46"/>
              <p:cNvPicPr>
                <a:picLocks noChangeAspect="1"/>
              </p:cNvPicPr>
              <p:nvPr/>
            </p:nvPicPr>
            <p:blipFill>
              <a:blip r:embed="rId3"/>
              <a:stretch>
                <a:fillRect/>
              </a:stretch>
            </p:blipFill>
            <p:spPr>
              <a:xfrm>
                <a:off x="3380520" y="3675113"/>
                <a:ext cx="477423" cy="839046"/>
              </a:xfrm>
              <a:prstGeom prst="rect">
                <a:avLst/>
              </a:prstGeom>
            </p:spPr>
          </p:pic>
          <p:pic>
            <p:nvPicPr>
              <p:cNvPr id="48" name="Picture 47"/>
              <p:cNvPicPr>
                <a:picLocks noChangeAspect="1"/>
              </p:cNvPicPr>
              <p:nvPr/>
            </p:nvPicPr>
            <p:blipFill>
              <a:blip r:embed="rId11"/>
              <a:stretch>
                <a:fillRect/>
              </a:stretch>
            </p:blipFill>
            <p:spPr>
              <a:xfrm>
                <a:off x="3599526" y="4130422"/>
                <a:ext cx="556200" cy="438480"/>
              </a:xfrm>
              <a:prstGeom prst="rect">
                <a:avLst/>
              </a:prstGeom>
            </p:spPr>
          </p:pic>
        </p:grpSp>
      </p:grpSp>
      <p:cxnSp>
        <p:nvCxnSpPr>
          <p:cNvPr id="60" name="Straight Arrow Connector 59"/>
          <p:cNvCxnSpPr/>
          <p:nvPr/>
        </p:nvCxnSpPr>
        <p:spPr>
          <a:xfrm flipV="1">
            <a:off x="3079784" y="2026741"/>
            <a:ext cx="1466485" cy="1325186"/>
          </a:xfrm>
          <a:prstGeom prst="straightConnector1">
            <a:avLst/>
          </a:prstGeom>
          <a:ln w="53975">
            <a:solidFill>
              <a:schemeClr val="bg2"/>
            </a:solidFill>
            <a:prstDash val="solid"/>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61" name="Straight Arrow Connector 60"/>
          <p:cNvCxnSpPr>
            <a:stCxn id="35" idx="1"/>
          </p:cNvCxnSpPr>
          <p:nvPr/>
        </p:nvCxnSpPr>
        <p:spPr>
          <a:xfrm flipH="1" flipV="1">
            <a:off x="3093956" y="4190974"/>
            <a:ext cx="3023488" cy="1017633"/>
          </a:xfrm>
          <a:prstGeom prst="straightConnector1">
            <a:avLst/>
          </a:prstGeom>
          <a:ln w="53975">
            <a:solidFill>
              <a:schemeClr val="bg2"/>
            </a:solidFill>
            <a:prstDash val="sysDot"/>
            <a:headEnd type="stealth" w="lg" len="lg"/>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57" name="Group 56"/>
          <p:cNvGrpSpPr/>
          <p:nvPr/>
        </p:nvGrpSpPr>
        <p:grpSpPr>
          <a:xfrm>
            <a:off x="4256620" y="4377038"/>
            <a:ext cx="514401" cy="514401"/>
            <a:chOff x="492" y="17985"/>
            <a:chExt cx="524853" cy="524853"/>
          </a:xfrm>
        </p:grpSpPr>
        <p:sp>
          <p:nvSpPr>
            <p:cNvPr id="58" name="Oval 57"/>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9"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marR="0" lvl="0" indent="0" algn="ctr" defTabSz="1045470" eaLnBrk="1" fontAlgn="auto" latinLnBrk="0" hangingPunct="1">
                <a:lnSpc>
                  <a:spcPct val="90000"/>
                </a:lnSpc>
                <a:spcBef>
                  <a:spcPct val="0"/>
                </a:spcBef>
                <a:spcAft>
                  <a:spcPct val="35000"/>
                </a:spcAft>
                <a:buClrTx/>
                <a:buSzTx/>
                <a:buFontTx/>
                <a:buNone/>
                <a:tabLst/>
                <a:defRPr/>
              </a:pPr>
              <a:r>
                <a:rPr kumimoji="0" lang="en-US" sz="2352" b="0" i="0" u="none" strike="noStrike" kern="0" cap="none" spc="0" normalizeH="0" baseline="0" noProof="0" dirty="0">
                  <a:ln>
                    <a:noFill/>
                  </a:ln>
                  <a:solidFill>
                    <a:sysClr val="windowText" lastClr="000000"/>
                  </a:solidFill>
                  <a:effectLst/>
                  <a:uLnTx/>
                  <a:uFillTx/>
                </a:rPr>
                <a:t>1</a:t>
              </a:r>
            </a:p>
          </p:txBody>
        </p:sp>
      </p:grpSp>
      <p:grpSp>
        <p:nvGrpSpPr>
          <p:cNvPr id="65" name="Group 64"/>
          <p:cNvGrpSpPr/>
          <p:nvPr/>
        </p:nvGrpSpPr>
        <p:grpSpPr>
          <a:xfrm>
            <a:off x="3555825" y="2470005"/>
            <a:ext cx="514401" cy="514401"/>
            <a:chOff x="492" y="17985"/>
            <a:chExt cx="524853" cy="524853"/>
          </a:xfrm>
        </p:grpSpPr>
        <p:sp>
          <p:nvSpPr>
            <p:cNvPr id="66" name="Oval 65"/>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7"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marR="0" lvl="0" indent="0" algn="ctr" defTabSz="1045470" eaLnBrk="1" fontAlgn="auto" latinLnBrk="0" hangingPunct="1">
                <a:lnSpc>
                  <a:spcPct val="90000"/>
                </a:lnSpc>
                <a:spcBef>
                  <a:spcPct val="0"/>
                </a:spcBef>
                <a:spcAft>
                  <a:spcPct val="35000"/>
                </a:spcAft>
                <a:buClrTx/>
                <a:buSzTx/>
                <a:buFontTx/>
                <a:buNone/>
                <a:tabLst/>
                <a:defRPr/>
              </a:pPr>
              <a:r>
                <a:rPr kumimoji="0" lang="en-US" sz="2352" b="0" i="0" u="none" strike="noStrike" kern="0" cap="none" spc="0" normalizeH="0" baseline="0" noProof="0" dirty="0">
                  <a:ln>
                    <a:noFill/>
                  </a:ln>
                  <a:solidFill>
                    <a:sysClr val="windowText" lastClr="000000"/>
                  </a:solidFill>
                  <a:effectLst/>
                  <a:uLnTx/>
                  <a:uFillTx/>
                </a:rPr>
                <a:t>2</a:t>
              </a:r>
            </a:p>
          </p:txBody>
        </p:sp>
      </p:grpSp>
      <p:cxnSp>
        <p:nvCxnSpPr>
          <p:cNvPr id="68" name="Straight Arrow Connector 67"/>
          <p:cNvCxnSpPr>
            <a:endCxn id="45" idx="0"/>
          </p:cNvCxnSpPr>
          <p:nvPr/>
        </p:nvCxnSpPr>
        <p:spPr>
          <a:xfrm>
            <a:off x="9167430" y="1941649"/>
            <a:ext cx="1446505" cy="1275086"/>
          </a:xfrm>
          <a:prstGeom prst="straightConnector1">
            <a:avLst/>
          </a:prstGeom>
          <a:ln w="53975">
            <a:solidFill>
              <a:schemeClr val="bg2"/>
            </a:solidFill>
            <a:prstDash val="solid"/>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72" name="Group 71"/>
          <p:cNvGrpSpPr/>
          <p:nvPr/>
        </p:nvGrpSpPr>
        <p:grpSpPr>
          <a:xfrm>
            <a:off x="9609642" y="2370343"/>
            <a:ext cx="514401" cy="514401"/>
            <a:chOff x="492" y="17985"/>
            <a:chExt cx="524853" cy="524853"/>
          </a:xfrm>
        </p:grpSpPr>
        <p:sp>
          <p:nvSpPr>
            <p:cNvPr id="73" name="Oval 72"/>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4"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marR="0" lvl="0" indent="0" algn="ctr" defTabSz="1045470" eaLnBrk="1" fontAlgn="auto" latinLnBrk="0" hangingPunct="1">
                <a:lnSpc>
                  <a:spcPct val="90000"/>
                </a:lnSpc>
                <a:spcBef>
                  <a:spcPct val="0"/>
                </a:spcBef>
                <a:spcAft>
                  <a:spcPct val="35000"/>
                </a:spcAft>
                <a:buClrTx/>
                <a:buSzTx/>
                <a:buFontTx/>
                <a:buNone/>
                <a:tabLst/>
                <a:defRPr/>
              </a:pPr>
              <a:r>
                <a:rPr kumimoji="0" lang="en-US" sz="2352" b="0" i="0" u="none" strike="noStrike" kern="0" cap="none" spc="0" normalizeH="0" baseline="0" noProof="0" dirty="0">
                  <a:ln>
                    <a:noFill/>
                  </a:ln>
                  <a:solidFill>
                    <a:sysClr val="windowText" lastClr="000000"/>
                  </a:solidFill>
                  <a:effectLst/>
                  <a:uLnTx/>
                  <a:uFillTx/>
                </a:rPr>
                <a:t>2</a:t>
              </a:r>
            </a:p>
          </p:txBody>
        </p:sp>
      </p:grpSp>
      <p:cxnSp>
        <p:nvCxnSpPr>
          <p:cNvPr id="75" name="Straight Arrow Connector 74"/>
          <p:cNvCxnSpPr/>
          <p:nvPr/>
        </p:nvCxnSpPr>
        <p:spPr>
          <a:xfrm>
            <a:off x="10640945" y="4012154"/>
            <a:ext cx="5684" cy="940982"/>
          </a:xfrm>
          <a:prstGeom prst="straightConnector1">
            <a:avLst/>
          </a:prstGeom>
          <a:ln w="53975">
            <a:solidFill>
              <a:schemeClr val="bg2"/>
            </a:solidFill>
            <a:prstDash val="solid"/>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78" name="Group 77"/>
          <p:cNvGrpSpPr/>
          <p:nvPr/>
        </p:nvGrpSpPr>
        <p:grpSpPr>
          <a:xfrm>
            <a:off x="10084806" y="4144694"/>
            <a:ext cx="514401" cy="514401"/>
            <a:chOff x="492" y="17985"/>
            <a:chExt cx="524853" cy="524853"/>
          </a:xfrm>
        </p:grpSpPr>
        <p:sp>
          <p:nvSpPr>
            <p:cNvPr id="79" name="Oval 78"/>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0"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marR="0" lvl="0" indent="0" algn="ctr" defTabSz="1045470" eaLnBrk="1" fontAlgn="auto" latinLnBrk="0" hangingPunct="1">
                <a:lnSpc>
                  <a:spcPct val="90000"/>
                </a:lnSpc>
                <a:spcBef>
                  <a:spcPct val="0"/>
                </a:spcBef>
                <a:spcAft>
                  <a:spcPct val="35000"/>
                </a:spcAft>
                <a:buClrTx/>
                <a:buSzTx/>
                <a:buFontTx/>
                <a:buNone/>
                <a:tabLst/>
                <a:defRPr/>
              </a:pPr>
              <a:r>
                <a:rPr kumimoji="0" lang="en-US" sz="2352" b="0" i="0" u="none" strike="noStrike" kern="0" cap="none" spc="0" normalizeH="0" baseline="0" noProof="0" dirty="0">
                  <a:ln>
                    <a:noFill/>
                  </a:ln>
                  <a:solidFill>
                    <a:sysClr val="windowText" lastClr="000000"/>
                  </a:solidFill>
                  <a:effectLst/>
                  <a:uLnTx/>
                  <a:uFillTx/>
                </a:rPr>
                <a:t>3</a:t>
              </a:r>
            </a:p>
          </p:txBody>
        </p:sp>
      </p:grpSp>
      <p:sp>
        <p:nvSpPr>
          <p:cNvPr id="81" name="Title 80"/>
          <p:cNvSpPr>
            <a:spLocks noGrp="1"/>
          </p:cNvSpPr>
          <p:nvPr>
            <p:ph type="title"/>
          </p:nvPr>
        </p:nvSpPr>
        <p:spPr/>
        <p:txBody>
          <a:bodyPr/>
          <a:lstStyle/>
          <a:p>
            <a:r>
              <a:rPr lang="en-US" sz="4000" dirty="0"/>
              <a:t>Calling custom soap service using the proxy model</a:t>
            </a:r>
            <a:endParaRPr lang="nl-BE" sz="4000" dirty="0"/>
          </a:p>
        </p:txBody>
      </p:sp>
    </p:spTree>
    <p:extLst>
      <p:ext uri="{BB962C8B-B14F-4D97-AF65-F5344CB8AC3E}">
        <p14:creationId xmlns:p14="http://schemas.microsoft.com/office/powerpoint/2010/main" val="35179307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1000"/>
                                        <p:tgtEl>
                                          <p:spTgt spid="61"/>
                                        </p:tgtEl>
                                      </p:cBhvr>
                                    </p:animEffect>
                                    <p:anim calcmode="lin" valueType="num">
                                      <p:cBhvr>
                                        <p:cTn id="8" dur="1000" fill="hold"/>
                                        <p:tgtEl>
                                          <p:spTgt spid="61"/>
                                        </p:tgtEl>
                                        <p:attrNameLst>
                                          <p:attrName>ppt_x</p:attrName>
                                        </p:attrNameLst>
                                      </p:cBhvr>
                                      <p:tavLst>
                                        <p:tav tm="0">
                                          <p:val>
                                            <p:strVal val="#ppt_x"/>
                                          </p:val>
                                        </p:tav>
                                        <p:tav tm="100000">
                                          <p:val>
                                            <p:strVal val="#ppt_x"/>
                                          </p:val>
                                        </p:tav>
                                      </p:tavLst>
                                    </p:anim>
                                    <p:anim calcmode="lin" valueType="num">
                                      <p:cBhvr>
                                        <p:cTn id="9" dur="1000" fill="hold"/>
                                        <p:tgtEl>
                                          <p:spTgt spid="6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8695" y="4192726"/>
            <a:ext cx="10237787" cy="997196"/>
          </a:xfrm>
        </p:spPr>
        <p:txBody>
          <a:bodyPr/>
          <a:lstStyle/>
          <a:p>
            <a:r>
              <a:rPr lang="en-US" dirty="0">
                <a:solidFill>
                  <a:schemeClr val="bg1"/>
                </a:solidFill>
              </a:rPr>
              <a:t>Fixing forms with “unsupported” soap calls + validation of “supported” soap calls</a:t>
            </a:r>
            <a:endParaRPr lang="nl-BE" dirty="0">
              <a:solidFill>
                <a:schemeClr val="bg1"/>
              </a:solidFill>
            </a:endParaRPr>
          </a:p>
        </p:txBody>
      </p:sp>
      <p:sp>
        <p:nvSpPr>
          <p:cNvPr id="3" name="Text Placeholder 2"/>
          <p:cNvSpPr>
            <a:spLocks noGrp="1"/>
          </p:cNvSpPr>
          <p:nvPr>
            <p:ph type="body" sz="quarter" idx="12"/>
          </p:nvPr>
        </p:nvSpPr>
        <p:spPr>
          <a:xfrm>
            <a:off x="978696" y="5639636"/>
            <a:ext cx="10237787" cy="498598"/>
          </a:xfrm>
        </p:spPr>
        <p:txBody>
          <a:bodyPr/>
          <a:lstStyle/>
          <a:p>
            <a:r>
              <a:rPr lang="en-US" dirty="0">
                <a:solidFill>
                  <a:schemeClr val="bg1"/>
                </a:solidFill>
              </a:rPr>
              <a:t>In case you want to keep using InfoPath…</a:t>
            </a:r>
            <a:endParaRPr lang="nl-BE" dirty="0">
              <a:solidFill>
                <a:schemeClr val="bg1"/>
              </a:solidFill>
            </a:endParaRPr>
          </a:p>
        </p:txBody>
      </p:sp>
      <p:sp>
        <p:nvSpPr>
          <p:cNvPr id="4" name="Oval 3"/>
          <p:cNvSpPr/>
          <p:nvPr/>
        </p:nvSpPr>
        <p:spPr bwMode="auto">
          <a:xfrm>
            <a:off x="9845961" y="-578400"/>
            <a:ext cx="2918691" cy="2918691"/>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2000" dirty="0">
                <a:gradFill>
                  <a:gsLst>
                    <a:gs pos="0">
                      <a:srgbClr val="FFFFFF"/>
                    </a:gs>
                    <a:gs pos="100000">
                      <a:srgbClr val="FFFFFF"/>
                    </a:gs>
                  </a:gsLst>
                  <a:lin ang="5400000" scaled="0"/>
                </a:gradFill>
                <a:ea typeface="Segoe UI" pitchFamily="34" charset="0"/>
                <a:cs typeface="Segoe UI" pitchFamily="34" charset="0"/>
              </a:rPr>
              <a:t>3</a:t>
            </a:r>
            <a:endParaRPr lang="nl-BE" sz="1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4848168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804" y="228600"/>
            <a:ext cx="11669713" cy="747897"/>
          </a:xfrm>
        </p:spPr>
        <p:txBody>
          <a:bodyPr/>
          <a:lstStyle/>
          <a:p>
            <a:r>
              <a:rPr lang="en-US" sz="4400" dirty="0"/>
              <a:t>Keep using “unsupported” SharePoint ASMX services</a:t>
            </a:r>
            <a:endParaRPr lang="nl-BE" sz="4400" dirty="0"/>
          </a:p>
        </p:txBody>
      </p:sp>
      <p:sp>
        <p:nvSpPr>
          <p:cNvPr id="5" name="Text Placeholder 2"/>
          <p:cNvSpPr>
            <a:spLocks noGrp="1"/>
          </p:cNvSpPr>
          <p:nvPr>
            <p:ph type="body" sz="quarter" idx="10"/>
          </p:nvPr>
        </p:nvSpPr>
        <p:spPr>
          <a:xfrm>
            <a:off x="519112" y="1447799"/>
            <a:ext cx="11149013" cy="2043636"/>
          </a:xfrm>
        </p:spPr>
        <p:txBody>
          <a:bodyPr/>
          <a:lstStyle/>
          <a:p>
            <a:r>
              <a:rPr lang="en-US" sz="3600" dirty="0"/>
              <a:t>Suppose you want to call the “</a:t>
            </a:r>
            <a:r>
              <a:rPr lang="en-US" sz="3600" dirty="0" err="1"/>
              <a:t>GetGroupCollectionFromUser</a:t>
            </a:r>
            <a:r>
              <a:rPr lang="en-US" sz="3600" dirty="0"/>
              <a:t>” operation of UserProfileService.asmx:</a:t>
            </a:r>
          </a:p>
          <a:p>
            <a:pPr lvl="1"/>
            <a:r>
              <a:rPr lang="en-US" sz="2000" dirty="0"/>
              <a:t>Create a custom service endpoint (e.g. </a:t>
            </a:r>
            <a:r>
              <a:rPr lang="en-US" sz="2000" dirty="0" err="1"/>
              <a:t>ASMXWrapper</a:t>
            </a:r>
            <a:r>
              <a:rPr lang="en-US" sz="2000" dirty="0"/>
              <a:t>) with a method named </a:t>
            </a:r>
            <a:r>
              <a:rPr lang="en-US" sz="2000" dirty="0" err="1"/>
              <a:t>GetGroupCollectionFromUser</a:t>
            </a:r>
            <a:endParaRPr lang="en-US" sz="2000" dirty="0"/>
          </a:p>
          <a:p>
            <a:pPr lvl="1"/>
            <a:r>
              <a:rPr lang="en-US" sz="2000" dirty="0"/>
              <a:t>Foresee string input parameters </a:t>
            </a:r>
            <a:r>
              <a:rPr lang="en-US" sz="2000" dirty="0" err="1"/>
              <a:t>ClientId</a:t>
            </a:r>
            <a:r>
              <a:rPr lang="en-US" sz="2000" dirty="0"/>
              <a:t> and </a:t>
            </a:r>
            <a:r>
              <a:rPr lang="en-US" sz="2000" dirty="0" err="1"/>
              <a:t>ClientSecret</a:t>
            </a:r>
            <a:r>
              <a:rPr lang="en-US" sz="2000" dirty="0"/>
              <a:t> next to the input parameters the original </a:t>
            </a:r>
            <a:r>
              <a:rPr lang="en-US" sz="2000" dirty="0" err="1"/>
              <a:t>asmx</a:t>
            </a:r>
            <a:r>
              <a:rPr lang="en-US" sz="2000" dirty="0"/>
              <a:t> operation had</a:t>
            </a:r>
          </a:p>
          <a:p>
            <a:pPr lvl="1"/>
            <a:r>
              <a:rPr lang="en-US" sz="2000" dirty="0"/>
              <a:t>Register this </a:t>
            </a:r>
            <a:r>
              <a:rPr lang="en-US" sz="2000" dirty="0" err="1"/>
              <a:t>clientID</a:t>
            </a:r>
            <a:r>
              <a:rPr lang="en-US" sz="2000" dirty="0"/>
              <a:t>/Secret combination in the farm by either making an app and installing it or by using appregnew.aspx/appinv.aspx (check the allow App-Only option)</a:t>
            </a:r>
          </a:p>
          <a:p>
            <a:pPr lvl="1"/>
            <a:r>
              <a:rPr lang="en-US" sz="2000" dirty="0"/>
              <a:t>Host this service endpoint anonymously and ensure it’s reachable from SPO (DNS/Network)</a:t>
            </a:r>
          </a:p>
          <a:p>
            <a:pPr lvl="1"/>
            <a:r>
              <a:rPr lang="en-US" sz="2000" dirty="0"/>
              <a:t>Adjust your existing InfoPath form to point to this new endpoint and hardcoded provide the client/secret combination in your form</a:t>
            </a:r>
          </a:p>
          <a:p>
            <a:pPr lvl="1"/>
            <a:r>
              <a:rPr lang="en-US" sz="2000" dirty="0"/>
              <a:t>In the service create an </a:t>
            </a:r>
            <a:r>
              <a:rPr lang="en-US" sz="2000" dirty="0" err="1"/>
              <a:t>apponly</a:t>
            </a:r>
            <a:r>
              <a:rPr lang="en-US" sz="2000" dirty="0"/>
              <a:t> </a:t>
            </a:r>
            <a:r>
              <a:rPr lang="en-US" sz="2000" dirty="0" err="1"/>
              <a:t>clientcontext</a:t>
            </a:r>
            <a:r>
              <a:rPr lang="en-US" sz="2000" dirty="0"/>
              <a:t> to talk back to SharePoint</a:t>
            </a:r>
          </a:p>
          <a:p>
            <a:pPr lvl="1"/>
            <a:endParaRPr lang="en-US" sz="2000" dirty="0"/>
          </a:p>
          <a:p>
            <a:pPr lvl="1"/>
            <a:endParaRPr lang="en-US" sz="2000" dirty="0"/>
          </a:p>
          <a:p>
            <a:pPr lvl="1"/>
            <a:endParaRPr lang="nl-BE" sz="400" dirty="0"/>
          </a:p>
          <a:p>
            <a:pPr lvl="1"/>
            <a:endParaRPr lang="nl-BE" sz="2000" dirty="0"/>
          </a:p>
        </p:txBody>
      </p:sp>
    </p:spTree>
    <p:extLst>
      <p:ext uri="{BB962C8B-B14F-4D97-AF65-F5344CB8AC3E}">
        <p14:creationId xmlns:p14="http://schemas.microsoft.com/office/powerpoint/2010/main" val="292613807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Analysis approach</a:t>
            </a:r>
          </a:p>
        </p:txBody>
      </p:sp>
    </p:spTree>
    <p:extLst>
      <p:ext uri="{BB962C8B-B14F-4D97-AF65-F5344CB8AC3E}">
        <p14:creationId xmlns:p14="http://schemas.microsoft.com/office/powerpoint/2010/main" val="700521740"/>
      </p:ext>
    </p:extLst>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876771" y="2612643"/>
            <a:ext cx="2549919" cy="2448884"/>
            <a:chOff x="4383758" y="2193362"/>
            <a:chExt cx="2516893" cy="2600103"/>
          </a:xfrm>
        </p:grpSpPr>
        <p:sp>
          <p:nvSpPr>
            <p:cNvPr id="7" name="Rectangle 6"/>
            <p:cNvSpPr/>
            <p:nvPr/>
          </p:nvSpPr>
          <p:spPr bwMode="auto">
            <a:xfrm>
              <a:off x="4537410" y="2193362"/>
              <a:ext cx="2017543" cy="2318485"/>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chemeClr val="tx1">
                      <a:lumMod val="65000"/>
                      <a:lumOff val="35000"/>
                    </a:schemeClr>
                  </a:solidFill>
                  <a:effectLst/>
                  <a:uLnTx/>
                  <a:uFillTx/>
                  <a:ea typeface="Segoe UI" pitchFamily="34" charset="0"/>
                  <a:cs typeface="Segoe UI" pitchFamily="34" charset="0"/>
                </a:rPr>
                <a:t>SharePoint</a:t>
              </a:r>
            </a:p>
          </p:txBody>
        </p:sp>
        <p:grpSp>
          <p:nvGrpSpPr>
            <p:cNvPr id="8" name="Group 7"/>
            <p:cNvGrpSpPr/>
            <p:nvPr/>
          </p:nvGrpSpPr>
          <p:grpSpPr>
            <a:xfrm>
              <a:off x="5421611" y="2886866"/>
              <a:ext cx="1479040" cy="1043909"/>
              <a:chOff x="4557447" y="1721445"/>
              <a:chExt cx="1479040" cy="1043909"/>
            </a:xfrm>
          </p:grpSpPr>
          <p:pic>
            <p:nvPicPr>
              <p:cNvPr id="16" name="Picture 15"/>
              <p:cNvPicPr>
                <a:picLocks noChangeAspect="1"/>
              </p:cNvPicPr>
              <p:nvPr/>
            </p:nvPicPr>
            <p:blipFill>
              <a:blip r:embed="rId3"/>
              <a:stretch>
                <a:fillRect/>
              </a:stretch>
            </p:blipFill>
            <p:spPr>
              <a:xfrm>
                <a:off x="4557447" y="1902539"/>
                <a:ext cx="477423" cy="839046"/>
              </a:xfrm>
              <a:prstGeom prst="rect">
                <a:avLst/>
              </a:prstGeom>
            </p:spPr>
          </p:pic>
          <p:pic>
            <p:nvPicPr>
              <p:cNvPr id="17" name="Picture 16"/>
              <p:cNvPicPr>
                <a:picLocks noChangeAspect="1"/>
              </p:cNvPicPr>
              <p:nvPr/>
            </p:nvPicPr>
            <p:blipFill>
              <a:blip r:embed="rId3"/>
              <a:stretch>
                <a:fillRect/>
              </a:stretch>
            </p:blipFill>
            <p:spPr>
              <a:xfrm>
                <a:off x="4869643" y="1721445"/>
                <a:ext cx="477423" cy="839046"/>
              </a:xfrm>
              <a:prstGeom prst="rect">
                <a:avLst/>
              </a:prstGeom>
            </p:spPr>
          </p:pic>
          <p:pic>
            <p:nvPicPr>
              <p:cNvPr id="18" name="Picture 17"/>
              <p:cNvPicPr>
                <a:picLocks noChangeAspect="1"/>
              </p:cNvPicPr>
              <p:nvPr/>
            </p:nvPicPr>
            <p:blipFill>
              <a:blip r:embed="rId4"/>
              <a:stretch>
                <a:fillRect/>
              </a:stretch>
            </p:blipFill>
            <p:spPr>
              <a:xfrm>
                <a:off x="5153580" y="1902539"/>
                <a:ext cx="882907" cy="862815"/>
              </a:xfrm>
              <a:prstGeom prst="rect">
                <a:avLst/>
              </a:prstGeom>
            </p:spPr>
          </p:pic>
        </p:grpSp>
        <p:grpSp>
          <p:nvGrpSpPr>
            <p:cNvPr id="9" name="Group 8"/>
            <p:cNvGrpSpPr/>
            <p:nvPr/>
          </p:nvGrpSpPr>
          <p:grpSpPr>
            <a:xfrm>
              <a:off x="4880542" y="3820782"/>
              <a:ext cx="944427" cy="972683"/>
              <a:chOff x="3981885" y="2834055"/>
              <a:chExt cx="944427" cy="972683"/>
            </a:xfrm>
          </p:grpSpPr>
          <p:pic>
            <p:nvPicPr>
              <p:cNvPr id="13" name="Picture 12"/>
              <p:cNvPicPr>
                <a:picLocks noChangeAspect="1"/>
              </p:cNvPicPr>
              <p:nvPr/>
            </p:nvPicPr>
            <p:blipFill>
              <a:blip r:embed="rId3"/>
              <a:stretch>
                <a:fillRect/>
              </a:stretch>
            </p:blipFill>
            <p:spPr>
              <a:xfrm>
                <a:off x="3981885" y="2967692"/>
                <a:ext cx="477423" cy="839046"/>
              </a:xfrm>
              <a:prstGeom prst="rect">
                <a:avLst/>
              </a:prstGeom>
            </p:spPr>
          </p:pic>
          <p:pic>
            <p:nvPicPr>
              <p:cNvPr id="14" name="Picture 13"/>
              <p:cNvPicPr>
                <a:picLocks noChangeAspect="1"/>
              </p:cNvPicPr>
              <p:nvPr/>
            </p:nvPicPr>
            <p:blipFill>
              <a:blip r:embed="rId3"/>
              <a:stretch>
                <a:fillRect/>
              </a:stretch>
            </p:blipFill>
            <p:spPr>
              <a:xfrm>
                <a:off x="4269036" y="2834055"/>
                <a:ext cx="477423" cy="839046"/>
              </a:xfrm>
              <a:prstGeom prst="rect">
                <a:avLst/>
              </a:prstGeom>
            </p:spPr>
          </p:pic>
          <p:pic>
            <p:nvPicPr>
              <p:cNvPr id="15" name="Picture 14"/>
              <p:cNvPicPr>
                <a:picLocks noChangeAspect="1"/>
              </p:cNvPicPr>
              <p:nvPr/>
            </p:nvPicPr>
            <p:blipFill>
              <a:blip r:embed="rId5"/>
              <a:stretch>
                <a:fillRect/>
              </a:stretch>
            </p:blipFill>
            <p:spPr>
              <a:xfrm>
                <a:off x="4480085" y="3260431"/>
                <a:ext cx="446227" cy="456212"/>
              </a:xfrm>
              <a:prstGeom prst="rect">
                <a:avLst/>
              </a:prstGeom>
            </p:spPr>
          </p:pic>
        </p:grpSp>
        <p:grpSp>
          <p:nvGrpSpPr>
            <p:cNvPr id="10" name="Group 9"/>
            <p:cNvGrpSpPr/>
            <p:nvPr/>
          </p:nvGrpSpPr>
          <p:grpSpPr>
            <a:xfrm>
              <a:off x="4383758" y="2988031"/>
              <a:ext cx="968998" cy="971748"/>
              <a:chOff x="3601101" y="2714202"/>
              <a:chExt cx="968998" cy="971748"/>
            </a:xfrm>
          </p:grpSpPr>
          <p:pic>
            <p:nvPicPr>
              <p:cNvPr id="11" name="Picture 10"/>
              <p:cNvPicPr>
                <a:picLocks noChangeAspect="1"/>
              </p:cNvPicPr>
              <p:nvPr/>
            </p:nvPicPr>
            <p:blipFill>
              <a:blip r:embed="rId3"/>
              <a:stretch>
                <a:fillRect/>
              </a:stretch>
            </p:blipFill>
            <p:spPr>
              <a:xfrm>
                <a:off x="3601101" y="2846904"/>
                <a:ext cx="477423" cy="839046"/>
              </a:xfrm>
              <a:prstGeom prst="rect">
                <a:avLst/>
              </a:prstGeom>
            </p:spPr>
          </p:pic>
          <p:pic>
            <p:nvPicPr>
              <p:cNvPr id="12" name="Picture 11"/>
              <p:cNvPicPr>
                <a:picLocks noChangeAspect="1"/>
              </p:cNvPicPr>
              <p:nvPr/>
            </p:nvPicPr>
            <p:blipFill>
              <a:blip r:embed="rId6"/>
              <a:stretch>
                <a:fillRect/>
              </a:stretch>
            </p:blipFill>
            <p:spPr>
              <a:xfrm>
                <a:off x="3875612" y="2714202"/>
                <a:ext cx="694487" cy="898458"/>
              </a:xfrm>
              <a:prstGeom prst="rect">
                <a:avLst/>
              </a:prstGeom>
            </p:spPr>
          </p:pic>
        </p:grpSp>
      </p:grpSp>
      <p:cxnSp>
        <p:nvCxnSpPr>
          <p:cNvPr id="24" name="Straight Connector 23"/>
          <p:cNvCxnSpPr/>
          <p:nvPr/>
        </p:nvCxnSpPr>
        <p:spPr>
          <a:xfrm>
            <a:off x="8187669" y="1388895"/>
            <a:ext cx="39329" cy="5018909"/>
          </a:xfrm>
          <a:prstGeom prst="line">
            <a:avLst/>
          </a:prstGeom>
          <a:ln>
            <a:solidFill>
              <a:schemeClr val="tx1"/>
            </a:solidFill>
            <a:prstDash val="dash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065890" y="1388895"/>
            <a:ext cx="0" cy="5018909"/>
          </a:xfrm>
          <a:prstGeom prst="line">
            <a:avLst/>
          </a:prstGeom>
          <a:ln>
            <a:solidFill>
              <a:schemeClr val="tx1"/>
            </a:solidFill>
            <a:prstDash val="dashDot"/>
            <a:headEnd type="none"/>
            <a:tailEnd type="none"/>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p:nvPicPr>
        <p:blipFill>
          <a:blip r:embed="rId7"/>
          <a:stretch>
            <a:fillRect/>
          </a:stretch>
        </p:blipFill>
        <p:spPr>
          <a:xfrm>
            <a:off x="3844779" y="1867374"/>
            <a:ext cx="518116" cy="395181"/>
          </a:xfrm>
          <a:prstGeom prst="rect">
            <a:avLst/>
          </a:prstGeom>
        </p:spPr>
      </p:pic>
      <p:pic>
        <p:nvPicPr>
          <p:cNvPr id="27" name="Picture 26"/>
          <p:cNvPicPr>
            <a:picLocks noChangeAspect="1"/>
          </p:cNvPicPr>
          <p:nvPr/>
        </p:nvPicPr>
        <p:blipFill>
          <a:blip r:embed="rId7"/>
          <a:stretch>
            <a:fillRect/>
          </a:stretch>
        </p:blipFill>
        <p:spPr>
          <a:xfrm>
            <a:off x="9350584" y="1867373"/>
            <a:ext cx="518116" cy="395181"/>
          </a:xfrm>
          <a:prstGeom prst="rect">
            <a:avLst/>
          </a:prstGeom>
        </p:spPr>
      </p:pic>
      <p:cxnSp>
        <p:nvCxnSpPr>
          <p:cNvPr id="28" name="Straight Connector 27"/>
          <p:cNvCxnSpPr/>
          <p:nvPr/>
        </p:nvCxnSpPr>
        <p:spPr>
          <a:xfrm flipV="1">
            <a:off x="4546269" y="1941649"/>
            <a:ext cx="4621161" cy="9760"/>
          </a:xfrm>
          <a:prstGeom prst="line">
            <a:avLst/>
          </a:prstGeom>
          <a:ln w="34925">
            <a:solidFill>
              <a:srgbClr val="33862F"/>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9687052" y="1198355"/>
            <a:ext cx="1979820" cy="369332"/>
          </a:xfrm>
          <a:prstGeom prst="rect">
            <a:avLst/>
          </a:prstGeom>
          <a:noFill/>
          <a:ln>
            <a:noFill/>
          </a:ln>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52" normalizeH="0" baseline="0" noProof="0" dirty="0">
                <a:ln>
                  <a:noFill/>
                </a:ln>
                <a:solidFill>
                  <a:schemeClr val="tx1">
                    <a:lumMod val="85000"/>
                    <a:lumOff val="15000"/>
                  </a:schemeClr>
                </a:solidFill>
                <a:effectLst/>
                <a:uLnTx/>
                <a:uFillTx/>
                <a:latin typeface="Segoe UI Light" panose="020B0502040204020203" pitchFamily="34" charset="0"/>
                <a:cs typeface="Segoe UI Light" panose="020B0502040204020203" pitchFamily="34" charset="0"/>
              </a:rPr>
              <a:t>Your Company</a:t>
            </a:r>
          </a:p>
        </p:txBody>
      </p:sp>
      <p:pic>
        <p:nvPicPr>
          <p:cNvPr id="30" name="Picture 29"/>
          <p:cNvPicPr>
            <a:picLocks noChangeAspect="1"/>
          </p:cNvPicPr>
          <p:nvPr/>
        </p:nvPicPr>
        <p:blipFill>
          <a:blip r:embed="rId8"/>
          <a:stretch>
            <a:fillRect/>
          </a:stretch>
        </p:blipFill>
        <p:spPr>
          <a:xfrm>
            <a:off x="5981778" y="1034315"/>
            <a:ext cx="1082141" cy="636216"/>
          </a:xfrm>
          <a:prstGeom prst="rect">
            <a:avLst/>
          </a:prstGeom>
        </p:spPr>
      </p:pic>
      <p:sp>
        <p:nvSpPr>
          <p:cNvPr id="31" name="TextBox 30"/>
          <p:cNvSpPr txBox="1"/>
          <p:nvPr/>
        </p:nvSpPr>
        <p:spPr>
          <a:xfrm>
            <a:off x="5583171" y="1996461"/>
            <a:ext cx="2291268" cy="246221"/>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70" normalizeH="0" baseline="0" noProof="0" dirty="0">
                <a:ln>
                  <a:noFill/>
                </a:ln>
                <a:gradFill>
                  <a:gsLst>
                    <a:gs pos="2917">
                      <a:schemeClr val="bg2"/>
                    </a:gs>
                    <a:gs pos="95000">
                      <a:schemeClr val="bg2"/>
                    </a:gs>
                  </a:gsLst>
                  <a:lin ang="5400000" scaled="0"/>
                </a:gradFill>
                <a:effectLst/>
                <a:uLnTx/>
                <a:uFillTx/>
              </a:rPr>
              <a:t>MPLS / Azure Express Route</a:t>
            </a:r>
          </a:p>
        </p:txBody>
      </p:sp>
      <p:pic>
        <p:nvPicPr>
          <p:cNvPr id="32" name="Picture 31"/>
          <p:cNvPicPr>
            <a:picLocks noChangeAspect="1"/>
          </p:cNvPicPr>
          <p:nvPr/>
        </p:nvPicPr>
        <p:blipFill>
          <a:blip r:embed="rId9"/>
          <a:stretch>
            <a:fillRect/>
          </a:stretch>
        </p:blipFill>
        <p:spPr>
          <a:xfrm>
            <a:off x="513098" y="1210045"/>
            <a:ext cx="1531539" cy="347734"/>
          </a:xfrm>
          <a:prstGeom prst="rect">
            <a:avLst/>
          </a:prstGeom>
        </p:spPr>
      </p:pic>
      <p:sp>
        <p:nvSpPr>
          <p:cNvPr id="33" name="TextBox 32"/>
          <p:cNvSpPr txBox="1"/>
          <p:nvPr/>
        </p:nvSpPr>
        <p:spPr>
          <a:xfrm>
            <a:off x="2103464" y="1192758"/>
            <a:ext cx="1856718" cy="369332"/>
          </a:xfrm>
          <a:prstGeom prst="rect">
            <a:avLst/>
          </a:prstGeom>
          <a:noFill/>
          <a:ln>
            <a:noFill/>
          </a:ln>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52" normalizeH="0" baseline="0" noProof="0" dirty="0" err="1">
                <a:ln>
                  <a:noFill/>
                </a:ln>
                <a:solidFill>
                  <a:schemeClr val="tx1">
                    <a:lumMod val="85000"/>
                    <a:lumOff val="15000"/>
                  </a:schemeClr>
                </a:solidFill>
                <a:effectLst/>
                <a:uLnTx/>
                <a:uFillTx/>
                <a:latin typeface="Segoe UI Light" panose="020B0502040204020203" pitchFamily="34" charset="0"/>
                <a:cs typeface="Segoe UI Light" panose="020B0502040204020203" pitchFamily="34" charset="0"/>
              </a:rPr>
              <a:t>DvNext</a:t>
            </a:r>
            <a:r>
              <a:rPr kumimoji="0" lang="en-US" sz="2400" b="1" i="0" u="none" strike="noStrike" kern="0" cap="none" spc="-52" normalizeH="0" baseline="0" noProof="0" dirty="0">
                <a:ln>
                  <a:noFill/>
                </a:ln>
                <a:solidFill>
                  <a:schemeClr val="tx1">
                    <a:lumMod val="85000"/>
                    <a:lumOff val="15000"/>
                  </a:schemeClr>
                </a:solidFill>
                <a:effectLst/>
                <a:uLnTx/>
                <a:uFillTx/>
                <a:latin typeface="Segoe UI Light" panose="020B0502040204020203" pitchFamily="34" charset="0"/>
                <a:cs typeface="Segoe UI Light" panose="020B0502040204020203" pitchFamily="34" charset="0"/>
              </a:rPr>
              <a:t> / MT</a:t>
            </a:r>
            <a:endParaRPr kumimoji="0" lang="en-US" sz="2400" b="1" i="0" u="none" strike="noStrike" kern="0" cap="none" spc="-52" normalizeH="0" baseline="0" noProof="0" dirty="0">
              <a:ln>
                <a:noFill/>
              </a:ln>
              <a:solidFill>
                <a:srgbClr val="00B050"/>
              </a:solidFill>
              <a:effectLst/>
              <a:uLnTx/>
              <a:uFillTx/>
              <a:latin typeface="Segoe UI Light" panose="020B0502040204020203" pitchFamily="34" charset="0"/>
              <a:cs typeface="Segoe UI Light" panose="020B0502040204020203" pitchFamily="34" charset="0"/>
            </a:endParaRPr>
          </a:p>
        </p:txBody>
      </p:sp>
      <p:grpSp>
        <p:nvGrpSpPr>
          <p:cNvPr id="34" name="Group 33"/>
          <p:cNvGrpSpPr/>
          <p:nvPr/>
        </p:nvGrpSpPr>
        <p:grpSpPr>
          <a:xfrm>
            <a:off x="6117444" y="4863464"/>
            <a:ext cx="1175294" cy="852069"/>
            <a:chOff x="4751682" y="2959782"/>
            <a:chExt cx="1175294" cy="852069"/>
          </a:xfrm>
        </p:grpSpPr>
        <p:sp>
          <p:nvSpPr>
            <p:cNvPr id="35" name="Rectangle 34"/>
            <p:cNvSpPr/>
            <p:nvPr/>
          </p:nvSpPr>
          <p:spPr bwMode="auto">
            <a:xfrm>
              <a:off x="4751682" y="2959782"/>
              <a:ext cx="980926" cy="690285"/>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marL="0" marR="0" lvl="0" indent="0" defTabSz="914099"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chemeClr val="tx1">
                      <a:lumMod val="65000"/>
                      <a:lumOff val="35000"/>
                    </a:schemeClr>
                  </a:solidFill>
                  <a:effectLst/>
                  <a:uLnTx/>
                  <a:uFillTx/>
                  <a:ea typeface="Segoe UI" pitchFamily="34" charset="0"/>
                  <a:cs typeface="Segoe UI" pitchFamily="34" charset="0"/>
                </a:rPr>
                <a:t>Public</a:t>
              </a:r>
            </a:p>
            <a:p>
              <a:pPr marL="0" marR="0" lvl="0" indent="0" defTabSz="914099"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chemeClr val="tx1">
                      <a:lumMod val="65000"/>
                      <a:lumOff val="35000"/>
                    </a:schemeClr>
                  </a:solidFill>
                  <a:effectLst/>
                  <a:uLnTx/>
                  <a:uFillTx/>
                  <a:ea typeface="Segoe UI" pitchFamily="34" charset="0"/>
                  <a:cs typeface="Segoe UI" pitchFamily="34" charset="0"/>
                </a:rPr>
                <a:t>DNS</a:t>
              </a:r>
            </a:p>
          </p:txBody>
        </p:sp>
        <p:pic>
          <p:nvPicPr>
            <p:cNvPr id="36" name="Picture 35"/>
            <p:cNvPicPr>
              <a:picLocks noChangeAspect="1"/>
            </p:cNvPicPr>
            <p:nvPr/>
          </p:nvPicPr>
          <p:blipFill>
            <a:blip r:embed="rId10"/>
            <a:stretch>
              <a:fillRect/>
            </a:stretch>
          </p:blipFill>
          <p:spPr>
            <a:xfrm>
              <a:off x="5327076" y="3078830"/>
              <a:ext cx="599900" cy="733021"/>
            </a:xfrm>
            <a:prstGeom prst="rect">
              <a:avLst/>
            </a:prstGeom>
          </p:spPr>
        </p:pic>
      </p:grpSp>
      <p:grpSp>
        <p:nvGrpSpPr>
          <p:cNvPr id="44" name="Group 43"/>
          <p:cNvGrpSpPr/>
          <p:nvPr/>
        </p:nvGrpSpPr>
        <p:grpSpPr>
          <a:xfrm>
            <a:off x="10025040" y="3216735"/>
            <a:ext cx="1438533" cy="1028981"/>
            <a:chOff x="6860123" y="5045909"/>
            <a:chExt cx="1438533" cy="1028981"/>
          </a:xfrm>
        </p:grpSpPr>
        <p:sp>
          <p:nvSpPr>
            <p:cNvPr id="45" name="Rectangle 44"/>
            <p:cNvSpPr/>
            <p:nvPr/>
          </p:nvSpPr>
          <p:spPr bwMode="auto">
            <a:xfrm>
              <a:off x="6860123" y="5045909"/>
              <a:ext cx="1177789" cy="801176"/>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marL="0" marR="0" lvl="0" indent="0" defTabSz="914099"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chemeClr val="tx1">
                      <a:lumMod val="65000"/>
                      <a:lumOff val="35000"/>
                    </a:schemeClr>
                  </a:solidFill>
                  <a:effectLst/>
                  <a:uLnTx/>
                  <a:uFillTx/>
                  <a:ea typeface="Segoe UI" pitchFamily="34" charset="0"/>
                  <a:cs typeface="Segoe UI" pitchFamily="34" charset="0"/>
                </a:rPr>
                <a:t>Proxy </a:t>
              </a:r>
            </a:p>
            <a:p>
              <a:pPr marL="0" marR="0" lvl="0" indent="0" defTabSz="914099"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chemeClr val="tx1">
                      <a:lumMod val="65000"/>
                      <a:lumOff val="35000"/>
                    </a:schemeClr>
                  </a:solidFill>
                  <a:effectLst/>
                  <a:uLnTx/>
                  <a:uFillTx/>
                  <a:ea typeface="Segoe UI" pitchFamily="34" charset="0"/>
                  <a:cs typeface="Segoe UI" pitchFamily="34" charset="0"/>
                </a:rPr>
                <a:t>service</a:t>
              </a:r>
            </a:p>
          </p:txBody>
        </p:sp>
        <p:grpSp>
          <p:nvGrpSpPr>
            <p:cNvPr id="46" name="Group 45"/>
            <p:cNvGrpSpPr/>
            <p:nvPr/>
          </p:nvGrpSpPr>
          <p:grpSpPr>
            <a:xfrm>
              <a:off x="7523450" y="5181101"/>
              <a:ext cx="775206" cy="893789"/>
              <a:chOff x="3380520" y="3675113"/>
              <a:chExt cx="775206" cy="893789"/>
            </a:xfrm>
          </p:grpSpPr>
          <p:pic>
            <p:nvPicPr>
              <p:cNvPr id="47" name="Picture 46"/>
              <p:cNvPicPr>
                <a:picLocks noChangeAspect="1"/>
              </p:cNvPicPr>
              <p:nvPr/>
            </p:nvPicPr>
            <p:blipFill>
              <a:blip r:embed="rId3"/>
              <a:stretch>
                <a:fillRect/>
              </a:stretch>
            </p:blipFill>
            <p:spPr>
              <a:xfrm>
                <a:off x="3380520" y="3675113"/>
                <a:ext cx="477423" cy="839046"/>
              </a:xfrm>
              <a:prstGeom prst="rect">
                <a:avLst/>
              </a:prstGeom>
            </p:spPr>
          </p:pic>
          <p:pic>
            <p:nvPicPr>
              <p:cNvPr id="48" name="Picture 47"/>
              <p:cNvPicPr>
                <a:picLocks noChangeAspect="1"/>
              </p:cNvPicPr>
              <p:nvPr/>
            </p:nvPicPr>
            <p:blipFill>
              <a:blip r:embed="rId11"/>
              <a:stretch>
                <a:fillRect/>
              </a:stretch>
            </p:blipFill>
            <p:spPr>
              <a:xfrm>
                <a:off x="3599526" y="4130422"/>
                <a:ext cx="556200" cy="438480"/>
              </a:xfrm>
              <a:prstGeom prst="rect">
                <a:avLst/>
              </a:prstGeom>
            </p:spPr>
          </p:pic>
        </p:grpSp>
      </p:grpSp>
      <p:cxnSp>
        <p:nvCxnSpPr>
          <p:cNvPr id="60" name="Straight Arrow Connector 59"/>
          <p:cNvCxnSpPr/>
          <p:nvPr/>
        </p:nvCxnSpPr>
        <p:spPr>
          <a:xfrm flipV="1">
            <a:off x="3079784" y="2026741"/>
            <a:ext cx="1466485" cy="1325186"/>
          </a:xfrm>
          <a:prstGeom prst="straightConnector1">
            <a:avLst/>
          </a:prstGeom>
          <a:ln w="53975">
            <a:solidFill>
              <a:schemeClr val="bg2"/>
            </a:solidFill>
            <a:prstDash val="solid"/>
            <a:headEnd type="stealth" w="lg" len="lg"/>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61" name="Straight Arrow Connector 60"/>
          <p:cNvCxnSpPr>
            <a:stCxn id="35" idx="1"/>
          </p:cNvCxnSpPr>
          <p:nvPr/>
        </p:nvCxnSpPr>
        <p:spPr>
          <a:xfrm flipH="1" flipV="1">
            <a:off x="3093956" y="4190974"/>
            <a:ext cx="3023488" cy="1017633"/>
          </a:xfrm>
          <a:prstGeom prst="straightConnector1">
            <a:avLst/>
          </a:prstGeom>
          <a:ln w="53975">
            <a:solidFill>
              <a:schemeClr val="bg2"/>
            </a:solidFill>
            <a:prstDash val="sysDot"/>
            <a:headEnd type="stealth" w="lg" len="lg"/>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57" name="Group 56"/>
          <p:cNvGrpSpPr/>
          <p:nvPr/>
        </p:nvGrpSpPr>
        <p:grpSpPr>
          <a:xfrm>
            <a:off x="4256620" y="4377038"/>
            <a:ext cx="514401" cy="514401"/>
            <a:chOff x="492" y="17985"/>
            <a:chExt cx="524853" cy="524853"/>
          </a:xfrm>
        </p:grpSpPr>
        <p:sp>
          <p:nvSpPr>
            <p:cNvPr id="58" name="Oval 57"/>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9"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marR="0" lvl="0" indent="0" algn="ctr" defTabSz="1045470" eaLnBrk="1" fontAlgn="auto" latinLnBrk="0" hangingPunct="1">
                <a:lnSpc>
                  <a:spcPct val="90000"/>
                </a:lnSpc>
                <a:spcBef>
                  <a:spcPct val="0"/>
                </a:spcBef>
                <a:spcAft>
                  <a:spcPct val="35000"/>
                </a:spcAft>
                <a:buClrTx/>
                <a:buSzTx/>
                <a:buFontTx/>
                <a:buNone/>
                <a:tabLst/>
                <a:defRPr/>
              </a:pPr>
              <a:r>
                <a:rPr kumimoji="0" lang="en-US" sz="2352" b="0" i="0" u="none" strike="noStrike" kern="0" cap="none" spc="0" normalizeH="0" baseline="0" noProof="0" dirty="0">
                  <a:ln>
                    <a:noFill/>
                  </a:ln>
                  <a:solidFill>
                    <a:sysClr val="windowText" lastClr="000000"/>
                  </a:solidFill>
                  <a:effectLst/>
                  <a:uLnTx/>
                  <a:uFillTx/>
                </a:rPr>
                <a:t>1</a:t>
              </a:r>
            </a:p>
          </p:txBody>
        </p:sp>
      </p:grpSp>
      <p:grpSp>
        <p:nvGrpSpPr>
          <p:cNvPr id="65" name="Group 64"/>
          <p:cNvGrpSpPr/>
          <p:nvPr/>
        </p:nvGrpSpPr>
        <p:grpSpPr>
          <a:xfrm>
            <a:off x="3741435" y="2321991"/>
            <a:ext cx="514401" cy="514401"/>
            <a:chOff x="492" y="17985"/>
            <a:chExt cx="524853" cy="524853"/>
          </a:xfrm>
        </p:grpSpPr>
        <p:sp>
          <p:nvSpPr>
            <p:cNvPr id="66" name="Oval 65"/>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7"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marR="0" lvl="0" indent="0" algn="ctr" defTabSz="1045470" eaLnBrk="1" fontAlgn="auto" latinLnBrk="0" hangingPunct="1">
                <a:lnSpc>
                  <a:spcPct val="90000"/>
                </a:lnSpc>
                <a:spcBef>
                  <a:spcPct val="0"/>
                </a:spcBef>
                <a:spcAft>
                  <a:spcPct val="35000"/>
                </a:spcAft>
                <a:buClrTx/>
                <a:buSzTx/>
                <a:buFontTx/>
                <a:buNone/>
                <a:tabLst/>
                <a:defRPr/>
              </a:pPr>
              <a:r>
                <a:rPr kumimoji="0" lang="en-US" sz="2352" b="0" i="0" u="none" strike="noStrike" kern="0" cap="none" spc="0" normalizeH="0" baseline="0" noProof="0" dirty="0">
                  <a:ln>
                    <a:noFill/>
                  </a:ln>
                  <a:solidFill>
                    <a:sysClr val="windowText" lastClr="000000"/>
                  </a:solidFill>
                  <a:effectLst/>
                  <a:uLnTx/>
                  <a:uFillTx/>
                </a:rPr>
                <a:t>2</a:t>
              </a:r>
            </a:p>
          </p:txBody>
        </p:sp>
      </p:grpSp>
      <p:cxnSp>
        <p:nvCxnSpPr>
          <p:cNvPr id="68" name="Straight Arrow Connector 67"/>
          <p:cNvCxnSpPr>
            <a:endCxn id="45" idx="0"/>
          </p:cNvCxnSpPr>
          <p:nvPr/>
        </p:nvCxnSpPr>
        <p:spPr>
          <a:xfrm>
            <a:off x="9167430" y="1941649"/>
            <a:ext cx="1446505" cy="1275086"/>
          </a:xfrm>
          <a:prstGeom prst="straightConnector1">
            <a:avLst/>
          </a:prstGeom>
          <a:ln w="53975">
            <a:solidFill>
              <a:schemeClr val="bg2"/>
            </a:solidFill>
            <a:prstDash val="solid"/>
            <a:headEnd type="stealth" w="lg" len="lg"/>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72" name="Group 71"/>
          <p:cNvGrpSpPr/>
          <p:nvPr/>
        </p:nvGrpSpPr>
        <p:grpSpPr>
          <a:xfrm>
            <a:off x="9298729" y="2225243"/>
            <a:ext cx="514401" cy="514401"/>
            <a:chOff x="492" y="17985"/>
            <a:chExt cx="524853" cy="524853"/>
          </a:xfrm>
        </p:grpSpPr>
        <p:sp>
          <p:nvSpPr>
            <p:cNvPr id="73" name="Oval 72"/>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4"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marR="0" lvl="0" indent="0" algn="ctr" defTabSz="1045470" eaLnBrk="1" fontAlgn="auto" latinLnBrk="0" hangingPunct="1">
                <a:lnSpc>
                  <a:spcPct val="90000"/>
                </a:lnSpc>
                <a:spcBef>
                  <a:spcPct val="0"/>
                </a:spcBef>
                <a:spcAft>
                  <a:spcPct val="35000"/>
                </a:spcAft>
                <a:buClrTx/>
                <a:buSzTx/>
                <a:buFontTx/>
                <a:buNone/>
                <a:tabLst/>
                <a:defRPr/>
              </a:pPr>
              <a:r>
                <a:rPr kumimoji="0" lang="en-US" sz="2352" b="0" i="0" u="none" strike="noStrike" kern="0" cap="none" spc="0" normalizeH="0" baseline="0" noProof="0" dirty="0">
                  <a:ln>
                    <a:noFill/>
                  </a:ln>
                  <a:solidFill>
                    <a:sysClr val="windowText" lastClr="000000"/>
                  </a:solidFill>
                  <a:effectLst/>
                  <a:uLnTx/>
                  <a:uFillTx/>
                </a:rPr>
                <a:t>2</a:t>
              </a:r>
            </a:p>
          </p:txBody>
        </p:sp>
      </p:grpSp>
      <p:sp>
        <p:nvSpPr>
          <p:cNvPr id="81" name="Title 80"/>
          <p:cNvSpPr>
            <a:spLocks noGrp="1"/>
          </p:cNvSpPr>
          <p:nvPr>
            <p:ph type="title"/>
          </p:nvPr>
        </p:nvSpPr>
        <p:spPr/>
        <p:txBody>
          <a:bodyPr/>
          <a:lstStyle/>
          <a:p>
            <a:r>
              <a:rPr lang="en-US" sz="4000" dirty="0"/>
              <a:t>Calling “unsupported” soap service</a:t>
            </a:r>
            <a:endParaRPr lang="nl-BE" sz="4000" dirty="0"/>
          </a:p>
        </p:txBody>
      </p:sp>
      <p:grpSp>
        <p:nvGrpSpPr>
          <p:cNvPr id="62" name="Group 61"/>
          <p:cNvGrpSpPr/>
          <p:nvPr/>
        </p:nvGrpSpPr>
        <p:grpSpPr>
          <a:xfrm>
            <a:off x="9850376" y="2567510"/>
            <a:ext cx="514401" cy="514401"/>
            <a:chOff x="492" y="17985"/>
            <a:chExt cx="524853" cy="524853"/>
          </a:xfrm>
        </p:grpSpPr>
        <p:sp>
          <p:nvSpPr>
            <p:cNvPr id="63" name="Oval 62"/>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4"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marR="0" lvl="0" indent="0" algn="ctr" defTabSz="1045470" eaLnBrk="1" fontAlgn="auto" latinLnBrk="0" hangingPunct="1">
                <a:lnSpc>
                  <a:spcPct val="90000"/>
                </a:lnSpc>
                <a:spcBef>
                  <a:spcPct val="0"/>
                </a:spcBef>
                <a:spcAft>
                  <a:spcPct val="35000"/>
                </a:spcAft>
                <a:buClrTx/>
                <a:buSzTx/>
                <a:buFontTx/>
                <a:buNone/>
                <a:tabLst/>
                <a:defRPr/>
              </a:pPr>
              <a:r>
                <a:rPr kumimoji="0" lang="en-US" sz="2352" b="0" i="0" u="none" strike="noStrike" kern="0" cap="none" spc="0" normalizeH="0" baseline="0" noProof="0" dirty="0">
                  <a:ln>
                    <a:noFill/>
                  </a:ln>
                  <a:solidFill>
                    <a:sysClr val="windowText" lastClr="000000"/>
                  </a:solidFill>
                  <a:effectLst/>
                  <a:uLnTx/>
                  <a:uFillTx/>
                </a:rPr>
                <a:t>3</a:t>
              </a:r>
            </a:p>
          </p:txBody>
        </p:sp>
      </p:grpSp>
      <p:grpSp>
        <p:nvGrpSpPr>
          <p:cNvPr id="69" name="Group 68"/>
          <p:cNvGrpSpPr/>
          <p:nvPr/>
        </p:nvGrpSpPr>
        <p:grpSpPr>
          <a:xfrm>
            <a:off x="3330378" y="2762740"/>
            <a:ext cx="514401" cy="514401"/>
            <a:chOff x="492" y="17985"/>
            <a:chExt cx="524853" cy="524853"/>
          </a:xfrm>
        </p:grpSpPr>
        <p:sp>
          <p:nvSpPr>
            <p:cNvPr id="70" name="Oval 69"/>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1"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marR="0" lvl="0" indent="0" algn="ctr" defTabSz="1045470" eaLnBrk="1" fontAlgn="auto" latinLnBrk="0" hangingPunct="1">
                <a:lnSpc>
                  <a:spcPct val="90000"/>
                </a:lnSpc>
                <a:spcBef>
                  <a:spcPct val="0"/>
                </a:spcBef>
                <a:spcAft>
                  <a:spcPct val="35000"/>
                </a:spcAft>
                <a:buClrTx/>
                <a:buSzTx/>
                <a:buFontTx/>
                <a:buNone/>
                <a:tabLst/>
                <a:defRPr/>
              </a:pPr>
              <a:r>
                <a:rPr kumimoji="0" lang="en-US" sz="2352" b="0" i="0" u="none" strike="noStrike" kern="0" cap="none" spc="0" normalizeH="0" baseline="0" noProof="0" dirty="0">
                  <a:ln>
                    <a:noFill/>
                  </a:ln>
                  <a:solidFill>
                    <a:sysClr val="windowText" lastClr="000000"/>
                  </a:solidFill>
                  <a:effectLst/>
                  <a:uLnTx/>
                  <a:uFillTx/>
                </a:rPr>
                <a:t>3</a:t>
              </a:r>
            </a:p>
          </p:txBody>
        </p:sp>
      </p:grpSp>
      <p:pic>
        <p:nvPicPr>
          <p:cNvPr id="77" name="Picture 76"/>
          <p:cNvPicPr>
            <a:picLocks noChangeAspect="1"/>
          </p:cNvPicPr>
          <p:nvPr/>
        </p:nvPicPr>
        <p:blipFill>
          <a:blip r:embed="rId12"/>
          <a:stretch>
            <a:fillRect/>
          </a:stretch>
        </p:blipFill>
        <p:spPr>
          <a:xfrm>
            <a:off x="1585100" y="5844325"/>
            <a:ext cx="386421" cy="386837"/>
          </a:xfrm>
          <a:prstGeom prst="rect">
            <a:avLst/>
          </a:prstGeom>
        </p:spPr>
      </p:pic>
      <p:grpSp>
        <p:nvGrpSpPr>
          <p:cNvPr id="82" name="Group 81"/>
          <p:cNvGrpSpPr/>
          <p:nvPr/>
        </p:nvGrpSpPr>
        <p:grpSpPr>
          <a:xfrm>
            <a:off x="820037" y="5544510"/>
            <a:ext cx="3496412" cy="515040"/>
            <a:chOff x="650078" y="4178650"/>
            <a:chExt cx="3496412" cy="515040"/>
          </a:xfrm>
        </p:grpSpPr>
        <p:sp>
          <p:nvSpPr>
            <p:cNvPr id="83" name="TextBox 82"/>
            <p:cNvSpPr txBox="1"/>
            <p:nvPr/>
          </p:nvSpPr>
          <p:spPr>
            <a:xfrm>
              <a:off x="1230820" y="4178650"/>
              <a:ext cx="2915670" cy="21544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70" normalizeH="0" baseline="0" noProof="0" dirty="0">
                  <a:ln>
                    <a:noFill/>
                  </a:ln>
                  <a:solidFill>
                    <a:schemeClr val="tx1">
                      <a:lumMod val="75000"/>
                      <a:lumOff val="25000"/>
                    </a:schemeClr>
                  </a:solidFill>
                  <a:effectLst/>
                  <a:uLnTx/>
                  <a:uFillTx/>
                </a:rPr>
                <a:t>https://teams.contoso.com/sites/infopath</a:t>
              </a:r>
            </a:p>
          </p:txBody>
        </p:sp>
        <p:pic>
          <p:nvPicPr>
            <p:cNvPr id="84" name="Picture 83"/>
            <p:cNvPicPr>
              <a:picLocks noChangeAspect="1"/>
            </p:cNvPicPr>
            <p:nvPr/>
          </p:nvPicPr>
          <p:blipFill>
            <a:blip r:embed="rId13"/>
            <a:stretch>
              <a:fillRect/>
            </a:stretch>
          </p:blipFill>
          <p:spPr>
            <a:xfrm>
              <a:off x="650078" y="4178650"/>
              <a:ext cx="611820" cy="515040"/>
            </a:xfrm>
            <a:prstGeom prst="rect">
              <a:avLst/>
            </a:prstGeom>
          </p:spPr>
        </p:pic>
      </p:grpSp>
      <p:sp>
        <p:nvSpPr>
          <p:cNvPr id="88" name="TextBox 87"/>
          <p:cNvSpPr txBox="1"/>
          <p:nvPr/>
        </p:nvSpPr>
        <p:spPr>
          <a:xfrm>
            <a:off x="1954450" y="5927258"/>
            <a:ext cx="1597425" cy="21544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70" normalizeH="0" baseline="0" noProof="0" dirty="0">
                <a:ln>
                  <a:noFill/>
                </a:ln>
                <a:solidFill>
                  <a:schemeClr val="tx1">
                    <a:lumMod val="75000"/>
                    <a:lumOff val="25000"/>
                  </a:schemeClr>
                </a:solidFill>
                <a:effectLst/>
                <a:uLnTx/>
                <a:uFillTx/>
              </a:rPr>
              <a:t>Client ID / Client secret</a:t>
            </a:r>
          </a:p>
        </p:txBody>
      </p:sp>
      <p:pic>
        <p:nvPicPr>
          <p:cNvPr id="89" name="Picture 88"/>
          <p:cNvPicPr>
            <a:picLocks noChangeAspect="1"/>
          </p:cNvPicPr>
          <p:nvPr/>
        </p:nvPicPr>
        <p:blipFill>
          <a:blip r:embed="rId12"/>
          <a:stretch>
            <a:fillRect/>
          </a:stretch>
        </p:blipFill>
        <p:spPr>
          <a:xfrm>
            <a:off x="10070759" y="2268589"/>
            <a:ext cx="386421" cy="386837"/>
          </a:xfrm>
          <a:prstGeom prst="rect">
            <a:avLst/>
          </a:prstGeom>
        </p:spPr>
      </p:pic>
      <p:sp>
        <p:nvSpPr>
          <p:cNvPr id="90" name="TextBox 89"/>
          <p:cNvSpPr txBox="1"/>
          <p:nvPr/>
        </p:nvSpPr>
        <p:spPr>
          <a:xfrm>
            <a:off x="10440109" y="2351522"/>
            <a:ext cx="1597425" cy="21544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70" normalizeH="0" baseline="0" noProof="0" dirty="0">
                <a:ln>
                  <a:noFill/>
                </a:ln>
                <a:solidFill>
                  <a:schemeClr val="tx1">
                    <a:lumMod val="75000"/>
                    <a:lumOff val="25000"/>
                  </a:schemeClr>
                </a:solidFill>
                <a:effectLst/>
                <a:uLnTx/>
                <a:uFillTx/>
              </a:rPr>
              <a:t>Client ID / Client secret</a:t>
            </a:r>
          </a:p>
        </p:txBody>
      </p:sp>
      <p:pic>
        <p:nvPicPr>
          <p:cNvPr id="91" name="Picture 90"/>
          <p:cNvPicPr>
            <a:picLocks noChangeAspect="1"/>
          </p:cNvPicPr>
          <p:nvPr/>
        </p:nvPicPr>
        <p:blipFill>
          <a:blip r:embed="rId12"/>
          <a:stretch>
            <a:fillRect/>
          </a:stretch>
        </p:blipFill>
        <p:spPr>
          <a:xfrm>
            <a:off x="4167341" y="2533211"/>
            <a:ext cx="386421" cy="386837"/>
          </a:xfrm>
          <a:prstGeom prst="rect">
            <a:avLst/>
          </a:prstGeom>
        </p:spPr>
      </p:pic>
      <p:sp>
        <p:nvSpPr>
          <p:cNvPr id="92" name="TextBox 91"/>
          <p:cNvSpPr txBox="1"/>
          <p:nvPr/>
        </p:nvSpPr>
        <p:spPr>
          <a:xfrm>
            <a:off x="4536691" y="2616144"/>
            <a:ext cx="1597425" cy="21544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70" normalizeH="0" baseline="0" noProof="0" dirty="0">
                <a:ln>
                  <a:noFill/>
                </a:ln>
                <a:solidFill>
                  <a:schemeClr val="tx1">
                    <a:lumMod val="75000"/>
                    <a:lumOff val="25000"/>
                  </a:schemeClr>
                </a:solidFill>
                <a:effectLst/>
                <a:uLnTx/>
                <a:uFillTx/>
              </a:rPr>
              <a:t>Client ID / Client secret</a:t>
            </a:r>
          </a:p>
        </p:txBody>
      </p:sp>
      <p:sp>
        <p:nvSpPr>
          <p:cNvPr id="75" name="Rectangle 74"/>
          <p:cNvSpPr/>
          <p:nvPr/>
        </p:nvSpPr>
        <p:spPr bwMode="auto">
          <a:xfrm>
            <a:off x="7960093" y="4546993"/>
            <a:ext cx="3503480" cy="997517"/>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See </a:t>
            </a:r>
            <a:r>
              <a:rPr lang="en-US" sz="2200" dirty="0">
                <a:gradFill>
                  <a:gsLst>
                    <a:gs pos="0">
                      <a:srgbClr val="FFFFFF"/>
                    </a:gs>
                    <a:gs pos="100000">
                      <a:srgbClr val="FFFFFF"/>
                    </a:gs>
                  </a:gsLst>
                  <a:lin ang="5400000" scaled="0"/>
                </a:gradFill>
                <a:ea typeface="Segoe UI" pitchFamily="34" charset="0"/>
                <a:cs typeface="Segoe UI" pitchFamily="34" charset="0"/>
                <a:hlinkClick r:id="rId14"/>
              </a:rPr>
              <a:t>PnP-Transformation</a:t>
            </a:r>
            <a:r>
              <a:rPr lang="en-US" sz="2200" dirty="0">
                <a:gradFill>
                  <a:gsLst>
                    <a:gs pos="0">
                      <a:srgbClr val="FFFFFF"/>
                    </a:gs>
                    <a:gs pos="100000">
                      <a:srgbClr val="FFFFFF"/>
                    </a:gs>
                  </a:gsLst>
                  <a:lin ang="5400000" scaled="0"/>
                </a:gradFill>
                <a:ea typeface="Segoe UI" pitchFamily="34" charset="0"/>
                <a:cs typeface="Segoe UI" pitchFamily="34" charset="0"/>
              </a:rPr>
              <a:t> on </a:t>
            </a:r>
            <a:r>
              <a:rPr lang="en-US" sz="2200" dirty="0" err="1">
                <a:gradFill>
                  <a:gsLst>
                    <a:gs pos="0">
                      <a:srgbClr val="FFFFFF"/>
                    </a:gs>
                    <a:gs pos="100000">
                      <a:srgbClr val="FFFFFF"/>
                    </a:gs>
                  </a:gsLst>
                  <a:lin ang="5400000" scaled="0"/>
                </a:gradFill>
                <a:ea typeface="Segoe UI" pitchFamily="34" charset="0"/>
                <a:cs typeface="Segoe UI" pitchFamily="34" charset="0"/>
              </a:rPr>
              <a:t>github</a:t>
            </a:r>
            <a:r>
              <a:rPr lang="en-US" sz="2200" dirty="0">
                <a:gradFill>
                  <a:gsLst>
                    <a:gs pos="0">
                      <a:srgbClr val="FFFFFF"/>
                    </a:gs>
                    <a:gs pos="100000">
                      <a:srgbClr val="FFFFFF"/>
                    </a:gs>
                  </a:gsLst>
                  <a:lin ang="5400000" scaled="0"/>
                </a:gradFill>
                <a:ea typeface="Segoe UI" pitchFamily="34" charset="0"/>
                <a:cs typeface="Segoe UI" pitchFamily="34" charset="0"/>
              </a:rPr>
              <a:t> for a sample!</a:t>
            </a:r>
            <a:endParaRPr lang="nl-BE" sz="22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0776813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1000"/>
                                        <p:tgtEl>
                                          <p:spTgt spid="61"/>
                                        </p:tgtEl>
                                      </p:cBhvr>
                                    </p:animEffect>
                                    <p:anim calcmode="lin" valueType="num">
                                      <p:cBhvr>
                                        <p:cTn id="8" dur="1000" fill="hold"/>
                                        <p:tgtEl>
                                          <p:spTgt spid="61"/>
                                        </p:tgtEl>
                                        <p:attrNameLst>
                                          <p:attrName>ppt_x</p:attrName>
                                        </p:attrNameLst>
                                      </p:cBhvr>
                                      <p:tavLst>
                                        <p:tav tm="0">
                                          <p:val>
                                            <p:strVal val="#ppt_x"/>
                                          </p:val>
                                        </p:tav>
                                        <p:tav tm="100000">
                                          <p:val>
                                            <p:strVal val="#ppt_x"/>
                                          </p:val>
                                        </p:tav>
                                      </p:tavLst>
                                    </p:anim>
                                    <p:anim calcmode="lin" valueType="num">
                                      <p:cBhvr>
                                        <p:cTn id="9" dur="1000" fill="hold"/>
                                        <p:tgtEl>
                                          <p:spTgt spid="6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Calling “supported” ASMX services</a:t>
            </a:r>
          </a:p>
        </p:txBody>
      </p:sp>
      <p:sp>
        <p:nvSpPr>
          <p:cNvPr id="4" name="Text Placeholder 3"/>
          <p:cNvSpPr>
            <a:spLocks noGrp="1"/>
          </p:cNvSpPr>
          <p:nvPr>
            <p:ph type="body" sz="quarter" idx="10"/>
          </p:nvPr>
        </p:nvSpPr>
        <p:spPr/>
        <p:txBody>
          <a:bodyPr/>
          <a:lstStyle/>
          <a:p>
            <a:r>
              <a:rPr lang="en-US" dirty="0"/>
              <a:t>Typically these are defined using UDCX files connected to the form</a:t>
            </a:r>
          </a:p>
          <a:p>
            <a:r>
              <a:rPr lang="en-US" dirty="0"/>
              <a:t>ASMX endpoint in connected UDCX file must refer to the same site collection as the form: </a:t>
            </a:r>
          </a:p>
          <a:p>
            <a:pPr lvl="1"/>
            <a:r>
              <a:rPr lang="en-US" dirty="0"/>
              <a:t>e.g. form is hosted on </a:t>
            </a:r>
            <a:r>
              <a:rPr lang="en-US" dirty="0">
                <a:hlinkClick r:id="rId2"/>
              </a:rPr>
              <a:t>https://contoso.sharepoint.com/sites/HR</a:t>
            </a:r>
            <a:r>
              <a:rPr lang="en-US" dirty="0"/>
              <a:t>  whereas the UDCX points to an ASMX endpoint hosted in </a:t>
            </a:r>
            <a:r>
              <a:rPr lang="en-US" dirty="0">
                <a:hlinkClick r:id="rId3"/>
              </a:rPr>
              <a:t>https://contoso.sharepoint.com</a:t>
            </a:r>
            <a:r>
              <a:rPr lang="en-US" dirty="0"/>
              <a:t> will not work anymore</a:t>
            </a:r>
          </a:p>
          <a:p>
            <a:pPr lvl="1"/>
            <a:r>
              <a:rPr lang="en-US" dirty="0"/>
              <a:t>Use the “</a:t>
            </a:r>
            <a:r>
              <a:rPr lang="en-US" dirty="0" err="1"/>
              <a:t>InfopathForms_CrossSiteWebService</a:t>
            </a:r>
            <a:r>
              <a:rPr lang="en-US" dirty="0"/>
              <a:t>” report to verify this:</a:t>
            </a:r>
          </a:p>
          <a:p>
            <a:pPr lvl="2"/>
            <a:r>
              <a:rPr lang="en-US" dirty="0"/>
              <a:t> </a:t>
            </a:r>
          </a:p>
        </p:txBody>
      </p:sp>
      <p:pic>
        <p:nvPicPr>
          <p:cNvPr id="5" name="Picture 4"/>
          <p:cNvPicPr>
            <a:picLocks noChangeAspect="1"/>
          </p:cNvPicPr>
          <p:nvPr/>
        </p:nvPicPr>
        <p:blipFill>
          <a:blip r:embed="rId4"/>
          <a:stretch>
            <a:fillRect/>
          </a:stretch>
        </p:blipFill>
        <p:spPr>
          <a:xfrm>
            <a:off x="1283448" y="5304040"/>
            <a:ext cx="6638095" cy="1323810"/>
          </a:xfrm>
          <a:prstGeom prst="rect">
            <a:avLst/>
          </a:prstGeom>
        </p:spPr>
      </p:pic>
      <p:sp>
        <p:nvSpPr>
          <p:cNvPr id="6" name="Speech Bubble: Rectangle 5"/>
          <p:cNvSpPr/>
          <p:nvPr/>
        </p:nvSpPr>
        <p:spPr bwMode="auto">
          <a:xfrm>
            <a:off x="3100710" y="5359043"/>
            <a:ext cx="7652085" cy="883628"/>
          </a:xfrm>
          <a:prstGeom prst="wedgeRectCallout">
            <a:avLst>
              <a:gd name="adj1" fmla="val -61201"/>
              <a:gd name="adj2" fmla="val 8482"/>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defTabSz="914099" fontAlgn="base">
              <a:spcBef>
                <a:spcPct val="0"/>
              </a:spcBef>
              <a:spcAft>
                <a:spcPct val="0"/>
              </a:spcAft>
            </a:pPr>
            <a:r>
              <a:rPr lang="en-US" u="sng" dirty="0">
                <a:gradFill>
                  <a:gsLst>
                    <a:gs pos="0">
                      <a:srgbClr val="FFFFFF"/>
                    </a:gs>
                    <a:gs pos="100000">
                      <a:srgbClr val="FFFFFF"/>
                    </a:gs>
                  </a:gsLst>
                  <a:lin ang="5400000" scaled="0"/>
                </a:gradFill>
                <a:ea typeface="Segoe UI" pitchFamily="34" charset="0"/>
                <a:cs typeface="Segoe UI" pitchFamily="34" charset="0"/>
              </a:rPr>
              <a:t>Update UDCX</a:t>
            </a:r>
            <a:r>
              <a:rPr lang="en-US" dirty="0">
                <a:gradFill>
                  <a:gsLst>
                    <a:gs pos="0">
                      <a:srgbClr val="FFFFFF"/>
                    </a:gs>
                    <a:gs pos="100000">
                      <a:srgbClr val="FFFFFF"/>
                    </a:gs>
                  </a:gsLst>
                  <a:lin ang="5400000" scaled="0"/>
                </a:gradFill>
                <a:ea typeface="Segoe UI" pitchFamily="34" charset="0"/>
                <a:cs typeface="Segoe UI" pitchFamily="34" charset="0"/>
              </a:rPr>
              <a:t>: fix </a:t>
            </a:r>
            <a:r>
              <a:rPr lang="en-US" dirty="0" err="1">
                <a:gradFill>
                  <a:gsLst>
                    <a:gs pos="0">
                      <a:srgbClr val="FFFFFF"/>
                    </a:gs>
                    <a:gs pos="100000">
                      <a:srgbClr val="FFFFFF"/>
                    </a:gs>
                  </a:gsLst>
                  <a:lin ang="5400000" scaled="0"/>
                </a:gradFill>
                <a:ea typeface="Segoe UI" pitchFamily="34" charset="0"/>
                <a:cs typeface="Segoe UI" pitchFamily="34" charset="0"/>
              </a:rPr>
              <a:t>url</a:t>
            </a:r>
            <a:r>
              <a:rPr lang="en-US" dirty="0">
                <a:gradFill>
                  <a:gsLst>
                    <a:gs pos="0">
                      <a:srgbClr val="FFFFFF"/>
                    </a:gs>
                    <a:gs pos="100000">
                      <a:srgbClr val="FFFFFF"/>
                    </a:gs>
                  </a:gsLst>
                  <a:lin ang="5400000" scaled="0"/>
                </a:gradFill>
                <a:ea typeface="Segoe UI" pitchFamily="34" charset="0"/>
                <a:cs typeface="Segoe UI" pitchFamily="34" charset="0"/>
              </a:rPr>
              <a:t> in UDCX file</a:t>
            </a:r>
          </a:p>
          <a:p>
            <a:pPr defTabSz="914099" fontAlgn="base">
              <a:spcBef>
                <a:spcPct val="0"/>
              </a:spcBef>
              <a:spcAft>
                <a:spcPct val="0"/>
              </a:spcAft>
            </a:pPr>
            <a:r>
              <a:rPr lang="en-US" u="sng" dirty="0">
                <a:gradFill>
                  <a:gsLst>
                    <a:gs pos="0">
                      <a:srgbClr val="FFFFFF"/>
                    </a:gs>
                    <a:gs pos="100000">
                      <a:srgbClr val="FFFFFF"/>
                    </a:gs>
                  </a:gsLst>
                  <a:lin ang="5400000" scaled="0"/>
                </a:gradFill>
                <a:ea typeface="Segoe UI" pitchFamily="34" charset="0"/>
                <a:cs typeface="Segoe UI" pitchFamily="34" charset="0"/>
              </a:rPr>
              <a:t>Republish Form</a:t>
            </a:r>
            <a:r>
              <a:rPr lang="en-US" dirty="0">
                <a:gradFill>
                  <a:gsLst>
                    <a:gs pos="0">
                      <a:srgbClr val="FFFFFF"/>
                    </a:gs>
                    <a:gs pos="100000">
                      <a:srgbClr val="FFFFFF"/>
                    </a:gs>
                  </a:gsLst>
                  <a:lin ang="5400000" scaled="0"/>
                </a:gradFill>
                <a:ea typeface="Segoe UI" pitchFamily="34" charset="0"/>
                <a:cs typeface="Segoe UI" pitchFamily="34" charset="0"/>
              </a:rPr>
              <a:t>: form requires a new UDCX file which means republishing</a:t>
            </a:r>
          </a:p>
          <a:p>
            <a:pPr defTabSz="914099" fontAlgn="base">
              <a:spcBef>
                <a:spcPct val="0"/>
              </a:spcBef>
              <a:spcAft>
                <a:spcPct val="0"/>
              </a:spcAft>
            </a:pPr>
            <a:r>
              <a:rPr lang="en-US" u="sng" dirty="0">
                <a:gradFill>
                  <a:gsLst>
                    <a:gs pos="0">
                      <a:srgbClr val="FFFFFF"/>
                    </a:gs>
                    <a:gs pos="100000">
                      <a:srgbClr val="FFFFFF"/>
                    </a:gs>
                  </a:gsLst>
                  <a:lin ang="5400000" scaled="0"/>
                </a:gradFill>
                <a:ea typeface="Segoe UI" pitchFamily="34" charset="0"/>
                <a:cs typeface="Segoe UI" pitchFamily="34" charset="0"/>
              </a:rPr>
              <a:t>None</a:t>
            </a:r>
            <a:r>
              <a:rPr lang="en-US" dirty="0">
                <a:gradFill>
                  <a:gsLst>
                    <a:gs pos="0">
                      <a:srgbClr val="FFFFFF"/>
                    </a:gs>
                    <a:gs pos="100000">
                      <a:srgbClr val="FFFFFF"/>
                    </a:gs>
                  </a:gsLst>
                  <a:lin ang="5400000" scaled="0"/>
                </a:gradFill>
                <a:ea typeface="Segoe UI" pitchFamily="34" charset="0"/>
                <a:cs typeface="Segoe UI" pitchFamily="34" charset="0"/>
              </a:rPr>
              <a:t>: no action needed</a:t>
            </a:r>
          </a:p>
        </p:txBody>
      </p:sp>
    </p:spTree>
    <p:extLst>
      <p:ext uri="{BB962C8B-B14F-4D97-AF65-F5344CB8AC3E}">
        <p14:creationId xmlns:p14="http://schemas.microsoft.com/office/powerpoint/2010/main" val="1918357926"/>
      </p:ext>
    </p:extLst>
  </p:cSld>
  <p:clrMapOvr>
    <a:masterClrMapping/>
  </p:clrMapOvr>
  <p:transition>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8697" y="2109544"/>
            <a:ext cx="8565354" cy="997196"/>
          </a:xfrm>
        </p:spPr>
        <p:txBody>
          <a:bodyPr/>
          <a:lstStyle/>
          <a:p>
            <a:r>
              <a:rPr lang="en-US" dirty="0">
                <a:solidFill>
                  <a:schemeClr val="bg1"/>
                </a:solidFill>
              </a:rPr>
              <a:t>Fixing forms with ADO data connections</a:t>
            </a:r>
            <a:endParaRPr lang="nl-BE" dirty="0">
              <a:solidFill>
                <a:schemeClr val="bg1"/>
              </a:solidFill>
            </a:endParaRPr>
          </a:p>
        </p:txBody>
      </p:sp>
      <p:sp>
        <p:nvSpPr>
          <p:cNvPr id="3" name="Text Placeholder 2"/>
          <p:cNvSpPr>
            <a:spLocks noGrp="1"/>
          </p:cNvSpPr>
          <p:nvPr>
            <p:ph type="body" sz="quarter" idx="12"/>
          </p:nvPr>
        </p:nvSpPr>
        <p:spPr/>
        <p:txBody>
          <a:bodyPr/>
          <a:lstStyle/>
          <a:p>
            <a:r>
              <a:rPr lang="en-US" dirty="0">
                <a:solidFill>
                  <a:schemeClr val="bg1"/>
                </a:solidFill>
              </a:rPr>
              <a:t>In case you want to keep using InfoPath…</a:t>
            </a:r>
            <a:endParaRPr lang="nl-BE" dirty="0">
              <a:solidFill>
                <a:schemeClr val="bg1"/>
              </a:solidFill>
            </a:endParaRPr>
          </a:p>
        </p:txBody>
      </p:sp>
      <p:sp>
        <p:nvSpPr>
          <p:cNvPr id="4" name="Oval 3"/>
          <p:cNvSpPr/>
          <p:nvPr/>
        </p:nvSpPr>
        <p:spPr bwMode="auto">
          <a:xfrm>
            <a:off x="9845961" y="-578400"/>
            <a:ext cx="2918691" cy="2918691"/>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20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4</a:t>
            </a:r>
            <a:endParaRPr kumimoji="0" lang="nl-BE" sz="120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Tree>
    <p:extLst>
      <p:ext uri="{BB962C8B-B14F-4D97-AF65-F5344CB8AC3E}">
        <p14:creationId xmlns:p14="http://schemas.microsoft.com/office/powerpoint/2010/main" val="30932245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the problem – authentication</a:t>
            </a:r>
            <a:endParaRPr lang="nl-BE" dirty="0"/>
          </a:p>
        </p:txBody>
      </p:sp>
      <p:sp>
        <p:nvSpPr>
          <p:cNvPr id="6" name="TextBox 5"/>
          <p:cNvSpPr txBox="1"/>
          <p:nvPr/>
        </p:nvSpPr>
        <p:spPr>
          <a:xfrm>
            <a:off x="2314575" y="4238625"/>
            <a:ext cx="201017" cy="369332"/>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70" normalizeH="0" baseline="0" noProof="0" dirty="0">
                <a:ln>
                  <a:noFill/>
                </a:ln>
                <a:gradFill>
                  <a:gsLst>
                    <a:gs pos="2917">
                      <a:schemeClr val="bg2"/>
                    </a:gs>
                    <a:gs pos="95000">
                      <a:schemeClr val="bg2"/>
                    </a:gs>
                  </a:gsLst>
                  <a:lin ang="5400000" scaled="0"/>
                </a:gradFill>
                <a:effectLst/>
                <a:uLnTx/>
                <a:uFillTx/>
              </a:rPr>
              <a:t>+</a:t>
            </a:r>
            <a:endParaRPr kumimoji="0" lang="nl-BE" sz="2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pic>
        <p:nvPicPr>
          <p:cNvPr id="4" name="Picture 3"/>
          <p:cNvPicPr>
            <a:picLocks noChangeAspect="1"/>
          </p:cNvPicPr>
          <p:nvPr/>
        </p:nvPicPr>
        <p:blipFill>
          <a:blip r:embed="rId2"/>
          <a:stretch>
            <a:fillRect/>
          </a:stretch>
        </p:blipFill>
        <p:spPr>
          <a:xfrm>
            <a:off x="519112" y="955180"/>
            <a:ext cx="5057143" cy="3304762"/>
          </a:xfrm>
          <a:prstGeom prst="rect">
            <a:avLst/>
          </a:prstGeom>
        </p:spPr>
      </p:pic>
      <p:pic>
        <p:nvPicPr>
          <p:cNvPr id="10" name="Picture 9"/>
          <p:cNvPicPr>
            <a:picLocks noChangeAspect="1"/>
          </p:cNvPicPr>
          <p:nvPr/>
        </p:nvPicPr>
        <p:blipFill>
          <a:blip r:embed="rId3"/>
          <a:stretch>
            <a:fillRect/>
          </a:stretch>
        </p:blipFill>
        <p:spPr>
          <a:xfrm>
            <a:off x="519112" y="4824711"/>
            <a:ext cx="8380952" cy="733333"/>
          </a:xfrm>
          <a:prstGeom prst="rect">
            <a:avLst/>
          </a:prstGeom>
        </p:spPr>
      </p:pic>
      <p:sp>
        <p:nvSpPr>
          <p:cNvPr id="9" name="Rectangular Callout 8"/>
          <p:cNvSpPr/>
          <p:nvPr/>
        </p:nvSpPr>
        <p:spPr bwMode="auto">
          <a:xfrm>
            <a:off x="2009775" y="5998988"/>
            <a:ext cx="2247900" cy="514350"/>
          </a:xfrm>
          <a:prstGeom prst="wedgeRectCallout">
            <a:avLst>
              <a:gd name="adj1" fmla="val -43283"/>
              <a:gd name="adj2" fmla="val -165404"/>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22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rPr>
              <a:t>Udcx</a:t>
            </a:r>
            <a:r>
              <a:rPr kumimoji="0" lang="en-US" sz="2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 file</a:t>
            </a:r>
            <a:endParaRPr kumimoji="0" lang="nl-BE" sz="2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7" name="Rectangle 6"/>
          <p:cNvSpPr/>
          <p:nvPr/>
        </p:nvSpPr>
        <p:spPr bwMode="auto">
          <a:xfrm>
            <a:off x="1095375" y="4986522"/>
            <a:ext cx="7804689" cy="233178"/>
          </a:xfrm>
          <a:prstGeom prst="rect">
            <a:avLst/>
          </a:prstGeom>
          <a:noFill/>
          <a:ln w="38100">
            <a:solidFill>
              <a:srgbClr val="EB3C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nl-BE" sz="2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8" name="Rectangular Callout 7"/>
          <p:cNvSpPr/>
          <p:nvPr/>
        </p:nvSpPr>
        <p:spPr bwMode="auto">
          <a:xfrm>
            <a:off x="6093617" y="1193251"/>
            <a:ext cx="5403058" cy="2511974"/>
          </a:xfrm>
          <a:prstGeom prst="wedgeRectCallout">
            <a:avLst>
              <a:gd name="adj1" fmla="val -56272"/>
              <a:gd name="adj2" fmla="val 101963"/>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defTabSz="914099" eaLnBrk="1" fontAlgn="base" latinLnBrk="0" hangingPunct="1">
              <a:lnSpc>
                <a:spcPct val="100000"/>
              </a:lnSpc>
              <a:spcBef>
                <a:spcPct val="0"/>
              </a:spcBef>
              <a:spcAft>
                <a:spcPct val="0"/>
              </a:spcAft>
              <a:buClrTx/>
              <a:buSzTx/>
              <a:buFontTx/>
              <a:buNone/>
              <a:tabLst/>
              <a:defRPr/>
            </a:pPr>
            <a:r>
              <a:rPr kumimoji="0" lang="en-US" sz="2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Often an UDCX file is used to either define the credentials or to define a Secure Store ID or credentials are embedded in clear text</a:t>
            </a:r>
          </a:p>
          <a:p>
            <a:pPr marL="0" marR="0" lvl="0" indent="0"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defTabSz="914099" eaLnBrk="1" fontAlgn="base" latinLnBrk="0" hangingPunct="1">
              <a:lnSpc>
                <a:spcPct val="100000"/>
              </a:lnSpc>
              <a:spcBef>
                <a:spcPct val="0"/>
              </a:spcBef>
              <a:spcAft>
                <a:spcPct val="0"/>
              </a:spcAft>
              <a:buClrTx/>
              <a:buSzTx/>
              <a:buFontTx/>
              <a:buNone/>
              <a:tabLst/>
              <a:defRPr/>
            </a:pPr>
            <a:r>
              <a:rPr kumimoji="0" lang="en-US" sz="2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In </a:t>
            </a:r>
            <a:r>
              <a:rPr kumimoji="0" lang="en-US" sz="22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rPr>
              <a:t>DvNext</a:t>
            </a:r>
            <a:r>
              <a:rPr kumimoji="0" lang="en-US" sz="2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 / MT the “Authentication” element is blocked by design</a:t>
            </a:r>
            <a:endParaRPr kumimoji="0" lang="nl-BE" sz="2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Tree>
    <p:extLst>
      <p:ext uri="{BB962C8B-B14F-4D97-AF65-F5344CB8AC3E}">
        <p14:creationId xmlns:p14="http://schemas.microsoft.com/office/powerpoint/2010/main" val="3632826598"/>
      </p:ext>
    </p:extLst>
  </p:cSld>
  <p:clrMapOvr>
    <a:masterClrMapping/>
  </p:clrMapOvr>
  <p:transition>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solution – authentication</a:t>
            </a:r>
            <a:endParaRPr lang="nl-BE" dirty="0"/>
          </a:p>
        </p:txBody>
      </p:sp>
      <p:sp>
        <p:nvSpPr>
          <p:cNvPr id="3" name="Text Placeholder 2"/>
          <p:cNvSpPr>
            <a:spLocks noGrp="1"/>
          </p:cNvSpPr>
          <p:nvPr>
            <p:ph type="body" sz="quarter" idx="10"/>
          </p:nvPr>
        </p:nvSpPr>
        <p:spPr/>
        <p:txBody>
          <a:bodyPr/>
          <a:lstStyle/>
          <a:p>
            <a:r>
              <a:rPr lang="en-US" b="1" dirty="0"/>
              <a:t>Below options default to false </a:t>
            </a:r>
            <a:r>
              <a:rPr lang="en-US" dirty="0"/>
              <a:t>and are not available in </a:t>
            </a:r>
            <a:r>
              <a:rPr lang="en-US" dirty="0" err="1"/>
              <a:t>DvNext</a:t>
            </a:r>
            <a:r>
              <a:rPr lang="en-US" dirty="0"/>
              <a:t> or MT:</a:t>
            </a:r>
          </a:p>
          <a:p>
            <a:pPr lvl="1"/>
            <a:r>
              <a:rPr lang="en-US" dirty="0"/>
              <a:t>Allow User Form Templates to use Authentication information contained in Data Connection Files</a:t>
            </a:r>
          </a:p>
          <a:p>
            <a:pPr lvl="1"/>
            <a:r>
              <a:rPr lang="en-US" dirty="0"/>
              <a:t>Allow Embedded SQL Authentication</a:t>
            </a:r>
          </a:p>
          <a:p>
            <a:r>
              <a:rPr lang="en-US" dirty="0"/>
              <a:t>Solution:</a:t>
            </a:r>
          </a:p>
          <a:p>
            <a:pPr lvl="1"/>
            <a:r>
              <a:rPr lang="en-US" dirty="0"/>
              <a:t>Create soap service that exposes the required SQL server data</a:t>
            </a:r>
          </a:p>
        </p:txBody>
      </p:sp>
    </p:spTree>
    <p:extLst>
      <p:ext uri="{BB962C8B-B14F-4D97-AF65-F5344CB8AC3E}">
        <p14:creationId xmlns:p14="http://schemas.microsoft.com/office/powerpoint/2010/main" val="2781873884"/>
      </p:ext>
    </p:extLst>
  </p:cSld>
  <p:clrMapOvr>
    <a:masterClrMapping/>
  </p:clrMapOvr>
  <p:transition>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876771" y="2612643"/>
            <a:ext cx="2549919" cy="2448884"/>
            <a:chOff x="4383758" y="2193362"/>
            <a:chExt cx="2516893" cy="2600103"/>
          </a:xfrm>
        </p:grpSpPr>
        <p:sp>
          <p:nvSpPr>
            <p:cNvPr id="7" name="Rectangle 6"/>
            <p:cNvSpPr/>
            <p:nvPr/>
          </p:nvSpPr>
          <p:spPr bwMode="auto">
            <a:xfrm>
              <a:off x="4537410" y="2193362"/>
              <a:ext cx="2017543" cy="2318485"/>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chemeClr val="tx1">
                      <a:lumMod val="65000"/>
                      <a:lumOff val="35000"/>
                    </a:schemeClr>
                  </a:solidFill>
                  <a:effectLst/>
                  <a:uLnTx/>
                  <a:uFillTx/>
                  <a:ea typeface="Segoe UI" pitchFamily="34" charset="0"/>
                  <a:cs typeface="Segoe UI" pitchFamily="34" charset="0"/>
                </a:rPr>
                <a:t>SharePoint</a:t>
              </a:r>
            </a:p>
          </p:txBody>
        </p:sp>
        <p:grpSp>
          <p:nvGrpSpPr>
            <p:cNvPr id="8" name="Group 7"/>
            <p:cNvGrpSpPr/>
            <p:nvPr/>
          </p:nvGrpSpPr>
          <p:grpSpPr>
            <a:xfrm>
              <a:off x="5421611" y="2886866"/>
              <a:ext cx="1479040" cy="1043909"/>
              <a:chOff x="4557447" y="1721445"/>
              <a:chExt cx="1479040" cy="1043909"/>
            </a:xfrm>
          </p:grpSpPr>
          <p:pic>
            <p:nvPicPr>
              <p:cNvPr id="16" name="Picture 15"/>
              <p:cNvPicPr>
                <a:picLocks noChangeAspect="1"/>
              </p:cNvPicPr>
              <p:nvPr/>
            </p:nvPicPr>
            <p:blipFill>
              <a:blip r:embed="rId3"/>
              <a:stretch>
                <a:fillRect/>
              </a:stretch>
            </p:blipFill>
            <p:spPr>
              <a:xfrm>
                <a:off x="4557447" y="1902539"/>
                <a:ext cx="477423" cy="839046"/>
              </a:xfrm>
              <a:prstGeom prst="rect">
                <a:avLst/>
              </a:prstGeom>
            </p:spPr>
          </p:pic>
          <p:pic>
            <p:nvPicPr>
              <p:cNvPr id="17" name="Picture 16"/>
              <p:cNvPicPr>
                <a:picLocks noChangeAspect="1"/>
              </p:cNvPicPr>
              <p:nvPr/>
            </p:nvPicPr>
            <p:blipFill>
              <a:blip r:embed="rId3"/>
              <a:stretch>
                <a:fillRect/>
              </a:stretch>
            </p:blipFill>
            <p:spPr>
              <a:xfrm>
                <a:off x="4869643" y="1721445"/>
                <a:ext cx="477423" cy="839046"/>
              </a:xfrm>
              <a:prstGeom prst="rect">
                <a:avLst/>
              </a:prstGeom>
            </p:spPr>
          </p:pic>
          <p:pic>
            <p:nvPicPr>
              <p:cNvPr id="18" name="Picture 17"/>
              <p:cNvPicPr>
                <a:picLocks noChangeAspect="1"/>
              </p:cNvPicPr>
              <p:nvPr/>
            </p:nvPicPr>
            <p:blipFill>
              <a:blip r:embed="rId4"/>
              <a:stretch>
                <a:fillRect/>
              </a:stretch>
            </p:blipFill>
            <p:spPr>
              <a:xfrm>
                <a:off x="5153580" y="1902539"/>
                <a:ext cx="882907" cy="862815"/>
              </a:xfrm>
              <a:prstGeom prst="rect">
                <a:avLst/>
              </a:prstGeom>
            </p:spPr>
          </p:pic>
        </p:grpSp>
        <p:grpSp>
          <p:nvGrpSpPr>
            <p:cNvPr id="9" name="Group 8"/>
            <p:cNvGrpSpPr/>
            <p:nvPr/>
          </p:nvGrpSpPr>
          <p:grpSpPr>
            <a:xfrm>
              <a:off x="4880542" y="3820782"/>
              <a:ext cx="944427" cy="972683"/>
              <a:chOff x="3981885" y="2834055"/>
              <a:chExt cx="944427" cy="972683"/>
            </a:xfrm>
          </p:grpSpPr>
          <p:pic>
            <p:nvPicPr>
              <p:cNvPr id="13" name="Picture 12"/>
              <p:cNvPicPr>
                <a:picLocks noChangeAspect="1"/>
              </p:cNvPicPr>
              <p:nvPr/>
            </p:nvPicPr>
            <p:blipFill>
              <a:blip r:embed="rId3"/>
              <a:stretch>
                <a:fillRect/>
              </a:stretch>
            </p:blipFill>
            <p:spPr>
              <a:xfrm>
                <a:off x="3981885" y="2967692"/>
                <a:ext cx="477423" cy="839046"/>
              </a:xfrm>
              <a:prstGeom prst="rect">
                <a:avLst/>
              </a:prstGeom>
            </p:spPr>
          </p:pic>
          <p:pic>
            <p:nvPicPr>
              <p:cNvPr id="14" name="Picture 13"/>
              <p:cNvPicPr>
                <a:picLocks noChangeAspect="1"/>
              </p:cNvPicPr>
              <p:nvPr/>
            </p:nvPicPr>
            <p:blipFill>
              <a:blip r:embed="rId3"/>
              <a:stretch>
                <a:fillRect/>
              </a:stretch>
            </p:blipFill>
            <p:spPr>
              <a:xfrm>
                <a:off x="4269036" y="2834055"/>
                <a:ext cx="477423" cy="839046"/>
              </a:xfrm>
              <a:prstGeom prst="rect">
                <a:avLst/>
              </a:prstGeom>
            </p:spPr>
          </p:pic>
          <p:pic>
            <p:nvPicPr>
              <p:cNvPr id="15" name="Picture 14"/>
              <p:cNvPicPr>
                <a:picLocks noChangeAspect="1"/>
              </p:cNvPicPr>
              <p:nvPr/>
            </p:nvPicPr>
            <p:blipFill>
              <a:blip r:embed="rId5"/>
              <a:stretch>
                <a:fillRect/>
              </a:stretch>
            </p:blipFill>
            <p:spPr>
              <a:xfrm>
                <a:off x="4480085" y="3260431"/>
                <a:ext cx="446227" cy="456212"/>
              </a:xfrm>
              <a:prstGeom prst="rect">
                <a:avLst/>
              </a:prstGeom>
            </p:spPr>
          </p:pic>
        </p:grpSp>
        <p:grpSp>
          <p:nvGrpSpPr>
            <p:cNvPr id="10" name="Group 9"/>
            <p:cNvGrpSpPr/>
            <p:nvPr/>
          </p:nvGrpSpPr>
          <p:grpSpPr>
            <a:xfrm>
              <a:off x="4383758" y="2988031"/>
              <a:ext cx="968998" cy="971748"/>
              <a:chOff x="3601101" y="2714202"/>
              <a:chExt cx="968998" cy="971748"/>
            </a:xfrm>
          </p:grpSpPr>
          <p:pic>
            <p:nvPicPr>
              <p:cNvPr id="11" name="Picture 10"/>
              <p:cNvPicPr>
                <a:picLocks noChangeAspect="1"/>
              </p:cNvPicPr>
              <p:nvPr/>
            </p:nvPicPr>
            <p:blipFill>
              <a:blip r:embed="rId3"/>
              <a:stretch>
                <a:fillRect/>
              </a:stretch>
            </p:blipFill>
            <p:spPr>
              <a:xfrm>
                <a:off x="3601101" y="2846904"/>
                <a:ext cx="477423" cy="839046"/>
              </a:xfrm>
              <a:prstGeom prst="rect">
                <a:avLst/>
              </a:prstGeom>
            </p:spPr>
          </p:pic>
          <p:pic>
            <p:nvPicPr>
              <p:cNvPr id="12" name="Picture 11"/>
              <p:cNvPicPr>
                <a:picLocks noChangeAspect="1"/>
              </p:cNvPicPr>
              <p:nvPr/>
            </p:nvPicPr>
            <p:blipFill>
              <a:blip r:embed="rId6"/>
              <a:stretch>
                <a:fillRect/>
              </a:stretch>
            </p:blipFill>
            <p:spPr>
              <a:xfrm>
                <a:off x="3875612" y="2714202"/>
                <a:ext cx="694487" cy="898458"/>
              </a:xfrm>
              <a:prstGeom prst="rect">
                <a:avLst/>
              </a:prstGeom>
            </p:spPr>
          </p:pic>
        </p:grpSp>
      </p:grpSp>
      <p:cxnSp>
        <p:nvCxnSpPr>
          <p:cNvPr id="24" name="Straight Connector 23"/>
          <p:cNvCxnSpPr/>
          <p:nvPr/>
        </p:nvCxnSpPr>
        <p:spPr>
          <a:xfrm>
            <a:off x="8187669" y="1388895"/>
            <a:ext cx="39329" cy="5018909"/>
          </a:xfrm>
          <a:prstGeom prst="line">
            <a:avLst/>
          </a:prstGeom>
          <a:ln>
            <a:solidFill>
              <a:schemeClr val="tx1"/>
            </a:solidFill>
            <a:prstDash val="dash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065890" y="1388895"/>
            <a:ext cx="0" cy="5018909"/>
          </a:xfrm>
          <a:prstGeom prst="line">
            <a:avLst/>
          </a:prstGeom>
          <a:ln>
            <a:solidFill>
              <a:schemeClr val="tx1"/>
            </a:solidFill>
            <a:prstDash val="dashDot"/>
            <a:headEnd type="none"/>
            <a:tailEnd type="none"/>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p:nvPicPr>
        <p:blipFill>
          <a:blip r:embed="rId7"/>
          <a:stretch>
            <a:fillRect/>
          </a:stretch>
        </p:blipFill>
        <p:spPr>
          <a:xfrm>
            <a:off x="3844779" y="1867374"/>
            <a:ext cx="518116" cy="395181"/>
          </a:xfrm>
          <a:prstGeom prst="rect">
            <a:avLst/>
          </a:prstGeom>
        </p:spPr>
      </p:pic>
      <p:pic>
        <p:nvPicPr>
          <p:cNvPr id="27" name="Picture 26"/>
          <p:cNvPicPr>
            <a:picLocks noChangeAspect="1"/>
          </p:cNvPicPr>
          <p:nvPr/>
        </p:nvPicPr>
        <p:blipFill>
          <a:blip r:embed="rId7"/>
          <a:stretch>
            <a:fillRect/>
          </a:stretch>
        </p:blipFill>
        <p:spPr>
          <a:xfrm>
            <a:off x="9350584" y="1867373"/>
            <a:ext cx="518116" cy="395181"/>
          </a:xfrm>
          <a:prstGeom prst="rect">
            <a:avLst/>
          </a:prstGeom>
        </p:spPr>
      </p:pic>
      <p:cxnSp>
        <p:nvCxnSpPr>
          <p:cNvPr id="28" name="Straight Connector 27"/>
          <p:cNvCxnSpPr/>
          <p:nvPr/>
        </p:nvCxnSpPr>
        <p:spPr>
          <a:xfrm flipV="1">
            <a:off x="4546269" y="1941649"/>
            <a:ext cx="4621161" cy="9760"/>
          </a:xfrm>
          <a:prstGeom prst="line">
            <a:avLst/>
          </a:prstGeom>
          <a:ln w="34925">
            <a:solidFill>
              <a:srgbClr val="33862F"/>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9687052" y="1198355"/>
            <a:ext cx="1979820" cy="369332"/>
          </a:xfrm>
          <a:prstGeom prst="rect">
            <a:avLst/>
          </a:prstGeom>
          <a:noFill/>
          <a:ln>
            <a:noFill/>
          </a:ln>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52" normalizeH="0" baseline="0" noProof="0" dirty="0">
                <a:ln>
                  <a:noFill/>
                </a:ln>
                <a:solidFill>
                  <a:schemeClr val="tx1">
                    <a:lumMod val="85000"/>
                    <a:lumOff val="15000"/>
                  </a:schemeClr>
                </a:solidFill>
                <a:effectLst/>
                <a:uLnTx/>
                <a:uFillTx/>
                <a:latin typeface="Segoe UI Light" panose="020B0502040204020203" pitchFamily="34" charset="0"/>
                <a:cs typeface="Segoe UI Light" panose="020B0502040204020203" pitchFamily="34" charset="0"/>
              </a:rPr>
              <a:t>Your Company</a:t>
            </a:r>
          </a:p>
        </p:txBody>
      </p:sp>
      <p:pic>
        <p:nvPicPr>
          <p:cNvPr id="30" name="Picture 29"/>
          <p:cNvPicPr>
            <a:picLocks noChangeAspect="1"/>
          </p:cNvPicPr>
          <p:nvPr/>
        </p:nvPicPr>
        <p:blipFill>
          <a:blip r:embed="rId8"/>
          <a:stretch>
            <a:fillRect/>
          </a:stretch>
        </p:blipFill>
        <p:spPr>
          <a:xfrm>
            <a:off x="5981778" y="1034315"/>
            <a:ext cx="1082141" cy="636216"/>
          </a:xfrm>
          <a:prstGeom prst="rect">
            <a:avLst/>
          </a:prstGeom>
        </p:spPr>
      </p:pic>
      <p:sp>
        <p:nvSpPr>
          <p:cNvPr id="31" name="TextBox 30"/>
          <p:cNvSpPr txBox="1"/>
          <p:nvPr/>
        </p:nvSpPr>
        <p:spPr>
          <a:xfrm>
            <a:off x="5583171" y="1996461"/>
            <a:ext cx="2291268" cy="246221"/>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70" normalizeH="0" baseline="0" noProof="0" dirty="0">
                <a:ln>
                  <a:noFill/>
                </a:ln>
                <a:gradFill>
                  <a:gsLst>
                    <a:gs pos="2917">
                      <a:schemeClr val="bg2"/>
                    </a:gs>
                    <a:gs pos="95000">
                      <a:schemeClr val="bg2"/>
                    </a:gs>
                  </a:gsLst>
                  <a:lin ang="5400000" scaled="0"/>
                </a:gradFill>
                <a:effectLst/>
                <a:uLnTx/>
                <a:uFillTx/>
              </a:rPr>
              <a:t>MPLS / Azure Express Route</a:t>
            </a:r>
          </a:p>
        </p:txBody>
      </p:sp>
      <p:pic>
        <p:nvPicPr>
          <p:cNvPr id="32" name="Picture 31"/>
          <p:cNvPicPr>
            <a:picLocks noChangeAspect="1"/>
          </p:cNvPicPr>
          <p:nvPr/>
        </p:nvPicPr>
        <p:blipFill>
          <a:blip r:embed="rId9"/>
          <a:stretch>
            <a:fillRect/>
          </a:stretch>
        </p:blipFill>
        <p:spPr>
          <a:xfrm>
            <a:off x="513098" y="1210045"/>
            <a:ext cx="1531539" cy="347734"/>
          </a:xfrm>
          <a:prstGeom prst="rect">
            <a:avLst/>
          </a:prstGeom>
        </p:spPr>
      </p:pic>
      <p:sp>
        <p:nvSpPr>
          <p:cNvPr id="33" name="TextBox 32"/>
          <p:cNvSpPr txBox="1"/>
          <p:nvPr/>
        </p:nvSpPr>
        <p:spPr>
          <a:xfrm>
            <a:off x="2103464" y="1192758"/>
            <a:ext cx="1856718" cy="369332"/>
          </a:xfrm>
          <a:prstGeom prst="rect">
            <a:avLst/>
          </a:prstGeom>
          <a:noFill/>
          <a:ln>
            <a:noFill/>
          </a:ln>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52" normalizeH="0" baseline="0" noProof="0" dirty="0" err="1">
                <a:ln>
                  <a:noFill/>
                </a:ln>
                <a:solidFill>
                  <a:schemeClr val="tx1">
                    <a:lumMod val="85000"/>
                    <a:lumOff val="15000"/>
                  </a:schemeClr>
                </a:solidFill>
                <a:effectLst/>
                <a:uLnTx/>
                <a:uFillTx/>
                <a:latin typeface="Segoe UI Light" panose="020B0502040204020203" pitchFamily="34" charset="0"/>
                <a:cs typeface="Segoe UI Light" panose="020B0502040204020203" pitchFamily="34" charset="0"/>
              </a:rPr>
              <a:t>DvNext</a:t>
            </a:r>
            <a:r>
              <a:rPr kumimoji="0" lang="en-US" sz="2400" b="1" i="0" u="none" strike="noStrike" kern="0" cap="none" spc="-52" normalizeH="0" baseline="0" noProof="0" dirty="0">
                <a:ln>
                  <a:noFill/>
                </a:ln>
                <a:solidFill>
                  <a:schemeClr val="tx1">
                    <a:lumMod val="85000"/>
                    <a:lumOff val="15000"/>
                  </a:schemeClr>
                </a:solidFill>
                <a:effectLst/>
                <a:uLnTx/>
                <a:uFillTx/>
                <a:latin typeface="Segoe UI Light" panose="020B0502040204020203" pitchFamily="34" charset="0"/>
                <a:cs typeface="Segoe UI Light" panose="020B0502040204020203" pitchFamily="34" charset="0"/>
              </a:rPr>
              <a:t> / MT</a:t>
            </a:r>
            <a:endParaRPr kumimoji="0" lang="en-US" sz="2400" b="1" i="0" u="none" strike="noStrike" kern="0" cap="none" spc="-52" normalizeH="0" baseline="0" noProof="0" dirty="0">
              <a:ln>
                <a:noFill/>
              </a:ln>
              <a:solidFill>
                <a:srgbClr val="00B050"/>
              </a:solidFill>
              <a:effectLst/>
              <a:uLnTx/>
              <a:uFillTx/>
              <a:latin typeface="Segoe UI Light" panose="020B0502040204020203" pitchFamily="34" charset="0"/>
              <a:cs typeface="Segoe UI Light" panose="020B0502040204020203" pitchFamily="34" charset="0"/>
            </a:endParaRPr>
          </a:p>
        </p:txBody>
      </p:sp>
      <p:grpSp>
        <p:nvGrpSpPr>
          <p:cNvPr id="34" name="Group 33"/>
          <p:cNvGrpSpPr/>
          <p:nvPr/>
        </p:nvGrpSpPr>
        <p:grpSpPr>
          <a:xfrm>
            <a:off x="6117444" y="4863464"/>
            <a:ext cx="1175294" cy="852069"/>
            <a:chOff x="4751682" y="2959782"/>
            <a:chExt cx="1175294" cy="852069"/>
          </a:xfrm>
        </p:grpSpPr>
        <p:sp>
          <p:nvSpPr>
            <p:cNvPr id="35" name="Rectangle 34"/>
            <p:cNvSpPr/>
            <p:nvPr/>
          </p:nvSpPr>
          <p:spPr bwMode="auto">
            <a:xfrm>
              <a:off x="4751682" y="2959782"/>
              <a:ext cx="980926" cy="690285"/>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marL="0" marR="0" lvl="0" indent="0" defTabSz="914099"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chemeClr val="tx1">
                      <a:lumMod val="65000"/>
                      <a:lumOff val="35000"/>
                    </a:schemeClr>
                  </a:solidFill>
                  <a:effectLst/>
                  <a:uLnTx/>
                  <a:uFillTx/>
                  <a:ea typeface="Segoe UI" pitchFamily="34" charset="0"/>
                  <a:cs typeface="Segoe UI" pitchFamily="34" charset="0"/>
                </a:rPr>
                <a:t>Public</a:t>
              </a:r>
            </a:p>
            <a:p>
              <a:pPr marL="0" marR="0" lvl="0" indent="0" defTabSz="914099"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chemeClr val="tx1">
                      <a:lumMod val="65000"/>
                      <a:lumOff val="35000"/>
                    </a:schemeClr>
                  </a:solidFill>
                  <a:effectLst/>
                  <a:uLnTx/>
                  <a:uFillTx/>
                  <a:ea typeface="Segoe UI" pitchFamily="34" charset="0"/>
                  <a:cs typeface="Segoe UI" pitchFamily="34" charset="0"/>
                </a:rPr>
                <a:t>DNS</a:t>
              </a:r>
            </a:p>
          </p:txBody>
        </p:sp>
        <p:pic>
          <p:nvPicPr>
            <p:cNvPr id="36" name="Picture 35"/>
            <p:cNvPicPr>
              <a:picLocks noChangeAspect="1"/>
            </p:cNvPicPr>
            <p:nvPr/>
          </p:nvPicPr>
          <p:blipFill>
            <a:blip r:embed="rId10"/>
            <a:stretch>
              <a:fillRect/>
            </a:stretch>
          </p:blipFill>
          <p:spPr>
            <a:xfrm>
              <a:off x="5327076" y="3078830"/>
              <a:ext cx="599900" cy="733021"/>
            </a:xfrm>
            <a:prstGeom prst="rect">
              <a:avLst/>
            </a:prstGeom>
          </p:spPr>
        </p:pic>
      </p:grpSp>
      <p:cxnSp>
        <p:nvCxnSpPr>
          <p:cNvPr id="60" name="Straight Arrow Connector 59"/>
          <p:cNvCxnSpPr/>
          <p:nvPr/>
        </p:nvCxnSpPr>
        <p:spPr>
          <a:xfrm flipV="1">
            <a:off x="3079784" y="2026741"/>
            <a:ext cx="1466485" cy="1325186"/>
          </a:xfrm>
          <a:prstGeom prst="straightConnector1">
            <a:avLst/>
          </a:prstGeom>
          <a:ln w="53975">
            <a:solidFill>
              <a:schemeClr val="bg2"/>
            </a:solidFill>
            <a:prstDash val="solid"/>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61" name="Straight Arrow Connector 60"/>
          <p:cNvCxnSpPr>
            <a:stCxn id="35" idx="1"/>
          </p:cNvCxnSpPr>
          <p:nvPr/>
        </p:nvCxnSpPr>
        <p:spPr>
          <a:xfrm flipH="1" flipV="1">
            <a:off x="3093956" y="4190974"/>
            <a:ext cx="3023488" cy="1017633"/>
          </a:xfrm>
          <a:prstGeom prst="straightConnector1">
            <a:avLst/>
          </a:prstGeom>
          <a:ln w="53975">
            <a:solidFill>
              <a:schemeClr val="bg2"/>
            </a:solidFill>
            <a:prstDash val="sysDot"/>
            <a:headEnd type="stealth" w="lg" len="lg"/>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57" name="Group 56"/>
          <p:cNvGrpSpPr/>
          <p:nvPr/>
        </p:nvGrpSpPr>
        <p:grpSpPr>
          <a:xfrm>
            <a:off x="4256620" y="4377038"/>
            <a:ext cx="514401" cy="514401"/>
            <a:chOff x="492" y="17985"/>
            <a:chExt cx="524853" cy="524853"/>
          </a:xfrm>
        </p:grpSpPr>
        <p:sp>
          <p:nvSpPr>
            <p:cNvPr id="58" name="Oval 57"/>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9"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marR="0" lvl="0" indent="0" algn="ctr" defTabSz="1045470" eaLnBrk="1" fontAlgn="auto" latinLnBrk="0" hangingPunct="1">
                <a:lnSpc>
                  <a:spcPct val="90000"/>
                </a:lnSpc>
                <a:spcBef>
                  <a:spcPct val="0"/>
                </a:spcBef>
                <a:spcAft>
                  <a:spcPct val="35000"/>
                </a:spcAft>
                <a:buClrTx/>
                <a:buSzTx/>
                <a:buFontTx/>
                <a:buNone/>
                <a:tabLst/>
                <a:defRPr/>
              </a:pPr>
              <a:r>
                <a:rPr kumimoji="0" lang="en-US" sz="2352" b="0" i="0" u="none" strike="noStrike" kern="0" cap="none" spc="0" normalizeH="0" baseline="0" noProof="0" dirty="0">
                  <a:ln>
                    <a:noFill/>
                  </a:ln>
                  <a:solidFill>
                    <a:sysClr val="windowText" lastClr="000000"/>
                  </a:solidFill>
                  <a:effectLst/>
                  <a:uLnTx/>
                  <a:uFillTx/>
                </a:rPr>
                <a:t>1</a:t>
              </a:r>
            </a:p>
          </p:txBody>
        </p:sp>
      </p:grpSp>
      <p:grpSp>
        <p:nvGrpSpPr>
          <p:cNvPr id="65" name="Group 64"/>
          <p:cNvGrpSpPr/>
          <p:nvPr/>
        </p:nvGrpSpPr>
        <p:grpSpPr>
          <a:xfrm>
            <a:off x="3555825" y="2470005"/>
            <a:ext cx="514401" cy="514401"/>
            <a:chOff x="492" y="17985"/>
            <a:chExt cx="524853" cy="524853"/>
          </a:xfrm>
        </p:grpSpPr>
        <p:sp>
          <p:nvSpPr>
            <p:cNvPr id="66" name="Oval 65"/>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7"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marR="0" lvl="0" indent="0" algn="ctr" defTabSz="1045470" eaLnBrk="1" fontAlgn="auto" latinLnBrk="0" hangingPunct="1">
                <a:lnSpc>
                  <a:spcPct val="90000"/>
                </a:lnSpc>
                <a:spcBef>
                  <a:spcPct val="0"/>
                </a:spcBef>
                <a:spcAft>
                  <a:spcPct val="35000"/>
                </a:spcAft>
                <a:buClrTx/>
                <a:buSzTx/>
                <a:buFontTx/>
                <a:buNone/>
                <a:tabLst/>
                <a:defRPr/>
              </a:pPr>
              <a:r>
                <a:rPr kumimoji="0" lang="en-US" sz="2352" b="0" i="0" u="none" strike="noStrike" kern="0" cap="none" spc="0" normalizeH="0" baseline="0" noProof="0" dirty="0">
                  <a:ln>
                    <a:noFill/>
                  </a:ln>
                  <a:solidFill>
                    <a:sysClr val="windowText" lastClr="000000"/>
                  </a:solidFill>
                  <a:effectLst/>
                  <a:uLnTx/>
                  <a:uFillTx/>
                </a:rPr>
                <a:t>2</a:t>
              </a:r>
            </a:p>
          </p:txBody>
        </p:sp>
      </p:grpSp>
      <p:cxnSp>
        <p:nvCxnSpPr>
          <p:cNvPr id="68" name="Straight Arrow Connector 67"/>
          <p:cNvCxnSpPr>
            <a:endCxn id="45" idx="0"/>
          </p:cNvCxnSpPr>
          <p:nvPr/>
        </p:nvCxnSpPr>
        <p:spPr>
          <a:xfrm>
            <a:off x="9167430" y="1941649"/>
            <a:ext cx="1446505" cy="1275086"/>
          </a:xfrm>
          <a:prstGeom prst="straightConnector1">
            <a:avLst/>
          </a:prstGeom>
          <a:ln w="53975">
            <a:solidFill>
              <a:schemeClr val="bg2"/>
            </a:solidFill>
            <a:prstDash val="solid"/>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72" name="Group 71"/>
          <p:cNvGrpSpPr/>
          <p:nvPr/>
        </p:nvGrpSpPr>
        <p:grpSpPr>
          <a:xfrm>
            <a:off x="9609642" y="2370343"/>
            <a:ext cx="514401" cy="514401"/>
            <a:chOff x="492" y="17985"/>
            <a:chExt cx="524853" cy="524853"/>
          </a:xfrm>
        </p:grpSpPr>
        <p:sp>
          <p:nvSpPr>
            <p:cNvPr id="73" name="Oval 72"/>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4"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marR="0" lvl="0" indent="0" algn="ctr" defTabSz="1045470" eaLnBrk="1" fontAlgn="auto" latinLnBrk="0" hangingPunct="1">
                <a:lnSpc>
                  <a:spcPct val="90000"/>
                </a:lnSpc>
                <a:spcBef>
                  <a:spcPct val="0"/>
                </a:spcBef>
                <a:spcAft>
                  <a:spcPct val="35000"/>
                </a:spcAft>
                <a:buClrTx/>
                <a:buSzTx/>
                <a:buFontTx/>
                <a:buNone/>
                <a:tabLst/>
                <a:defRPr/>
              </a:pPr>
              <a:r>
                <a:rPr kumimoji="0" lang="en-US" sz="2352" b="0" i="0" u="none" strike="noStrike" kern="0" cap="none" spc="0" normalizeH="0" baseline="0" noProof="0" dirty="0">
                  <a:ln>
                    <a:noFill/>
                  </a:ln>
                  <a:solidFill>
                    <a:sysClr val="windowText" lastClr="000000"/>
                  </a:solidFill>
                  <a:effectLst/>
                  <a:uLnTx/>
                  <a:uFillTx/>
                </a:rPr>
                <a:t>2</a:t>
              </a:r>
            </a:p>
          </p:txBody>
        </p:sp>
      </p:grpSp>
      <p:sp>
        <p:nvSpPr>
          <p:cNvPr id="81" name="Title 80"/>
          <p:cNvSpPr>
            <a:spLocks noGrp="1"/>
          </p:cNvSpPr>
          <p:nvPr>
            <p:ph type="title"/>
          </p:nvPr>
        </p:nvSpPr>
        <p:spPr/>
        <p:txBody>
          <a:bodyPr/>
          <a:lstStyle/>
          <a:p>
            <a:r>
              <a:rPr lang="en-US" sz="4000" dirty="0"/>
              <a:t>Calling SQL Server (ADO data connection)</a:t>
            </a:r>
            <a:endParaRPr lang="nl-BE" sz="4000" dirty="0"/>
          </a:p>
        </p:txBody>
      </p:sp>
      <p:grpSp>
        <p:nvGrpSpPr>
          <p:cNvPr id="2" name="Group 1"/>
          <p:cNvGrpSpPr/>
          <p:nvPr/>
        </p:nvGrpSpPr>
        <p:grpSpPr>
          <a:xfrm>
            <a:off x="9936735" y="4935662"/>
            <a:ext cx="1354398" cy="1107679"/>
            <a:chOff x="10025040" y="3216735"/>
            <a:chExt cx="1354398" cy="1107679"/>
          </a:xfrm>
        </p:grpSpPr>
        <p:grpSp>
          <p:nvGrpSpPr>
            <p:cNvPr id="44" name="Group 43"/>
            <p:cNvGrpSpPr/>
            <p:nvPr/>
          </p:nvGrpSpPr>
          <p:grpSpPr>
            <a:xfrm>
              <a:off x="10025040" y="3216735"/>
              <a:ext cx="1177789" cy="974238"/>
              <a:chOff x="6860123" y="5045909"/>
              <a:chExt cx="1177789" cy="974238"/>
            </a:xfrm>
          </p:grpSpPr>
          <p:sp>
            <p:nvSpPr>
              <p:cNvPr id="45" name="Rectangle 44"/>
              <p:cNvSpPr/>
              <p:nvPr/>
            </p:nvSpPr>
            <p:spPr bwMode="auto">
              <a:xfrm>
                <a:off x="6860123" y="5045909"/>
                <a:ext cx="1177789" cy="801176"/>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marL="0" marR="0" lvl="0" indent="0" defTabSz="914099"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chemeClr val="tx1">
                        <a:lumMod val="65000"/>
                        <a:lumOff val="35000"/>
                      </a:schemeClr>
                    </a:solidFill>
                    <a:effectLst/>
                    <a:uLnTx/>
                    <a:uFillTx/>
                    <a:ea typeface="Segoe UI" pitchFamily="34" charset="0"/>
                    <a:cs typeface="Segoe UI" pitchFamily="34" charset="0"/>
                  </a:rPr>
                  <a:t>SQL </a:t>
                </a:r>
              </a:p>
              <a:p>
                <a:pPr marL="0" marR="0" lvl="0" indent="0" defTabSz="914099"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chemeClr val="tx1">
                        <a:lumMod val="65000"/>
                        <a:lumOff val="35000"/>
                      </a:schemeClr>
                    </a:solidFill>
                    <a:effectLst/>
                    <a:uLnTx/>
                    <a:uFillTx/>
                    <a:ea typeface="Segoe UI" pitchFamily="34" charset="0"/>
                    <a:cs typeface="Segoe UI" pitchFamily="34" charset="0"/>
                  </a:rPr>
                  <a:t>server</a:t>
                </a:r>
              </a:p>
            </p:txBody>
          </p:sp>
          <p:pic>
            <p:nvPicPr>
              <p:cNvPr id="47" name="Picture 46"/>
              <p:cNvPicPr>
                <a:picLocks noChangeAspect="1"/>
              </p:cNvPicPr>
              <p:nvPr/>
            </p:nvPicPr>
            <p:blipFill>
              <a:blip r:embed="rId3"/>
              <a:stretch>
                <a:fillRect/>
              </a:stretch>
            </p:blipFill>
            <p:spPr>
              <a:xfrm>
                <a:off x="7523450" y="5181101"/>
                <a:ext cx="477423" cy="839046"/>
              </a:xfrm>
              <a:prstGeom prst="rect">
                <a:avLst/>
              </a:prstGeom>
            </p:spPr>
          </p:pic>
        </p:grpSp>
        <p:pic>
          <p:nvPicPr>
            <p:cNvPr id="62" name="Picture 61"/>
            <p:cNvPicPr>
              <a:picLocks noChangeAspect="1"/>
            </p:cNvPicPr>
            <p:nvPr/>
          </p:nvPicPr>
          <p:blipFill>
            <a:blip r:embed="rId11"/>
            <a:stretch>
              <a:fillRect/>
            </a:stretch>
          </p:blipFill>
          <p:spPr>
            <a:xfrm>
              <a:off x="10989181" y="3808161"/>
              <a:ext cx="390257" cy="516253"/>
            </a:xfrm>
            <a:prstGeom prst="rect">
              <a:avLst/>
            </a:prstGeom>
          </p:spPr>
        </p:pic>
      </p:grpSp>
      <p:grpSp>
        <p:nvGrpSpPr>
          <p:cNvPr id="46" name="Group 45"/>
          <p:cNvGrpSpPr/>
          <p:nvPr/>
        </p:nvGrpSpPr>
        <p:grpSpPr>
          <a:xfrm>
            <a:off x="10025040" y="3216735"/>
            <a:ext cx="1438533" cy="1028981"/>
            <a:chOff x="6860123" y="5045909"/>
            <a:chExt cx="1438533" cy="1028981"/>
          </a:xfrm>
        </p:grpSpPr>
        <p:sp>
          <p:nvSpPr>
            <p:cNvPr id="48" name="Rectangle 47"/>
            <p:cNvSpPr/>
            <p:nvPr/>
          </p:nvSpPr>
          <p:spPr bwMode="auto">
            <a:xfrm>
              <a:off x="6860123" y="5045909"/>
              <a:ext cx="1177789" cy="801176"/>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marL="0" marR="0" lvl="0" indent="0" defTabSz="914099"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chemeClr val="tx1">
                      <a:lumMod val="65000"/>
                      <a:lumOff val="35000"/>
                    </a:schemeClr>
                  </a:solidFill>
                  <a:effectLst/>
                  <a:uLnTx/>
                  <a:uFillTx/>
                  <a:ea typeface="Segoe UI" pitchFamily="34" charset="0"/>
                  <a:cs typeface="Segoe UI" pitchFamily="34" charset="0"/>
                </a:rPr>
                <a:t>Proxy </a:t>
              </a:r>
            </a:p>
            <a:p>
              <a:pPr marL="0" marR="0" lvl="0" indent="0" defTabSz="914099"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chemeClr val="tx1">
                      <a:lumMod val="65000"/>
                      <a:lumOff val="35000"/>
                    </a:schemeClr>
                  </a:solidFill>
                  <a:effectLst/>
                  <a:uLnTx/>
                  <a:uFillTx/>
                  <a:ea typeface="Segoe UI" pitchFamily="34" charset="0"/>
                  <a:cs typeface="Segoe UI" pitchFamily="34" charset="0"/>
                </a:rPr>
                <a:t>service</a:t>
              </a:r>
            </a:p>
          </p:txBody>
        </p:sp>
        <p:grpSp>
          <p:nvGrpSpPr>
            <p:cNvPr id="49" name="Group 48"/>
            <p:cNvGrpSpPr/>
            <p:nvPr/>
          </p:nvGrpSpPr>
          <p:grpSpPr>
            <a:xfrm>
              <a:off x="7523450" y="5181101"/>
              <a:ext cx="775206" cy="893789"/>
              <a:chOff x="3380520" y="3675113"/>
              <a:chExt cx="775206" cy="893789"/>
            </a:xfrm>
          </p:grpSpPr>
          <p:pic>
            <p:nvPicPr>
              <p:cNvPr id="50" name="Picture 49"/>
              <p:cNvPicPr>
                <a:picLocks noChangeAspect="1"/>
              </p:cNvPicPr>
              <p:nvPr/>
            </p:nvPicPr>
            <p:blipFill>
              <a:blip r:embed="rId3"/>
              <a:stretch>
                <a:fillRect/>
              </a:stretch>
            </p:blipFill>
            <p:spPr>
              <a:xfrm>
                <a:off x="3380520" y="3675113"/>
                <a:ext cx="477423" cy="839046"/>
              </a:xfrm>
              <a:prstGeom prst="rect">
                <a:avLst/>
              </a:prstGeom>
            </p:spPr>
          </p:pic>
          <p:pic>
            <p:nvPicPr>
              <p:cNvPr id="51" name="Picture 50"/>
              <p:cNvPicPr>
                <a:picLocks noChangeAspect="1"/>
              </p:cNvPicPr>
              <p:nvPr/>
            </p:nvPicPr>
            <p:blipFill>
              <a:blip r:embed="rId12"/>
              <a:stretch>
                <a:fillRect/>
              </a:stretch>
            </p:blipFill>
            <p:spPr>
              <a:xfrm>
                <a:off x="3599526" y="4130422"/>
                <a:ext cx="556200" cy="438480"/>
              </a:xfrm>
              <a:prstGeom prst="rect">
                <a:avLst/>
              </a:prstGeom>
            </p:spPr>
          </p:pic>
        </p:grpSp>
      </p:grpSp>
      <p:cxnSp>
        <p:nvCxnSpPr>
          <p:cNvPr id="52" name="Straight Arrow Connector 51"/>
          <p:cNvCxnSpPr/>
          <p:nvPr/>
        </p:nvCxnSpPr>
        <p:spPr>
          <a:xfrm>
            <a:off x="10640945" y="4012154"/>
            <a:ext cx="5684" cy="940982"/>
          </a:xfrm>
          <a:prstGeom prst="straightConnector1">
            <a:avLst/>
          </a:prstGeom>
          <a:ln w="53975">
            <a:solidFill>
              <a:schemeClr val="bg2"/>
            </a:solidFill>
            <a:prstDash val="solid"/>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53" name="Group 52"/>
          <p:cNvGrpSpPr/>
          <p:nvPr/>
        </p:nvGrpSpPr>
        <p:grpSpPr>
          <a:xfrm>
            <a:off x="10084806" y="4144694"/>
            <a:ext cx="514401" cy="514401"/>
            <a:chOff x="492" y="17985"/>
            <a:chExt cx="524853" cy="524853"/>
          </a:xfrm>
        </p:grpSpPr>
        <p:sp>
          <p:nvSpPr>
            <p:cNvPr id="54" name="Oval 53"/>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5"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marR="0" lvl="0" indent="0" algn="ctr" defTabSz="1045470" eaLnBrk="1" fontAlgn="auto" latinLnBrk="0" hangingPunct="1">
                <a:lnSpc>
                  <a:spcPct val="90000"/>
                </a:lnSpc>
                <a:spcBef>
                  <a:spcPct val="0"/>
                </a:spcBef>
                <a:spcAft>
                  <a:spcPct val="35000"/>
                </a:spcAft>
                <a:buClrTx/>
                <a:buSzTx/>
                <a:buFontTx/>
                <a:buNone/>
                <a:tabLst/>
                <a:defRPr/>
              </a:pPr>
              <a:r>
                <a:rPr kumimoji="0" lang="en-US" sz="2352" b="0" i="0" u="none" strike="noStrike" kern="0" cap="none" spc="0" normalizeH="0" baseline="0" noProof="0" dirty="0">
                  <a:ln>
                    <a:noFill/>
                  </a:ln>
                  <a:solidFill>
                    <a:sysClr val="windowText" lastClr="000000"/>
                  </a:solidFill>
                  <a:effectLst/>
                  <a:uLnTx/>
                  <a:uFillTx/>
                </a:rPr>
                <a:t>3</a:t>
              </a:r>
            </a:p>
          </p:txBody>
        </p:sp>
      </p:grpSp>
    </p:spTree>
    <p:extLst>
      <p:ext uri="{BB962C8B-B14F-4D97-AF65-F5344CB8AC3E}">
        <p14:creationId xmlns:p14="http://schemas.microsoft.com/office/powerpoint/2010/main" val="40739763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1000"/>
                                        <p:tgtEl>
                                          <p:spTgt spid="61"/>
                                        </p:tgtEl>
                                      </p:cBhvr>
                                    </p:animEffect>
                                    <p:anim calcmode="lin" valueType="num">
                                      <p:cBhvr>
                                        <p:cTn id="8" dur="1000" fill="hold"/>
                                        <p:tgtEl>
                                          <p:spTgt spid="61"/>
                                        </p:tgtEl>
                                        <p:attrNameLst>
                                          <p:attrName>ppt_x</p:attrName>
                                        </p:attrNameLst>
                                      </p:cBhvr>
                                      <p:tavLst>
                                        <p:tav tm="0">
                                          <p:val>
                                            <p:strVal val="#ppt_x"/>
                                          </p:val>
                                        </p:tav>
                                        <p:tav tm="100000">
                                          <p:val>
                                            <p:strVal val="#ppt_x"/>
                                          </p:val>
                                        </p:tav>
                                      </p:tavLst>
                                    </p:anim>
                                    <p:anim calcmode="lin" valueType="num">
                                      <p:cBhvr>
                                        <p:cTn id="9" dur="1000" fill="hold"/>
                                        <p:tgtEl>
                                          <p:spTgt spid="6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the problem – network setup</a:t>
            </a:r>
            <a:endParaRPr lang="nl-BE" dirty="0"/>
          </a:p>
        </p:txBody>
      </p:sp>
      <p:pic>
        <p:nvPicPr>
          <p:cNvPr id="3" name="Picture 2"/>
          <p:cNvPicPr>
            <a:picLocks noChangeAspect="1"/>
          </p:cNvPicPr>
          <p:nvPr/>
        </p:nvPicPr>
        <p:blipFill rotWithShape="1">
          <a:blip r:embed="rId2"/>
          <a:srcRect r="34738" b="33467"/>
          <a:stretch/>
        </p:blipFill>
        <p:spPr>
          <a:xfrm>
            <a:off x="519112" y="1095666"/>
            <a:ext cx="3300413" cy="3104859"/>
          </a:xfrm>
          <a:prstGeom prst="rect">
            <a:avLst/>
          </a:prstGeom>
        </p:spPr>
      </p:pic>
      <p:pic>
        <p:nvPicPr>
          <p:cNvPr id="5" name="Picture 4"/>
          <p:cNvPicPr>
            <a:picLocks noChangeAspect="1"/>
          </p:cNvPicPr>
          <p:nvPr/>
        </p:nvPicPr>
        <p:blipFill>
          <a:blip r:embed="rId3"/>
          <a:stretch>
            <a:fillRect/>
          </a:stretch>
        </p:blipFill>
        <p:spPr>
          <a:xfrm>
            <a:off x="519112" y="4695931"/>
            <a:ext cx="9542857" cy="1695238"/>
          </a:xfrm>
          <a:prstGeom prst="rect">
            <a:avLst/>
          </a:prstGeom>
        </p:spPr>
      </p:pic>
      <p:sp>
        <p:nvSpPr>
          <p:cNvPr id="6" name="TextBox 5"/>
          <p:cNvSpPr txBox="1"/>
          <p:nvPr/>
        </p:nvSpPr>
        <p:spPr>
          <a:xfrm>
            <a:off x="2314575" y="4238625"/>
            <a:ext cx="201017" cy="369332"/>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70" normalizeH="0" baseline="0" noProof="0" dirty="0">
                <a:ln>
                  <a:noFill/>
                </a:ln>
                <a:gradFill>
                  <a:gsLst>
                    <a:gs pos="2917">
                      <a:schemeClr val="bg2"/>
                    </a:gs>
                    <a:gs pos="95000">
                      <a:schemeClr val="bg2"/>
                    </a:gs>
                  </a:gsLst>
                  <a:lin ang="5400000" scaled="0"/>
                </a:gradFill>
                <a:effectLst/>
                <a:uLnTx/>
                <a:uFillTx/>
              </a:rPr>
              <a:t>=</a:t>
            </a:r>
            <a:endParaRPr kumimoji="0" lang="nl-BE" sz="2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sp>
        <p:nvSpPr>
          <p:cNvPr id="7" name="Rectangle 6"/>
          <p:cNvSpPr/>
          <p:nvPr/>
        </p:nvSpPr>
        <p:spPr bwMode="auto">
          <a:xfrm>
            <a:off x="1123951" y="5172075"/>
            <a:ext cx="3162300" cy="228600"/>
          </a:xfrm>
          <a:prstGeom prst="rect">
            <a:avLst/>
          </a:prstGeom>
          <a:noFill/>
          <a:ln w="38100">
            <a:solidFill>
              <a:srgbClr val="EB3C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nl-BE" sz="2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8" name="Rectangular Callout 7"/>
          <p:cNvSpPr/>
          <p:nvPr/>
        </p:nvSpPr>
        <p:spPr bwMode="auto">
          <a:xfrm>
            <a:off x="5476876" y="1591165"/>
            <a:ext cx="5353050" cy="1904709"/>
          </a:xfrm>
          <a:prstGeom prst="wedgeRectCallout">
            <a:avLst>
              <a:gd name="adj1" fmla="val -72080"/>
              <a:gd name="adj2" fmla="val 136263"/>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defTabSz="914099" eaLnBrk="1" fontAlgn="base" latinLnBrk="0" hangingPunct="1">
              <a:lnSpc>
                <a:spcPct val="100000"/>
              </a:lnSpc>
              <a:spcBef>
                <a:spcPct val="0"/>
              </a:spcBef>
              <a:spcAft>
                <a:spcPct val="0"/>
              </a:spcAft>
              <a:buClrTx/>
              <a:buSzTx/>
              <a:buFontTx/>
              <a:buNone/>
              <a:tabLst/>
              <a:defRPr/>
            </a:pPr>
            <a:r>
              <a:rPr kumimoji="0" lang="en-US" sz="2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The ADO data connection connects to a database on a defined SQL server.</a:t>
            </a:r>
          </a:p>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defTabSz="914099" eaLnBrk="1" fontAlgn="base" latinLnBrk="0" hangingPunct="1">
              <a:lnSpc>
                <a:spcPct val="100000"/>
              </a:lnSpc>
              <a:spcBef>
                <a:spcPct val="0"/>
              </a:spcBef>
              <a:spcAft>
                <a:spcPct val="0"/>
              </a:spcAft>
              <a:buClrTx/>
              <a:buSzTx/>
              <a:buFontTx/>
              <a:buNone/>
              <a:tabLst/>
              <a:defRPr/>
            </a:pPr>
            <a:r>
              <a:rPr kumimoji="0" lang="en-US" sz="2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Question to answer: is this SQL server reachable from SharePoint </a:t>
            </a:r>
            <a:r>
              <a:rPr kumimoji="0" lang="en-US" sz="22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rPr>
              <a:t>DvNext</a:t>
            </a:r>
            <a:r>
              <a:rPr kumimoji="0" lang="en-US" sz="2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 / MT?</a:t>
            </a:r>
            <a:endParaRPr kumimoji="0" lang="nl-BE" sz="2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9" name="Rectangular Callout 8"/>
          <p:cNvSpPr/>
          <p:nvPr/>
        </p:nvSpPr>
        <p:spPr bwMode="auto">
          <a:xfrm>
            <a:off x="4857750" y="6219825"/>
            <a:ext cx="2247900" cy="514350"/>
          </a:xfrm>
          <a:prstGeom prst="wedgeRectCallout">
            <a:avLst>
              <a:gd name="adj1" fmla="val -43707"/>
              <a:gd name="adj2" fmla="val -85774"/>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2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Manifest.xsf</a:t>
            </a:r>
            <a:endParaRPr kumimoji="0" lang="nl-BE" sz="2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Tree>
    <p:extLst>
      <p:ext uri="{BB962C8B-B14F-4D97-AF65-F5344CB8AC3E}">
        <p14:creationId xmlns:p14="http://schemas.microsoft.com/office/powerpoint/2010/main" val="1023069011"/>
      </p:ext>
    </p:extLst>
  </p:cSld>
  <p:clrMapOvr>
    <a:masterClrMapping/>
  </p:clrMapOvr>
  <p:transition>
    <p:fad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solution – network setup</a:t>
            </a:r>
            <a:endParaRPr lang="nl-BE" dirty="0"/>
          </a:p>
        </p:txBody>
      </p:sp>
      <p:sp>
        <p:nvSpPr>
          <p:cNvPr id="3" name="Text Placeholder 2"/>
          <p:cNvSpPr>
            <a:spLocks noGrp="1"/>
          </p:cNvSpPr>
          <p:nvPr>
            <p:ph type="body" sz="quarter" idx="10"/>
          </p:nvPr>
        </p:nvSpPr>
        <p:spPr/>
        <p:txBody>
          <a:bodyPr/>
          <a:lstStyle/>
          <a:p>
            <a:r>
              <a:rPr lang="en-US" dirty="0"/>
              <a:t>Ensure the service host is reachable from SharePoint </a:t>
            </a:r>
            <a:r>
              <a:rPr lang="en-US" dirty="0" err="1"/>
              <a:t>DvNext</a:t>
            </a:r>
            <a:r>
              <a:rPr lang="en-US" dirty="0"/>
              <a:t>/MT</a:t>
            </a:r>
          </a:p>
          <a:p>
            <a:pPr lvl="1"/>
            <a:r>
              <a:rPr lang="en-US" dirty="0"/>
              <a:t>Ensure DNS resolving works:</a:t>
            </a:r>
          </a:p>
          <a:p>
            <a:pPr lvl="2"/>
            <a:r>
              <a:rPr lang="en-US" dirty="0"/>
              <a:t>Requires using a hostname that can be defined in public DNS</a:t>
            </a:r>
          </a:p>
          <a:p>
            <a:pPr lvl="2"/>
            <a:r>
              <a:rPr lang="en-US" dirty="0"/>
              <a:t>Requires updating the impacted form</a:t>
            </a:r>
          </a:p>
          <a:p>
            <a:pPr lvl="1"/>
            <a:r>
              <a:rPr lang="en-US" dirty="0"/>
              <a:t>Ensure there’s a valid network path from SPO to the service location</a:t>
            </a:r>
          </a:p>
          <a:p>
            <a:r>
              <a:rPr lang="en-US" dirty="0"/>
              <a:t>Not relevant for direct InfoPath to SQL connection, but useful for BDC “External List” approach</a:t>
            </a:r>
          </a:p>
          <a:p>
            <a:endParaRPr lang="nl-BE" dirty="0"/>
          </a:p>
        </p:txBody>
      </p:sp>
    </p:spTree>
    <p:extLst>
      <p:ext uri="{BB962C8B-B14F-4D97-AF65-F5344CB8AC3E}">
        <p14:creationId xmlns:p14="http://schemas.microsoft.com/office/powerpoint/2010/main" val="1749683149"/>
      </p:ext>
    </p:extLst>
  </p:cSld>
  <p:clrMapOvr>
    <a:masterClrMapping/>
  </p:clrMapOvr>
  <p:transition>
    <p:fad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8697" y="3328746"/>
            <a:ext cx="9128864" cy="997196"/>
          </a:xfrm>
        </p:spPr>
        <p:txBody>
          <a:bodyPr/>
          <a:lstStyle/>
          <a:p>
            <a:r>
              <a:rPr lang="en-US" dirty="0">
                <a:solidFill>
                  <a:schemeClr val="bg1"/>
                </a:solidFill>
              </a:rPr>
              <a:t>Fixing forms with code marked as “Remediation Required”</a:t>
            </a:r>
            <a:endParaRPr lang="nl-BE" dirty="0">
              <a:solidFill>
                <a:schemeClr val="bg1"/>
              </a:solidFill>
            </a:endParaRPr>
          </a:p>
        </p:txBody>
      </p:sp>
      <p:sp>
        <p:nvSpPr>
          <p:cNvPr id="3" name="Text Placeholder 2"/>
          <p:cNvSpPr>
            <a:spLocks noGrp="1"/>
          </p:cNvSpPr>
          <p:nvPr>
            <p:ph type="body" sz="quarter" idx="12"/>
          </p:nvPr>
        </p:nvSpPr>
        <p:spPr>
          <a:xfrm>
            <a:off x="978696" y="4645027"/>
            <a:ext cx="10237787" cy="498598"/>
          </a:xfrm>
        </p:spPr>
        <p:txBody>
          <a:bodyPr/>
          <a:lstStyle/>
          <a:p>
            <a:r>
              <a:rPr lang="en-US" strike="sngStrike" dirty="0">
                <a:solidFill>
                  <a:schemeClr val="bg1"/>
                </a:solidFill>
              </a:rPr>
              <a:t>In case you want to keep using InfoPath…</a:t>
            </a:r>
            <a:endParaRPr lang="nl-BE" strike="sngStrike" dirty="0">
              <a:solidFill>
                <a:schemeClr val="bg1"/>
              </a:solidFill>
            </a:endParaRPr>
          </a:p>
        </p:txBody>
      </p:sp>
      <p:sp>
        <p:nvSpPr>
          <p:cNvPr id="4" name="Oval 3"/>
          <p:cNvSpPr/>
          <p:nvPr/>
        </p:nvSpPr>
        <p:spPr bwMode="auto">
          <a:xfrm>
            <a:off x="9845961" y="-578400"/>
            <a:ext cx="2918691" cy="2918691"/>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2000" dirty="0">
                <a:gradFill>
                  <a:gsLst>
                    <a:gs pos="0">
                      <a:srgbClr val="FFFFFF"/>
                    </a:gs>
                    <a:gs pos="100000">
                      <a:srgbClr val="FFFFFF"/>
                    </a:gs>
                  </a:gsLst>
                  <a:lin ang="5400000" scaled="0"/>
                </a:gradFill>
                <a:ea typeface="Segoe UI" pitchFamily="34" charset="0"/>
                <a:cs typeface="Segoe UI" pitchFamily="34" charset="0"/>
              </a:rPr>
              <a:t>5</a:t>
            </a:r>
            <a:endParaRPr lang="nl-BE" sz="1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Speech Bubble: Rectangle 4"/>
          <p:cNvSpPr/>
          <p:nvPr/>
        </p:nvSpPr>
        <p:spPr bwMode="auto">
          <a:xfrm>
            <a:off x="2935705" y="5665155"/>
            <a:ext cx="5018887" cy="1058779"/>
          </a:xfrm>
          <a:prstGeom prst="wedgeRectCallout">
            <a:avLst>
              <a:gd name="adj1" fmla="val -43756"/>
              <a:gd name="adj2" fmla="val -73214"/>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Forms with code behind do not work anymore and require remediation!</a:t>
            </a:r>
          </a:p>
        </p:txBody>
      </p:sp>
    </p:spTree>
    <p:extLst>
      <p:ext uri="{BB962C8B-B14F-4D97-AF65-F5344CB8AC3E}">
        <p14:creationId xmlns:p14="http://schemas.microsoft.com/office/powerpoint/2010/main" val="2490846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are forms marked as “Remediation required”?</a:t>
            </a:r>
            <a:endParaRPr lang="nl-BE" dirty="0"/>
          </a:p>
        </p:txBody>
      </p:sp>
      <p:pic>
        <p:nvPicPr>
          <p:cNvPr id="5" name="Picture 4"/>
          <p:cNvPicPr>
            <a:picLocks noChangeAspect="1"/>
          </p:cNvPicPr>
          <p:nvPr/>
        </p:nvPicPr>
        <p:blipFill>
          <a:blip r:embed="rId2"/>
          <a:stretch>
            <a:fillRect/>
          </a:stretch>
        </p:blipFill>
        <p:spPr>
          <a:xfrm>
            <a:off x="519112" y="2032008"/>
            <a:ext cx="6171429" cy="1771429"/>
          </a:xfrm>
          <a:prstGeom prst="rect">
            <a:avLst/>
          </a:prstGeom>
        </p:spPr>
      </p:pic>
      <p:pic>
        <p:nvPicPr>
          <p:cNvPr id="6" name="Picture 5"/>
          <p:cNvPicPr>
            <a:picLocks noChangeAspect="1"/>
          </p:cNvPicPr>
          <p:nvPr/>
        </p:nvPicPr>
        <p:blipFill>
          <a:blip r:embed="rId3"/>
          <a:stretch>
            <a:fillRect/>
          </a:stretch>
        </p:blipFill>
        <p:spPr>
          <a:xfrm>
            <a:off x="519111" y="4196727"/>
            <a:ext cx="6171429" cy="1895238"/>
          </a:xfrm>
          <a:prstGeom prst="rect">
            <a:avLst/>
          </a:prstGeom>
        </p:spPr>
      </p:pic>
      <p:sp>
        <p:nvSpPr>
          <p:cNvPr id="7" name="TextBox 6"/>
          <p:cNvSpPr txBox="1"/>
          <p:nvPr/>
        </p:nvSpPr>
        <p:spPr>
          <a:xfrm>
            <a:off x="3274142" y="3755920"/>
            <a:ext cx="201017" cy="369332"/>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70" normalizeH="0" baseline="0" noProof="0" dirty="0">
                <a:ln>
                  <a:noFill/>
                </a:ln>
                <a:gradFill>
                  <a:gsLst>
                    <a:gs pos="2917">
                      <a:schemeClr val="bg2"/>
                    </a:gs>
                    <a:gs pos="95000">
                      <a:schemeClr val="bg2"/>
                    </a:gs>
                  </a:gsLst>
                  <a:lin ang="5400000" scaled="0"/>
                </a:gradFill>
                <a:effectLst/>
                <a:uLnTx/>
                <a:uFillTx/>
              </a:rPr>
              <a:t>+</a:t>
            </a:r>
            <a:endParaRPr kumimoji="0" lang="nl-BE" sz="2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sp>
        <p:nvSpPr>
          <p:cNvPr id="8" name="Rectangular Callout 7"/>
          <p:cNvSpPr/>
          <p:nvPr/>
        </p:nvSpPr>
        <p:spPr bwMode="auto">
          <a:xfrm>
            <a:off x="7492182" y="1998099"/>
            <a:ext cx="4365522" cy="1573161"/>
          </a:xfrm>
          <a:prstGeom prst="wedgeRectCallout">
            <a:avLst>
              <a:gd name="adj1" fmla="val -69031"/>
              <a:gd name="adj2" fmla="val 3666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2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Form type “Web browser Form (InfoPath 2007)” in combination with code version “InfoPath 2007” is not supported in </a:t>
            </a:r>
            <a:r>
              <a:rPr kumimoji="0" lang="en-US" sz="22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rPr>
              <a:t>DvNext</a:t>
            </a:r>
            <a:r>
              <a:rPr kumimoji="0" lang="en-US" sz="2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 or MT</a:t>
            </a:r>
            <a:endParaRPr kumimoji="0" lang="nl-BE" sz="2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Tree>
    <p:extLst>
      <p:ext uri="{BB962C8B-B14F-4D97-AF65-F5344CB8AC3E}">
        <p14:creationId xmlns:p14="http://schemas.microsoft.com/office/powerpoint/2010/main" val="297808986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process</a:t>
            </a:r>
            <a:endParaRPr lang="nl-BE" dirty="0"/>
          </a:p>
        </p:txBody>
      </p:sp>
      <p:sp>
        <p:nvSpPr>
          <p:cNvPr id="3" name="Text Placeholder 2"/>
          <p:cNvSpPr>
            <a:spLocks noGrp="1"/>
          </p:cNvSpPr>
          <p:nvPr>
            <p:ph type="body" sz="quarter" idx="10"/>
          </p:nvPr>
        </p:nvSpPr>
        <p:spPr>
          <a:xfrm>
            <a:off x="519112" y="1447799"/>
            <a:ext cx="11149013" cy="3019426"/>
          </a:xfrm>
        </p:spPr>
        <p:txBody>
          <a:bodyPr/>
          <a:lstStyle/>
          <a:p>
            <a:r>
              <a:rPr lang="en-US" dirty="0"/>
              <a:t>Obtain data by reading all XSN files in all content databases and extract the relevant properties</a:t>
            </a:r>
          </a:p>
          <a:p>
            <a:r>
              <a:rPr lang="en-US" dirty="0"/>
              <a:t>Analyze extracted data and list “potential problematic” forms </a:t>
            </a:r>
          </a:p>
          <a:p>
            <a:r>
              <a:rPr lang="en-US" dirty="0"/>
              <a:t>Collect usage information for those “potential problematic” forms</a:t>
            </a:r>
          </a:p>
          <a:p>
            <a:r>
              <a:rPr lang="en-US" dirty="0"/>
              <a:t>Analyze code behind for those “potential problematic” forms</a:t>
            </a:r>
          </a:p>
          <a:p>
            <a:endParaRPr lang="en-US" dirty="0"/>
          </a:p>
          <a:p>
            <a:pPr marL="0" indent="0">
              <a:buNone/>
            </a:pPr>
            <a:endParaRPr lang="en-US" dirty="0"/>
          </a:p>
          <a:p>
            <a:pPr lvl="1"/>
            <a:endParaRPr lang="en-US" dirty="0"/>
          </a:p>
          <a:p>
            <a:pPr lvl="1"/>
            <a:endParaRPr lang="nl-BE" dirty="0"/>
          </a:p>
        </p:txBody>
      </p:sp>
    </p:spTree>
    <p:extLst>
      <p:ext uri="{BB962C8B-B14F-4D97-AF65-F5344CB8AC3E}">
        <p14:creationId xmlns:p14="http://schemas.microsoft.com/office/powerpoint/2010/main" val="1635021590"/>
      </p:ext>
    </p:extLst>
  </p:cSld>
  <p:clrMapOvr>
    <a:masterClrMapping/>
  </p:clrMapOvr>
  <p:transition>
    <p:fad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solution – manual approach</a:t>
            </a:r>
            <a:endParaRPr lang="nl-BE" dirty="0"/>
          </a:p>
        </p:txBody>
      </p:sp>
      <p:sp>
        <p:nvSpPr>
          <p:cNvPr id="3" name="Text Placeholder 2"/>
          <p:cNvSpPr>
            <a:spLocks noGrp="1"/>
          </p:cNvSpPr>
          <p:nvPr>
            <p:ph type="body" sz="quarter" idx="10"/>
          </p:nvPr>
        </p:nvSpPr>
        <p:spPr>
          <a:xfrm>
            <a:off x="519112" y="1447799"/>
            <a:ext cx="8860862" cy="2043636"/>
          </a:xfrm>
        </p:spPr>
        <p:txBody>
          <a:bodyPr/>
          <a:lstStyle/>
          <a:p>
            <a:r>
              <a:rPr lang="en-US" sz="3600" dirty="0"/>
              <a:t>“Upgrade” the form to InfoPath 2013 level:</a:t>
            </a:r>
          </a:p>
          <a:p>
            <a:pPr lvl="1"/>
            <a:r>
              <a:rPr lang="en-US" sz="2000" dirty="0"/>
              <a:t>Code version “InfoPath 2010” or higher is required</a:t>
            </a:r>
          </a:p>
          <a:p>
            <a:pPr lvl="1"/>
            <a:r>
              <a:rPr lang="en-US" sz="2000" dirty="0"/>
              <a:t>Form type “Web browser Form (InfoPath 2007)” or higher is required</a:t>
            </a:r>
          </a:p>
          <a:p>
            <a:r>
              <a:rPr lang="en-US" sz="3600" dirty="0"/>
              <a:t>Pro: </a:t>
            </a:r>
          </a:p>
          <a:p>
            <a:pPr lvl="1"/>
            <a:r>
              <a:rPr lang="en-US" sz="2000" dirty="0"/>
              <a:t>form is ready for future updates</a:t>
            </a:r>
          </a:p>
          <a:p>
            <a:r>
              <a:rPr lang="en-US" sz="3600" dirty="0"/>
              <a:t>Con:</a:t>
            </a:r>
          </a:p>
          <a:p>
            <a:pPr lvl="1"/>
            <a:r>
              <a:rPr lang="en-US" sz="2000" dirty="0"/>
              <a:t>You need to have the original source code available for a recompile of the code</a:t>
            </a:r>
          </a:p>
          <a:p>
            <a:pPr lvl="1"/>
            <a:r>
              <a:rPr lang="en-US" sz="2000" dirty="0"/>
              <a:t>You’ll face upgrade errors because as of InfoPath 2010 another internal data connection structure is used </a:t>
            </a:r>
            <a:r>
              <a:rPr lang="en-US" sz="2000" dirty="0">
                <a:sym typeface="Wingdings" panose="05000000000000000000" pitchFamily="2" charset="2"/>
              </a:rPr>
              <a:t> these can be fixed</a:t>
            </a:r>
          </a:p>
          <a:p>
            <a:pPr lvl="1"/>
            <a:r>
              <a:rPr lang="en-US" sz="2000" dirty="0">
                <a:sym typeface="Wingdings" panose="05000000000000000000" pitchFamily="2" charset="2"/>
              </a:rPr>
              <a:t>Potential compatibility issue with opening created instances when you moved from version 2007 Person/Group Pickers to 2010 based</a:t>
            </a:r>
            <a:endParaRPr lang="nl-BE" sz="2000" b="1" dirty="0"/>
          </a:p>
        </p:txBody>
      </p:sp>
      <p:pic>
        <p:nvPicPr>
          <p:cNvPr id="5" name="Picture 4"/>
          <p:cNvPicPr>
            <a:picLocks noChangeAspect="1"/>
          </p:cNvPicPr>
          <p:nvPr/>
        </p:nvPicPr>
        <p:blipFill>
          <a:blip r:embed="rId2"/>
          <a:stretch>
            <a:fillRect/>
          </a:stretch>
        </p:blipFill>
        <p:spPr>
          <a:xfrm>
            <a:off x="9606492" y="2115061"/>
            <a:ext cx="1942857" cy="3257143"/>
          </a:xfrm>
          <a:prstGeom prst="rect">
            <a:avLst/>
          </a:prstGeom>
        </p:spPr>
      </p:pic>
    </p:spTree>
    <p:extLst>
      <p:ext uri="{BB962C8B-B14F-4D97-AF65-F5344CB8AC3E}">
        <p14:creationId xmlns:p14="http://schemas.microsoft.com/office/powerpoint/2010/main" val="3354243606"/>
      </p:ext>
    </p:extLst>
  </p:cSld>
  <p:clrMapOvr>
    <a:masterClrMapping/>
  </p:clrMapOvr>
  <p:transition>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solution – manual approach</a:t>
            </a:r>
            <a:endParaRPr lang="nl-BE" dirty="0"/>
          </a:p>
        </p:txBody>
      </p:sp>
      <p:sp>
        <p:nvSpPr>
          <p:cNvPr id="3" name="Text Placeholder 2"/>
          <p:cNvSpPr>
            <a:spLocks noGrp="1"/>
          </p:cNvSpPr>
          <p:nvPr>
            <p:ph type="body" sz="quarter" idx="10"/>
          </p:nvPr>
        </p:nvSpPr>
        <p:spPr/>
        <p:txBody>
          <a:bodyPr/>
          <a:lstStyle/>
          <a:p>
            <a:r>
              <a:rPr lang="en-US" dirty="0"/>
              <a:t>Upgrade guidance:</a:t>
            </a:r>
          </a:p>
          <a:p>
            <a:pPr lvl="1"/>
            <a:r>
              <a:rPr lang="nl-BE" dirty="0">
                <a:hlinkClick r:id="rId2"/>
              </a:rPr>
              <a:t>http://www.dotnetfunda.com/articles/show/2829/migrating-infopath-2007-form-to-2013-forms</a:t>
            </a:r>
          </a:p>
          <a:p>
            <a:pPr lvl="1"/>
            <a:r>
              <a:rPr lang="nl-BE" dirty="0">
                <a:hlinkClick r:id="rId2"/>
              </a:rPr>
              <a:t>http://blogs.msdn.com/b/infopath/archive/2010/04/08/upgrading-infopath-2007-forms-with-person-group-pickers-to-infopath-2010.aspx</a:t>
            </a:r>
            <a:r>
              <a:rPr lang="nl-BE" dirty="0"/>
              <a:t> </a:t>
            </a:r>
          </a:p>
        </p:txBody>
      </p:sp>
    </p:spTree>
    <p:extLst>
      <p:ext uri="{BB962C8B-B14F-4D97-AF65-F5344CB8AC3E}">
        <p14:creationId xmlns:p14="http://schemas.microsoft.com/office/powerpoint/2010/main" val="3339147322"/>
      </p:ext>
    </p:extLst>
  </p:cSld>
  <p:clrMapOvr>
    <a:masterClrMapping/>
  </p:clrMapOvr>
  <p:transition>
    <p:fad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 alternative solution</a:t>
            </a:r>
            <a:endParaRPr lang="nl-BE" dirty="0"/>
          </a:p>
        </p:txBody>
      </p:sp>
      <p:sp>
        <p:nvSpPr>
          <p:cNvPr id="3" name="Text Placeholder 2"/>
          <p:cNvSpPr>
            <a:spLocks noGrp="1"/>
          </p:cNvSpPr>
          <p:nvPr>
            <p:ph type="body" sz="quarter" idx="12"/>
          </p:nvPr>
        </p:nvSpPr>
        <p:spPr/>
        <p:txBody>
          <a:bodyPr/>
          <a:lstStyle/>
          <a:p>
            <a:endParaRPr lang="nl-BE"/>
          </a:p>
        </p:txBody>
      </p:sp>
    </p:spTree>
    <p:extLst>
      <p:ext uri="{BB962C8B-B14F-4D97-AF65-F5344CB8AC3E}">
        <p14:creationId xmlns:p14="http://schemas.microsoft.com/office/powerpoint/2010/main" val="11829761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Helping you decide…</a:t>
            </a:r>
            <a:endParaRPr lang="nl-BE" dirty="0"/>
          </a:p>
        </p:txBody>
      </p:sp>
      <p:cxnSp>
        <p:nvCxnSpPr>
          <p:cNvPr id="5" name="Straight Connector 4"/>
          <p:cNvCxnSpPr/>
          <p:nvPr/>
        </p:nvCxnSpPr>
        <p:spPr>
          <a:xfrm>
            <a:off x="3581399" y="1608667"/>
            <a:ext cx="0" cy="4275666"/>
          </a:xfrm>
          <a:prstGeom prst="line">
            <a:avLst/>
          </a:prstGeom>
          <a:ln w="19050">
            <a:solidFill>
              <a:srgbClr val="969696"/>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7061200" y="1532467"/>
            <a:ext cx="0" cy="4275666"/>
          </a:xfrm>
          <a:prstGeom prst="line">
            <a:avLst/>
          </a:prstGeom>
          <a:ln w="19050">
            <a:solidFill>
              <a:srgbClr val="969696"/>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032068" y="1532467"/>
            <a:ext cx="0" cy="4275666"/>
          </a:xfrm>
          <a:prstGeom prst="line">
            <a:avLst/>
          </a:prstGeom>
          <a:ln w="19050">
            <a:solidFill>
              <a:srgbClr val="969696"/>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677333" y="1884862"/>
            <a:ext cx="10565374" cy="28605"/>
          </a:xfrm>
          <a:prstGeom prst="line">
            <a:avLst/>
          </a:prstGeom>
          <a:ln w="19050">
            <a:solidFill>
              <a:srgbClr val="969696"/>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677332" y="2760133"/>
            <a:ext cx="10549468" cy="47970"/>
          </a:xfrm>
          <a:prstGeom prst="line">
            <a:avLst/>
          </a:prstGeom>
          <a:ln w="19050">
            <a:solidFill>
              <a:srgbClr val="969696"/>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677331" y="3556000"/>
            <a:ext cx="10566402" cy="42334"/>
          </a:xfrm>
          <a:prstGeom prst="line">
            <a:avLst/>
          </a:prstGeom>
          <a:ln w="19050">
            <a:solidFill>
              <a:srgbClr val="969696"/>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677331" y="4475094"/>
            <a:ext cx="10583336" cy="71506"/>
          </a:xfrm>
          <a:prstGeom prst="line">
            <a:avLst/>
          </a:prstGeom>
          <a:ln w="19050">
            <a:solidFill>
              <a:srgbClr val="969696"/>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677331" y="5367868"/>
            <a:ext cx="10591806" cy="56412"/>
          </a:xfrm>
          <a:prstGeom prst="line">
            <a:avLst/>
          </a:prstGeom>
          <a:ln w="19050">
            <a:solidFill>
              <a:srgbClr val="969696"/>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013202" y="1515530"/>
            <a:ext cx="2364109" cy="369332"/>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70" normalizeH="0" baseline="0" noProof="0" dirty="0">
                <a:ln>
                  <a:noFill/>
                </a:ln>
                <a:gradFill>
                  <a:gsLst>
                    <a:gs pos="2917">
                      <a:schemeClr val="bg2"/>
                    </a:gs>
                    <a:gs pos="95000">
                      <a:schemeClr val="bg2"/>
                    </a:gs>
                  </a:gsLst>
                  <a:lin ang="5400000" scaled="0"/>
                </a:gradFill>
                <a:effectLst/>
                <a:uLnTx/>
                <a:uFillTx/>
              </a:rPr>
              <a:t>JavaScript + HTML</a:t>
            </a:r>
            <a:endParaRPr kumimoji="0" lang="nl-BE" sz="2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sp>
        <p:nvSpPr>
          <p:cNvPr id="16" name="TextBox 15"/>
          <p:cNvSpPr txBox="1"/>
          <p:nvPr/>
        </p:nvSpPr>
        <p:spPr>
          <a:xfrm>
            <a:off x="7128927" y="1500373"/>
            <a:ext cx="3859775" cy="369332"/>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70" normalizeH="0" baseline="0" noProof="0" dirty="0" err="1">
                <a:ln>
                  <a:noFill/>
                </a:ln>
                <a:gradFill>
                  <a:gsLst>
                    <a:gs pos="2917">
                      <a:schemeClr val="bg2"/>
                    </a:gs>
                    <a:gs pos="95000">
                      <a:schemeClr val="bg2"/>
                    </a:gs>
                  </a:gsLst>
                  <a:lin ang="5400000" scaled="0"/>
                </a:gradFill>
                <a:effectLst/>
                <a:uLnTx/>
                <a:uFillTx/>
              </a:rPr>
              <a:t>ASP.Net</a:t>
            </a:r>
            <a:r>
              <a:rPr kumimoji="0" lang="en-US" sz="2400" b="0" i="0" u="none" strike="noStrike" kern="0" cap="none" spc="-70" normalizeH="0" baseline="0" noProof="0" dirty="0">
                <a:ln>
                  <a:noFill/>
                </a:ln>
                <a:gradFill>
                  <a:gsLst>
                    <a:gs pos="2917">
                      <a:schemeClr val="bg2"/>
                    </a:gs>
                    <a:gs pos="95000">
                      <a:schemeClr val="bg2"/>
                    </a:gs>
                  </a:gsLst>
                  <a:lin ang="5400000" scaled="0"/>
                </a:gradFill>
                <a:effectLst/>
                <a:uLnTx/>
                <a:uFillTx/>
              </a:rPr>
              <a:t> MVC or Forms Add-In</a:t>
            </a:r>
            <a:endParaRPr kumimoji="0" lang="nl-BE" sz="2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sp>
        <p:nvSpPr>
          <p:cNvPr id="17" name="TextBox 16"/>
          <p:cNvSpPr txBox="1"/>
          <p:nvPr/>
        </p:nvSpPr>
        <p:spPr>
          <a:xfrm>
            <a:off x="719665" y="2130823"/>
            <a:ext cx="1164421" cy="369332"/>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70" normalizeH="0" baseline="0" noProof="0" dirty="0">
                <a:ln>
                  <a:noFill/>
                </a:ln>
                <a:gradFill>
                  <a:gsLst>
                    <a:gs pos="2917">
                      <a:schemeClr val="bg2"/>
                    </a:gs>
                    <a:gs pos="95000">
                      <a:schemeClr val="bg2"/>
                    </a:gs>
                  </a:gsLst>
                  <a:lin ang="5400000" scaled="0"/>
                </a:gradFill>
                <a:effectLst/>
                <a:uLnTx/>
                <a:uFillTx/>
              </a:rPr>
              <a:t>Flexibility</a:t>
            </a:r>
            <a:endParaRPr kumimoji="0" lang="nl-BE" sz="2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sp>
        <p:nvSpPr>
          <p:cNvPr id="18" name="TextBox 17"/>
          <p:cNvSpPr txBox="1"/>
          <p:nvPr/>
        </p:nvSpPr>
        <p:spPr>
          <a:xfrm>
            <a:off x="677331" y="2990392"/>
            <a:ext cx="2794002" cy="369332"/>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70" normalizeH="0" baseline="0" noProof="0" dirty="0">
                <a:ln>
                  <a:noFill/>
                </a:ln>
                <a:gradFill>
                  <a:gsLst>
                    <a:gs pos="2917">
                      <a:schemeClr val="bg2"/>
                    </a:gs>
                    <a:gs pos="95000">
                      <a:schemeClr val="bg2"/>
                    </a:gs>
                  </a:gsLst>
                  <a:lin ang="5400000" scaled="0"/>
                </a:gradFill>
                <a:effectLst/>
                <a:uLnTx/>
                <a:uFillTx/>
              </a:rPr>
              <a:t>Hosting requirements</a:t>
            </a:r>
            <a:endParaRPr kumimoji="0" lang="nl-BE" sz="2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sp>
        <p:nvSpPr>
          <p:cNvPr id="19" name="TextBox 18"/>
          <p:cNvSpPr txBox="1"/>
          <p:nvPr/>
        </p:nvSpPr>
        <p:spPr>
          <a:xfrm>
            <a:off x="664632" y="3690263"/>
            <a:ext cx="2794002" cy="738664"/>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70" normalizeH="0" baseline="0" noProof="0" dirty="0">
                <a:ln>
                  <a:noFill/>
                </a:ln>
                <a:gradFill>
                  <a:gsLst>
                    <a:gs pos="2917">
                      <a:schemeClr val="bg2"/>
                    </a:gs>
                    <a:gs pos="95000">
                      <a:schemeClr val="bg2"/>
                    </a:gs>
                  </a:gsLst>
                  <a:lin ang="5400000" scaled="0"/>
                </a:gradFill>
                <a:effectLst/>
                <a:uLnTx/>
                <a:uFillTx/>
              </a:rPr>
              <a:t>Integration in SharePoint UI</a:t>
            </a:r>
            <a:endParaRPr kumimoji="0" lang="nl-BE" sz="2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sp>
        <p:nvSpPr>
          <p:cNvPr id="20" name="TextBox 19"/>
          <p:cNvSpPr txBox="1"/>
          <p:nvPr/>
        </p:nvSpPr>
        <p:spPr>
          <a:xfrm>
            <a:off x="681565" y="4757066"/>
            <a:ext cx="2794002" cy="369332"/>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70" normalizeH="0" baseline="0" noProof="0" dirty="0">
                <a:ln>
                  <a:noFill/>
                </a:ln>
                <a:gradFill>
                  <a:gsLst>
                    <a:gs pos="2917">
                      <a:schemeClr val="bg2"/>
                    </a:gs>
                    <a:gs pos="95000">
                      <a:schemeClr val="bg2"/>
                    </a:gs>
                  </a:gsLst>
                  <a:lin ang="5400000" scaled="0"/>
                </a:gradFill>
                <a:effectLst/>
                <a:uLnTx/>
                <a:uFillTx/>
              </a:rPr>
              <a:t>Deployment</a:t>
            </a:r>
            <a:endParaRPr kumimoji="0" lang="nl-BE" sz="24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sp>
        <p:nvSpPr>
          <p:cNvPr id="21" name="TextBox 20"/>
          <p:cNvSpPr txBox="1"/>
          <p:nvPr/>
        </p:nvSpPr>
        <p:spPr>
          <a:xfrm>
            <a:off x="3729568" y="2038490"/>
            <a:ext cx="3208864" cy="553998"/>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70" normalizeH="0" baseline="0" noProof="0" dirty="0">
                <a:ln>
                  <a:noFill/>
                </a:ln>
                <a:solidFill>
                  <a:schemeClr val="tx2"/>
                </a:solidFill>
                <a:effectLst/>
                <a:uLnTx/>
                <a:uFillTx/>
              </a:rPr>
              <a:t>Average:</a:t>
            </a:r>
            <a:r>
              <a:rPr kumimoji="0" lang="en-US" sz="1800" b="0" i="0" u="none" strike="noStrike" kern="0" cap="none" spc="-70" normalizeH="0" baseline="0" noProof="0" dirty="0">
                <a:ln>
                  <a:noFill/>
                </a:ln>
                <a:solidFill>
                  <a:schemeClr val="tx2"/>
                </a:solidFill>
                <a:effectLst/>
                <a:uLnTx/>
                <a:uFillTx/>
              </a:rPr>
              <a:t> calling authenticated services is harder</a:t>
            </a:r>
            <a:endParaRPr kumimoji="0" lang="nl-BE" sz="1800" b="0" i="0" u="none" strike="noStrike" kern="0" cap="none" spc="-70" normalizeH="0" baseline="0" noProof="0" dirty="0">
              <a:ln>
                <a:noFill/>
              </a:ln>
              <a:solidFill>
                <a:schemeClr val="tx2"/>
              </a:solidFill>
              <a:effectLst/>
              <a:uLnTx/>
              <a:uFillTx/>
            </a:endParaRPr>
          </a:p>
        </p:txBody>
      </p:sp>
      <p:sp>
        <p:nvSpPr>
          <p:cNvPr id="22" name="TextBox 21"/>
          <p:cNvSpPr txBox="1"/>
          <p:nvPr/>
        </p:nvSpPr>
        <p:spPr>
          <a:xfrm>
            <a:off x="7196418" y="2176990"/>
            <a:ext cx="3208864" cy="276999"/>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70" normalizeH="0" baseline="0" noProof="0" dirty="0">
                <a:ln>
                  <a:noFill/>
                </a:ln>
                <a:solidFill>
                  <a:schemeClr val="tx2"/>
                </a:solidFill>
                <a:effectLst/>
                <a:uLnTx/>
                <a:uFillTx/>
              </a:rPr>
              <a:t>Excellent:</a:t>
            </a:r>
            <a:r>
              <a:rPr kumimoji="0" lang="en-US" sz="1800" b="0" i="0" u="none" strike="noStrike" kern="0" cap="none" spc="-70" normalizeH="0" baseline="0" noProof="0" dirty="0">
                <a:ln>
                  <a:noFill/>
                </a:ln>
                <a:solidFill>
                  <a:schemeClr val="tx2"/>
                </a:solidFill>
                <a:effectLst/>
                <a:uLnTx/>
                <a:uFillTx/>
              </a:rPr>
              <a:t> everything is possible</a:t>
            </a:r>
            <a:endParaRPr kumimoji="0" lang="nl-BE" sz="1800" b="0" i="0" u="none" strike="noStrike" kern="0" cap="none" spc="-70" normalizeH="0" baseline="0" noProof="0" dirty="0">
              <a:ln>
                <a:noFill/>
              </a:ln>
              <a:solidFill>
                <a:schemeClr val="tx2"/>
              </a:solidFill>
              <a:effectLst/>
              <a:uLnTx/>
              <a:uFillTx/>
            </a:endParaRPr>
          </a:p>
        </p:txBody>
      </p:sp>
      <p:sp>
        <p:nvSpPr>
          <p:cNvPr id="23" name="TextBox 22"/>
          <p:cNvSpPr txBox="1"/>
          <p:nvPr/>
        </p:nvSpPr>
        <p:spPr>
          <a:xfrm>
            <a:off x="3729568" y="2898059"/>
            <a:ext cx="3208864" cy="553998"/>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70" normalizeH="0" baseline="0" noProof="0" dirty="0">
                <a:ln>
                  <a:noFill/>
                </a:ln>
                <a:solidFill>
                  <a:schemeClr val="tx2"/>
                </a:solidFill>
                <a:effectLst/>
                <a:uLnTx/>
                <a:uFillTx/>
              </a:rPr>
              <a:t>None:</a:t>
            </a:r>
            <a:r>
              <a:rPr kumimoji="0" lang="en-US" sz="1800" b="0" i="0" u="none" strike="noStrike" kern="0" cap="none" spc="-70" normalizeH="0" baseline="0" noProof="0" dirty="0">
                <a:ln>
                  <a:noFill/>
                </a:ln>
                <a:solidFill>
                  <a:schemeClr val="tx2"/>
                </a:solidFill>
                <a:effectLst/>
                <a:uLnTx/>
                <a:uFillTx/>
              </a:rPr>
              <a:t> hosted inside SharePoint and run in the user’s browser</a:t>
            </a:r>
            <a:endParaRPr kumimoji="0" lang="nl-BE" sz="1800" b="0" i="0" u="none" strike="noStrike" kern="0" cap="none" spc="-70" normalizeH="0" baseline="0" noProof="0" dirty="0">
              <a:ln>
                <a:noFill/>
              </a:ln>
              <a:solidFill>
                <a:schemeClr val="tx2"/>
              </a:solidFill>
              <a:effectLst/>
              <a:uLnTx/>
              <a:uFillTx/>
            </a:endParaRPr>
          </a:p>
        </p:txBody>
      </p:sp>
      <p:sp>
        <p:nvSpPr>
          <p:cNvPr id="24" name="TextBox 23"/>
          <p:cNvSpPr txBox="1"/>
          <p:nvPr/>
        </p:nvSpPr>
        <p:spPr>
          <a:xfrm>
            <a:off x="7196418" y="2898059"/>
            <a:ext cx="3581651" cy="553998"/>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70" normalizeH="0" baseline="0" noProof="0" dirty="0">
                <a:ln>
                  <a:noFill/>
                </a:ln>
                <a:solidFill>
                  <a:schemeClr val="tx2"/>
                </a:solidFill>
                <a:effectLst/>
                <a:uLnTx/>
                <a:uFillTx/>
              </a:rPr>
              <a:t>Host needed:</a:t>
            </a:r>
            <a:r>
              <a:rPr kumimoji="0" lang="en-US" sz="1800" b="0" i="0" u="none" strike="noStrike" kern="0" cap="none" spc="-70" normalizeH="0" baseline="0" noProof="0" dirty="0">
                <a:ln>
                  <a:noFill/>
                </a:ln>
                <a:solidFill>
                  <a:schemeClr val="tx2"/>
                </a:solidFill>
                <a:effectLst/>
                <a:uLnTx/>
                <a:uFillTx/>
              </a:rPr>
              <a:t> Azure web site (preferred) or on-premises IIS</a:t>
            </a:r>
            <a:endParaRPr kumimoji="0" lang="nl-BE" sz="1800" b="0" i="0" u="none" strike="noStrike" kern="0" cap="none" spc="-70" normalizeH="0" baseline="0" noProof="0" dirty="0">
              <a:ln>
                <a:noFill/>
              </a:ln>
              <a:solidFill>
                <a:schemeClr val="tx2"/>
              </a:solidFill>
              <a:effectLst/>
              <a:uLnTx/>
              <a:uFillTx/>
            </a:endParaRPr>
          </a:p>
        </p:txBody>
      </p:sp>
      <p:sp>
        <p:nvSpPr>
          <p:cNvPr id="25" name="TextBox 24"/>
          <p:cNvSpPr txBox="1"/>
          <p:nvPr/>
        </p:nvSpPr>
        <p:spPr>
          <a:xfrm>
            <a:off x="3729568" y="3782596"/>
            <a:ext cx="3208864" cy="553998"/>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70" normalizeH="0" baseline="0" noProof="0" dirty="0">
                <a:ln>
                  <a:noFill/>
                </a:ln>
                <a:solidFill>
                  <a:schemeClr val="tx2"/>
                </a:solidFill>
                <a:effectLst/>
                <a:uLnTx/>
                <a:uFillTx/>
              </a:rPr>
              <a:t>Excellent:</a:t>
            </a:r>
            <a:r>
              <a:rPr kumimoji="0" lang="en-US" sz="1800" b="0" i="0" u="none" strike="noStrike" kern="0" cap="none" spc="-70" normalizeH="0" baseline="0" noProof="0" dirty="0">
                <a:ln>
                  <a:noFill/>
                </a:ln>
                <a:solidFill>
                  <a:schemeClr val="tx2"/>
                </a:solidFill>
                <a:effectLst/>
                <a:uLnTx/>
                <a:uFillTx/>
              </a:rPr>
              <a:t> identical to InfoPath forms services</a:t>
            </a:r>
            <a:endParaRPr kumimoji="0" lang="nl-BE" sz="1800" b="0" i="0" u="none" strike="noStrike" kern="0" cap="none" spc="-70" normalizeH="0" baseline="0" noProof="0" dirty="0">
              <a:ln>
                <a:noFill/>
              </a:ln>
              <a:solidFill>
                <a:schemeClr val="tx2"/>
              </a:solidFill>
              <a:effectLst/>
              <a:uLnTx/>
              <a:uFillTx/>
            </a:endParaRPr>
          </a:p>
        </p:txBody>
      </p:sp>
      <p:sp>
        <p:nvSpPr>
          <p:cNvPr id="26" name="TextBox 25"/>
          <p:cNvSpPr txBox="1"/>
          <p:nvPr/>
        </p:nvSpPr>
        <p:spPr>
          <a:xfrm>
            <a:off x="7196418" y="3644097"/>
            <a:ext cx="3581650" cy="830997"/>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70" normalizeH="0" baseline="0" noProof="0" dirty="0">
                <a:ln>
                  <a:noFill/>
                </a:ln>
                <a:solidFill>
                  <a:schemeClr val="tx2"/>
                </a:solidFill>
                <a:effectLst/>
                <a:uLnTx/>
                <a:uFillTx/>
              </a:rPr>
              <a:t>Average:</a:t>
            </a:r>
            <a:r>
              <a:rPr kumimoji="0" lang="en-US" sz="1800" b="0" i="0" u="none" strike="noStrike" kern="0" cap="none" spc="-70" normalizeH="0" baseline="0" noProof="0" dirty="0">
                <a:ln>
                  <a:noFill/>
                </a:ln>
                <a:solidFill>
                  <a:schemeClr val="tx2"/>
                </a:solidFill>
                <a:effectLst/>
                <a:uLnTx/>
                <a:uFillTx/>
              </a:rPr>
              <a:t> runs outside of SharePoint, basic chrome and branding can be taken over</a:t>
            </a:r>
            <a:endParaRPr kumimoji="0" lang="nl-BE" sz="1800" b="0" i="0" u="none" strike="noStrike" kern="0" cap="none" spc="-70" normalizeH="0" baseline="0" noProof="0" dirty="0">
              <a:ln>
                <a:noFill/>
              </a:ln>
              <a:solidFill>
                <a:schemeClr val="tx2"/>
              </a:solidFill>
              <a:effectLst/>
              <a:uLnTx/>
              <a:uFillTx/>
            </a:endParaRPr>
          </a:p>
        </p:txBody>
      </p:sp>
      <p:sp>
        <p:nvSpPr>
          <p:cNvPr id="27" name="TextBox 26"/>
          <p:cNvSpPr txBox="1"/>
          <p:nvPr/>
        </p:nvSpPr>
        <p:spPr>
          <a:xfrm>
            <a:off x="3729568" y="4664733"/>
            <a:ext cx="3208864" cy="553998"/>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70" normalizeH="0" baseline="0" noProof="0" dirty="0">
                <a:ln>
                  <a:noFill/>
                </a:ln>
                <a:solidFill>
                  <a:schemeClr val="tx2"/>
                </a:solidFill>
                <a:effectLst/>
                <a:uLnTx/>
                <a:uFillTx/>
              </a:rPr>
              <a:t>Average:</a:t>
            </a:r>
            <a:r>
              <a:rPr kumimoji="0" lang="en-US" sz="1800" b="0" i="0" u="none" strike="noStrike" kern="0" cap="none" spc="-70" normalizeH="0" baseline="0" noProof="0" dirty="0">
                <a:ln>
                  <a:noFill/>
                </a:ln>
                <a:solidFill>
                  <a:schemeClr val="tx2"/>
                </a:solidFill>
                <a:effectLst/>
                <a:uLnTx/>
                <a:uFillTx/>
              </a:rPr>
              <a:t> requires custom code to deploy and update</a:t>
            </a:r>
            <a:endParaRPr kumimoji="0" lang="nl-BE" sz="1800" b="0" i="0" u="none" strike="noStrike" kern="0" cap="none" spc="-70" normalizeH="0" baseline="0" noProof="0" dirty="0">
              <a:ln>
                <a:noFill/>
              </a:ln>
              <a:solidFill>
                <a:schemeClr val="tx2"/>
              </a:solidFill>
              <a:effectLst/>
              <a:uLnTx/>
              <a:uFillTx/>
            </a:endParaRPr>
          </a:p>
        </p:txBody>
      </p:sp>
      <p:sp>
        <p:nvSpPr>
          <p:cNvPr id="28" name="TextBox 27"/>
          <p:cNvSpPr txBox="1"/>
          <p:nvPr/>
        </p:nvSpPr>
        <p:spPr>
          <a:xfrm>
            <a:off x="7196418" y="4526234"/>
            <a:ext cx="3809218" cy="830997"/>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70" normalizeH="0" baseline="0" noProof="0" dirty="0">
                <a:ln>
                  <a:noFill/>
                </a:ln>
                <a:solidFill>
                  <a:schemeClr val="tx2"/>
                </a:solidFill>
                <a:effectLst/>
                <a:uLnTx/>
                <a:uFillTx/>
              </a:rPr>
              <a:t>Good:</a:t>
            </a:r>
            <a:r>
              <a:rPr kumimoji="0" lang="en-US" sz="1800" b="0" i="0" u="none" strike="noStrike" kern="0" cap="none" spc="-70" normalizeH="0" baseline="0" noProof="0" dirty="0">
                <a:ln>
                  <a:noFill/>
                </a:ln>
                <a:solidFill>
                  <a:schemeClr val="tx2"/>
                </a:solidFill>
                <a:effectLst/>
                <a:uLnTx/>
                <a:uFillTx/>
              </a:rPr>
              <a:t> uses Add-In infrastructure for deployment. List level integration requires custom code</a:t>
            </a:r>
            <a:endParaRPr kumimoji="0" lang="nl-BE" sz="1800" b="0" i="0" u="none" strike="noStrike" kern="0" cap="none" spc="-70" normalizeH="0" baseline="0" noProof="0" dirty="0">
              <a:ln>
                <a:noFill/>
              </a:ln>
              <a:solidFill>
                <a:schemeClr val="tx2"/>
              </a:solidFill>
              <a:effectLst/>
              <a:uLnTx/>
              <a:uFillTx/>
            </a:endParaRPr>
          </a:p>
        </p:txBody>
      </p:sp>
      <p:sp>
        <p:nvSpPr>
          <p:cNvPr id="46" name="Oval 45"/>
          <p:cNvSpPr/>
          <p:nvPr/>
        </p:nvSpPr>
        <p:spPr bwMode="auto">
          <a:xfrm>
            <a:off x="4867329" y="5480206"/>
            <a:ext cx="655853" cy="655853"/>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36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1</a:t>
            </a:r>
            <a:endParaRPr kumimoji="0" lang="nl-BE" sz="36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7" name="Oval 46"/>
          <p:cNvSpPr/>
          <p:nvPr/>
        </p:nvSpPr>
        <p:spPr bwMode="auto">
          <a:xfrm>
            <a:off x="8029494" y="5474166"/>
            <a:ext cx="655853" cy="655853"/>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36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2</a:t>
            </a:r>
            <a:endParaRPr kumimoji="0" lang="nl-BE" sz="36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8" name="Oval 47"/>
          <p:cNvSpPr/>
          <p:nvPr/>
        </p:nvSpPr>
        <p:spPr bwMode="auto">
          <a:xfrm>
            <a:off x="9140273" y="5474167"/>
            <a:ext cx="655853" cy="655853"/>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36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3</a:t>
            </a:r>
            <a:endParaRPr kumimoji="0" lang="nl-BE" sz="36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Tree>
    <p:extLst>
      <p:ext uri="{BB962C8B-B14F-4D97-AF65-F5344CB8AC3E}">
        <p14:creationId xmlns:p14="http://schemas.microsoft.com/office/powerpoint/2010/main" val="1452974897"/>
      </p:ext>
    </p:extLst>
  </p:cSld>
  <p:clrMapOvr>
    <a:masterClrMapping/>
  </p:clrMapOvr>
  <p:transition>
    <p:fad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Office 365 Developer Patterns &amp; Practices</a:t>
            </a:r>
            <a:endParaRPr lang="nl-BE" sz="4800" dirty="0"/>
          </a:p>
        </p:txBody>
      </p:sp>
      <p:sp>
        <p:nvSpPr>
          <p:cNvPr id="3" name="Text Placeholder 2"/>
          <p:cNvSpPr>
            <a:spLocks noGrp="1"/>
          </p:cNvSpPr>
          <p:nvPr>
            <p:ph type="body" sz="quarter" idx="10"/>
          </p:nvPr>
        </p:nvSpPr>
        <p:spPr>
          <a:xfrm>
            <a:off x="519112" y="1447798"/>
            <a:ext cx="11149013" cy="4522695"/>
          </a:xfrm>
        </p:spPr>
        <p:txBody>
          <a:bodyPr/>
          <a:lstStyle/>
          <a:p>
            <a:r>
              <a:rPr lang="en-US" dirty="0"/>
              <a:t>All created IP and guidance will be available via PnP</a:t>
            </a:r>
          </a:p>
          <a:p>
            <a:r>
              <a:rPr lang="en-US" dirty="0"/>
              <a:t>We’ve setup a dedicated </a:t>
            </a:r>
            <a:r>
              <a:rPr lang="en-US" dirty="0" err="1"/>
              <a:t>github</a:t>
            </a:r>
            <a:r>
              <a:rPr lang="en-US" dirty="0"/>
              <a:t> repository focused on transformation: </a:t>
            </a:r>
            <a:r>
              <a:rPr lang="en-US" dirty="0">
                <a:hlinkClick r:id="rId2"/>
              </a:rPr>
              <a:t>https://github.com/OfficeDev/PnP-Transformation/tree/dev/InfoPath</a:t>
            </a:r>
            <a:r>
              <a:rPr lang="en-US" dirty="0"/>
              <a:t> </a:t>
            </a:r>
          </a:p>
          <a:p>
            <a:endParaRPr lang="nl-BE" dirty="0"/>
          </a:p>
        </p:txBody>
      </p:sp>
    </p:spTree>
    <p:extLst>
      <p:ext uri="{BB962C8B-B14F-4D97-AF65-F5344CB8AC3E}">
        <p14:creationId xmlns:p14="http://schemas.microsoft.com/office/powerpoint/2010/main" val="1518441972"/>
      </p:ext>
    </p:extLst>
  </p:cSld>
  <p:clrMapOvr>
    <a:masterClrMapping/>
  </p:clrMapOvr>
  <p:transition>
    <p:fad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 Page App (knockout.js)</a:t>
            </a:r>
            <a:endParaRPr lang="nl-BE" dirty="0"/>
          </a:p>
        </p:txBody>
      </p:sp>
      <p:pic>
        <p:nvPicPr>
          <p:cNvPr id="3" name="Picture 2"/>
          <p:cNvPicPr>
            <a:picLocks noChangeAspect="1"/>
          </p:cNvPicPr>
          <p:nvPr/>
        </p:nvPicPr>
        <p:blipFill>
          <a:blip r:embed="rId2"/>
          <a:stretch>
            <a:fillRect/>
          </a:stretch>
        </p:blipFill>
        <p:spPr>
          <a:xfrm>
            <a:off x="420436" y="2221277"/>
            <a:ext cx="4260613" cy="2455977"/>
          </a:xfrm>
          <a:prstGeom prst="rect">
            <a:avLst/>
          </a:prstGeom>
        </p:spPr>
      </p:pic>
      <p:sp>
        <p:nvSpPr>
          <p:cNvPr id="5" name="Right Arrow 4"/>
          <p:cNvSpPr/>
          <p:nvPr/>
        </p:nvSpPr>
        <p:spPr bwMode="auto">
          <a:xfrm>
            <a:off x="5058803" y="3295787"/>
            <a:ext cx="934135" cy="539430"/>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nl-BE" sz="2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6" name="TextBox 5"/>
          <p:cNvSpPr txBox="1"/>
          <p:nvPr/>
        </p:nvSpPr>
        <p:spPr>
          <a:xfrm>
            <a:off x="6537634" y="4887765"/>
            <a:ext cx="5130492" cy="553998"/>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70" normalizeH="0" baseline="0" noProof="0" dirty="0">
                <a:ln>
                  <a:noFill/>
                </a:ln>
                <a:gradFill>
                  <a:gsLst>
                    <a:gs pos="2917">
                      <a:schemeClr val="bg2"/>
                    </a:gs>
                    <a:gs pos="95000">
                      <a:schemeClr val="bg2"/>
                    </a:gs>
                  </a:gsLst>
                  <a:lin ang="5400000" scaled="0"/>
                </a:gradFill>
                <a:effectLst/>
                <a:uLnTx/>
                <a:uFillTx/>
              </a:rPr>
              <a:t>See </a:t>
            </a:r>
            <a:r>
              <a:rPr kumimoji="0" lang="en-US" sz="1800" b="0" i="0" u="none" strike="noStrike" kern="0" cap="none" spc="-70" normalizeH="0" baseline="0" noProof="0" dirty="0">
                <a:ln>
                  <a:noFill/>
                </a:ln>
                <a:gradFill>
                  <a:gsLst>
                    <a:gs pos="2917">
                      <a:schemeClr val="bg2"/>
                    </a:gs>
                    <a:gs pos="95000">
                      <a:schemeClr val="bg2"/>
                    </a:gs>
                  </a:gsLst>
                  <a:lin ang="5400000" scaled="0"/>
                </a:gradFill>
                <a:effectLst/>
                <a:uLnTx/>
                <a:uFillTx/>
                <a:hlinkClick r:id="rId3"/>
              </a:rPr>
              <a:t>EmployeeRegistration.KnockOut.SinglePageApp</a:t>
            </a:r>
            <a:r>
              <a:rPr kumimoji="0" lang="en-US" sz="1800" b="0" i="0" u="none" strike="noStrike" kern="0" cap="none" spc="-70" normalizeH="0" baseline="0" noProof="0" dirty="0">
                <a:ln>
                  <a:noFill/>
                </a:ln>
                <a:gradFill>
                  <a:gsLst>
                    <a:gs pos="2917">
                      <a:schemeClr val="bg2"/>
                    </a:gs>
                    <a:gs pos="95000">
                      <a:schemeClr val="bg2"/>
                    </a:gs>
                  </a:gsLst>
                  <a:lin ang="5400000" scaled="0"/>
                </a:gradFill>
                <a:effectLst/>
                <a:uLnTx/>
                <a:uFillTx/>
              </a:rPr>
              <a:t> on GitHub</a:t>
            </a:r>
            <a:endParaRPr kumimoji="0" lang="nl-BE" sz="18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sp>
        <p:nvSpPr>
          <p:cNvPr id="7" name="TextBox 6"/>
          <p:cNvSpPr txBox="1"/>
          <p:nvPr/>
        </p:nvSpPr>
        <p:spPr>
          <a:xfrm>
            <a:off x="420436" y="4887764"/>
            <a:ext cx="3444661" cy="276999"/>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70" normalizeH="0" baseline="0" noProof="0" dirty="0">
                <a:ln>
                  <a:noFill/>
                </a:ln>
                <a:gradFill>
                  <a:gsLst>
                    <a:gs pos="2917">
                      <a:schemeClr val="bg2"/>
                    </a:gs>
                    <a:gs pos="95000">
                      <a:schemeClr val="bg2"/>
                    </a:gs>
                  </a:gsLst>
                  <a:lin ang="5400000" scaled="0"/>
                </a:gradFill>
                <a:effectLst/>
                <a:uLnTx/>
                <a:uFillTx/>
              </a:rPr>
              <a:t>See </a:t>
            </a:r>
            <a:r>
              <a:rPr kumimoji="0" lang="en-US" sz="1800" b="0" i="0" u="none" strike="noStrike" kern="0" cap="none" spc="-70" normalizeH="0" baseline="0" noProof="0" dirty="0">
                <a:ln>
                  <a:noFill/>
                </a:ln>
                <a:gradFill>
                  <a:gsLst>
                    <a:gs pos="2917">
                      <a:schemeClr val="bg2"/>
                    </a:gs>
                    <a:gs pos="95000">
                      <a:schemeClr val="bg2"/>
                    </a:gs>
                  </a:gsLst>
                  <a:lin ang="5400000" scaled="0"/>
                </a:gradFill>
                <a:effectLst/>
                <a:uLnTx/>
                <a:uFillTx/>
                <a:hlinkClick r:id="rId4"/>
              </a:rPr>
              <a:t>EmployeeRegistration</a:t>
            </a:r>
            <a:r>
              <a:rPr kumimoji="0" lang="en-US" sz="1800" b="0" i="0" u="none" strike="noStrike" kern="0" cap="none" spc="-70" normalizeH="0" baseline="0" noProof="0" dirty="0">
                <a:ln>
                  <a:noFill/>
                </a:ln>
                <a:gradFill>
                  <a:gsLst>
                    <a:gs pos="2917">
                      <a:schemeClr val="bg2"/>
                    </a:gs>
                    <a:gs pos="95000">
                      <a:schemeClr val="bg2"/>
                    </a:gs>
                  </a:gsLst>
                  <a:lin ang="5400000" scaled="0"/>
                </a:gradFill>
                <a:effectLst/>
                <a:uLnTx/>
                <a:uFillTx/>
              </a:rPr>
              <a:t> on GitHub</a:t>
            </a:r>
            <a:endParaRPr kumimoji="0" lang="nl-BE" sz="18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pic>
        <p:nvPicPr>
          <p:cNvPr id="8" name="Picture 7"/>
          <p:cNvPicPr>
            <a:picLocks noChangeAspect="1"/>
          </p:cNvPicPr>
          <p:nvPr/>
        </p:nvPicPr>
        <p:blipFill>
          <a:blip r:embed="rId5"/>
          <a:stretch>
            <a:fillRect/>
          </a:stretch>
        </p:blipFill>
        <p:spPr>
          <a:xfrm>
            <a:off x="6537634" y="1348162"/>
            <a:ext cx="3990896" cy="3401455"/>
          </a:xfrm>
          <a:prstGeom prst="rect">
            <a:avLst/>
          </a:prstGeom>
        </p:spPr>
      </p:pic>
      <p:sp>
        <p:nvSpPr>
          <p:cNvPr id="10" name="Oval 9"/>
          <p:cNvSpPr/>
          <p:nvPr/>
        </p:nvSpPr>
        <p:spPr bwMode="auto">
          <a:xfrm>
            <a:off x="10786533" y="-349798"/>
            <a:ext cx="1868052" cy="1868052"/>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88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1</a:t>
            </a:r>
            <a:endParaRPr kumimoji="0" lang="nl-BE" sz="88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Tree>
    <p:extLst>
      <p:ext uri="{BB962C8B-B14F-4D97-AF65-F5344CB8AC3E}">
        <p14:creationId xmlns:p14="http://schemas.microsoft.com/office/powerpoint/2010/main" val="2827468561"/>
      </p:ext>
    </p:extLst>
  </p:cSld>
  <p:clrMapOvr>
    <a:masterClrMapping/>
  </p:clrMapOvr>
  <p:transition>
    <p:fad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ASP.Net</a:t>
            </a:r>
            <a:r>
              <a:rPr lang="en-US" dirty="0"/>
              <a:t> MVC</a:t>
            </a:r>
            <a:endParaRPr lang="nl-BE" dirty="0"/>
          </a:p>
        </p:txBody>
      </p:sp>
      <p:pic>
        <p:nvPicPr>
          <p:cNvPr id="3" name="Picture 2"/>
          <p:cNvPicPr>
            <a:picLocks noChangeAspect="1"/>
          </p:cNvPicPr>
          <p:nvPr/>
        </p:nvPicPr>
        <p:blipFill>
          <a:blip r:embed="rId2"/>
          <a:stretch>
            <a:fillRect/>
          </a:stretch>
        </p:blipFill>
        <p:spPr>
          <a:xfrm>
            <a:off x="420436" y="2221277"/>
            <a:ext cx="4260613" cy="2455977"/>
          </a:xfrm>
          <a:prstGeom prst="rect">
            <a:avLst/>
          </a:prstGeom>
        </p:spPr>
      </p:pic>
      <p:sp>
        <p:nvSpPr>
          <p:cNvPr id="5" name="Right Arrow 4"/>
          <p:cNvSpPr/>
          <p:nvPr/>
        </p:nvSpPr>
        <p:spPr bwMode="auto">
          <a:xfrm>
            <a:off x="5058803" y="3295787"/>
            <a:ext cx="934135" cy="539430"/>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nl-BE" sz="2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6" name="TextBox 5"/>
          <p:cNvSpPr txBox="1"/>
          <p:nvPr/>
        </p:nvSpPr>
        <p:spPr>
          <a:xfrm>
            <a:off x="6537633" y="4887765"/>
            <a:ext cx="4063613" cy="276999"/>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70" normalizeH="0" baseline="0" noProof="0" dirty="0">
                <a:ln>
                  <a:noFill/>
                </a:ln>
                <a:gradFill>
                  <a:gsLst>
                    <a:gs pos="2917">
                      <a:schemeClr val="bg2"/>
                    </a:gs>
                    <a:gs pos="95000">
                      <a:schemeClr val="bg2"/>
                    </a:gs>
                  </a:gsLst>
                  <a:lin ang="5400000" scaled="0"/>
                </a:gradFill>
                <a:effectLst/>
                <a:uLnTx/>
                <a:uFillTx/>
              </a:rPr>
              <a:t>See </a:t>
            </a:r>
            <a:r>
              <a:rPr kumimoji="0" lang="en-US" sz="1800" b="0" i="0" u="none" strike="noStrike" kern="0" cap="none" spc="-70" normalizeH="0" baseline="0" noProof="0" dirty="0" err="1">
                <a:ln>
                  <a:noFill/>
                </a:ln>
                <a:gradFill>
                  <a:gsLst>
                    <a:gs pos="2917">
                      <a:schemeClr val="bg2"/>
                    </a:gs>
                    <a:gs pos="95000">
                      <a:schemeClr val="bg2"/>
                    </a:gs>
                  </a:gsLst>
                  <a:lin ang="5400000" scaled="0"/>
                </a:gradFill>
                <a:effectLst/>
                <a:uLnTx/>
                <a:uFillTx/>
                <a:hlinkClick r:id="rId3"/>
              </a:rPr>
              <a:t>EmployeeRegistration.MVC</a:t>
            </a:r>
            <a:r>
              <a:rPr kumimoji="0" lang="en-US" sz="1800" b="0" i="0" u="none" strike="noStrike" kern="0" cap="none" spc="-70" normalizeH="0" baseline="0" noProof="0" dirty="0">
                <a:ln>
                  <a:noFill/>
                </a:ln>
                <a:gradFill>
                  <a:gsLst>
                    <a:gs pos="2917">
                      <a:schemeClr val="bg2"/>
                    </a:gs>
                    <a:gs pos="95000">
                      <a:schemeClr val="bg2"/>
                    </a:gs>
                  </a:gsLst>
                  <a:lin ang="5400000" scaled="0"/>
                </a:gradFill>
                <a:effectLst/>
                <a:uLnTx/>
                <a:uFillTx/>
              </a:rPr>
              <a:t> on GitHub</a:t>
            </a:r>
            <a:endParaRPr kumimoji="0" lang="nl-BE" sz="18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sp>
        <p:nvSpPr>
          <p:cNvPr id="7" name="TextBox 6"/>
          <p:cNvSpPr txBox="1"/>
          <p:nvPr/>
        </p:nvSpPr>
        <p:spPr>
          <a:xfrm>
            <a:off x="420436" y="4887764"/>
            <a:ext cx="3444661" cy="276999"/>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70" normalizeH="0" baseline="0" noProof="0" dirty="0">
                <a:ln>
                  <a:noFill/>
                </a:ln>
                <a:gradFill>
                  <a:gsLst>
                    <a:gs pos="2917">
                      <a:schemeClr val="bg2"/>
                    </a:gs>
                    <a:gs pos="95000">
                      <a:schemeClr val="bg2"/>
                    </a:gs>
                  </a:gsLst>
                  <a:lin ang="5400000" scaled="0"/>
                </a:gradFill>
                <a:effectLst/>
                <a:uLnTx/>
                <a:uFillTx/>
              </a:rPr>
              <a:t>See </a:t>
            </a:r>
            <a:r>
              <a:rPr kumimoji="0" lang="en-US" sz="1800" b="0" i="0" u="none" strike="noStrike" kern="0" cap="none" spc="-70" normalizeH="0" baseline="0" noProof="0" dirty="0">
                <a:ln>
                  <a:noFill/>
                </a:ln>
                <a:gradFill>
                  <a:gsLst>
                    <a:gs pos="2917">
                      <a:schemeClr val="bg2"/>
                    </a:gs>
                    <a:gs pos="95000">
                      <a:schemeClr val="bg2"/>
                    </a:gs>
                  </a:gsLst>
                  <a:lin ang="5400000" scaled="0"/>
                </a:gradFill>
                <a:effectLst/>
                <a:uLnTx/>
                <a:uFillTx/>
                <a:hlinkClick r:id="rId4"/>
              </a:rPr>
              <a:t>EmployeeRegistration</a:t>
            </a:r>
            <a:r>
              <a:rPr kumimoji="0" lang="en-US" sz="1800" b="0" i="0" u="none" strike="noStrike" kern="0" cap="none" spc="-70" normalizeH="0" baseline="0" noProof="0" dirty="0">
                <a:ln>
                  <a:noFill/>
                </a:ln>
                <a:gradFill>
                  <a:gsLst>
                    <a:gs pos="2917">
                      <a:schemeClr val="bg2"/>
                    </a:gs>
                    <a:gs pos="95000">
                      <a:schemeClr val="bg2"/>
                    </a:gs>
                  </a:gsLst>
                  <a:lin ang="5400000" scaled="0"/>
                </a:gradFill>
                <a:effectLst/>
                <a:uLnTx/>
                <a:uFillTx/>
              </a:rPr>
              <a:t> on GitHub</a:t>
            </a:r>
            <a:endParaRPr kumimoji="0" lang="nl-BE" sz="18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pic>
        <p:nvPicPr>
          <p:cNvPr id="8" name="Picture 7"/>
          <p:cNvPicPr>
            <a:picLocks noChangeAspect="1"/>
          </p:cNvPicPr>
          <p:nvPr/>
        </p:nvPicPr>
        <p:blipFill>
          <a:blip r:embed="rId5"/>
          <a:stretch>
            <a:fillRect/>
          </a:stretch>
        </p:blipFill>
        <p:spPr>
          <a:xfrm>
            <a:off x="6259485" y="1697835"/>
            <a:ext cx="5706264" cy="3195903"/>
          </a:xfrm>
          <a:prstGeom prst="rect">
            <a:avLst/>
          </a:prstGeom>
        </p:spPr>
      </p:pic>
      <p:sp>
        <p:nvSpPr>
          <p:cNvPr id="9" name="Oval 8"/>
          <p:cNvSpPr/>
          <p:nvPr/>
        </p:nvSpPr>
        <p:spPr bwMode="auto">
          <a:xfrm>
            <a:off x="10786533" y="-349798"/>
            <a:ext cx="1868052" cy="1868052"/>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88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2</a:t>
            </a:r>
            <a:endParaRPr kumimoji="0" lang="nl-BE" sz="88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Tree>
    <p:extLst>
      <p:ext uri="{BB962C8B-B14F-4D97-AF65-F5344CB8AC3E}">
        <p14:creationId xmlns:p14="http://schemas.microsoft.com/office/powerpoint/2010/main" val="370048682"/>
      </p:ext>
    </p:extLst>
  </p:cSld>
  <p:clrMapOvr>
    <a:masterClrMapping/>
  </p:clrMapOvr>
  <p:transition>
    <p:fade/>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ASP.Net</a:t>
            </a:r>
            <a:r>
              <a:rPr lang="en-US" dirty="0"/>
              <a:t> Forms</a:t>
            </a:r>
            <a:endParaRPr lang="nl-BE" dirty="0"/>
          </a:p>
        </p:txBody>
      </p:sp>
      <p:pic>
        <p:nvPicPr>
          <p:cNvPr id="3" name="Picture 2"/>
          <p:cNvPicPr>
            <a:picLocks noChangeAspect="1"/>
          </p:cNvPicPr>
          <p:nvPr/>
        </p:nvPicPr>
        <p:blipFill>
          <a:blip r:embed="rId2"/>
          <a:stretch>
            <a:fillRect/>
          </a:stretch>
        </p:blipFill>
        <p:spPr>
          <a:xfrm>
            <a:off x="420436" y="2221277"/>
            <a:ext cx="4260613" cy="2455977"/>
          </a:xfrm>
          <a:prstGeom prst="rect">
            <a:avLst/>
          </a:prstGeom>
        </p:spPr>
      </p:pic>
      <p:pic>
        <p:nvPicPr>
          <p:cNvPr id="4" name="Picture 3"/>
          <p:cNvPicPr>
            <a:picLocks noChangeAspect="1"/>
          </p:cNvPicPr>
          <p:nvPr/>
        </p:nvPicPr>
        <p:blipFill>
          <a:blip r:embed="rId3"/>
          <a:stretch>
            <a:fillRect/>
          </a:stretch>
        </p:blipFill>
        <p:spPr>
          <a:xfrm>
            <a:off x="6537633" y="2108835"/>
            <a:ext cx="4494026" cy="2996017"/>
          </a:xfrm>
          <a:prstGeom prst="rect">
            <a:avLst/>
          </a:prstGeom>
        </p:spPr>
      </p:pic>
      <p:sp>
        <p:nvSpPr>
          <p:cNvPr id="5" name="Right Arrow 4"/>
          <p:cNvSpPr/>
          <p:nvPr/>
        </p:nvSpPr>
        <p:spPr bwMode="auto">
          <a:xfrm>
            <a:off x="5229842" y="3337128"/>
            <a:ext cx="934135" cy="539430"/>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nl-BE" sz="22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6" name="TextBox 5"/>
          <p:cNvSpPr txBox="1"/>
          <p:nvPr/>
        </p:nvSpPr>
        <p:spPr>
          <a:xfrm>
            <a:off x="6537633" y="4887765"/>
            <a:ext cx="4063613" cy="276999"/>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70" normalizeH="0" baseline="0" noProof="0" dirty="0">
                <a:ln>
                  <a:noFill/>
                </a:ln>
                <a:gradFill>
                  <a:gsLst>
                    <a:gs pos="2917">
                      <a:schemeClr val="bg2"/>
                    </a:gs>
                    <a:gs pos="95000">
                      <a:schemeClr val="bg2"/>
                    </a:gs>
                  </a:gsLst>
                  <a:lin ang="5400000" scaled="0"/>
                </a:gradFill>
                <a:effectLst/>
                <a:uLnTx/>
                <a:uFillTx/>
              </a:rPr>
              <a:t>See </a:t>
            </a:r>
            <a:r>
              <a:rPr kumimoji="0" lang="en-US" sz="1800" b="0" i="0" u="none" strike="noStrike" kern="0" cap="none" spc="-70" normalizeH="0" baseline="0" noProof="0" dirty="0">
                <a:ln>
                  <a:noFill/>
                </a:ln>
                <a:gradFill>
                  <a:gsLst>
                    <a:gs pos="2917">
                      <a:schemeClr val="bg2"/>
                    </a:gs>
                    <a:gs pos="95000">
                      <a:schemeClr val="bg2"/>
                    </a:gs>
                  </a:gsLst>
                  <a:lin ang="5400000" scaled="0"/>
                </a:gradFill>
                <a:effectLst/>
                <a:uLnTx/>
                <a:uFillTx/>
                <a:hlinkClick r:id="rId4"/>
              </a:rPr>
              <a:t>EmployeeRegistration.Forms</a:t>
            </a:r>
            <a:r>
              <a:rPr kumimoji="0" lang="en-US" sz="1800" b="0" i="0" u="none" strike="noStrike" kern="0" cap="none" spc="-70" normalizeH="0" baseline="0" noProof="0" dirty="0">
                <a:ln>
                  <a:noFill/>
                </a:ln>
                <a:gradFill>
                  <a:gsLst>
                    <a:gs pos="2917">
                      <a:schemeClr val="bg2"/>
                    </a:gs>
                    <a:gs pos="95000">
                      <a:schemeClr val="bg2"/>
                    </a:gs>
                  </a:gsLst>
                  <a:lin ang="5400000" scaled="0"/>
                </a:gradFill>
                <a:effectLst/>
                <a:uLnTx/>
                <a:uFillTx/>
              </a:rPr>
              <a:t> on GitHub</a:t>
            </a:r>
            <a:endParaRPr kumimoji="0" lang="nl-BE" sz="18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sp>
        <p:nvSpPr>
          <p:cNvPr id="7" name="TextBox 6"/>
          <p:cNvSpPr txBox="1"/>
          <p:nvPr/>
        </p:nvSpPr>
        <p:spPr>
          <a:xfrm>
            <a:off x="420436" y="4887764"/>
            <a:ext cx="3444661" cy="276999"/>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70" normalizeH="0" baseline="0" noProof="0" dirty="0">
                <a:ln>
                  <a:noFill/>
                </a:ln>
                <a:gradFill>
                  <a:gsLst>
                    <a:gs pos="2917">
                      <a:schemeClr val="bg2"/>
                    </a:gs>
                    <a:gs pos="95000">
                      <a:schemeClr val="bg2"/>
                    </a:gs>
                  </a:gsLst>
                  <a:lin ang="5400000" scaled="0"/>
                </a:gradFill>
                <a:effectLst/>
                <a:uLnTx/>
                <a:uFillTx/>
              </a:rPr>
              <a:t>See </a:t>
            </a:r>
            <a:r>
              <a:rPr kumimoji="0" lang="en-US" sz="1800" b="0" i="0" u="none" strike="noStrike" kern="0" cap="none" spc="-70" normalizeH="0" baseline="0" noProof="0" dirty="0">
                <a:ln>
                  <a:noFill/>
                </a:ln>
                <a:gradFill>
                  <a:gsLst>
                    <a:gs pos="2917">
                      <a:schemeClr val="bg2"/>
                    </a:gs>
                    <a:gs pos="95000">
                      <a:schemeClr val="bg2"/>
                    </a:gs>
                  </a:gsLst>
                  <a:lin ang="5400000" scaled="0"/>
                </a:gradFill>
                <a:effectLst/>
                <a:uLnTx/>
                <a:uFillTx/>
                <a:hlinkClick r:id="rId5"/>
              </a:rPr>
              <a:t>EmployeeRegistration</a:t>
            </a:r>
            <a:r>
              <a:rPr kumimoji="0" lang="en-US" sz="1800" b="0" i="0" u="none" strike="noStrike" kern="0" cap="none" spc="-70" normalizeH="0" baseline="0" noProof="0" dirty="0">
                <a:ln>
                  <a:noFill/>
                </a:ln>
                <a:gradFill>
                  <a:gsLst>
                    <a:gs pos="2917">
                      <a:schemeClr val="bg2"/>
                    </a:gs>
                    <a:gs pos="95000">
                      <a:schemeClr val="bg2"/>
                    </a:gs>
                  </a:gsLst>
                  <a:lin ang="5400000" scaled="0"/>
                </a:gradFill>
                <a:effectLst/>
                <a:uLnTx/>
                <a:uFillTx/>
              </a:rPr>
              <a:t> on GitHub</a:t>
            </a:r>
            <a:endParaRPr kumimoji="0" lang="nl-BE" sz="1800" b="0" i="0" u="none" strike="noStrike" kern="0" cap="none" spc="-70" normalizeH="0" baseline="0" noProof="0" dirty="0">
              <a:ln>
                <a:noFill/>
              </a:ln>
              <a:gradFill>
                <a:gsLst>
                  <a:gs pos="2917">
                    <a:schemeClr val="bg2"/>
                  </a:gs>
                  <a:gs pos="95000">
                    <a:schemeClr val="bg2"/>
                  </a:gs>
                </a:gsLst>
                <a:lin ang="5400000" scaled="0"/>
              </a:gradFill>
              <a:effectLst/>
              <a:uLnTx/>
              <a:uFillTx/>
            </a:endParaRPr>
          </a:p>
        </p:txBody>
      </p:sp>
      <p:sp>
        <p:nvSpPr>
          <p:cNvPr id="8" name="Oval 7"/>
          <p:cNvSpPr/>
          <p:nvPr/>
        </p:nvSpPr>
        <p:spPr bwMode="auto">
          <a:xfrm>
            <a:off x="10786533" y="-349798"/>
            <a:ext cx="1868052" cy="1868052"/>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88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3</a:t>
            </a:r>
            <a:endParaRPr kumimoji="0" lang="nl-BE" sz="88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Tree>
    <p:extLst>
      <p:ext uri="{BB962C8B-B14F-4D97-AF65-F5344CB8AC3E}">
        <p14:creationId xmlns:p14="http://schemas.microsoft.com/office/powerpoint/2010/main" val="3133261437"/>
      </p:ext>
    </p:extLst>
  </p:cSld>
  <p:clrMapOvr>
    <a:masterClrMapping/>
  </p:clrMapOvr>
  <p:transition>
    <p:fade/>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InfoPath Safe Driving rules</a:t>
            </a:r>
          </a:p>
        </p:txBody>
      </p:sp>
    </p:spTree>
    <p:extLst>
      <p:ext uri="{BB962C8B-B14F-4D97-AF65-F5344CB8AC3E}">
        <p14:creationId xmlns:p14="http://schemas.microsoft.com/office/powerpoint/2010/main" val="341741518"/>
      </p:ext>
    </p:extLst>
  </p:cSld>
  <p:clrMapOvr>
    <a:masterClrMapping/>
  </p:clrMapOvr>
  <p:transition>
    <p:fade/>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nl-BE" dirty="0"/>
          </a:p>
        </p:txBody>
      </p:sp>
      <p:sp>
        <p:nvSpPr>
          <p:cNvPr id="3" name="Text Placeholder 2"/>
          <p:cNvSpPr>
            <a:spLocks noGrp="1"/>
          </p:cNvSpPr>
          <p:nvPr>
            <p:ph type="body" sz="quarter" idx="10"/>
          </p:nvPr>
        </p:nvSpPr>
        <p:spPr/>
        <p:txBody>
          <a:bodyPr/>
          <a:lstStyle/>
          <a:p>
            <a:r>
              <a:rPr lang="en-US" dirty="0"/>
              <a:t>The InfoPath JDP program is helping remediate problematic forms</a:t>
            </a:r>
          </a:p>
          <a:p>
            <a:r>
              <a:rPr lang="en-US" dirty="0"/>
              <a:t>This section offers InfoPath Safe Driving Rules: what are the InfoPath patterns that should be avoided in the future</a:t>
            </a:r>
            <a:endParaRPr lang="nl-BE" dirty="0"/>
          </a:p>
        </p:txBody>
      </p:sp>
    </p:spTree>
    <p:extLst>
      <p:ext uri="{BB962C8B-B14F-4D97-AF65-F5344CB8AC3E}">
        <p14:creationId xmlns:p14="http://schemas.microsoft.com/office/powerpoint/2010/main" val="268736563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Potentially problematic forms</a:t>
            </a:r>
            <a:endParaRPr lang="nl-BE" dirty="0"/>
          </a:p>
        </p:txBody>
      </p:sp>
      <p:sp>
        <p:nvSpPr>
          <p:cNvPr id="3" name="Text Placeholder 2"/>
          <p:cNvSpPr>
            <a:spLocks noGrp="1"/>
          </p:cNvSpPr>
          <p:nvPr>
            <p:ph type="body" sz="quarter" idx="10"/>
          </p:nvPr>
        </p:nvSpPr>
        <p:spPr/>
        <p:txBody>
          <a:bodyPr/>
          <a:lstStyle/>
          <a:p>
            <a:r>
              <a:rPr lang="en-US" dirty="0"/>
              <a:t>All forms with managed code</a:t>
            </a:r>
          </a:p>
          <a:p>
            <a:r>
              <a:rPr lang="en-US" dirty="0"/>
              <a:t>All forms with unsupported soap or rest calls</a:t>
            </a:r>
          </a:p>
          <a:p>
            <a:r>
              <a:rPr lang="en-US" dirty="0"/>
              <a:t>All forms that have a data connection (ado / </a:t>
            </a:r>
            <a:r>
              <a:rPr lang="en-US" dirty="0" err="1"/>
              <a:t>bdc</a:t>
            </a:r>
            <a:r>
              <a:rPr lang="en-US" dirty="0"/>
              <a:t>)</a:t>
            </a:r>
          </a:p>
          <a:p>
            <a:endParaRPr lang="en-US" dirty="0"/>
          </a:p>
          <a:p>
            <a:r>
              <a:rPr lang="en-US" dirty="0"/>
              <a:t>Note:</a:t>
            </a:r>
          </a:p>
          <a:p>
            <a:pPr lvl="1"/>
            <a:r>
              <a:rPr lang="en-US" b="1" dirty="0"/>
              <a:t>Forms that only can be opened in InfoPath client are always marked as safe</a:t>
            </a:r>
          </a:p>
          <a:p>
            <a:pPr lvl="1"/>
            <a:r>
              <a:rPr lang="en-US" dirty="0"/>
              <a:t>Very old (InfoPath 2003 (version 11)) forms are marked as safe since they can only be opened by the client anyway</a:t>
            </a:r>
            <a:endParaRPr lang="nl-BE" dirty="0"/>
          </a:p>
        </p:txBody>
      </p:sp>
    </p:spTree>
    <p:extLst>
      <p:ext uri="{BB962C8B-B14F-4D97-AF65-F5344CB8AC3E}">
        <p14:creationId xmlns:p14="http://schemas.microsoft.com/office/powerpoint/2010/main" val="243042454"/>
      </p:ext>
    </p:extLst>
  </p:cSld>
  <p:clrMapOvr>
    <a:masterClrMapping/>
  </p:clrMapOvr>
  <p:transition>
    <p:fade/>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 1: Avoid code behind</a:t>
            </a:r>
            <a:endParaRPr lang="nl-BE" dirty="0"/>
          </a:p>
        </p:txBody>
      </p:sp>
      <p:sp>
        <p:nvSpPr>
          <p:cNvPr id="3" name="Text Placeholder 2"/>
          <p:cNvSpPr>
            <a:spLocks noGrp="1"/>
          </p:cNvSpPr>
          <p:nvPr>
            <p:ph type="body" sz="quarter" idx="10"/>
          </p:nvPr>
        </p:nvSpPr>
        <p:spPr/>
        <p:txBody>
          <a:bodyPr/>
          <a:lstStyle/>
          <a:p>
            <a:r>
              <a:rPr lang="en-US" dirty="0"/>
              <a:t>Why:</a:t>
            </a:r>
          </a:p>
          <a:p>
            <a:pPr lvl="1"/>
            <a:r>
              <a:rPr lang="en-US" dirty="0"/>
              <a:t>Forms with code behind deploy their code using a sandboxed solution</a:t>
            </a:r>
          </a:p>
          <a:p>
            <a:pPr lvl="1"/>
            <a:r>
              <a:rPr lang="en-US" dirty="0"/>
              <a:t>Sandboxed solutions with code </a:t>
            </a:r>
            <a:r>
              <a:rPr lang="en-US" strike="sngStrike" dirty="0"/>
              <a:t>are deprecated in </a:t>
            </a:r>
            <a:r>
              <a:rPr lang="en-US" strike="sngStrike" dirty="0" err="1"/>
              <a:t>DvNext</a:t>
            </a:r>
            <a:r>
              <a:rPr lang="en-US" strike="sngStrike" dirty="0"/>
              <a:t>/MT and should be avoided if possible. See </a:t>
            </a:r>
            <a:r>
              <a:rPr lang="nl-BE" strike="sngStrike" dirty="0">
                <a:hlinkClick r:id="rId2"/>
              </a:rPr>
              <a:t>http://blogs.msdn.com/b/sharepointdev/archive/2014/01/14/deprecation-of-custom-code-in-sandboxed-solutions.aspx</a:t>
            </a:r>
            <a:r>
              <a:rPr lang="nl-BE" strike="sngStrike" dirty="0"/>
              <a:t> </a:t>
            </a:r>
            <a:r>
              <a:rPr lang="nl-BE" strike="sngStrike" dirty="0" err="1"/>
              <a:t>for</a:t>
            </a:r>
            <a:r>
              <a:rPr lang="nl-BE" strike="sngStrike" dirty="0"/>
              <a:t> more details</a:t>
            </a:r>
            <a:r>
              <a:rPr lang="nl-BE" dirty="0"/>
              <a:t> are </a:t>
            </a:r>
            <a:r>
              <a:rPr lang="nl-BE" dirty="0" err="1"/>
              <a:t>not</a:t>
            </a:r>
            <a:r>
              <a:rPr lang="nl-BE" dirty="0"/>
              <a:t> </a:t>
            </a:r>
            <a:r>
              <a:rPr lang="nl-BE" dirty="0" err="1"/>
              <a:t>allowed</a:t>
            </a:r>
            <a:r>
              <a:rPr lang="nl-BE" dirty="0"/>
              <a:t> </a:t>
            </a:r>
            <a:r>
              <a:rPr lang="nl-BE" dirty="0" err="1"/>
              <a:t>anymore</a:t>
            </a:r>
            <a:r>
              <a:rPr lang="nl-BE" dirty="0"/>
              <a:t>.</a:t>
            </a:r>
            <a:endParaRPr lang="en-US" dirty="0"/>
          </a:p>
          <a:p>
            <a:pPr lvl="1"/>
            <a:endParaRPr lang="en-US" dirty="0"/>
          </a:p>
          <a:p>
            <a:r>
              <a:rPr lang="en-US" dirty="0"/>
              <a:t>Alternative approach:</a:t>
            </a:r>
          </a:p>
          <a:p>
            <a:pPr lvl="1"/>
            <a:r>
              <a:rPr lang="en-US" dirty="0"/>
              <a:t>Call out to a custom service that uses CSOM to perform the needed steps</a:t>
            </a:r>
          </a:p>
          <a:p>
            <a:pPr lvl="1"/>
            <a:r>
              <a:rPr lang="en-US" dirty="0"/>
              <a:t>Use an alternative approach like a SharePoint Add-In</a:t>
            </a:r>
            <a:endParaRPr lang="nl-BE" dirty="0"/>
          </a:p>
        </p:txBody>
      </p:sp>
    </p:spTree>
    <p:extLst>
      <p:ext uri="{BB962C8B-B14F-4D97-AF65-F5344CB8AC3E}">
        <p14:creationId xmlns:p14="http://schemas.microsoft.com/office/powerpoint/2010/main" val="1285495714"/>
      </p:ext>
    </p:extLst>
  </p:cSld>
  <p:clrMapOvr>
    <a:masterClrMapping/>
  </p:clrMapOvr>
  <p:transition>
    <p:fade/>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 2: Avoid using SharePoint ASMX/REST services</a:t>
            </a:r>
            <a:endParaRPr lang="nl-BE" dirty="0"/>
          </a:p>
        </p:txBody>
      </p:sp>
      <p:sp>
        <p:nvSpPr>
          <p:cNvPr id="3" name="Text Placeholder 2"/>
          <p:cNvSpPr>
            <a:spLocks noGrp="1"/>
          </p:cNvSpPr>
          <p:nvPr>
            <p:ph type="body" sz="quarter" idx="10"/>
          </p:nvPr>
        </p:nvSpPr>
        <p:spPr>
          <a:xfrm>
            <a:off x="519112" y="1862240"/>
            <a:ext cx="11149013" cy="2043636"/>
          </a:xfrm>
        </p:spPr>
        <p:txBody>
          <a:bodyPr/>
          <a:lstStyle/>
          <a:p>
            <a:r>
              <a:rPr lang="en-US" dirty="0"/>
              <a:t>Why:</a:t>
            </a:r>
          </a:p>
          <a:p>
            <a:pPr lvl="1"/>
            <a:r>
              <a:rPr lang="en-US" dirty="0"/>
              <a:t>SharePoint </a:t>
            </a:r>
            <a:r>
              <a:rPr lang="en-US" dirty="0" err="1"/>
              <a:t>DvNext</a:t>
            </a:r>
            <a:r>
              <a:rPr lang="en-US" dirty="0"/>
              <a:t>/MT has loop back protection enabled causing most calls to SharePoint hosted services (ASMX/REST) to fail. A subset of ASMX services and operations is supported. See </a:t>
            </a:r>
            <a:r>
              <a:rPr lang="nl-BE" dirty="0">
                <a:hlinkClick r:id="rId2"/>
              </a:rPr>
              <a:t>https://support.microsoft.com/en-us/kb/2674193</a:t>
            </a:r>
            <a:r>
              <a:rPr lang="nl-BE" dirty="0"/>
              <a:t> </a:t>
            </a:r>
            <a:r>
              <a:rPr lang="nl-BE" dirty="0" err="1"/>
              <a:t>for</a:t>
            </a:r>
            <a:r>
              <a:rPr lang="nl-BE" dirty="0"/>
              <a:t> details.</a:t>
            </a:r>
            <a:endParaRPr lang="en-US" dirty="0"/>
          </a:p>
          <a:p>
            <a:pPr lvl="1"/>
            <a:endParaRPr lang="en-US" dirty="0"/>
          </a:p>
          <a:p>
            <a:r>
              <a:rPr lang="en-US" dirty="0"/>
              <a:t>Alternative approach:</a:t>
            </a:r>
          </a:p>
          <a:p>
            <a:pPr lvl="1"/>
            <a:r>
              <a:rPr lang="en-US" dirty="0"/>
              <a:t>Call out to a custom service that uses CSOM to perform the needed steps. Keep in mind that this customer service </a:t>
            </a:r>
            <a:r>
              <a:rPr lang="en-US" b="1" dirty="0"/>
              <a:t>cannot require authentication </a:t>
            </a:r>
            <a:r>
              <a:rPr lang="en-US" dirty="0"/>
              <a:t>as that’s not possible from InfoPath Form Services in </a:t>
            </a:r>
            <a:r>
              <a:rPr lang="en-US" dirty="0" err="1"/>
              <a:t>DvNext</a:t>
            </a:r>
            <a:r>
              <a:rPr lang="en-US" dirty="0"/>
              <a:t>/MT</a:t>
            </a:r>
          </a:p>
          <a:p>
            <a:pPr lvl="1"/>
            <a:r>
              <a:rPr lang="en-US" dirty="0"/>
              <a:t>Use an alternative approach like a SharePoint Add-In</a:t>
            </a:r>
            <a:endParaRPr lang="nl-BE" dirty="0"/>
          </a:p>
          <a:p>
            <a:pPr lvl="1"/>
            <a:endParaRPr lang="nl-BE" dirty="0"/>
          </a:p>
        </p:txBody>
      </p:sp>
    </p:spTree>
    <p:extLst>
      <p:ext uri="{BB962C8B-B14F-4D97-AF65-F5344CB8AC3E}">
        <p14:creationId xmlns:p14="http://schemas.microsoft.com/office/powerpoint/2010/main" val="489201574"/>
      </p:ext>
    </p:extLst>
  </p:cSld>
  <p:clrMapOvr>
    <a:masterClrMapping/>
  </p:clrMapOvr>
  <p:transition>
    <p:fade/>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Supported ASMX services and operations</a:t>
            </a:r>
            <a:endParaRPr lang="nl-BE" sz="4800" dirty="0"/>
          </a:p>
        </p:txBody>
      </p:sp>
      <p:sp>
        <p:nvSpPr>
          <p:cNvPr id="3" name="Text Placeholder 2"/>
          <p:cNvSpPr>
            <a:spLocks noGrp="1"/>
          </p:cNvSpPr>
          <p:nvPr>
            <p:ph type="body" sz="quarter" idx="10"/>
          </p:nvPr>
        </p:nvSpPr>
        <p:spPr/>
        <p:txBody>
          <a:bodyPr/>
          <a:lstStyle/>
          <a:p>
            <a:r>
              <a:rPr lang="en-US" sz="3600" dirty="0"/>
              <a:t>List of “supported” services and their operations:</a:t>
            </a:r>
          </a:p>
          <a:p>
            <a:pPr lvl="1"/>
            <a:r>
              <a:rPr lang="nl-BE" sz="2000" dirty="0"/>
              <a:t>Lists.asmx</a:t>
            </a:r>
          </a:p>
          <a:p>
            <a:pPr lvl="2"/>
            <a:r>
              <a:rPr lang="nl-BE" sz="2000" dirty="0" err="1"/>
              <a:t>CheckOutFile</a:t>
            </a:r>
            <a:endParaRPr lang="nl-BE" sz="2000" dirty="0"/>
          </a:p>
          <a:p>
            <a:pPr lvl="2"/>
            <a:r>
              <a:rPr lang="nl-BE" sz="2000" dirty="0" err="1"/>
              <a:t>CheckInFile</a:t>
            </a:r>
            <a:endParaRPr lang="nl-BE" sz="2000" dirty="0"/>
          </a:p>
          <a:p>
            <a:pPr lvl="1"/>
            <a:r>
              <a:rPr lang="nl-BE" sz="2000" dirty="0"/>
              <a:t>Usergroup.asmx</a:t>
            </a:r>
          </a:p>
          <a:p>
            <a:pPr lvl="2"/>
            <a:r>
              <a:rPr lang="nl-BE" sz="2000" dirty="0" err="1"/>
              <a:t>GetUserCollectionFromGroup</a:t>
            </a:r>
            <a:endParaRPr lang="nl-BE" sz="2000" dirty="0"/>
          </a:p>
          <a:p>
            <a:pPr lvl="2"/>
            <a:r>
              <a:rPr lang="nl-BE" sz="2000" dirty="0" err="1"/>
              <a:t>GetUserCollectionFromSite</a:t>
            </a:r>
            <a:endParaRPr lang="nl-BE" sz="2000" dirty="0"/>
          </a:p>
          <a:p>
            <a:pPr lvl="2"/>
            <a:r>
              <a:rPr lang="nl-BE" sz="2000" dirty="0" err="1"/>
              <a:t>GetGroupCollectionFromWeb</a:t>
            </a:r>
            <a:endParaRPr lang="nl-BE" sz="2000" dirty="0"/>
          </a:p>
          <a:p>
            <a:pPr lvl="1"/>
            <a:r>
              <a:rPr lang="nl-BE" sz="2000" dirty="0"/>
              <a:t>UserProfileService.asmx</a:t>
            </a:r>
          </a:p>
          <a:p>
            <a:pPr lvl="2"/>
            <a:r>
              <a:rPr lang="nl-BE" sz="2000" dirty="0" err="1"/>
              <a:t>GetUserProfileByName</a:t>
            </a:r>
            <a:endParaRPr lang="nl-BE" sz="2000" dirty="0"/>
          </a:p>
          <a:p>
            <a:pPr lvl="2"/>
            <a:r>
              <a:rPr lang="nl-BE" sz="2000" dirty="0" err="1"/>
              <a:t>GetUserPropertyByAccountName</a:t>
            </a:r>
            <a:endParaRPr lang="nl-BE" sz="2000" dirty="0"/>
          </a:p>
          <a:p>
            <a:pPr lvl="2"/>
            <a:r>
              <a:rPr lang="nl-BE" sz="2000" dirty="0" err="1"/>
              <a:t>GetCommonManager</a:t>
            </a:r>
            <a:endParaRPr lang="nl-BE" sz="2000" dirty="0"/>
          </a:p>
          <a:p>
            <a:pPr lvl="2"/>
            <a:r>
              <a:rPr lang="nl-BE" sz="2000" dirty="0" err="1"/>
              <a:t>GetUserMemberships</a:t>
            </a:r>
            <a:endParaRPr lang="nl-BE" sz="2000" dirty="0"/>
          </a:p>
          <a:p>
            <a:pPr lvl="2"/>
            <a:r>
              <a:rPr lang="nl-BE" sz="2000" dirty="0" err="1"/>
              <a:t>GetCommonMemberships</a:t>
            </a:r>
            <a:endParaRPr lang="nl-BE" sz="2000" dirty="0"/>
          </a:p>
          <a:p>
            <a:pPr lvl="1"/>
            <a:endParaRPr lang="nl-BE" sz="2000" dirty="0"/>
          </a:p>
        </p:txBody>
      </p:sp>
    </p:spTree>
    <p:extLst>
      <p:ext uri="{BB962C8B-B14F-4D97-AF65-F5344CB8AC3E}">
        <p14:creationId xmlns:p14="http://schemas.microsoft.com/office/powerpoint/2010/main" val="671508415"/>
      </p:ext>
    </p:extLst>
  </p:cSld>
  <p:clrMapOvr>
    <a:masterClrMapping/>
  </p:clrMapOvr>
  <p:transition>
    <p:fade/>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 3: Avoid reusing UDCX files across site collections</a:t>
            </a:r>
            <a:endParaRPr lang="nl-BE" dirty="0"/>
          </a:p>
        </p:txBody>
      </p:sp>
      <p:sp>
        <p:nvSpPr>
          <p:cNvPr id="3" name="Text Placeholder 2"/>
          <p:cNvSpPr>
            <a:spLocks noGrp="1"/>
          </p:cNvSpPr>
          <p:nvPr>
            <p:ph type="body" sz="quarter" idx="10"/>
          </p:nvPr>
        </p:nvSpPr>
        <p:spPr>
          <a:xfrm>
            <a:off x="519112" y="1862240"/>
            <a:ext cx="11149013" cy="2043636"/>
          </a:xfrm>
        </p:spPr>
        <p:txBody>
          <a:bodyPr/>
          <a:lstStyle/>
          <a:p>
            <a:r>
              <a:rPr lang="en-US" dirty="0"/>
              <a:t>Why:</a:t>
            </a:r>
          </a:p>
          <a:p>
            <a:pPr lvl="1"/>
            <a:r>
              <a:rPr lang="en-US" dirty="0"/>
              <a:t>SharePoint </a:t>
            </a:r>
            <a:r>
              <a:rPr lang="en-US" dirty="0" err="1"/>
              <a:t>DvNext</a:t>
            </a:r>
            <a:r>
              <a:rPr lang="en-US" dirty="0"/>
              <a:t>/MT has can call a set of supported ASMX services (see </a:t>
            </a:r>
            <a:r>
              <a:rPr lang="en-US" dirty="0" err="1"/>
              <a:t>prev</a:t>
            </a:r>
            <a:r>
              <a:rPr lang="en-US" dirty="0"/>
              <a:t> rule) but only when they’re called from the same site collection as the one hosting the form. Reusing UDCX files from other forms hosted on other site collections works in on-premises but fails in online</a:t>
            </a:r>
          </a:p>
          <a:p>
            <a:pPr lvl="1"/>
            <a:endParaRPr lang="en-US" dirty="0"/>
          </a:p>
          <a:p>
            <a:r>
              <a:rPr lang="en-US" dirty="0"/>
              <a:t>Alternative approach:</a:t>
            </a:r>
          </a:p>
          <a:p>
            <a:pPr lvl="1"/>
            <a:r>
              <a:rPr lang="en-US" dirty="0"/>
              <a:t>Give each site collection their own UDCX files</a:t>
            </a:r>
            <a:endParaRPr lang="nl-BE" dirty="0"/>
          </a:p>
          <a:p>
            <a:pPr lvl="1"/>
            <a:endParaRPr lang="nl-BE" dirty="0"/>
          </a:p>
        </p:txBody>
      </p:sp>
    </p:spTree>
    <p:extLst>
      <p:ext uri="{BB962C8B-B14F-4D97-AF65-F5344CB8AC3E}">
        <p14:creationId xmlns:p14="http://schemas.microsoft.com/office/powerpoint/2010/main" val="3126516188"/>
      </p:ext>
    </p:extLst>
  </p:cSld>
  <p:clrMapOvr>
    <a:masterClrMapping/>
  </p:clrMapOvr>
  <p:transition>
    <p:fade/>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 4: Ensure hostnames are DNS resolvable by the SP farm</a:t>
            </a:r>
            <a:endParaRPr lang="nl-BE" dirty="0"/>
          </a:p>
        </p:txBody>
      </p:sp>
      <p:sp>
        <p:nvSpPr>
          <p:cNvPr id="3" name="Text Placeholder 2"/>
          <p:cNvSpPr>
            <a:spLocks noGrp="1"/>
          </p:cNvSpPr>
          <p:nvPr>
            <p:ph type="body" sz="quarter" idx="10"/>
          </p:nvPr>
        </p:nvSpPr>
        <p:spPr>
          <a:xfrm>
            <a:off x="519112" y="1822766"/>
            <a:ext cx="11149013" cy="2043636"/>
          </a:xfrm>
        </p:spPr>
        <p:txBody>
          <a:bodyPr/>
          <a:lstStyle/>
          <a:p>
            <a:r>
              <a:rPr lang="en-US" dirty="0"/>
              <a:t>Why:</a:t>
            </a:r>
          </a:p>
          <a:p>
            <a:pPr lvl="1"/>
            <a:r>
              <a:rPr lang="en-US" dirty="0"/>
              <a:t>There’s no AD/DNS level integration in </a:t>
            </a:r>
            <a:r>
              <a:rPr lang="en-US" dirty="0" err="1"/>
              <a:t>DvNext</a:t>
            </a:r>
            <a:r>
              <a:rPr lang="en-US" dirty="0"/>
              <a:t>/MT, also not when a private peering (MPLS/AER) connection is used. </a:t>
            </a:r>
          </a:p>
          <a:p>
            <a:pPr lvl="1"/>
            <a:r>
              <a:rPr lang="en-US" dirty="0"/>
              <a:t>SharePoint </a:t>
            </a:r>
            <a:r>
              <a:rPr lang="en-US" dirty="0" err="1"/>
              <a:t>DvNext</a:t>
            </a:r>
            <a:r>
              <a:rPr lang="en-US" dirty="0"/>
              <a:t>/MT does only resolve DNS from public DNS</a:t>
            </a:r>
          </a:p>
          <a:p>
            <a:pPr lvl="1"/>
            <a:endParaRPr lang="en-US" dirty="0"/>
          </a:p>
          <a:p>
            <a:r>
              <a:rPr lang="en-US" dirty="0"/>
              <a:t>Alternative approach:</a:t>
            </a:r>
          </a:p>
          <a:p>
            <a:pPr lvl="1"/>
            <a:r>
              <a:rPr lang="en-US" dirty="0"/>
              <a:t>Register your internal services in public DNS with an IP address that’s routed via the connection (MPLS/AER/Internet) you need </a:t>
            </a:r>
            <a:endParaRPr lang="nl-BE" dirty="0"/>
          </a:p>
        </p:txBody>
      </p:sp>
    </p:spTree>
    <p:extLst>
      <p:ext uri="{BB962C8B-B14F-4D97-AF65-F5344CB8AC3E}">
        <p14:creationId xmlns:p14="http://schemas.microsoft.com/office/powerpoint/2010/main" val="621511109"/>
      </p:ext>
    </p:extLst>
  </p:cSld>
  <p:clrMapOvr>
    <a:masterClrMapping/>
  </p:clrMapOvr>
  <p:transition>
    <p:fade/>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 5: Ensure your custom services are reachable by the SP farm</a:t>
            </a:r>
            <a:endParaRPr lang="nl-BE" dirty="0"/>
          </a:p>
        </p:txBody>
      </p:sp>
      <p:sp>
        <p:nvSpPr>
          <p:cNvPr id="3" name="Text Placeholder 2"/>
          <p:cNvSpPr>
            <a:spLocks noGrp="1"/>
          </p:cNvSpPr>
          <p:nvPr>
            <p:ph type="body" sz="quarter" idx="10"/>
          </p:nvPr>
        </p:nvSpPr>
        <p:spPr>
          <a:xfrm>
            <a:off x="519112" y="1822766"/>
            <a:ext cx="11149013" cy="2043636"/>
          </a:xfrm>
        </p:spPr>
        <p:txBody>
          <a:bodyPr/>
          <a:lstStyle/>
          <a:p>
            <a:r>
              <a:rPr lang="en-US" dirty="0"/>
              <a:t>Why:</a:t>
            </a:r>
          </a:p>
          <a:p>
            <a:pPr lvl="1"/>
            <a:r>
              <a:rPr lang="en-US" dirty="0"/>
              <a:t>Network ACL’s at customer side might block traffic and make your custom service not reachable</a:t>
            </a:r>
          </a:p>
          <a:p>
            <a:pPr lvl="1"/>
            <a:endParaRPr lang="en-US" dirty="0"/>
          </a:p>
          <a:p>
            <a:r>
              <a:rPr lang="en-US" dirty="0"/>
              <a:t>Alternative approach:</a:t>
            </a:r>
          </a:p>
          <a:p>
            <a:pPr lvl="1"/>
            <a:r>
              <a:rPr lang="en-US" dirty="0"/>
              <a:t>Ensure that the resolved IP address of the service is reachable from the SP servers. This might mean opening up ACL’s in your network configuration</a:t>
            </a:r>
            <a:endParaRPr lang="nl-BE" dirty="0"/>
          </a:p>
        </p:txBody>
      </p:sp>
    </p:spTree>
    <p:extLst>
      <p:ext uri="{BB962C8B-B14F-4D97-AF65-F5344CB8AC3E}">
        <p14:creationId xmlns:p14="http://schemas.microsoft.com/office/powerpoint/2010/main" val="4290372326"/>
      </p:ext>
    </p:extLst>
  </p:cSld>
  <p:clrMapOvr>
    <a:masterClrMapping/>
  </p:clrMapOvr>
  <p:transition>
    <p:fade/>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 6: Secure your custom services using a publicly trusted certificate</a:t>
            </a:r>
            <a:endParaRPr lang="nl-BE" dirty="0"/>
          </a:p>
        </p:txBody>
      </p:sp>
      <p:sp>
        <p:nvSpPr>
          <p:cNvPr id="3" name="Text Placeholder 2"/>
          <p:cNvSpPr>
            <a:spLocks noGrp="1"/>
          </p:cNvSpPr>
          <p:nvPr>
            <p:ph type="body" sz="quarter" idx="10"/>
          </p:nvPr>
        </p:nvSpPr>
        <p:spPr>
          <a:xfrm>
            <a:off x="519112" y="1947760"/>
            <a:ext cx="11149013" cy="2043636"/>
          </a:xfrm>
        </p:spPr>
        <p:txBody>
          <a:bodyPr/>
          <a:lstStyle/>
          <a:p>
            <a:r>
              <a:rPr lang="en-US" dirty="0"/>
              <a:t>Why:</a:t>
            </a:r>
          </a:p>
          <a:p>
            <a:pPr lvl="1"/>
            <a:r>
              <a:rPr lang="en-US" dirty="0"/>
              <a:t>In D a custom certificate might be deployed to the farms trusted certs. In </a:t>
            </a:r>
            <a:r>
              <a:rPr lang="en-US" dirty="0" err="1"/>
              <a:t>DvNext</a:t>
            </a:r>
            <a:r>
              <a:rPr lang="en-US" dirty="0"/>
              <a:t>/MT we only allow public trusted certs…so services secured with a custom cert will result in SSL errors</a:t>
            </a:r>
          </a:p>
          <a:p>
            <a:pPr lvl="1"/>
            <a:endParaRPr lang="en-US" dirty="0"/>
          </a:p>
          <a:p>
            <a:r>
              <a:rPr lang="en-US" dirty="0"/>
              <a:t>Alternative approach:</a:t>
            </a:r>
          </a:p>
          <a:p>
            <a:pPr lvl="1"/>
            <a:r>
              <a:rPr lang="en-US" dirty="0"/>
              <a:t>Secure your custom services using a publicly </a:t>
            </a:r>
            <a:r>
              <a:rPr lang="en-US"/>
              <a:t>trusted certificate</a:t>
            </a:r>
            <a:endParaRPr lang="nl-BE" dirty="0"/>
          </a:p>
        </p:txBody>
      </p:sp>
    </p:spTree>
    <p:extLst>
      <p:ext uri="{BB962C8B-B14F-4D97-AF65-F5344CB8AC3E}">
        <p14:creationId xmlns:p14="http://schemas.microsoft.com/office/powerpoint/2010/main" val="4035209495"/>
      </p:ext>
    </p:extLst>
  </p:cSld>
  <p:clrMapOvr>
    <a:masterClrMapping/>
  </p:clrMapOvr>
  <p:transition>
    <p:fade/>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8316264"/>
      </p:ext>
    </p:extLst>
  </p:cSld>
  <p:clrMapOvr>
    <a:masterClrMapping/>
  </p:clrMapOvr>
  <p:transition>
    <p:fade/>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267614" y="5959359"/>
            <a:ext cx="10755853" cy="606312"/>
          </a:xfrm>
          <a:prstGeom prst="rect">
            <a:avLst/>
          </a:prstGeom>
          <a:noFill/>
          <a:ln w="12700">
            <a:noFill/>
            <a:miter lim="800000"/>
            <a:headEnd type="none" w="sm" len="sm"/>
            <a:tailEnd type="none" w="sm" len="sm"/>
          </a:ln>
          <a:effectLst/>
        </p:spPr>
        <p:txBody>
          <a:bodyPr vert="horz" wrap="square" lIns="179238" tIns="143391" rIns="179238" bIns="143391" numCol="1" anchor="t" anchorCtr="0" compatLnSpc="1">
            <a:prstTxWarp prst="textNoShape">
              <a:avLst/>
            </a:prstTxWarp>
            <a:spAutoFit/>
          </a:bodyPr>
          <a:lstStyle/>
          <a:p>
            <a:pPr defTabSz="913737" eaLnBrk="0" hangingPunct="0"/>
            <a:r>
              <a:rPr lang="en-US" sz="686" dirty="0">
                <a:gradFill>
                  <a:gsLst>
                    <a:gs pos="0">
                      <a:srgbClr val="FFFFFF"/>
                    </a:gs>
                    <a:gs pos="100000">
                      <a:srgbClr val="FFFFFF"/>
                    </a:gs>
                  </a:gsLst>
                  <a:lin ang="5400000" scaled="0"/>
                </a:gradFill>
                <a:cs typeface="Segoe UI" pitchFamily="34" charset="0"/>
              </a:rPr>
              <a:t>© 2014 Microsoft Corporation. All rights reserved. Microsoft, Windows, Windows Vista and other product names are or may be registered trademarks and/or trademarks in the U.S. and/or other countries.</a:t>
            </a:r>
          </a:p>
          <a:p>
            <a:pPr defTabSz="913737"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450085" y="3083792"/>
            <a:ext cx="3223021" cy="690417"/>
          </a:xfrm>
          <a:prstGeom prst="rect">
            <a:avLst/>
          </a:prstGeom>
        </p:spPr>
      </p:pic>
    </p:spTree>
    <p:extLst>
      <p:ext uri="{BB962C8B-B14F-4D97-AF65-F5344CB8AC3E}">
        <p14:creationId xmlns:p14="http://schemas.microsoft.com/office/powerpoint/2010/main" val="4060165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T_TILE" val="YES"/>
</p:tagLst>
</file>

<file path=ppt/tags/tag2.xml><?xml version="1.0" encoding="utf-8"?>
<p:tagLst xmlns:a="http://schemas.openxmlformats.org/drawingml/2006/main" xmlns:r="http://schemas.openxmlformats.org/officeDocument/2006/relationships" xmlns:p="http://schemas.openxmlformats.org/presentationml/2006/main">
  <p:tag name="MT_TILE" val="YES"/>
</p:tagLst>
</file>

<file path=ppt/tags/tag3.xml><?xml version="1.0" encoding="utf-8"?>
<p:tagLst xmlns:a="http://schemas.openxmlformats.org/drawingml/2006/main" xmlns:r="http://schemas.openxmlformats.org/officeDocument/2006/relationships" xmlns:p="http://schemas.openxmlformats.org/presentationml/2006/main">
  <p:tag name="MT_TILE" val="YES"/>
</p:tagLst>
</file>

<file path=ppt/theme/theme1.xml><?xml version="1.0" encoding="utf-8"?>
<a:theme xmlns:a="http://schemas.openxmlformats.org/drawingml/2006/main" name="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2.xml><?xml version="1.0" encoding="utf-8"?>
<a:theme xmlns:a="http://schemas.openxmlformats.org/drawingml/2006/main" name="5-30055_Office365 Template 2012 - 16x9 - Colored Accent Slides">
  <a:themeElements>
    <a:clrScheme name="Office_Template_2012_Accent_Slides">
      <a:dk1>
        <a:srgbClr val="000000"/>
      </a:dk1>
      <a:lt1>
        <a:srgbClr val="FFFFFF"/>
      </a:lt1>
      <a:dk2>
        <a:srgbClr val="EB3C00"/>
      </a:dk2>
      <a:lt2>
        <a:srgbClr val="D2D2D2"/>
      </a:lt2>
      <a:accent1>
        <a:srgbClr val="EB3C00"/>
      </a:accent1>
      <a:accent2>
        <a:srgbClr val="007233"/>
      </a:accent2>
      <a:accent3>
        <a:srgbClr val="00188F"/>
      </a:accent3>
      <a:accent4>
        <a:srgbClr val="68217A"/>
      </a:accent4>
      <a:accent5>
        <a:srgbClr val="969696"/>
      </a:accent5>
      <a:accent6>
        <a:srgbClr val="D2D2D2"/>
      </a:accent6>
      <a:hlink>
        <a:srgbClr val="969696"/>
      </a:hlink>
      <a:folHlink>
        <a:srgbClr val="D2D2D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5ec9502b-addf-4716-883a-9e6742fd5109">
      <UserInfo>
        <DisplayName/>
        <AccountId xsi:nil="true"/>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D7BFE2324FCFB49A665688E9D54E8DB" ma:contentTypeVersion="5" ma:contentTypeDescription="Create a new document." ma:contentTypeScope="" ma:versionID="0227b7b727278bd155367b1398863f78">
  <xsd:schema xmlns:xsd="http://www.w3.org/2001/XMLSchema" xmlns:xs="http://www.w3.org/2001/XMLSchema" xmlns:p="http://schemas.microsoft.com/office/2006/metadata/properties" xmlns:ns2="5ec9502b-addf-4716-883a-9e6742fd5109" targetNamespace="http://schemas.microsoft.com/office/2006/metadata/properties" ma:root="true" ma:fieldsID="8e806668ab63723471b5e0bb22585b22" ns2:_="">
    <xsd:import namespace="5ec9502b-addf-4716-883a-9e6742fd5109"/>
    <xsd:element name="properties">
      <xsd:complexType>
        <xsd:sequence>
          <xsd:element name="documentManagement">
            <xsd:complexType>
              <xsd:all>
                <xsd:element ref="ns2:SharedWithUsers" minOccurs="0"/>
                <xsd:element ref="ns2:SharingHintHash" minOccurs="0"/>
                <xsd:element ref="ns2:SharedWithDetails"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c9502b-addf-4716-883a-9e6742fd510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internalName="SharedWithDetails" ma:readOnly="true">
      <xsd:simpleType>
        <xsd:restriction base="dms:Note">
          <xsd:maxLength value="255"/>
        </xsd:restriction>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1AEA8A7-A694-4DB0-82AB-EF48F2E9B6F9}">
  <ds:schemaRefs>
    <ds:schemaRef ds:uri="http://schemas.openxmlformats.org/package/2006/metadata/core-properties"/>
    <ds:schemaRef ds:uri="5ec9502b-addf-4716-883a-9e6742fd5109"/>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www.w3.org/XML/1998/namespace"/>
    <ds:schemaRef ds:uri="http://purl.org/dc/dcmitype/"/>
  </ds:schemaRefs>
</ds:datastoreItem>
</file>

<file path=customXml/itemProps2.xml><?xml version="1.0" encoding="utf-8"?>
<ds:datastoreItem xmlns:ds="http://schemas.openxmlformats.org/officeDocument/2006/customXml" ds:itemID="{BE3D6F54-7450-4D0D-BA49-BE70DCDDD53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ec9502b-addf-4716-883a-9e6742fd510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4606E04-852E-4880-8CD1-0B186F4087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FY13 O15 Enterprise Pitch Deck - draft1</Template>
  <TotalTime>0</TotalTime>
  <Words>6260</Words>
  <Application>Microsoft Office PowerPoint</Application>
  <PresentationFormat>Custom</PresentationFormat>
  <Paragraphs>806</Paragraphs>
  <Slides>98</Slides>
  <Notes>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98</vt:i4>
      </vt:variant>
    </vt:vector>
  </HeadingPairs>
  <TitlesOfParts>
    <vt:vector size="107" baseType="lpstr">
      <vt:lpstr>Arial</vt:lpstr>
      <vt:lpstr>Calibri</vt:lpstr>
      <vt:lpstr>Consolas</vt:lpstr>
      <vt:lpstr>Segoe UI</vt:lpstr>
      <vt:lpstr>Segoe UI Light</vt:lpstr>
      <vt:lpstr>Segoe UI Semibold</vt:lpstr>
      <vt:lpstr>Wingdings</vt:lpstr>
      <vt:lpstr>5-30055_Office Template 2012 - 16x9 - White Background</vt:lpstr>
      <vt:lpstr>5-30055_Office365 Template 2012 - 16x9 - Colored Accent Slides</vt:lpstr>
      <vt:lpstr>Readme</vt:lpstr>
      <vt:lpstr>InfoPath JDP program for &lt;customer&gt; – Self-service manual</vt:lpstr>
      <vt:lpstr>Agenda</vt:lpstr>
      <vt:lpstr>Introduction</vt:lpstr>
      <vt:lpstr>Guiding principles</vt:lpstr>
      <vt:lpstr>Recommended steps</vt:lpstr>
      <vt:lpstr>Analysis approach</vt:lpstr>
      <vt:lpstr>Analysis process</vt:lpstr>
      <vt:lpstr>Potentially problematic forms</vt:lpstr>
      <vt:lpstr>Forms vs variations vs usage</vt:lpstr>
      <vt:lpstr>Potential problematic forms by root cause</vt:lpstr>
      <vt:lpstr>Remediation approach</vt:lpstr>
      <vt:lpstr>Remediation model</vt:lpstr>
      <vt:lpstr>Your data</vt:lpstr>
      <vt:lpstr>Data format</vt:lpstr>
      <vt:lpstr>Forms columns</vt:lpstr>
      <vt:lpstr>Usage columns</vt:lpstr>
      <vt:lpstr>Usage columns</vt:lpstr>
      <vt:lpstr>Code columns</vt:lpstr>
      <vt:lpstr>Forms versus variations</vt:lpstr>
      <vt:lpstr>Summary of Form Issues</vt:lpstr>
      <vt:lpstr>Forms variations with managed code</vt:lpstr>
      <vt:lpstr>Managed code details</vt:lpstr>
      <vt:lpstr>InfoPath versus Sandboxed solutions</vt:lpstr>
      <vt:lpstr>Forms with unsupported soap calls</vt:lpstr>
      <vt:lpstr>Root causes – loop back protection</vt:lpstr>
      <vt:lpstr>Root causes – loop back protection</vt:lpstr>
      <vt:lpstr>Forms using incompliant UDCX files</vt:lpstr>
      <vt:lpstr>Root causes – secured services</vt:lpstr>
      <vt:lpstr>How to call an “not supported” ASMX service</vt:lpstr>
      <vt:lpstr>Root causes – Network setup</vt:lpstr>
      <vt:lpstr>Root causes – Network setup - DNS</vt:lpstr>
      <vt:lpstr>Root causes – Network setup - Path</vt:lpstr>
      <vt:lpstr>Root causes – Network setup - Certificates</vt:lpstr>
      <vt:lpstr>Forms with data connections</vt:lpstr>
      <vt:lpstr>Form Testing</vt:lpstr>
      <vt:lpstr>Introduction</vt:lpstr>
      <vt:lpstr>Test environments</vt:lpstr>
      <vt:lpstr>Basic testing approach</vt:lpstr>
      <vt:lpstr>Testing approach: list forms</vt:lpstr>
      <vt:lpstr>Testing approach: form library</vt:lpstr>
      <vt:lpstr>Testing approach: content type</vt:lpstr>
      <vt:lpstr>Test flows</vt:lpstr>
      <vt:lpstr>Testing flow – managed code</vt:lpstr>
      <vt:lpstr>Testing forms with code behind</vt:lpstr>
      <vt:lpstr>Testing flow – unsupported soap calls</vt:lpstr>
      <vt:lpstr>Testing forms with unsupported soap calls</vt:lpstr>
      <vt:lpstr>Supported OOB ASMX soap calls</vt:lpstr>
      <vt:lpstr>Testing flow – unsupported data connections</vt:lpstr>
      <vt:lpstr>Testing forms with unsupported data connections </vt:lpstr>
      <vt:lpstr>Form Remediation</vt:lpstr>
      <vt:lpstr>Two step model – try to fix or alternative</vt:lpstr>
      <vt:lpstr>Fixing the existing form</vt:lpstr>
      <vt:lpstr>Keep using InfoPath - fixing flow</vt:lpstr>
      <vt:lpstr>Basic fixing knowledge</vt:lpstr>
      <vt:lpstr>Test environments</vt:lpstr>
      <vt:lpstr>Approach: list forms</vt:lpstr>
      <vt:lpstr>Approach: form library</vt:lpstr>
      <vt:lpstr>Approach: content type</vt:lpstr>
      <vt:lpstr>Removing code behind</vt:lpstr>
      <vt:lpstr>PowerPoint Presentation</vt:lpstr>
      <vt:lpstr>PowerPoint Presentation</vt:lpstr>
      <vt:lpstr>PowerPoint Presentation</vt:lpstr>
      <vt:lpstr>PowerPoint Presentation</vt:lpstr>
      <vt:lpstr>Fixing forms with custom soap calls</vt:lpstr>
      <vt:lpstr>Keep using your custom service from InfoPath</vt:lpstr>
      <vt:lpstr>Calling custom soap service using the proxy model</vt:lpstr>
      <vt:lpstr>Fixing forms with “unsupported” soap calls + validation of “supported” soap calls</vt:lpstr>
      <vt:lpstr>Keep using “unsupported” SharePoint ASMX services</vt:lpstr>
      <vt:lpstr>Calling “unsupported” soap service</vt:lpstr>
      <vt:lpstr>Calling “supported” ASMX services</vt:lpstr>
      <vt:lpstr>Fixing forms with ADO data connections</vt:lpstr>
      <vt:lpstr>What’s the problem – authentication</vt:lpstr>
      <vt:lpstr>The solution – authentication</vt:lpstr>
      <vt:lpstr>Calling SQL Server (ADO data connection)</vt:lpstr>
      <vt:lpstr>What’s the problem – network setup</vt:lpstr>
      <vt:lpstr>The solution – network setup</vt:lpstr>
      <vt:lpstr>Fixing forms with code marked as “Remediation Required”</vt:lpstr>
      <vt:lpstr>Why are forms marked as “Remediation required”?</vt:lpstr>
      <vt:lpstr>The solution – manual approach</vt:lpstr>
      <vt:lpstr>The solution – manual approach</vt:lpstr>
      <vt:lpstr>Develop alternative solution</vt:lpstr>
      <vt:lpstr>Helping you decide…</vt:lpstr>
      <vt:lpstr>Office 365 Developer Patterns &amp; Practices</vt:lpstr>
      <vt:lpstr>Single Page App (knockout.js)</vt:lpstr>
      <vt:lpstr>ASP.Net MVC</vt:lpstr>
      <vt:lpstr>ASP.Net Forms</vt:lpstr>
      <vt:lpstr>InfoPath Safe Driving rules</vt:lpstr>
      <vt:lpstr>Introduction</vt:lpstr>
      <vt:lpstr>Rule 1: Avoid code behind</vt:lpstr>
      <vt:lpstr>Rule 2: Avoid using SharePoint ASMX/REST services</vt:lpstr>
      <vt:lpstr>Supported ASMX services and operations</vt:lpstr>
      <vt:lpstr>Rule 3: Avoid reusing UDCX files across site collections</vt:lpstr>
      <vt:lpstr>Rule 4: Ensure hostnames are DNS resolvable by the SP farm</vt:lpstr>
      <vt:lpstr>Rule 5: Ensure your custom services are reachable by the SP farm</vt:lpstr>
      <vt:lpstr>Rule 6: Secure your custom services using a publicly trusted certificate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 365 JDP Architecture Design Phase Kick Off</dc:title>
  <dc:creator/>
  <cp:keywords/>
  <cp:lastModifiedBy/>
  <cp:revision>1</cp:revision>
  <dcterms:created xsi:type="dcterms:W3CDTF">2012-12-01T01:18:40Z</dcterms:created>
  <dcterms:modified xsi:type="dcterms:W3CDTF">2016-11-22T10:20:32Z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TaxKeyword">
    <vt:lpwstr/>
  </property>
  <property fmtid="{D5CDD505-2E9C-101B-9397-08002B2CF9AE}" pid="4" name="_dlc_policyId">
    <vt:lpwstr/>
  </property>
  <property fmtid="{D5CDD505-2E9C-101B-9397-08002B2CF9AE}" pid="5" name="Region">
    <vt:lpwstr/>
  </property>
  <property fmtid="{D5CDD505-2E9C-101B-9397-08002B2CF9AE}" pid="6" name="Confidentiality">
    <vt:lpwstr>80;#customer ready|b225dced-5dab-45d2-8576-577b3c96fa78</vt:lpwstr>
  </property>
  <property fmtid="{D5CDD505-2E9C-101B-9397-08002B2CF9AE}" pid="7" name="ItemType">
    <vt:lpwstr/>
  </property>
  <property fmtid="{D5CDD505-2E9C-101B-9397-08002B2CF9AE}" pid="8" name="Industries">
    <vt:lpwstr/>
  </property>
  <property fmtid="{D5CDD505-2E9C-101B-9397-08002B2CF9AE}" pid="9" name="Roles">
    <vt:lpwstr/>
  </property>
  <property fmtid="{D5CDD505-2E9C-101B-9397-08002B2CF9AE}" pid="10" name="SMSGDomain">
    <vt:lpwstr>13357;#Microsoft Office Division|998d7cd0-7f52-4d06-a505-529ce4856340</vt:lpwstr>
  </property>
  <property fmtid="{D5CDD505-2E9C-101B-9397-08002B2CF9AE}" pid="11" name="Competitors">
    <vt:lpwstr/>
  </property>
  <property fmtid="{D5CDD505-2E9C-101B-9397-08002B2CF9AE}" pid="12" name="ItemRetentionFormula">
    <vt:lpwstr/>
  </property>
  <property fmtid="{D5CDD505-2E9C-101B-9397-08002B2CF9AE}" pid="13" name="BusinessArchitecture">
    <vt:lpwstr/>
  </property>
  <property fmtid="{D5CDD505-2E9C-101B-9397-08002B2CF9AE}" pid="14" name="SMSGTags">
    <vt:lpwstr/>
  </property>
  <property fmtid="{D5CDD505-2E9C-101B-9397-08002B2CF9AE}" pid="15" name="Products">
    <vt:lpwstr>10899;#Microsoft Office|3a4e9862-cdce-4bdc-8664-91038e3eb1e9;#12441;#Microsoft Office 365|79b3b58e-e806-4c92-b1ab-8c086f06098a;#16039;#Microsoft Office future versions|b77148c7-a73d-44bc-a163-bb7920270559</vt:lpwstr>
  </property>
  <property fmtid="{D5CDD505-2E9C-101B-9397-08002B2CF9AE}" pid="16" name="EnterpriseDomainTags">
    <vt:lpwstr/>
  </property>
  <property fmtid="{D5CDD505-2E9C-101B-9397-08002B2CF9AE}" pid="17" name="Partners">
    <vt:lpwstr/>
  </property>
  <property fmtid="{D5CDD505-2E9C-101B-9397-08002B2CF9AE}" pid="18" name="Segments">
    <vt:lpwstr/>
  </property>
  <property fmtid="{D5CDD505-2E9C-101B-9397-08002B2CF9AE}" pid="19" name="ActivitiesAndPrograms">
    <vt:lpwstr/>
  </property>
  <property fmtid="{D5CDD505-2E9C-101B-9397-08002B2CF9AE}" pid="20" name="WorkflowChangePath">
    <vt:lpwstr>d3765c0c-e2b5-4307-934b-d5d862e93ab3,3;d3765c0c-e2b5-4307-934b-d5d862e93ab3,3;d3765c0c-e2b5-4307-934b-d5d862e93ab3,23;d3765c0c-e2b5-4307-934b-d5d862e93ab3,28;</vt:lpwstr>
  </property>
  <property fmtid="{D5CDD505-2E9C-101B-9397-08002B2CF9AE}" pid="21" name="Groups">
    <vt:lpwstr>17863;#Office Marketing Group|a07bee86-ad38-44ef-877b-5c34e894c7ed;#19297;#Office Technical Product Marketing|16ddb889-3b91-489d-80f8-c96b7caf7099</vt:lpwstr>
  </property>
  <property fmtid="{D5CDD505-2E9C-101B-9397-08002B2CF9AE}" pid="22" name="Topics">
    <vt:lpwstr/>
  </property>
  <property fmtid="{D5CDD505-2E9C-101B-9397-08002B2CF9AE}" pid="23" name="EnterpriseDomainTagsTaxHTField0">
    <vt:lpwstr/>
  </property>
  <property fmtid="{D5CDD505-2E9C-101B-9397-08002B2CF9AE}" pid="24" name="messageframeworktype">
    <vt:lpwstr>18995;#Office Unmanaged Hub|1e1bb7f5-58a5-4fa2-8263-f1d695d0726e;#18996;#Office Futures|b2b85a55-3707-41f7-bddc-6744ccb5e51c</vt:lpwstr>
  </property>
  <property fmtid="{D5CDD505-2E9C-101B-9397-08002B2CF9AE}" pid="25" name="LastUpdatedByBatchTagging">
    <vt:bool>false</vt:bool>
  </property>
  <property fmtid="{D5CDD505-2E9C-101B-9397-08002B2CF9AE}" pid="26" name="Languages">
    <vt:lpwstr/>
  </property>
  <property fmtid="{D5CDD505-2E9C-101B-9397-08002B2CF9AE}" pid="27" name="_docset_NoMedatataSyncRequired">
    <vt:lpwstr>False</vt:lpwstr>
  </property>
  <property fmtid="{D5CDD505-2E9C-101B-9397-08002B2CF9AE}" pid="28" name="SMSGTagsTaxHTField0">
    <vt:lpwstr/>
  </property>
  <property fmtid="{D5CDD505-2E9C-101B-9397-08002B2CF9AE}" pid="29" name="Audiences">
    <vt:lpwstr>10254;#enterprise|7be59b63-9a97-4305-8844-189a14408896</vt:lpwstr>
  </property>
  <property fmtid="{D5CDD505-2E9C-101B-9397-08002B2CF9AE}" pid="30" name="_dlc_DocIdItemGuid">
    <vt:lpwstr>95f093db-1310-459a-baf7-991cb6a53985</vt:lpwstr>
  </property>
  <property fmtid="{D5CDD505-2E9C-101B-9397-08002B2CF9AE}" pid="31" name="Tfs.IsStoryboard">
    <vt:bool>true</vt:bool>
  </property>
  <property fmtid="{D5CDD505-2E9C-101B-9397-08002B2CF9AE}" pid="32" name="ContentTypeId">
    <vt:lpwstr>0x010100DD7BFE2324FCFB49A665688E9D54E8DB</vt:lpwstr>
  </property>
  <property fmtid="{D5CDD505-2E9C-101B-9397-08002B2CF9AE}" pid="33" name="Tfs.LastKnownPath">
    <vt:lpwstr>https://microsoft.sharepoint.com/teams/msojdp/Shared%20Documents/JDP%20InfoPath/Delivery/Office%20365%20JDP%20InfoPath%20-%20Self-service%20manual.pptx</vt:lpwstr>
  </property>
</Properties>
</file>