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991C-EE9A-4B99-8826-FBF235381B8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34EE-180C-4D29-8828-FAEEBD01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48262" y="1778708"/>
            <a:ext cx="1537225" cy="2042656"/>
            <a:chOff x="463550" y="760413"/>
            <a:chExt cx="1709738" cy="1733550"/>
          </a:xfrm>
        </p:grpSpPr>
        <p:sp>
          <p:nvSpPr>
            <p:cNvPr id="5" name="Rounded Rectangle 4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" name="TextBox 31"/>
            <p:cNvSpPr txBox="1">
              <a:spLocks noChangeArrowheads="1"/>
            </p:cNvSpPr>
            <p:nvPr/>
          </p:nvSpPr>
          <p:spPr bwMode="auto">
            <a:xfrm>
              <a:off x="577944" y="2215197"/>
              <a:ext cx="1429979" cy="208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414042"/>
                  </a:solidFill>
                  <a:ea typeface="Verdana" pitchFamily="34" charset="0"/>
                  <a:cs typeface="Helvetica Neue"/>
                </a:rPr>
                <a:t>Auto Scaling group</a:t>
              </a:r>
              <a:endParaRPr lang="en-US" sz="1000" b="1" dirty="0">
                <a:solidFill>
                  <a:srgbClr val="414042"/>
                </a:solidFill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742083" y="1495318"/>
            <a:ext cx="5941040" cy="504195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407" y="197655"/>
            <a:ext cx="13226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www.abcinc.com</a:t>
            </a:r>
            <a:endParaRPr lang="en-US" sz="1200" dirty="0">
              <a:latin typeface="Helvetica Neue"/>
              <a:cs typeface="Helvetica Neue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962311" y="2049617"/>
            <a:ext cx="990277" cy="1261414"/>
            <a:chOff x="3315646" y="2745324"/>
            <a:chExt cx="977909" cy="1021088"/>
          </a:xfrm>
        </p:grpSpPr>
        <p:grpSp>
          <p:nvGrpSpPr>
            <p:cNvPr id="79" name="Group 78"/>
            <p:cNvGrpSpPr/>
            <p:nvPr/>
          </p:nvGrpSpPr>
          <p:grpSpPr>
            <a:xfrm>
              <a:off x="3315646" y="2745324"/>
              <a:ext cx="977909" cy="1021088"/>
              <a:chOff x="3307025" y="2726333"/>
              <a:chExt cx="977909" cy="102108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404" y="2799241"/>
                <a:ext cx="551151" cy="571564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307025" y="2726333"/>
                <a:ext cx="977909" cy="1021088"/>
                <a:chOff x="6743700" y="760413"/>
                <a:chExt cx="1752600" cy="1755687"/>
              </a:xfrm>
            </p:grpSpPr>
            <p:grpSp>
              <p:nvGrpSpPr>
                <p:cNvPr id="21" name="Group 20"/>
                <p:cNvGrpSpPr>
                  <a:grpSpLocks/>
                </p:cNvGrpSpPr>
                <p:nvPr/>
              </p:nvGrpSpPr>
              <p:grpSpPr bwMode="auto">
                <a:xfrm>
                  <a:off x="6743700" y="760413"/>
                  <a:ext cx="1752600" cy="1733550"/>
                  <a:chOff x="545458" y="4783771"/>
                  <a:chExt cx="2293787" cy="1733798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545458" y="4783771"/>
                    <a:ext cx="2293787" cy="1733798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545458" y="4783771"/>
                    <a:ext cx="2293787" cy="1733798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905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sp>
              <p:nvSpPr>
                <p:cNvPr id="22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6851651" y="2216237"/>
                  <a:ext cx="1555750" cy="299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414042"/>
                      </a:solidFill>
                      <a:latin typeface="Arial"/>
                      <a:ea typeface="Verdana" pitchFamily="34" charset="0"/>
                      <a:cs typeface="Arial"/>
                    </a:rPr>
                    <a:t>security group</a:t>
                  </a:r>
                  <a:endParaRPr lang="en-US" sz="800" dirty="0">
                    <a:solidFill>
                      <a:srgbClr val="414042"/>
                    </a:solidFill>
                    <a:latin typeface="Arial"/>
                    <a:ea typeface="Verdana" pitchFamily="34" charset="0"/>
                    <a:cs typeface="Arial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389115" y="3430507"/>
                <a:ext cx="844046" cy="199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 smtClean="0">
                    <a:cs typeface="Helvetica Neue"/>
                  </a:rPr>
                  <a:t>EC2 instance</a:t>
                </a:r>
                <a:endParaRPr lang="en-US" sz="1000" b="1" dirty="0">
                  <a:cs typeface="Helvetica Neue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517276" y="3014022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web app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server</a:t>
              </a:r>
              <a:endParaRPr lang="en-US" sz="800" dirty="0">
                <a:solidFill>
                  <a:schemeClr val="bg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4491" y="753976"/>
            <a:ext cx="999021" cy="819999"/>
            <a:chOff x="1412007" y="864535"/>
            <a:chExt cx="999021" cy="819999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74" y="864535"/>
              <a:ext cx="549209" cy="52979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412007" y="1345980"/>
              <a:ext cx="99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Helvetica Neue"/>
                  <a:cs typeface="Helvetica Neue"/>
                </a:rPr>
                <a:t>Amazon </a:t>
              </a:r>
              <a:br>
                <a:rPr lang="en-US" sz="800" b="1" dirty="0" smtClean="0">
                  <a:latin typeface="Helvetica Neue"/>
                  <a:cs typeface="Helvetica Neue"/>
                </a:rPr>
              </a:br>
              <a:r>
                <a:rPr lang="en-US" sz="800" b="1" dirty="0" smtClean="0">
                  <a:latin typeface="Helvetica Neue"/>
                  <a:cs typeface="Helvetica Neue"/>
                </a:rPr>
                <a:t>Route 53</a:t>
              </a:r>
              <a:endParaRPr lang="en-US" sz="800" b="1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02687" y="4714060"/>
            <a:ext cx="909461" cy="1171164"/>
            <a:chOff x="7902890" y="4272424"/>
            <a:chExt cx="746446" cy="984352"/>
          </a:xfrm>
        </p:grpSpPr>
        <p:sp>
          <p:nvSpPr>
            <p:cNvPr id="61" name="TextBox 60"/>
            <p:cNvSpPr txBox="1"/>
            <p:nvPr/>
          </p:nvSpPr>
          <p:spPr>
            <a:xfrm>
              <a:off x="7902890" y="4982456"/>
              <a:ext cx="746446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pc="-50" dirty="0"/>
                <a:t>RDS DB </a:t>
              </a:r>
              <a:r>
                <a:rPr lang="en-US" sz="800" b="1" spc="-50" dirty="0" smtClean="0"/>
                <a:t/>
              </a:r>
              <a:br>
                <a:rPr lang="en-US" sz="800" b="1" spc="-50" dirty="0" smtClean="0"/>
              </a:br>
              <a:r>
                <a:rPr lang="en-US" sz="800" b="1" spc="-50" dirty="0" smtClean="0"/>
                <a:t>instance standby (multi-AZ</a:t>
              </a:r>
              <a:r>
                <a:rPr lang="en-US" sz="800" b="1" spc="-50" dirty="0"/>
                <a:t>)</a:t>
              </a:r>
              <a:endParaRPr lang="en-US" sz="1400" b="1" spc="-50" dirty="0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18" y="4272424"/>
              <a:ext cx="457319" cy="602829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5546145" y="4675321"/>
            <a:ext cx="640080" cy="978749"/>
            <a:chOff x="3640932" y="4316927"/>
            <a:chExt cx="640080" cy="978749"/>
          </a:xfrm>
        </p:grpSpPr>
        <p:sp>
          <p:nvSpPr>
            <p:cNvPr id="90" name="TextBox 89"/>
            <p:cNvSpPr txBox="1"/>
            <p:nvPr/>
          </p:nvSpPr>
          <p:spPr>
            <a:xfrm>
              <a:off x="3640932" y="5021356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RDS DB </a:t>
              </a:r>
              <a:r>
                <a:rPr lang="en-US" sz="1000" b="1" dirty="0" smtClean="0"/>
                <a:t>instance</a:t>
              </a:r>
              <a:endParaRPr lang="en-US" sz="1000" b="1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161" y="4316927"/>
              <a:ext cx="457319" cy="602829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5322313" y="1550814"/>
            <a:ext cx="1097280" cy="844504"/>
            <a:chOff x="6731927" y="767237"/>
            <a:chExt cx="1097280" cy="844504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921" y="767237"/>
              <a:ext cx="543292" cy="540096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6731927" y="1336668"/>
              <a:ext cx="1097280" cy="2750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Athena</a:t>
              </a:r>
              <a:endParaRPr lang="en-US" sz="1000" b="1" dirty="0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499631" y="3628742"/>
            <a:ext cx="731520" cy="815484"/>
            <a:chOff x="5462309" y="3628742"/>
            <a:chExt cx="731520" cy="815484"/>
          </a:xfrm>
        </p:grpSpPr>
        <p:sp>
          <p:nvSpPr>
            <p:cNvPr id="105" name="TextBox 104"/>
            <p:cNvSpPr txBox="1"/>
            <p:nvPr/>
          </p:nvSpPr>
          <p:spPr>
            <a:xfrm>
              <a:off x="5462309" y="4288594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</a:t>
              </a:r>
              <a:r>
                <a:rPr lang="en-US" sz="1000" b="1" dirty="0" smtClean="0"/>
                <a:t>Glue</a:t>
              </a:r>
              <a:endParaRPr lang="en-US" sz="1000" b="1" dirty="0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843" y="3628742"/>
              <a:ext cx="526453" cy="636067"/>
            </a:xfrm>
            <a:prstGeom prst="rect">
              <a:avLst/>
            </a:prstGeom>
          </p:spPr>
        </p:pic>
      </p:grpSp>
      <p:sp>
        <p:nvSpPr>
          <p:cNvPr id="108" name="Rounded Rectangle 107"/>
          <p:cNvSpPr/>
          <p:nvPr/>
        </p:nvSpPr>
        <p:spPr>
          <a:xfrm>
            <a:off x="8396976" y="1532152"/>
            <a:ext cx="3255068" cy="50051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587030" y="2658950"/>
            <a:ext cx="855000" cy="723915"/>
            <a:chOff x="5293294" y="2111949"/>
            <a:chExt cx="855000" cy="723915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5698" y="2111949"/>
              <a:ext cx="315296" cy="385361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5293294" y="2497310"/>
              <a:ext cx="85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Helvetica Neue"/>
                  <a:cs typeface="Helvetica Neue"/>
                </a:rPr>
                <a:t>Amazon EBS </a:t>
              </a:r>
              <a:br>
                <a:rPr lang="en-US" sz="800" b="1" dirty="0" smtClean="0">
                  <a:latin typeface="Helvetica Neue"/>
                  <a:cs typeface="Helvetica Neue"/>
                </a:rPr>
              </a:br>
              <a:r>
                <a:rPr lang="en-US" sz="800" b="1" dirty="0" smtClean="0">
                  <a:latin typeface="Helvetica Neue"/>
                  <a:cs typeface="Helvetica Neue"/>
                </a:rPr>
                <a:t>snapshot</a:t>
              </a:r>
              <a:endParaRPr lang="en-US" sz="800" b="1" dirty="0">
                <a:latin typeface="Helvetica Neue"/>
                <a:cs typeface="Helvetica Neue"/>
              </a:endParaRPr>
            </a:p>
          </p:txBody>
        </p:sp>
      </p:grpSp>
      <p:sp>
        <p:nvSpPr>
          <p:cNvPr id="112" name="TextBox 32"/>
          <p:cNvSpPr txBox="1">
            <a:spLocks noChangeArrowheads="1"/>
          </p:cNvSpPr>
          <p:nvPr/>
        </p:nvSpPr>
        <p:spPr bwMode="auto">
          <a:xfrm>
            <a:off x="3054785" y="6046911"/>
            <a:ext cx="227327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Zone </a:t>
            </a:r>
            <a:r>
              <a:rPr lang="en-US" sz="1100" b="1" dirty="0" smtClean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</a:t>
            </a:r>
            <a:endParaRPr lang="en-US" sz="1100" b="1" dirty="0">
              <a:solidFill>
                <a:srgbClr val="F7981F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114" name="TextBox 32"/>
          <p:cNvSpPr txBox="1">
            <a:spLocks noChangeArrowheads="1"/>
          </p:cNvSpPr>
          <p:nvPr/>
        </p:nvSpPr>
        <p:spPr bwMode="auto">
          <a:xfrm>
            <a:off x="8887871" y="6221769"/>
            <a:ext cx="227327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</a:t>
            </a:r>
            <a:r>
              <a:rPr lang="en-US" sz="1100" b="1" dirty="0" smtClean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Zone</a:t>
            </a:r>
            <a:r>
              <a:rPr lang="en-US" sz="1100" b="1" dirty="0" smtClean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</a:t>
            </a:r>
            <a:r>
              <a:rPr lang="en-US" sz="1100" b="1" dirty="0" smtClean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B</a:t>
            </a:r>
            <a:endParaRPr lang="en-US" sz="1100" b="1" dirty="0">
              <a:solidFill>
                <a:srgbClr val="F7981F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344753" y="4675320"/>
            <a:ext cx="1020442" cy="839227"/>
            <a:chOff x="5355852" y="4678454"/>
            <a:chExt cx="1020442" cy="803392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798" y="4678454"/>
              <a:ext cx="548640" cy="603504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5355852" y="5326214"/>
              <a:ext cx="102044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br>
                <a:rPr lang="en-US" sz="1000" b="1" dirty="0"/>
              </a:br>
              <a:r>
                <a:rPr lang="en-US" sz="1000" b="1" dirty="0" smtClean="0"/>
                <a:t>Redshift</a:t>
              </a:r>
              <a:endParaRPr lang="en-US" sz="1000" b="1" dirty="0"/>
            </a:p>
          </p:txBody>
        </p:sp>
      </p:grpSp>
      <p:cxnSp>
        <p:nvCxnSpPr>
          <p:cNvPr id="125" name="Straight Connector 124"/>
          <p:cNvCxnSpPr>
            <a:stCxn id="106" idx="3"/>
            <a:endCxn id="116" idx="0"/>
          </p:cNvCxnSpPr>
          <p:nvPr/>
        </p:nvCxnSpPr>
        <p:spPr>
          <a:xfrm>
            <a:off x="6128618" y="3946776"/>
            <a:ext cx="723401" cy="7285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6685023" y="1504802"/>
            <a:ext cx="640080" cy="852832"/>
            <a:chOff x="5419195" y="510620"/>
            <a:chExt cx="640080" cy="85283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384" y="510620"/>
              <a:ext cx="335701" cy="636066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5419195" y="12080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cxnSp>
        <p:nvCxnSpPr>
          <p:cNvPr id="138" name="Straight Connector 137"/>
          <p:cNvCxnSpPr>
            <a:stCxn id="103" idx="3"/>
            <a:endCxn id="128" idx="1"/>
          </p:cNvCxnSpPr>
          <p:nvPr/>
        </p:nvCxnSpPr>
        <p:spPr>
          <a:xfrm>
            <a:off x="6142599" y="1820862"/>
            <a:ext cx="694613" cy="1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1057" y="25211"/>
            <a:ext cx="1058022" cy="791717"/>
          </a:xfrm>
          <a:prstGeom prst="rect">
            <a:avLst/>
          </a:prstGeom>
        </p:spPr>
      </p:pic>
      <p:cxnSp>
        <p:nvCxnSpPr>
          <p:cNvPr id="140" name="Straight Connector 139"/>
          <p:cNvCxnSpPr>
            <a:stCxn id="128" idx="3"/>
            <a:endCxn id="139" idx="1"/>
          </p:cNvCxnSpPr>
          <p:nvPr/>
        </p:nvCxnSpPr>
        <p:spPr>
          <a:xfrm flipV="1">
            <a:off x="7172913" y="421070"/>
            <a:ext cx="1328144" cy="1401765"/>
          </a:xfrm>
          <a:prstGeom prst="bentConnector3">
            <a:avLst>
              <a:gd name="adj1" fmla="val 626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4232808" y="4664898"/>
            <a:ext cx="930554" cy="1019393"/>
            <a:chOff x="3339897" y="4343781"/>
            <a:chExt cx="827587" cy="1019393"/>
          </a:xfrm>
        </p:grpSpPr>
        <p:sp>
          <p:nvSpPr>
            <p:cNvPr id="148" name="TextBox 147"/>
            <p:cNvSpPr txBox="1"/>
            <p:nvPr/>
          </p:nvSpPr>
          <p:spPr>
            <a:xfrm>
              <a:off x="3339897" y="5088854"/>
              <a:ext cx="82758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RDS DB </a:t>
              </a:r>
              <a:r>
                <a:rPr lang="en-US" sz="1000" b="1" dirty="0" smtClean="0"/>
                <a:t>– For sensitive data</a:t>
              </a:r>
            </a:p>
            <a:p>
              <a:pPr algn="ctr"/>
              <a:r>
                <a:rPr lang="en-US" sz="1000" b="1" dirty="0" smtClean="0"/>
                <a:t>(Security group)</a:t>
              </a:r>
              <a:endParaRPr lang="en-US" sz="1000" b="1" dirty="0"/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3577" y="4343781"/>
              <a:ext cx="457319" cy="602829"/>
            </a:xfrm>
            <a:prstGeom prst="rect">
              <a:avLst/>
            </a:prstGeom>
          </p:spPr>
        </p:pic>
      </p:grpSp>
      <p:cxnSp>
        <p:nvCxnSpPr>
          <p:cNvPr id="151" name="Straight Connector 150"/>
          <p:cNvCxnSpPr>
            <a:stCxn id="149" idx="0"/>
            <a:endCxn id="106" idx="1"/>
          </p:cNvCxnSpPr>
          <p:nvPr/>
        </p:nvCxnSpPr>
        <p:spPr>
          <a:xfrm rot="5400000" flipH="1" flipV="1">
            <a:off x="4773380" y="3836114"/>
            <a:ext cx="718122" cy="9394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88" idx="2"/>
            <a:endCxn id="106" idx="0"/>
          </p:cNvCxnSpPr>
          <p:nvPr/>
        </p:nvCxnSpPr>
        <p:spPr>
          <a:xfrm flipH="1">
            <a:off x="5865392" y="3347054"/>
            <a:ext cx="3442" cy="281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05" idx="2"/>
            <a:endCxn id="91" idx="0"/>
          </p:cNvCxnSpPr>
          <p:nvPr/>
        </p:nvCxnSpPr>
        <p:spPr>
          <a:xfrm flipH="1">
            <a:off x="5862034" y="4444226"/>
            <a:ext cx="3357" cy="23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8658357" y="4686122"/>
            <a:ext cx="1144329" cy="1140648"/>
            <a:chOff x="7902890" y="4272424"/>
            <a:chExt cx="746446" cy="984352"/>
          </a:xfrm>
        </p:grpSpPr>
        <p:sp>
          <p:nvSpPr>
            <p:cNvPr id="164" name="TextBox 163"/>
            <p:cNvSpPr txBox="1"/>
            <p:nvPr/>
          </p:nvSpPr>
          <p:spPr>
            <a:xfrm>
              <a:off x="7902890" y="4982456"/>
              <a:ext cx="746446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 smtClean="0"/>
                <a:t>RDS </a:t>
              </a:r>
              <a:r>
                <a:rPr lang="en-US" sz="900" b="1" dirty="0"/>
                <a:t>DB – </a:t>
              </a:r>
              <a:r>
                <a:rPr lang="en-US" sz="900" b="1" dirty="0" smtClean="0"/>
                <a:t>standby (multi-AZ) </a:t>
              </a:r>
              <a:r>
                <a:rPr lang="en-US" sz="900" b="1" dirty="0"/>
                <a:t>sensitive data</a:t>
              </a:r>
            </a:p>
            <a:p>
              <a:pPr algn="ctr"/>
              <a:r>
                <a:rPr lang="en-US" sz="900" b="1" dirty="0" smtClean="0"/>
                <a:t>(Security group)</a:t>
              </a:r>
              <a:endParaRPr lang="en-US" sz="900" b="1" dirty="0"/>
            </a:p>
          </p:txBody>
        </p:sp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18" y="4272424"/>
              <a:ext cx="457319" cy="602829"/>
            </a:xfrm>
            <a:prstGeom prst="rect">
              <a:avLst/>
            </a:prstGeom>
          </p:spPr>
        </p:pic>
      </p:grpSp>
      <p:cxnSp>
        <p:nvCxnSpPr>
          <p:cNvPr id="176" name="Elbow Connector 175"/>
          <p:cNvCxnSpPr>
            <a:stCxn id="379" idx="3"/>
            <a:endCxn id="24" idx="1"/>
          </p:cNvCxnSpPr>
          <p:nvPr/>
        </p:nvCxnSpPr>
        <p:spPr>
          <a:xfrm>
            <a:off x="2389996" y="2397610"/>
            <a:ext cx="572315" cy="2747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" idx="2"/>
            <a:endCxn id="43" idx="0"/>
          </p:cNvCxnSpPr>
          <p:nvPr/>
        </p:nvCxnSpPr>
        <p:spPr>
          <a:xfrm flipH="1">
            <a:off x="887163" y="474654"/>
            <a:ext cx="1568" cy="279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48" idx="2"/>
            <a:endCxn id="300" idx="0"/>
          </p:cNvCxnSpPr>
          <p:nvPr/>
        </p:nvCxnSpPr>
        <p:spPr>
          <a:xfrm flipH="1">
            <a:off x="901388" y="1573975"/>
            <a:ext cx="2614" cy="51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24" idx="3"/>
            <a:endCxn id="331" idx="1"/>
          </p:cNvCxnSpPr>
          <p:nvPr/>
        </p:nvCxnSpPr>
        <p:spPr>
          <a:xfrm flipV="1">
            <a:off x="3952588" y="2462217"/>
            <a:ext cx="749174" cy="2101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1830763" y="4714060"/>
            <a:ext cx="937201" cy="893449"/>
            <a:chOff x="-19089" y="5097193"/>
            <a:chExt cx="1097280" cy="814221"/>
          </a:xfrm>
        </p:grpSpPr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41" y="5097193"/>
              <a:ext cx="561420" cy="631598"/>
            </a:xfrm>
            <a:prstGeom prst="rect">
              <a:avLst/>
            </a:prstGeom>
          </p:spPr>
        </p:pic>
        <p:sp>
          <p:nvSpPr>
            <p:cNvPr id="198" name="TextBox 197"/>
            <p:cNvSpPr txBox="1"/>
            <p:nvPr/>
          </p:nvSpPr>
          <p:spPr>
            <a:xfrm>
              <a:off x="-19089" y="5755782"/>
              <a:ext cx="109728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 DMS</a:t>
              </a:r>
              <a:endParaRPr lang="en-US" sz="1000" b="1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700378" y="4751132"/>
            <a:ext cx="1090971" cy="1075638"/>
            <a:chOff x="728120" y="4948037"/>
            <a:chExt cx="1097280" cy="929030"/>
          </a:xfrm>
        </p:grpSpPr>
        <p:sp>
          <p:nvSpPr>
            <p:cNvPr id="199" name="TextBox 198"/>
            <p:cNvSpPr txBox="1"/>
            <p:nvPr/>
          </p:nvSpPr>
          <p:spPr>
            <a:xfrm>
              <a:off x="728120" y="5602747"/>
              <a:ext cx="10972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d</a:t>
              </a:r>
              <a:r>
                <a:rPr lang="en-US" sz="900" b="1" dirty="0" smtClean="0"/>
                <a:t>atabase migration workflow/job</a:t>
              </a:r>
              <a:endParaRPr lang="en-US" sz="900" b="1" dirty="0"/>
            </a:p>
          </p:txBody>
        </p:sp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247" y="4948037"/>
              <a:ext cx="281026" cy="530676"/>
            </a:xfrm>
            <a:prstGeom prst="rect">
              <a:avLst/>
            </a:prstGeom>
          </p:spPr>
        </p:pic>
      </p:grpSp>
      <p:cxnSp>
        <p:nvCxnSpPr>
          <p:cNvPr id="211" name="Straight Connector 210"/>
          <p:cNvCxnSpPr>
            <a:stCxn id="197" idx="3"/>
            <a:endCxn id="200" idx="1"/>
          </p:cNvCxnSpPr>
          <p:nvPr/>
        </p:nvCxnSpPr>
        <p:spPr>
          <a:xfrm flipV="1">
            <a:off x="2539121" y="5058343"/>
            <a:ext cx="567037" cy="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99" idx="2"/>
            <a:endCxn id="90" idx="2"/>
          </p:cNvCxnSpPr>
          <p:nvPr/>
        </p:nvCxnSpPr>
        <p:spPr>
          <a:xfrm rot="5400000" flipH="1" flipV="1">
            <a:off x="4469674" y="4430259"/>
            <a:ext cx="172700" cy="2620321"/>
          </a:xfrm>
          <a:prstGeom prst="bentConnector3">
            <a:avLst>
              <a:gd name="adj1" fmla="val -13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310" idx="0"/>
            <a:endCxn id="165" idx="0"/>
          </p:cNvCxnSpPr>
          <p:nvPr/>
        </p:nvCxnSpPr>
        <p:spPr>
          <a:xfrm rot="16200000" flipH="1">
            <a:off x="6899682" y="2335714"/>
            <a:ext cx="133033" cy="4567783"/>
          </a:xfrm>
          <a:prstGeom prst="bentConnector3">
            <a:avLst>
              <a:gd name="adj1" fmla="val -8065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91" idx="0"/>
            <a:endCxn id="62" idx="0"/>
          </p:cNvCxnSpPr>
          <p:nvPr/>
        </p:nvCxnSpPr>
        <p:spPr>
          <a:xfrm rot="16200000" flipH="1">
            <a:off x="8048132" y="2489222"/>
            <a:ext cx="38739" cy="4410936"/>
          </a:xfrm>
          <a:prstGeom prst="bentConnector3">
            <a:avLst>
              <a:gd name="adj1" fmla="val -5901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9" name="Picture 2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689" y="74059"/>
            <a:ext cx="731520" cy="707136"/>
          </a:xfrm>
          <a:prstGeom prst="rect">
            <a:avLst/>
          </a:prstGeom>
        </p:spPr>
      </p:pic>
      <p:cxnSp>
        <p:nvCxnSpPr>
          <p:cNvPr id="241" name="Straight Connector 240"/>
          <p:cNvCxnSpPr>
            <a:stCxn id="139" idx="3"/>
            <a:endCxn id="239" idx="1"/>
          </p:cNvCxnSpPr>
          <p:nvPr/>
        </p:nvCxnSpPr>
        <p:spPr>
          <a:xfrm>
            <a:off x="9559079" y="421070"/>
            <a:ext cx="550610" cy="6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95912" y="594603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b="1" dirty="0" smtClean="0">
                <a:latin typeface="Calibri" panose="020F0502020204030204" pitchFamily="34" charset="0"/>
                <a:cs typeface="Helvetica Neue"/>
              </a:rPr>
              <a:t>corporate data center</a:t>
            </a:r>
            <a:endParaRPr lang="en-US" sz="1000" b="1" dirty="0">
              <a:latin typeface="Calibri" panose="020F0502020204030204" pitchFamily="34" charset="0"/>
              <a:cs typeface="Helvetica Neue"/>
            </a:endParaRPr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5" y="5106180"/>
            <a:ext cx="529721" cy="731520"/>
          </a:xfrm>
          <a:prstGeom prst="rect">
            <a:avLst/>
          </a:prstGeom>
        </p:spPr>
      </p:pic>
      <p:cxnSp>
        <p:nvCxnSpPr>
          <p:cNvPr id="247" name="Elbow Connector 246"/>
          <p:cNvCxnSpPr>
            <a:stCxn id="245" idx="3"/>
            <a:endCxn id="197" idx="1"/>
          </p:cNvCxnSpPr>
          <p:nvPr/>
        </p:nvCxnSpPr>
        <p:spPr>
          <a:xfrm flipV="1">
            <a:off x="899856" y="5060588"/>
            <a:ext cx="1159749" cy="411352"/>
          </a:xfrm>
          <a:prstGeom prst="bentConnector3">
            <a:avLst>
              <a:gd name="adj1" fmla="val 395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10695698" y="4704710"/>
            <a:ext cx="1020442" cy="803392"/>
            <a:chOff x="5355852" y="4678454"/>
            <a:chExt cx="1020442" cy="803392"/>
          </a:xfrm>
        </p:grpSpPr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798" y="4678454"/>
              <a:ext cx="548640" cy="603504"/>
            </a:xfrm>
            <a:prstGeom prst="rect">
              <a:avLst/>
            </a:prstGeom>
          </p:spPr>
        </p:pic>
        <p:sp>
          <p:nvSpPr>
            <p:cNvPr id="250" name="TextBox 249"/>
            <p:cNvSpPr txBox="1"/>
            <p:nvPr/>
          </p:nvSpPr>
          <p:spPr>
            <a:xfrm>
              <a:off x="5355852" y="5326214"/>
              <a:ext cx="102044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br>
                <a:rPr lang="en-US" sz="1000" b="1" dirty="0"/>
              </a:br>
              <a:r>
                <a:rPr lang="en-US" sz="1000" b="1" dirty="0" smtClean="0"/>
                <a:t>Redshift</a:t>
              </a:r>
              <a:endParaRPr lang="en-US" sz="1000" b="1" dirty="0"/>
            </a:p>
          </p:txBody>
        </p:sp>
      </p:grpSp>
      <p:cxnSp>
        <p:nvCxnSpPr>
          <p:cNvPr id="253" name="Elbow Connector 252"/>
          <p:cNvCxnSpPr>
            <a:stCxn id="116" idx="0"/>
            <a:endCxn id="249" idx="0"/>
          </p:cNvCxnSpPr>
          <p:nvPr/>
        </p:nvCxnSpPr>
        <p:spPr>
          <a:xfrm rot="16200000" flipH="1">
            <a:off x="9012796" y="2514543"/>
            <a:ext cx="29390" cy="4350945"/>
          </a:xfrm>
          <a:prstGeom prst="bentConnector3">
            <a:avLst>
              <a:gd name="adj1" fmla="val -77781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199" idx="2"/>
            <a:endCxn id="116" idx="3"/>
          </p:cNvCxnSpPr>
          <p:nvPr/>
        </p:nvCxnSpPr>
        <p:spPr>
          <a:xfrm rot="5400000" flipH="1" flipV="1">
            <a:off x="4767982" y="3468413"/>
            <a:ext cx="836238" cy="3880475"/>
          </a:xfrm>
          <a:prstGeom prst="bentConnector4">
            <a:avLst>
              <a:gd name="adj1" fmla="val -27337"/>
              <a:gd name="adj2" fmla="val 1058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Group 310"/>
          <p:cNvGrpSpPr/>
          <p:nvPr/>
        </p:nvGrpSpPr>
        <p:grpSpPr>
          <a:xfrm>
            <a:off x="1450819" y="703602"/>
            <a:ext cx="10417720" cy="5983802"/>
            <a:chOff x="1450819" y="1072440"/>
            <a:chExt cx="9820562" cy="5614964"/>
          </a:xfrm>
        </p:grpSpPr>
        <p:sp>
          <p:nvSpPr>
            <p:cNvPr id="107" name="Rounded Rectangle 106"/>
            <p:cNvSpPr/>
            <p:nvPr/>
          </p:nvSpPr>
          <p:spPr>
            <a:xfrm>
              <a:off x="1450819" y="1235422"/>
              <a:ext cx="9820562" cy="545198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719" y="1072440"/>
              <a:ext cx="599170" cy="391125"/>
            </a:xfrm>
            <a:prstGeom prst="rect">
              <a:avLst/>
            </a:prstGeom>
          </p:spPr>
        </p:pic>
      </p:grpSp>
      <p:grpSp>
        <p:nvGrpSpPr>
          <p:cNvPr id="302" name="Group 301"/>
          <p:cNvGrpSpPr/>
          <p:nvPr/>
        </p:nvGrpSpPr>
        <p:grpSpPr>
          <a:xfrm>
            <a:off x="535628" y="2087280"/>
            <a:ext cx="731520" cy="835564"/>
            <a:chOff x="2428896" y="140077"/>
            <a:chExt cx="731520" cy="835564"/>
          </a:xfrm>
        </p:grpSpPr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266" y="140077"/>
              <a:ext cx="544780" cy="653098"/>
            </a:xfrm>
            <a:prstGeom prst="rect">
              <a:avLst/>
            </a:prstGeom>
          </p:spPr>
        </p:pic>
        <p:sp>
          <p:nvSpPr>
            <p:cNvPr id="301" name="TextBox 300"/>
            <p:cNvSpPr txBox="1"/>
            <p:nvPr/>
          </p:nvSpPr>
          <p:spPr>
            <a:xfrm>
              <a:off x="2428896" y="820009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</a:t>
              </a:r>
              <a:r>
                <a:rPr lang="en-US" sz="1000" b="1" dirty="0" err="1" smtClean="0"/>
                <a:t>CloudFront</a:t>
              </a:r>
              <a:endParaRPr lang="en-US" b="1" dirty="0"/>
            </a:p>
          </p:txBody>
        </p:sp>
      </p:grpSp>
      <p:cxnSp>
        <p:nvCxnSpPr>
          <p:cNvPr id="309" name="Straight Connector 308"/>
          <p:cNvCxnSpPr>
            <a:stCxn id="300" idx="3"/>
            <a:endCxn id="379" idx="1"/>
          </p:cNvCxnSpPr>
          <p:nvPr/>
        </p:nvCxnSpPr>
        <p:spPr>
          <a:xfrm flipV="1">
            <a:off x="1173778" y="2397610"/>
            <a:ext cx="672579" cy="16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ounded Rectangle 309"/>
          <p:cNvSpPr/>
          <p:nvPr/>
        </p:nvSpPr>
        <p:spPr bwMode="auto">
          <a:xfrm>
            <a:off x="4125536" y="4553089"/>
            <a:ext cx="1113543" cy="135577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313" name="Straight Connector 312"/>
          <p:cNvCxnSpPr>
            <a:stCxn id="387" idx="3"/>
            <a:endCxn id="46" idx="1"/>
          </p:cNvCxnSpPr>
          <p:nvPr/>
        </p:nvCxnSpPr>
        <p:spPr>
          <a:xfrm flipV="1">
            <a:off x="6128000" y="2851631"/>
            <a:ext cx="691434" cy="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unded Rectangle 313"/>
          <p:cNvSpPr/>
          <p:nvPr/>
        </p:nvSpPr>
        <p:spPr bwMode="auto">
          <a:xfrm>
            <a:off x="8675429" y="4553090"/>
            <a:ext cx="1121477" cy="159374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23" name="Group 322"/>
          <p:cNvGrpSpPr/>
          <p:nvPr/>
        </p:nvGrpSpPr>
        <p:grpSpPr>
          <a:xfrm>
            <a:off x="1587183" y="849188"/>
            <a:ext cx="6525689" cy="5766216"/>
            <a:chOff x="1587183" y="849188"/>
            <a:chExt cx="6808143" cy="5766216"/>
          </a:xfrm>
        </p:grpSpPr>
        <p:sp>
          <p:nvSpPr>
            <p:cNvPr id="315" name="Rounded Rectangle 314"/>
            <p:cNvSpPr/>
            <p:nvPr/>
          </p:nvSpPr>
          <p:spPr>
            <a:xfrm>
              <a:off x="1587183" y="1120420"/>
              <a:ext cx="6808143" cy="549498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643" y="849188"/>
              <a:ext cx="489558" cy="488218"/>
            </a:xfrm>
            <a:prstGeom prst="rect">
              <a:avLst/>
            </a:prstGeom>
          </p:spPr>
        </p:pic>
        <p:sp>
          <p:nvSpPr>
            <p:cNvPr id="322" name="TextBox 321"/>
            <p:cNvSpPr txBox="1"/>
            <p:nvPr/>
          </p:nvSpPr>
          <p:spPr>
            <a:xfrm>
              <a:off x="5375644" y="1172974"/>
              <a:ext cx="2393560" cy="1525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All EC2 Instance made by AWS </a:t>
              </a:r>
              <a:r>
                <a:rPr lang="en-US" sz="1000" b="1" dirty="0" err="1" smtClean="0"/>
                <a:t>OpsWorks</a:t>
              </a:r>
              <a:endParaRPr lang="en-US" sz="1000" b="1" dirty="0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4587882" y="2139827"/>
            <a:ext cx="731520" cy="811006"/>
            <a:chOff x="5446883" y="704846"/>
            <a:chExt cx="731520" cy="811006"/>
          </a:xfrm>
        </p:grpSpPr>
        <p:pic>
          <p:nvPicPr>
            <p:cNvPr id="331" name="Picture 3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0763" y="704846"/>
              <a:ext cx="537317" cy="644780"/>
            </a:xfrm>
            <a:prstGeom prst="rect">
              <a:avLst/>
            </a:prstGeom>
          </p:spPr>
        </p:pic>
        <p:sp>
          <p:nvSpPr>
            <p:cNvPr id="332" name="TextBox 331"/>
            <p:cNvSpPr txBox="1"/>
            <p:nvPr/>
          </p:nvSpPr>
          <p:spPr>
            <a:xfrm>
              <a:off x="5446883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Kinesis</a:t>
              </a:r>
            </a:p>
          </p:txBody>
        </p:sp>
      </p:grpSp>
      <p:sp>
        <p:nvSpPr>
          <p:cNvPr id="335" name="TextBox 334"/>
          <p:cNvSpPr txBox="1"/>
          <p:nvPr/>
        </p:nvSpPr>
        <p:spPr>
          <a:xfrm>
            <a:off x="4147439" y="2270810"/>
            <a:ext cx="558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Site Data</a:t>
            </a:r>
            <a:endParaRPr lang="en-US" sz="800" dirty="0"/>
          </a:p>
        </p:txBody>
      </p:sp>
      <p:cxnSp>
        <p:nvCxnSpPr>
          <p:cNvPr id="337" name="Elbow Connector 336"/>
          <p:cNvCxnSpPr>
            <a:stCxn id="331" idx="0"/>
            <a:endCxn id="103" idx="1"/>
          </p:cNvCxnSpPr>
          <p:nvPr/>
        </p:nvCxnSpPr>
        <p:spPr>
          <a:xfrm rot="5400000" flipH="1" flipV="1">
            <a:off x="5125382" y="1665902"/>
            <a:ext cx="318965" cy="6288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331" idx="3"/>
            <a:endCxn id="387" idx="1"/>
          </p:cNvCxnSpPr>
          <p:nvPr/>
        </p:nvCxnSpPr>
        <p:spPr>
          <a:xfrm>
            <a:off x="5239079" y="2462217"/>
            <a:ext cx="367554" cy="391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/>
        </p:nvGrpSpPr>
        <p:grpSpPr>
          <a:xfrm>
            <a:off x="2571130" y="91155"/>
            <a:ext cx="728087" cy="662837"/>
            <a:chOff x="3786735" y="88803"/>
            <a:chExt cx="1078992" cy="998730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313" y="88803"/>
              <a:ext cx="479271" cy="731520"/>
            </a:xfrm>
            <a:prstGeom prst="rect">
              <a:avLst/>
            </a:prstGeom>
          </p:spPr>
        </p:pic>
        <p:sp>
          <p:nvSpPr>
            <p:cNvPr id="346" name="TextBox 345"/>
            <p:cNvSpPr txBox="1"/>
            <p:nvPr/>
          </p:nvSpPr>
          <p:spPr>
            <a:xfrm>
              <a:off x="3786735" y="93208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mobile client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3412051" y="127914"/>
            <a:ext cx="486569" cy="673698"/>
            <a:chOff x="4591147" y="791846"/>
            <a:chExt cx="1078992" cy="987859"/>
          </a:xfrm>
        </p:grpSpPr>
        <p:pic>
          <p:nvPicPr>
            <p:cNvPr id="344" name="Picture 343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385" y="791846"/>
              <a:ext cx="731520" cy="731520"/>
            </a:xfrm>
            <a:prstGeom prst="rect">
              <a:avLst/>
            </a:prstGeom>
          </p:spPr>
        </p:pic>
        <p:sp>
          <p:nvSpPr>
            <p:cNvPr id="347" name="TextBox 346"/>
            <p:cNvSpPr txBox="1"/>
            <p:nvPr/>
          </p:nvSpPr>
          <p:spPr>
            <a:xfrm>
              <a:off x="4591147" y="1624257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client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350" name="Straight Connector 349"/>
          <p:cNvCxnSpPr>
            <a:stCxn id="12" idx="0"/>
            <a:endCxn id="344" idx="0"/>
          </p:cNvCxnSpPr>
          <p:nvPr/>
        </p:nvCxnSpPr>
        <p:spPr>
          <a:xfrm rot="5400000" flipH="1" flipV="1">
            <a:off x="2239306" y="-1222660"/>
            <a:ext cx="69741" cy="2770890"/>
          </a:xfrm>
          <a:prstGeom prst="bentConnector3">
            <a:avLst>
              <a:gd name="adj1" fmla="val 1869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stCxn id="12" idx="3"/>
            <a:endCxn id="345" idx="1"/>
          </p:cNvCxnSpPr>
          <p:nvPr/>
        </p:nvCxnSpPr>
        <p:spPr>
          <a:xfrm flipV="1">
            <a:off x="1550054" y="333903"/>
            <a:ext cx="1214454" cy="2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8799632" y="4256288"/>
            <a:ext cx="1347139" cy="1601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DB Replications</a:t>
            </a:r>
            <a:endParaRPr lang="en-US" sz="1000" b="1" dirty="0"/>
          </a:p>
        </p:txBody>
      </p:sp>
      <p:grpSp>
        <p:nvGrpSpPr>
          <p:cNvPr id="380" name="Group 379"/>
          <p:cNvGrpSpPr/>
          <p:nvPr/>
        </p:nvGrpSpPr>
        <p:grpSpPr>
          <a:xfrm>
            <a:off x="1799903" y="2115131"/>
            <a:ext cx="636547" cy="951092"/>
            <a:chOff x="1810350" y="3309096"/>
            <a:chExt cx="636547" cy="951092"/>
          </a:xfrm>
        </p:grpSpPr>
        <p:sp>
          <p:nvSpPr>
            <p:cNvPr id="378" name="TextBox 377"/>
            <p:cNvSpPr txBox="1"/>
            <p:nvPr/>
          </p:nvSpPr>
          <p:spPr>
            <a:xfrm>
              <a:off x="1810350" y="398586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Classic Load Balancer</a:t>
              </a:r>
              <a:endParaRPr lang="en-US" sz="1000" b="1" dirty="0"/>
            </a:p>
          </p:txBody>
        </p:sp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804" y="3309096"/>
              <a:ext cx="543639" cy="564958"/>
            </a:xfrm>
            <a:prstGeom prst="rect">
              <a:avLst/>
            </a:prstGeom>
          </p:spPr>
        </p:pic>
      </p:grpSp>
      <p:grpSp>
        <p:nvGrpSpPr>
          <p:cNvPr id="394" name="Group 393"/>
          <p:cNvGrpSpPr/>
          <p:nvPr/>
        </p:nvGrpSpPr>
        <p:grpSpPr>
          <a:xfrm>
            <a:off x="5503074" y="2540560"/>
            <a:ext cx="731520" cy="806494"/>
            <a:chOff x="5512405" y="2540560"/>
            <a:chExt cx="731520" cy="806494"/>
          </a:xfrm>
        </p:grpSpPr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964" y="2540560"/>
              <a:ext cx="521367" cy="625640"/>
            </a:xfrm>
            <a:prstGeom prst="rect">
              <a:avLst/>
            </a:prstGeom>
          </p:spPr>
        </p:pic>
        <p:sp>
          <p:nvSpPr>
            <p:cNvPr id="388" name="TextBox 387"/>
            <p:cNvSpPr txBox="1"/>
            <p:nvPr/>
          </p:nvSpPr>
          <p:spPr>
            <a:xfrm>
              <a:off x="5512405" y="3191422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S3</a:t>
              </a:r>
              <a:endParaRPr lang="en-US" b="1" dirty="0"/>
            </a:p>
          </p:txBody>
        </p:sp>
      </p:grpSp>
      <p:cxnSp>
        <p:nvCxnSpPr>
          <p:cNvPr id="399" name="Straight Connector 398"/>
          <p:cNvCxnSpPr>
            <a:stCxn id="104" idx="2"/>
            <a:endCxn id="387" idx="0"/>
          </p:cNvCxnSpPr>
          <p:nvPr/>
        </p:nvCxnSpPr>
        <p:spPr>
          <a:xfrm flipH="1">
            <a:off x="5867317" y="2395318"/>
            <a:ext cx="3636" cy="14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0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85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>YP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Virendra Patel</dc:creator>
  <cp:lastModifiedBy>Virendra Patel</cp:lastModifiedBy>
  <cp:revision>92</cp:revision>
  <dcterms:created xsi:type="dcterms:W3CDTF">2018-04-04T16:56:41Z</dcterms:created>
  <dcterms:modified xsi:type="dcterms:W3CDTF">2018-04-08T23:21:01Z</dcterms:modified>
</cp:coreProperties>
</file>