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71" r:id="rId3"/>
    <p:sldId id="263" r:id="rId4"/>
    <p:sldId id="264" r:id="rId5"/>
    <p:sldId id="265" r:id="rId6"/>
    <p:sldId id="266" r:id="rId7"/>
    <p:sldId id="267" r:id="rId8"/>
    <p:sldId id="270" r:id="rId9"/>
    <p:sldId id="268" r:id="rId10"/>
    <p:sldId id="269" r:id="rId11"/>
    <p:sldId id="256" r:id="rId12"/>
    <p:sldId id="257" r:id="rId13"/>
    <p:sldId id="259" r:id="rId14"/>
    <p:sldId id="258" r:id="rId15"/>
    <p:sldId id="260" r:id="rId16"/>
    <p:sldId id="26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27/04/2019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1927" y="393872"/>
            <a:ext cx="893618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PRESNTATION ON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“The Secure Data Transmission Through Digital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Protection Wall Over Wireless Media”</a:t>
            </a:r>
          </a:p>
          <a:p>
            <a:pPr algn="r"/>
            <a:endParaRPr lang="en-US" sz="3200" b="1" dirty="0"/>
          </a:p>
          <a:p>
            <a:pPr algn="ctr"/>
            <a:r>
              <a:rPr lang="en-US" sz="2000" b="1" dirty="0"/>
              <a:t>Presented by</a:t>
            </a:r>
            <a:endParaRPr lang="en-US" sz="2000" dirty="0"/>
          </a:p>
          <a:p>
            <a:pPr algn="ctr"/>
            <a:r>
              <a:rPr lang="en-US" dirty="0"/>
              <a:t> </a:t>
            </a:r>
            <a:r>
              <a:rPr lang="en-US" dirty="0" err="1"/>
              <a:t>Ms.Devika</a:t>
            </a:r>
            <a:r>
              <a:rPr lang="en-US" dirty="0"/>
              <a:t> </a:t>
            </a:r>
            <a:r>
              <a:rPr lang="en-US" dirty="0" err="1"/>
              <a:t>R.Gawande</a:t>
            </a:r>
            <a:r>
              <a:rPr lang="en-US" dirty="0"/>
              <a:t>                     </a:t>
            </a:r>
          </a:p>
          <a:p>
            <a:pPr algn="ctr"/>
            <a:endParaRPr lang="en-US" sz="1600" b="1" dirty="0"/>
          </a:p>
          <a:p>
            <a:pPr algn="ctr"/>
            <a:r>
              <a:rPr lang="en-US" sz="2000" b="1" dirty="0"/>
              <a:t>Guided By</a:t>
            </a:r>
            <a:r>
              <a:rPr lang="en-US" b="1" dirty="0"/>
              <a:t>: </a:t>
            </a:r>
            <a:r>
              <a:rPr lang="en-US" dirty="0"/>
              <a:t>Dr. S. W. </a:t>
            </a:r>
            <a:r>
              <a:rPr lang="en-US" dirty="0" err="1"/>
              <a:t>Mohod</a:t>
            </a:r>
            <a:endParaRPr lang="en-US" dirty="0"/>
          </a:p>
          <a:p>
            <a:pPr algn="ctr"/>
            <a:r>
              <a:rPr lang="en-US" sz="2000" b="1" dirty="0"/>
              <a:t>Co-guide</a:t>
            </a:r>
            <a:r>
              <a:rPr lang="en-US" b="1" dirty="0"/>
              <a:t>: </a:t>
            </a:r>
            <a:r>
              <a:rPr lang="en-US" dirty="0"/>
              <a:t>Prof. A.S. </a:t>
            </a:r>
            <a:r>
              <a:rPr lang="en-US" dirty="0" err="1"/>
              <a:t>Utane</a:t>
            </a:r>
            <a:endParaRPr lang="en-US" dirty="0"/>
          </a:p>
          <a:p>
            <a:pPr algn="ctr"/>
            <a:endParaRPr lang="en-US" sz="1600" dirty="0"/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992" y="3861486"/>
            <a:ext cx="1140051" cy="12132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63636" y="512618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Department of Electronics &amp;Telecommunication Engineering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2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238194"/>
              </p:ext>
            </p:extLst>
          </p:nvPr>
        </p:nvGraphicFramePr>
        <p:xfrm>
          <a:off x="684211" y="685800"/>
          <a:ext cx="10330152" cy="636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328">
                  <a:extLst>
                    <a:ext uri="{9D8B030D-6E8A-4147-A177-3AD203B41FA5}">
                      <a16:colId xmlns:a16="http://schemas.microsoft.com/office/drawing/2014/main" val="2238498106"/>
                    </a:ext>
                  </a:extLst>
                </a:gridCol>
                <a:gridCol w="1430825">
                  <a:extLst>
                    <a:ext uri="{9D8B030D-6E8A-4147-A177-3AD203B41FA5}">
                      <a16:colId xmlns:a16="http://schemas.microsoft.com/office/drawing/2014/main" val="474222707"/>
                    </a:ext>
                  </a:extLst>
                </a:gridCol>
                <a:gridCol w="2439904">
                  <a:extLst>
                    <a:ext uri="{9D8B030D-6E8A-4147-A177-3AD203B41FA5}">
                      <a16:colId xmlns:a16="http://schemas.microsoft.com/office/drawing/2014/main" val="66458954"/>
                    </a:ext>
                  </a:extLst>
                </a:gridCol>
                <a:gridCol w="1935365">
                  <a:extLst>
                    <a:ext uri="{9D8B030D-6E8A-4147-A177-3AD203B41FA5}">
                      <a16:colId xmlns:a16="http://schemas.microsoft.com/office/drawing/2014/main" val="2162916241"/>
                    </a:ext>
                  </a:extLst>
                </a:gridCol>
                <a:gridCol w="1935365">
                  <a:extLst>
                    <a:ext uri="{9D8B030D-6E8A-4147-A177-3AD203B41FA5}">
                      <a16:colId xmlns:a16="http://schemas.microsoft.com/office/drawing/2014/main" val="64088499"/>
                    </a:ext>
                  </a:extLst>
                </a:gridCol>
                <a:gridCol w="1935365">
                  <a:extLst>
                    <a:ext uri="{9D8B030D-6E8A-4147-A177-3AD203B41FA5}">
                      <a16:colId xmlns:a16="http://schemas.microsoft.com/office/drawing/2014/main" val="4243102733"/>
                    </a:ext>
                  </a:extLst>
                </a:gridCol>
              </a:tblGrid>
              <a:tr h="5541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Ref.</a:t>
                      </a:r>
                      <a:r>
                        <a:rPr lang="en-US" sz="1400" baseline="0" dirty="0" smtClean="0"/>
                        <a:t> 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Author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Paper Title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Transaction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Focus</a:t>
                      </a:r>
                      <a:r>
                        <a:rPr lang="en-US" sz="1400" baseline="0" dirty="0" smtClean="0"/>
                        <a:t>  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Disadvantages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046859"/>
                  </a:ext>
                </a:extLst>
              </a:tr>
              <a:tr h="1436596">
                <a:tc>
                  <a:txBody>
                    <a:bodyPr/>
                    <a:lstStyle/>
                    <a:p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5</a:t>
                      </a:r>
                      <a:endParaRPr kumimoji="0" lang="en-US" sz="1500" kern="1200" baseline="0" dirty="0">
                        <a:solidFill>
                          <a:schemeClr val="dk1"/>
                        </a:solidFill>
                        <a:latin typeface="Calibri Light" pitchFamily="34" charset="0"/>
                        <a:ea typeface="+mn-ea"/>
                        <a:cs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Daniela </a:t>
                      </a:r>
                      <a:r>
                        <a:rPr kumimoji="0" lang="en-US" sz="1500" kern="1200" baseline="0" dirty="0" err="1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Stanescu</a:t>
                      </a: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, Valentin </a:t>
                      </a:r>
                      <a:r>
                        <a:rPr kumimoji="0" lang="en-US" sz="1500" kern="1200" baseline="0" dirty="0" err="1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Stangaciu</a:t>
                      </a: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, </a:t>
                      </a:r>
                      <a:r>
                        <a:rPr kumimoji="0" lang="en-US" sz="1500" kern="1200" baseline="0" dirty="0" err="1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Mircea</a:t>
                      </a: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 </a:t>
                      </a:r>
                      <a:r>
                        <a:rPr kumimoji="0" lang="en-US" sz="1500" kern="1200" baseline="0" dirty="0" err="1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Stratulat</a:t>
                      </a: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Steganography on new generation of mobile</a:t>
                      </a:r>
                    </a:p>
                    <a:p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phones with image and video processing 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IEEE International Joint Conferences on Computational Cybernetics and Technical Informatics (ICCC-CONTI 2010) • May 27-29, 2010 • </a:t>
                      </a:r>
                      <a:r>
                        <a:rPr kumimoji="0" lang="en-US" sz="1500" kern="1200" baseline="0" dirty="0" err="1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Timisora</a:t>
                      </a: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, Romania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500" kern="1200" baseline="0" dirty="0" err="1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Steganography+mobile</a:t>
                      </a: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 phones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kumimoji="0" lang="en-US" sz="1500" kern="1200" baseline="0" dirty="0" smtClean="0">
                        <a:solidFill>
                          <a:schemeClr val="dk1"/>
                        </a:solidFill>
                        <a:latin typeface="Calibri Light" pitchFamily="34" charset="0"/>
                        <a:ea typeface="+mn-ea"/>
                        <a:cs typeface="Calibri Ligh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4489"/>
                  </a:ext>
                </a:extLst>
              </a:tr>
              <a:tr h="1885533">
                <a:tc>
                  <a:txBody>
                    <a:bodyPr/>
                    <a:lstStyle/>
                    <a:p>
                      <a:r>
                        <a:rPr kumimoji="0" lang="en-US" sz="1500" b="1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6</a:t>
                      </a:r>
                      <a:endParaRPr kumimoji="0" lang="en-US" sz="1500" b="1" kern="1200" baseline="0" dirty="0">
                        <a:solidFill>
                          <a:schemeClr val="dk1"/>
                        </a:solidFill>
                        <a:latin typeface="Calibri Light" pitchFamily="34" charset="0"/>
                        <a:ea typeface="+mn-ea"/>
                        <a:cs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Saurabh</a:t>
                      </a:r>
                      <a:r>
                        <a:rPr kumimoji="0" lang="en-US" sz="1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Singh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5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Invertis</a:t>
                      </a:r>
                      <a:r>
                        <a:rPr kumimoji="0" lang="en-US" sz="1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University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Bareilly ,India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Gaurav Agarwal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5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Invertis</a:t>
                      </a:r>
                      <a:r>
                        <a:rPr kumimoji="0" lang="en-US" sz="1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University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Bareilly,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strike="no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Hiding image to video: A new approach of</a:t>
                      </a:r>
                    </a:p>
                    <a:p>
                      <a:pPr algn="l"/>
                      <a:r>
                        <a:rPr lang="en-US" sz="1600" b="0" i="0" u="none" strike="no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LSB replacement</a:t>
                      </a:r>
                      <a:endParaRPr kumimoji="0" lang="en-US" sz="15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International Journal of Engineering Science and Technology</a:t>
                      </a:r>
                    </a:p>
                    <a:p>
                      <a:r>
                        <a:rPr kumimoji="0" lang="en-US" sz="1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Vol. 2(12), 2010, 6999-7003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kumimoji="0" lang="en-US" sz="1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Hiding image to video using LSB replacement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500" b="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Data hiding is complex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500" b="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Much time consuming.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071189"/>
                  </a:ext>
                </a:extLst>
              </a:tr>
              <a:tr h="1741756">
                <a:tc>
                  <a:txBody>
                    <a:bodyPr/>
                    <a:lstStyle/>
                    <a:p>
                      <a:r>
                        <a:rPr kumimoji="0" lang="en-US" sz="1500" b="1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7</a:t>
                      </a:r>
                      <a:endParaRPr kumimoji="0" lang="en-US" sz="1500" b="1" kern="1200" baseline="0" dirty="0">
                        <a:solidFill>
                          <a:schemeClr val="dk1"/>
                        </a:solidFill>
                        <a:latin typeface="Calibri Light" pitchFamily="34" charset="0"/>
                        <a:ea typeface="+mn-ea"/>
                        <a:cs typeface="Calibri Light" pitchFamily="34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500" b="1" kern="1200" baseline="0" dirty="0" smtClean="0">
                        <a:solidFill>
                          <a:schemeClr val="dk1"/>
                        </a:solidFill>
                        <a:latin typeface="Calibri Light" pitchFamily="34" charset="0"/>
                        <a:ea typeface="+mn-ea"/>
                        <a:cs typeface="Calibri Light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sz="1500" b="1" kern="1200" baseline="0" dirty="0" smtClean="0">
                        <a:solidFill>
                          <a:schemeClr val="dk1"/>
                        </a:solidFill>
                        <a:latin typeface="Calibri Light" pitchFamily="34" charset="0"/>
                        <a:ea typeface="+mn-ea"/>
                        <a:cs typeface="Calibri Light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0" lang="en-US" sz="1500" b="1" kern="1200" baseline="0" dirty="0" smtClean="0">
                        <a:solidFill>
                          <a:schemeClr val="dk1"/>
                        </a:solidFill>
                        <a:latin typeface="Calibri Light" pitchFamily="34" charset="0"/>
                        <a:ea typeface="+mn-ea"/>
                        <a:cs typeface="Calibri Light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kumimoji="0" lang="en-US" sz="1500" b="1" kern="1200" baseline="0" dirty="0" smtClean="0">
                        <a:solidFill>
                          <a:schemeClr val="dk1"/>
                        </a:solidFill>
                        <a:latin typeface="Calibri Light" pitchFamily="34" charset="0"/>
                        <a:ea typeface="+mn-ea"/>
                        <a:cs typeface="Calibri Light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kumimoji="0" lang="en-US" sz="1500" b="1" kern="1200" baseline="0" dirty="0" smtClean="0">
                        <a:solidFill>
                          <a:schemeClr val="dk1"/>
                        </a:solidFill>
                        <a:latin typeface="Calibri Light" pitchFamily="34" charset="0"/>
                        <a:ea typeface="+mn-ea"/>
                        <a:cs typeface="Calibri Ligh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54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30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4817" y="238519"/>
            <a:ext cx="8485914" cy="64975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Proposed Methodology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1886" y="1815735"/>
            <a:ext cx="2847702" cy="1658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Carrier Object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39588" y="2606037"/>
            <a:ext cx="1319349" cy="39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58937" y="1776545"/>
            <a:ext cx="2847702" cy="1658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29199" y="2103116"/>
            <a:ext cx="1907177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Protection Wall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426232" y="2566847"/>
            <a:ext cx="1319349" cy="39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745581" y="2063927"/>
            <a:ext cx="1907177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ROI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75318" y="4245419"/>
            <a:ext cx="2847702" cy="1658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Secrete Information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406639" y="5061056"/>
            <a:ext cx="868679" cy="13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578530" y="4323798"/>
            <a:ext cx="2847702" cy="1658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Binary Information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437511" y="5094287"/>
            <a:ext cx="1113309" cy="9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1886" y="1121172"/>
            <a:ext cx="2592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Sender Action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5673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1" grpId="0" animBg="1"/>
      <p:bldP spid="14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3948" y="1913107"/>
            <a:ext cx="2847702" cy="1658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Binary Information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43399" y="318254"/>
            <a:ext cx="1907177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ROI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73136" y="1913106"/>
            <a:ext cx="2847702" cy="1658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Hiding Algorithm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6096987" y="1324094"/>
            <a:ext cx="1" cy="589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3671650" y="2722799"/>
            <a:ext cx="1001486" cy="19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20838" y="2703000"/>
            <a:ext cx="1001486" cy="19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522324" y="2200080"/>
            <a:ext cx="1907177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ROI with Secrete Info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475911" y="3205920"/>
            <a:ext cx="1" cy="589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052060" y="3757527"/>
            <a:ext cx="2847702" cy="1658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Carrier Object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050576" y="4587018"/>
            <a:ext cx="978062" cy="15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02874" y="3794932"/>
            <a:ext cx="2847702" cy="1658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673136" y="4121503"/>
            <a:ext cx="1907177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ROI with Secrete Info</a:t>
            </a:r>
            <a:endParaRPr lang="en-US" dirty="0"/>
          </a:p>
        </p:txBody>
      </p:sp>
      <p:sp>
        <p:nvSpPr>
          <p:cNvPr id="35" name="Bent-Up Arrow 34"/>
          <p:cNvSpPr/>
          <p:nvPr/>
        </p:nvSpPr>
        <p:spPr>
          <a:xfrm rot="10800000">
            <a:off x="1369853" y="4619450"/>
            <a:ext cx="2833019" cy="731520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Lightning Bolt 35"/>
          <p:cNvSpPr/>
          <p:nvPr/>
        </p:nvSpPr>
        <p:spPr>
          <a:xfrm>
            <a:off x="1039090" y="5448942"/>
            <a:ext cx="1496291" cy="1011382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11927" y="5127343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Wireless 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6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4" grpId="0" animBg="1"/>
      <p:bldP spid="16" grpId="0" animBg="1"/>
      <p:bldP spid="21" grpId="0" animBg="1"/>
      <p:bldP spid="22" grpId="0" animBg="1"/>
      <p:bldP spid="35" grpId="0" animBg="1"/>
      <p:bldP spid="36" grpId="0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61159" y="608554"/>
            <a:ext cx="2592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Receiver Action</a:t>
            </a:r>
            <a:endParaRPr lang="en-US" sz="2400" b="1" dirty="0"/>
          </a:p>
        </p:txBody>
      </p:sp>
      <p:sp>
        <p:nvSpPr>
          <p:cNvPr id="19" name="Lightning Bolt 18"/>
          <p:cNvSpPr/>
          <p:nvPr/>
        </p:nvSpPr>
        <p:spPr>
          <a:xfrm>
            <a:off x="360217" y="1444979"/>
            <a:ext cx="1496291" cy="1011382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22365" y="2456361"/>
            <a:ext cx="2847702" cy="1658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292627" y="2782932"/>
            <a:ext cx="1907177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ROI with Secrete Info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671552" y="2446459"/>
            <a:ext cx="2847702" cy="1658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Extraction Algorithm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670066" y="3266052"/>
            <a:ext cx="1001486" cy="19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4281055" y="608554"/>
            <a:ext cx="1676400" cy="9985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Protection Limits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095403" y="608553"/>
            <a:ext cx="1898670" cy="9985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 Position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161115" y="608552"/>
            <a:ext cx="1676400" cy="9985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of Extraction Bits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119255" y="1607125"/>
            <a:ext cx="2" cy="849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6640185" y="1656164"/>
            <a:ext cx="2" cy="790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22917" y="1607125"/>
            <a:ext cx="1520932" cy="849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519253" y="3246253"/>
            <a:ext cx="1001486" cy="19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548449" y="2446459"/>
            <a:ext cx="2847702" cy="1658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Binary Information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9972298" y="4105442"/>
            <a:ext cx="2" cy="790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576946" y="4895736"/>
            <a:ext cx="2847702" cy="1658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ASCII Information(Char)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91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24" grpId="0" animBg="1"/>
      <p:bldP spid="3" grpId="0" animBg="1"/>
      <p:bldP spid="26" grpId="0" animBg="1"/>
      <p:bldP spid="27" grpId="0" animBg="1"/>
      <p:bldP spid="39" grpId="0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3673" y="346363"/>
            <a:ext cx="2515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Data Hiding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498762" y="1662544"/>
            <a:ext cx="2452255" cy="4475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66653" y="1662544"/>
            <a:ext cx="2452255" cy="4475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08512" y="625769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 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40621" y="617912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 0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9002684" y="1743700"/>
            <a:ext cx="242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 Secrete Bit ==0 </a:t>
            </a:r>
            <a:endParaRPr lang="en-US" b="1" dirty="0"/>
          </a:p>
        </p:txBody>
      </p:sp>
      <p:sp>
        <p:nvSpPr>
          <p:cNvPr id="11" name="U-Turn Arrow 10"/>
          <p:cNvSpPr/>
          <p:nvPr/>
        </p:nvSpPr>
        <p:spPr>
          <a:xfrm flipH="1">
            <a:off x="2001981" y="965261"/>
            <a:ext cx="7917874" cy="877824"/>
          </a:xfrm>
          <a:prstGeom prst="utur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9002684" y="2252192"/>
            <a:ext cx="242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 Secrete Bit ==1 </a:t>
            </a:r>
            <a:endParaRPr lang="en-US" b="1" dirty="0"/>
          </a:p>
        </p:txBody>
      </p:sp>
      <p:sp>
        <p:nvSpPr>
          <p:cNvPr id="16" name="Bent Arrow 15"/>
          <p:cNvSpPr/>
          <p:nvPr/>
        </p:nvSpPr>
        <p:spPr>
          <a:xfrm rot="10800000">
            <a:off x="5818908" y="2540368"/>
            <a:ext cx="4475019" cy="868680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94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/>
      <p:bldP spid="11" grpId="0" animBg="1"/>
      <p:bldP spid="14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399" y="429490"/>
            <a:ext cx="10404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Secrete Bit == 0 and component Found at Class 0 Then No need of Replacement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Secrete Bit == 0 and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Componant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 Found at Class 0 Then find its Closest Match.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that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=Min[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ComOrig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ComRes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398" y="2854035"/>
            <a:ext cx="10404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Secrete Bit == 1 and component Found at Class 1 Then No need of Replacement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Secrete Bit == 1 and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Componant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 Found at Class 1 Then find its Closest Match.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that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=Min[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ComOrig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ComRes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2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2691" y="208972"/>
            <a:ext cx="702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Let Secrete Bit == 0 and Component =32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87926" y="1136071"/>
            <a:ext cx="2452255" cy="4475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9785" y="581909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 0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91345" y="1136071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 32 Found then No need of Replacement</a:t>
            </a:r>
          </a:p>
          <a:p>
            <a:r>
              <a:rPr lang="en-US" b="1" dirty="0" smtClean="0"/>
              <a:t>Else</a:t>
            </a:r>
          </a:p>
          <a:p>
            <a:r>
              <a:rPr lang="en-US" b="1" dirty="0" smtClean="0"/>
              <a:t>Find Component from Class 0 with Min difference and replace with Original Component in ROI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960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926" y="1136070"/>
            <a:ext cx="2452255" cy="45662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769617" y="5816600"/>
            <a:ext cx="147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Class 1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28900" y="457200"/>
            <a:ext cx="5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Let Secrete Bit == </a:t>
            </a:r>
            <a:r>
              <a:rPr lang="en-US" b="1" dirty="0" smtClean="0"/>
              <a:t>1 and </a:t>
            </a:r>
            <a:r>
              <a:rPr lang="en-US" b="1" dirty="0"/>
              <a:t>Component </a:t>
            </a:r>
            <a:r>
              <a:rPr lang="en-US" b="1" dirty="0" smtClean="0"/>
              <a:t>=45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38700" y="1689100"/>
            <a:ext cx="523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</a:t>
            </a:r>
            <a:r>
              <a:rPr lang="en-US" b="1" dirty="0" smtClean="0"/>
              <a:t>45 </a:t>
            </a:r>
            <a:r>
              <a:rPr lang="en-US" b="1" dirty="0"/>
              <a:t>Found then No need of Replacement</a:t>
            </a:r>
          </a:p>
          <a:p>
            <a:r>
              <a:rPr lang="en-US" b="1" dirty="0"/>
              <a:t>Else</a:t>
            </a:r>
          </a:p>
          <a:p>
            <a:r>
              <a:rPr lang="en-US" b="1" dirty="0"/>
              <a:t>Find Component from Class </a:t>
            </a:r>
            <a:r>
              <a:rPr lang="en-US" b="1" dirty="0" smtClean="0"/>
              <a:t>1 with </a:t>
            </a:r>
            <a:r>
              <a:rPr lang="en-US" b="1" dirty="0"/>
              <a:t>Min difference and replace with Original Component in ROI </a:t>
            </a:r>
          </a:p>
        </p:txBody>
      </p:sp>
    </p:spTree>
    <p:extLst>
      <p:ext uri="{BB962C8B-B14F-4D97-AF65-F5344CB8AC3E}">
        <p14:creationId xmlns:p14="http://schemas.microsoft.com/office/powerpoint/2010/main" val="375129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9745" y="1967345"/>
            <a:ext cx="1967346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87236" y="1967345"/>
            <a:ext cx="0" cy="137160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19745" y="1634836"/>
            <a:ext cx="1967346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355273" y="22028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75463" y="30064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119745" y="3740726"/>
            <a:ext cx="235528" cy="2216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4"/>
          <p:cNvCxnSpPr>
            <a:stCxn id="12" idx="7"/>
            <a:endCxn id="23" idx="0"/>
          </p:cNvCxnSpPr>
          <p:nvPr/>
        </p:nvCxnSpPr>
        <p:spPr>
          <a:xfrm rot="16200000" flipH="1" flipV="1">
            <a:off x="1550324" y="2896753"/>
            <a:ext cx="1531158" cy="156788"/>
          </a:xfrm>
          <a:prstGeom prst="curvedConnector3">
            <a:avLst>
              <a:gd name="adj1" fmla="val -15367"/>
            </a:avLst>
          </a:prstGeom>
          <a:ln>
            <a:solidFill>
              <a:schemeClr val="bg1">
                <a:alpha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</p:cNvCxnSpPr>
          <p:nvPr/>
        </p:nvCxnSpPr>
        <p:spPr>
          <a:xfrm flipH="1">
            <a:off x="1496291" y="3929937"/>
            <a:ext cx="657946" cy="364972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2237509" y="3962400"/>
            <a:ext cx="0" cy="928255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4"/>
          </p:cNvCxnSpPr>
          <p:nvPr/>
        </p:nvCxnSpPr>
        <p:spPr>
          <a:xfrm>
            <a:off x="2237509" y="3962400"/>
            <a:ext cx="630382" cy="332509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>
            <a:off x="4087091" y="2532495"/>
            <a:ext cx="2707409" cy="2413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794500" y="1846695"/>
            <a:ext cx="1967346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768600" y="1320800"/>
            <a:ext cx="452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295400" y="2532495"/>
            <a:ext cx="200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768600" y="685800"/>
            <a:ext cx="514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the protection wall is set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4253636"/>
            <a:ext cx="59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97627" y="4830391"/>
            <a:ext cx="87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07277" y="4208806"/>
            <a:ext cx="827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226300" y="2202873"/>
            <a:ext cx="1117600" cy="637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035800" y="1579401"/>
            <a:ext cx="87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x1,y1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8343900" y="2840272"/>
            <a:ext cx="0" cy="779228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128000" y="3574564"/>
            <a:ext cx="87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x2,y2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226300" y="1846695"/>
            <a:ext cx="0" cy="356178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04853" y="4413510"/>
            <a:ext cx="539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carrier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=⌠ ⌠P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 ,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i,j+1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,------------,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W+H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76900" y="4923500"/>
            <a:ext cx="1117600" cy="37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  j=0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00725" y="4271578"/>
            <a:ext cx="86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        H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43" y="3002243"/>
            <a:ext cx="853514" cy="853514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204853" y="5349346"/>
            <a:ext cx="491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carrier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)=H*W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416800" y="24257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9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2900" y="9652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the ROI region of interest is calculated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4500" y="2222500"/>
            <a:ext cx="90932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ROI =⌠  ⌠P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,P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i,j+1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,P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i,j+2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,+--------------,P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x2,y2                       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-------2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6200" y="2857500"/>
            <a:ext cx="115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=x1   j=y2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6200" y="2070100"/>
            <a:ext cx="1155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      y2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4500" y="3376989"/>
            <a:ext cx="810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)=(x2-x1 )*( y2-y1)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3850" y="5128473"/>
            <a:ext cx="933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=(x2-x1)*(y2-y1)*3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Bits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4195167"/>
            <a:ext cx="5347438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703" y="372532"/>
            <a:ext cx="8534400" cy="1507067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72145" y="1527134"/>
            <a:ext cx="6096000" cy="49675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 Light(Heading"/>
                <a:cs typeface="Calibri Light" panose="020F0302020204030204" pitchFamily="34" charset="0"/>
              </a:rPr>
              <a:t>Introduction</a:t>
            </a:r>
          </a:p>
          <a:p>
            <a:pPr marL="285750" indent="-285750"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 Light(Heading"/>
                <a:cs typeface="Calibri Light" panose="020F0302020204030204" pitchFamily="34" charset="0"/>
              </a:rPr>
              <a:t>Problem Definition</a:t>
            </a:r>
          </a:p>
          <a:p>
            <a:pPr marL="285750" indent="-285750"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 Light(Heading"/>
                <a:cs typeface="Calibri Light" panose="020F0302020204030204" pitchFamily="34" charset="0"/>
              </a:rPr>
              <a:t>Objectives</a:t>
            </a:r>
          </a:p>
          <a:p>
            <a:pPr marL="285750" indent="-285750"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 Light(Heading"/>
                <a:cs typeface="Calibri Light" panose="020F0302020204030204" pitchFamily="34" charset="0"/>
              </a:rPr>
              <a:t>Literature Survey</a:t>
            </a:r>
          </a:p>
          <a:p>
            <a:pPr marL="285750" indent="-285750"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 Light(Heading"/>
                <a:cs typeface="Calibri Light" panose="020F0302020204030204" pitchFamily="34" charset="0"/>
              </a:rPr>
              <a:t>Proposed </a:t>
            </a:r>
            <a:r>
              <a:rPr lang="en-US" dirty="0" smtClean="0">
                <a:latin typeface="Calibri Light(Heading"/>
                <a:cs typeface="Calibri Light" panose="020F0302020204030204" pitchFamily="34" charset="0"/>
              </a:rPr>
              <a:t>Methodology</a:t>
            </a:r>
            <a:endParaRPr lang="en-US" dirty="0" smtClean="0">
              <a:latin typeface="Calibri Light(Heading"/>
              <a:cs typeface="Calibri Light" panose="020F0302020204030204" pitchFamily="34" charset="0"/>
            </a:endParaRPr>
          </a:p>
          <a:p>
            <a:pPr marL="285750" indent="-285750"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 Light(Heading"/>
                <a:cs typeface="Calibri Light" panose="020F0302020204030204" pitchFamily="34" charset="0"/>
              </a:rPr>
              <a:t>Result analysis</a:t>
            </a:r>
            <a:endParaRPr lang="en-US" dirty="0" smtClean="0">
              <a:latin typeface="Calibri Light(Heading"/>
              <a:cs typeface="Calibri Light" panose="020F0302020204030204" pitchFamily="34" charset="0"/>
            </a:endParaRPr>
          </a:p>
          <a:p>
            <a:pPr marL="285750" indent="-285750"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 Light(Heading"/>
                <a:cs typeface="Calibri Light" panose="020F0302020204030204" pitchFamily="34" charset="0"/>
              </a:rPr>
              <a:t>Conclusion</a:t>
            </a:r>
          </a:p>
          <a:p>
            <a:pPr marL="285750" indent="-285750"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 Light(Heading"/>
                <a:cs typeface="Calibri Light" panose="020F0302020204030204" pitchFamily="34" charset="0"/>
              </a:rPr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1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6000" y="647700"/>
            <a:ext cx="370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7500" y="1866900"/>
            <a:ext cx="8953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section is to focus on different parameters  such as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quamtization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error, MSE ,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PSNR,time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required for encryption etc.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5636" y="456617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Abstract</a:t>
            </a:r>
            <a:r>
              <a:rPr kumimoji="0" lang="en-US" sz="5000" b="0" i="0" u="none" strike="noStrike" kern="0" cap="none" spc="0" normalizeH="0" baseline="0" noProof="0" dirty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5000" b="0" i="0" u="none" strike="noStrike" kern="0" cap="none" spc="0" normalizeH="0" baseline="0" noProof="0" dirty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5126" y="1554310"/>
            <a:ext cx="109866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secrecy and security of information has always been important to people, organizations and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goverments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makes security issues top priority to 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oraganization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dealing with confidential data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Whatever methods we choose for security purpose the degree of security is major concern.</a:t>
            </a:r>
          </a:p>
        </p:txBody>
      </p:sp>
    </p:spTree>
    <p:extLst>
      <p:ext uri="{BB962C8B-B14F-4D97-AF65-F5344CB8AC3E}">
        <p14:creationId xmlns:p14="http://schemas.microsoft.com/office/powerpoint/2010/main" val="198139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291810"/>
            <a:ext cx="1141614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idea provides data security to sensitive information carried over wireless network. Generally Information can be transmitted either through email or any wireless media.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like password, account details generally encrypted before transmission but it gives an immense clue to intruder about an existence of sensitive data.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avoid to show an existence of sensitive information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transmitting it over wireless network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491" y="514988"/>
            <a:ext cx="2410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Introduction: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52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7310" y="733246"/>
            <a:ext cx="1108363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No of users sharing files 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network data security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major issue. 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challenging task due unpredictable behavior of users.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need to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develope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system that will securely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confendential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over wireless media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system the sets the protection wall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hide secrete information by making use 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Hiding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techniques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order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provide another layer of security.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56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49" y="358678"/>
            <a:ext cx="8534400" cy="1507067"/>
          </a:xfrm>
        </p:spPr>
        <p:txBody>
          <a:bodyPr>
            <a:normAutofit/>
          </a:bodyPr>
          <a:lstStyle/>
          <a:p>
            <a:r>
              <a:rPr lang="en-US" u="sng" cap="none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u="sng" cap="none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defination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849" y="1865745"/>
            <a:ext cx="11202987" cy="459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itchFamily="18" charset="0"/>
              </a:rPr>
              <a:t>For carrying out confidential communication over public network simply concealing the contents of message using cryptography  was not adequate.</a:t>
            </a:r>
          </a:p>
          <a:p>
            <a:pPr marL="342900" lvl="0" indent="-342900" algn="just" defTabSz="9144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Techniques disturb carrier media and losses its originality.</a:t>
            </a:r>
          </a:p>
          <a:p>
            <a:pPr marL="342900" lvl="0" indent="-342900" algn="just" defTabSz="9144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Techniques are vary from carrier media to media like text, sound, picture, video.</a:t>
            </a:r>
          </a:p>
          <a:p>
            <a:pPr marL="342900" lvl="0" indent="-342900" algn="just" defTabSz="9144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Loosing Carrier Originality means not achieving 100 %  security to transmitting data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Concealing  very fact that a communication has taken place needs additional security layer</a:t>
            </a:r>
          </a:p>
        </p:txBody>
      </p:sp>
    </p:spTree>
    <p:extLst>
      <p:ext uri="{BB962C8B-B14F-4D97-AF65-F5344CB8AC3E}">
        <p14:creationId xmlns:p14="http://schemas.microsoft.com/office/powerpoint/2010/main" val="12779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21" y="289405"/>
            <a:ext cx="8534400" cy="1507067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4291" y="1499720"/>
            <a:ext cx="10806545" cy="3892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hide secrete information behind the </a:t>
            </a:r>
            <a:r>
              <a:rPr lang="en-US" sz="28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carrirethe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carrier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compare the performance analysis of proposed scheme with existing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unbreakable wall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extracting the secret data.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maintain carrier Perceptual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quality.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security to hidden message from unauthorized accesses. 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5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236913"/>
              </p:ext>
            </p:extLst>
          </p:nvPr>
        </p:nvGraphicFramePr>
        <p:xfrm>
          <a:off x="997527" y="1052945"/>
          <a:ext cx="9725892" cy="559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112">
                  <a:extLst>
                    <a:ext uri="{9D8B030D-6E8A-4147-A177-3AD203B41FA5}">
                      <a16:colId xmlns:a16="http://schemas.microsoft.com/office/drawing/2014/main" val="4141986707"/>
                    </a:ext>
                  </a:extLst>
                </a:gridCol>
                <a:gridCol w="1822156">
                  <a:extLst>
                    <a:ext uri="{9D8B030D-6E8A-4147-A177-3AD203B41FA5}">
                      <a16:colId xmlns:a16="http://schemas.microsoft.com/office/drawing/2014/main" val="763945344"/>
                    </a:ext>
                  </a:extLst>
                </a:gridCol>
                <a:gridCol w="1822156">
                  <a:extLst>
                    <a:ext uri="{9D8B030D-6E8A-4147-A177-3AD203B41FA5}">
                      <a16:colId xmlns:a16="http://schemas.microsoft.com/office/drawing/2014/main" val="1465295386"/>
                    </a:ext>
                  </a:extLst>
                </a:gridCol>
                <a:gridCol w="1822156">
                  <a:extLst>
                    <a:ext uri="{9D8B030D-6E8A-4147-A177-3AD203B41FA5}">
                      <a16:colId xmlns:a16="http://schemas.microsoft.com/office/drawing/2014/main" val="1009027696"/>
                    </a:ext>
                  </a:extLst>
                </a:gridCol>
                <a:gridCol w="1822156">
                  <a:extLst>
                    <a:ext uri="{9D8B030D-6E8A-4147-A177-3AD203B41FA5}">
                      <a16:colId xmlns:a16="http://schemas.microsoft.com/office/drawing/2014/main" val="2697459566"/>
                    </a:ext>
                  </a:extLst>
                </a:gridCol>
                <a:gridCol w="1822156">
                  <a:extLst>
                    <a:ext uri="{9D8B030D-6E8A-4147-A177-3AD203B41FA5}">
                      <a16:colId xmlns:a16="http://schemas.microsoft.com/office/drawing/2014/main" val="537379086"/>
                    </a:ext>
                  </a:extLst>
                </a:gridCol>
              </a:tblGrid>
              <a:tr h="5472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Ref.</a:t>
                      </a:r>
                      <a:r>
                        <a:rPr lang="en-US" sz="1400" baseline="0" dirty="0" smtClean="0"/>
                        <a:t> 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Author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Paper Title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Transaction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Focus</a:t>
                      </a:r>
                      <a:r>
                        <a:rPr lang="en-US" sz="1400" baseline="0" dirty="0" smtClean="0"/>
                        <a:t>  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Disadvantages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13031"/>
                  </a:ext>
                </a:extLst>
              </a:tr>
              <a:tr h="2525887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 Light" pitchFamily="34" charset="0"/>
                          <a:cs typeface="Calibri Light" pitchFamily="34" charset="0"/>
                        </a:rPr>
                        <a:t>1</a:t>
                      </a:r>
                      <a:endParaRPr lang="en-US" sz="1500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Yasutoshi MIURA, </a:t>
                      </a:r>
                      <a:r>
                        <a:rPr kumimoji="0" lang="en-US" sz="1500" kern="1200" baseline="0" dirty="0" err="1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Xuefei</a:t>
                      </a: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 LI, </a:t>
                      </a:r>
                      <a:r>
                        <a:rPr kumimoji="0" lang="en-US" sz="1500" kern="1200" baseline="0" dirty="0" err="1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Seok</a:t>
                      </a: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 KANG, Yuji SAKAMOTO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Data hiding technique for omnidirectional</a:t>
                      </a:r>
                    </a:p>
                    <a:p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JPEG images displayed on VR spaces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IEEE Transactions on Circuits and Systems for Video Technology 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A new omnidirectional image  viewing system using </a:t>
                      </a:r>
                      <a:r>
                        <a:rPr kumimoji="0" lang="en-US" sz="1500" kern="1200" baseline="0" dirty="0" err="1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HMD+Data</a:t>
                      </a: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 hiding tech.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kumimoji="0" lang="en-US" sz="1500" kern="1200" baseline="0" dirty="0" smtClean="0">
                        <a:solidFill>
                          <a:schemeClr val="dk1"/>
                        </a:solidFill>
                        <a:latin typeface="Calibri Light" pitchFamily="34" charset="0"/>
                        <a:ea typeface="+mn-ea"/>
                        <a:cs typeface="Calibri Ligh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204852"/>
                  </a:ext>
                </a:extLst>
              </a:tr>
              <a:tr h="2525887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 Light" pitchFamily="34" charset="0"/>
                          <a:cs typeface="Calibri Light" pitchFamily="34" charset="0"/>
                        </a:rPr>
                        <a:t>2</a:t>
                      </a:r>
                      <a:endParaRPr lang="en-US" sz="1500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500" kern="1200" baseline="0" dirty="0" err="1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Zhenxing</a:t>
                      </a: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 Qian, Member, IEEE, </a:t>
                      </a:r>
                      <a:r>
                        <a:rPr kumimoji="0" lang="en-US" sz="1500" kern="1200" baseline="0" dirty="0" err="1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Haisheng</a:t>
                      </a: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 Xu, </a:t>
                      </a:r>
                      <a:r>
                        <a:rPr kumimoji="0" lang="en-US" sz="1500" kern="1200" baseline="0" dirty="0" err="1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Xiangyang</a:t>
                      </a: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 Luo, </a:t>
                      </a:r>
                      <a:r>
                        <a:rPr kumimoji="0" lang="en-US" sz="1500" kern="1200" baseline="0" dirty="0" err="1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Xinpeng</a:t>
                      </a: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 Zhang, Member, IEEE </a:t>
                      </a:r>
                      <a:endParaRPr kumimoji="0" lang="en-US" sz="1500" kern="1200" baseline="0" dirty="0">
                        <a:solidFill>
                          <a:schemeClr val="dk1"/>
                        </a:solidFill>
                        <a:latin typeface="Calibri Light" pitchFamily="34" charset="0"/>
                        <a:ea typeface="+mn-ea"/>
                        <a:cs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New Framework of Reversible Data Hiding in Encrypted JPEG </a:t>
                      </a:r>
                      <a:r>
                        <a:rPr kumimoji="0" lang="en-US" sz="1500" kern="1200" baseline="0" dirty="0" err="1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Bitstreams</a:t>
                      </a: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 </a:t>
                      </a:r>
                      <a:endParaRPr kumimoji="0" lang="en-US" sz="1500" kern="1200" baseline="0" dirty="0">
                        <a:solidFill>
                          <a:schemeClr val="dk1"/>
                        </a:solidFill>
                        <a:latin typeface="Calibri Light" pitchFamily="34" charset="0"/>
                        <a:ea typeface="+mn-ea"/>
                        <a:cs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IEEE Transactions on Circuits and Systems for Video Technology  2018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Data Hiding  + Visual Cryptography on JPEG Carrier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Data Loss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Change in Carrier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Unsecure as sensitive information carrier.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4549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flipH="1">
            <a:off x="1223355" y="290945"/>
            <a:ext cx="3182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1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625021"/>
              </p:ext>
            </p:extLst>
          </p:nvPr>
        </p:nvGraphicFramePr>
        <p:xfrm>
          <a:off x="684211" y="685800"/>
          <a:ext cx="10399424" cy="5590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709">
                  <a:extLst>
                    <a:ext uri="{9D8B030D-6E8A-4147-A177-3AD203B41FA5}">
                      <a16:colId xmlns:a16="http://schemas.microsoft.com/office/drawing/2014/main" val="274143188"/>
                    </a:ext>
                  </a:extLst>
                </a:gridCol>
                <a:gridCol w="1948343">
                  <a:extLst>
                    <a:ext uri="{9D8B030D-6E8A-4147-A177-3AD203B41FA5}">
                      <a16:colId xmlns:a16="http://schemas.microsoft.com/office/drawing/2014/main" val="3327424990"/>
                    </a:ext>
                  </a:extLst>
                </a:gridCol>
                <a:gridCol w="1948343">
                  <a:extLst>
                    <a:ext uri="{9D8B030D-6E8A-4147-A177-3AD203B41FA5}">
                      <a16:colId xmlns:a16="http://schemas.microsoft.com/office/drawing/2014/main" val="1463216571"/>
                    </a:ext>
                  </a:extLst>
                </a:gridCol>
                <a:gridCol w="1948343">
                  <a:extLst>
                    <a:ext uri="{9D8B030D-6E8A-4147-A177-3AD203B41FA5}">
                      <a16:colId xmlns:a16="http://schemas.microsoft.com/office/drawing/2014/main" val="4184886172"/>
                    </a:ext>
                  </a:extLst>
                </a:gridCol>
                <a:gridCol w="1948343">
                  <a:extLst>
                    <a:ext uri="{9D8B030D-6E8A-4147-A177-3AD203B41FA5}">
                      <a16:colId xmlns:a16="http://schemas.microsoft.com/office/drawing/2014/main" val="2269691616"/>
                    </a:ext>
                  </a:extLst>
                </a:gridCol>
                <a:gridCol w="1948343">
                  <a:extLst>
                    <a:ext uri="{9D8B030D-6E8A-4147-A177-3AD203B41FA5}">
                      <a16:colId xmlns:a16="http://schemas.microsoft.com/office/drawing/2014/main" val="2111303116"/>
                    </a:ext>
                  </a:extLst>
                </a:gridCol>
              </a:tblGrid>
              <a:tr h="51545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Ref.</a:t>
                      </a:r>
                      <a:r>
                        <a:rPr lang="en-US" sz="1400" baseline="0" dirty="0" smtClean="0"/>
                        <a:t> 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Author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Paper Title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Transaction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Focus</a:t>
                      </a:r>
                      <a:r>
                        <a:rPr lang="en-US" sz="1400" baseline="0" dirty="0" smtClean="0"/>
                        <a:t>  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Disadvantages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851576"/>
                  </a:ext>
                </a:extLst>
              </a:tr>
              <a:tr h="2819851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 Light" pitchFamily="34" charset="0"/>
                          <a:cs typeface="Calibri Light" pitchFamily="34" charset="0"/>
                        </a:rPr>
                        <a:t>3</a:t>
                      </a:r>
                      <a:endParaRPr lang="en-US" sz="1500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kern="1200" baseline="0" dirty="0" err="1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Dongdong</a:t>
                      </a: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 </a:t>
                      </a:r>
                      <a:r>
                        <a:rPr kumimoji="0" lang="en-US" sz="1500" kern="1200" baseline="0" dirty="0" err="1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Hou</a:t>
                      </a: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, </a:t>
                      </a:r>
                      <a:r>
                        <a:rPr kumimoji="0" lang="en-US" sz="1500" kern="1200" baseline="0" dirty="0" err="1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Weiming</a:t>
                      </a: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 Zhang, </a:t>
                      </a:r>
                      <a:r>
                        <a:rPr kumimoji="0" lang="en-US" sz="1500" kern="1200" baseline="0" dirty="0" err="1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Kejiang</a:t>
                      </a: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 Chen, Sian-</a:t>
                      </a:r>
                      <a:r>
                        <a:rPr kumimoji="0" lang="en-US" sz="1500" kern="1200" baseline="0" dirty="0" err="1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Jheng</a:t>
                      </a: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 Lin and </a:t>
                      </a:r>
                      <a:r>
                        <a:rPr kumimoji="0" lang="en-US" sz="1500" kern="1200" baseline="0" dirty="0" err="1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Nenghai</a:t>
                      </a: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 Yu.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Reversible Data Hiding in Color Image with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Grayscale Invariance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IEEE</a:t>
                      </a:r>
                    </a:p>
                    <a:p>
                      <a:pPr marL="0" algn="l" rtl="0" eaLnBrk="1" latinLnBrk="0" hangingPunct="1"/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Transactions on Circuits and Systems for Video Technology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Data Conceal in R &amp; B Channel and G Channel value adjusted to maintain carrier originality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Disturb carrier media after data concealing.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G Channel not used for data hiding.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Less data security.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All Carrier channels are not utilized.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kumimoji="0" lang="en-US" sz="1500" kern="1200" baseline="0" dirty="0" smtClean="0">
                        <a:solidFill>
                          <a:schemeClr val="dk1"/>
                        </a:solidFill>
                        <a:latin typeface="Calibri Light" pitchFamily="34" charset="0"/>
                        <a:ea typeface="+mn-ea"/>
                        <a:cs typeface="Calibri Light" pitchFamily="34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kumimoji="0" lang="en-US" sz="1500" kern="1200" baseline="0" dirty="0" smtClean="0">
                        <a:solidFill>
                          <a:schemeClr val="dk1"/>
                        </a:solidFill>
                        <a:latin typeface="Calibri Light" pitchFamily="34" charset="0"/>
                        <a:ea typeface="+mn-ea"/>
                        <a:cs typeface="Calibri Ligh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109997"/>
                  </a:ext>
                </a:extLst>
              </a:tr>
              <a:tr h="2252797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 Light" pitchFamily="34" charset="0"/>
                          <a:cs typeface="Calibri Light" pitchFamily="34" charset="0"/>
                        </a:rPr>
                        <a:t>4</a:t>
                      </a:r>
                      <a:endParaRPr lang="en-US" sz="1500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500" kern="1200" baseline="0" dirty="0" err="1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Sheng</a:t>
                      </a: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 Li and </a:t>
                      </a:r>
                      <a:r>
                        <a:rPr kumimoji="0" lang="en-US" sz="1500" kern="1200" baseline="0" dirty="0" err="1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Xinpeng</a:t>
                      </a: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 Zhang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Toward Construction-Based Data Hiding:</a:t>
                      </a:r>
                    </a:p>
                    <a:p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From Secrets to Fingerprint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IEEE TRANSACTIONS ON IMAGE PROCESSING, VOL. 28, NO. 3, MARCH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Secrete Message is converted into Finger print image.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Major challenge is to map Secrete Message Character with ASCII from 1 to 254 to image pixels.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kumimoji="0" lang="en-US" sz="1500" kern="1200" baseline="0" dirty="0" smtClean="0">
                        <a:solidFill>
                          <a:schemeClr val="dk1"/>
                        </a:solidFill>
                        <a:latin typeface="Calibri Light" pitchFamily="34" charset="0"/>
                        <a:ea typeface="+mn-ea"/>
                        <a:cs typeface="Calibri Ligh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882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5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445</TotalTime>
  <Words>1060</Words>
  <Application>Microsoft Office PowerPoint</Application>
  <PresentationFormat>Widescreen</PresentationFormat>
  <Paragraphs>183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Calibri Light(Heading</vt:lpstr>
      <vt:lpstr>Century Gothic</vt:lpstr>
      <vt:lpstr>Times New Roman</vt:lpstr>
      <vt:lpstr>Wingdings</vt:lpstr>
      <vt:lpstr>Wingdings 3</vt:lpstr>
      <vt:lpstr>Slice</vt:lpstr>
      <vt:lpstr>PowerPoint Presentation</vt:lpstr>
      <vt:lpstr>index</vt:lpstr>
      <vt:lpstr>PowerPoint Presentation</vt:lpstr>
      <vt:lpstr>PowerPoint Presentation</vt:lpstr>
      <vt:lpstr>PowerPoint Presentation</vt:lpstr>
      <vt:lpstr>Problem defination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devika</dc:creator>
  <cp:lastModifiedBy>devika</cp:lastModifiedBy>
  <cp:revision>55</cp:revision>
  <dcterms:created xsi:type="dcterms:W3CDTF">2019-04-26T12:23:39Z</dcterms:created>
  <dcterms:modified xsi:type="dcterms:W3CDTF">2019-04-28T04:24:01Z</dcterms:modified>
</cp:coreProperties>
</file>