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17"/>
  </p:notesMasterIdLst>
  <p:handoutMasterIdLst>
    <p:handoutMasterId r:id="rId18"/>
  </p:handoutMasterIdLst>
  <p:sldIdLst>
    <p:sldId id="656" r:id="rId2"/>
    <p:sldId id="693" r:id="rId3"/>
    <p:sldId id="695" r:id="rId4"/>
    <p:sldId id="696" r:id="rId5"/>
    <p:sldId id="697" r:id="rId6"/>
    <p:sldId id="698" r:id="rId7"/>
    <p:sldId id="699" r:id="rId8"/>
    <p:sldId id="700" r:id="rId9"/>
    <p:sldId id="701" r:id="rId10"/>
    <p:sldId id="702" r:id="rId11"/>
    <p:sldId id="703" r:id="rId12"/>
    <p:sldId id="704" r:id="rId13"/>
    <p:sldId id="705" r:id="rId14"/>
    <p:sldId id="706" r:id="rId15"/>
    <p:sldId id="694" r:id="rId16"/>
  </p:sldIdLst>
  <p:sldSz cx="9906000" cy="6858000" type="A4"/>
  <p:notesSz cx="6797675" cy="9874250"/>
  <p:custDataLst>
    <p:tags r:id="rId19"/>
  </p:custDataLst>
  <p:defaultTextStyle>
    <a:defPPr>
      <a:defRPr lang="de-DE"/>
    </a:defPPr>
    <a:lvl1pPr marL="0" algn="l" defTabSz="913998" rtl="0" eaLnBrk="1" latinLnBrk="0" hangingPunct="1">
      <a:defRPr sz="1800" kern="1200">
        <a:solidFill>
          <a:schemeClr val="tx1"/>
        </a:solidFill>
        <a:latin typeface="+mn-lt"/>
        <a:ea typeface="+mn-ea"/>
        <a:cs typeface="+mn-cs"/>
      </a:defRPr>
    </a:lvl1pPr>
    <a:lvl2pPr marL="456998" algn="l" defTabSz="913998" rtl="0" eaLnBrk="1" latinLnBrk="0" hangingPunct="1">
      <a:defRPr sz="1800" kern="1200">
        <a:solidFill>
          <a:schemeClr val="tx1"/>
        </a:solidFill>
        <a:latin typeface="+mn-lt"/>
        <a:ea typeface="+mn-ea"/>
        <a:cs typeface="+mn-cs"/>
      </a:defRPr>
    </a:lvl2pPr>
    <a:lvl3pPr marL="913998" algn="l" defTabSz="913998" rtl="0" eaLnBrk="1" latinLnBrk="0" hangingPunct="1">
      <a:defRPr sz="1800" kern="1200">
        <a:solidFill>
          <a:schemeClr val="tx1"/>
        </a:solidFill>
        <a:latin typeface="+mn-lt"/>
        <a:ea typeface="+mn-ea"/>
        <a:cs typeface="+mn-cs"/>
      </a:defRPr>
    </a:lvl3pPr>
    <a:lvl4pPr marL="1370994" algn="l" defTabSz="913998" rtl="0" eaLnBrk="1" latinLnBrk="0" hangingPunct="1">
      <a:defRPr sz="1800" kern="1200">
        <a:solidFill>
          <a:schemeClr val="tx1"/>
        </a:solidFill>
        <a:latin typeface="+mn-lt"/>
        <a:ea typeface="+mn-ea"/>
        <a:cs typeface="+mn-cs"/>
      </a:defRPr>
    </a:lvl4pPr>
    <a:lvl5pPr marL="1827991" algn="l" defTabSz="913998" rtl="0" eaLnBrk="1" latinLnBrk="0" hangingPunct="1">
      <a:defRPr sz="1800" kern="1200">
        <a:solidFill>
          <a:schemeClr val="tx1"/>
        </a:solidFill>
        <a:latin typeface="+mn-lt"/>
        <a:ea typeface="+mn-ea"/>
        <a:cs typeface="+mn-cs"/>
      </a:defRPr>
    </a:lvl5pPr>
    <a:lvl6pPr marL="2284987" algn="l" defTabSz="913998" rtl="0" eaLnBrk="1" latinLnBrk="0" hangingPunct="1">
      <a:defRPr sz="1800" kern="1200">
        <a:solidFill>
          <a:schemeClr val="tx1"/>
        </a:solidFill>
        <a:latin typeface="+mn-lt"/>
        <a:ea typeface="+mn-ea"/>
        <a:cs typeface="+mn-cs"/>
      </a:defRPr>
    </a:lvl6pPr>
    <a:lvl7pPr marL="2741984" algn="l" defTabSz="913998" rtl="0" eaLnBrk="1" latinLnBrk="0" hangingPunct="1">
      <a:defRPr sz="1800" kern="1200">
        <a:solidFill>
          <a:schemeClr val="tx1"/>
        </a:solidFill>
        <a:latin typeface="+mn-lt"/>
        <a:ea typeface="+mn-ea"/>
        <a:cs typeface="+mn-cs"/>
      </a:defRPr>
    </a:lvl7pPr>
    <a:lvl8pPr marL="3198984" algn="l" defTabSz="913998" rtl="0" eaLnBrk="1" latinLnBrk="0" hangingPunct="1">
      <a:defRPr sz="1800" kern="1200">
        <a:solidFill>
          <a:schemeClr val="tx1"/>
        </a:solidFill>
        <a:latin typeface="+mn-lt"/>
        <a:ea typeface="+mn-ea"/>
        <a:cs typeface="+mn-cs"/>
      </a:defRPr>
    </a:lvl8pPr>
    <a:lvl9pPr marL="3655982" algn="l" defTabSz="91399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p15:clr>
            <a:srgbClr val="A4A3A4"/>
          </p15:clr>
        </p15:guide>
        <p15:guide id="2" orient="horz" pos="3713">
          <p15:clr>
            <a:srgbClr val="A4A3A4"/>
          </p15:clr>
        </p15:guide>
        <p15:guide id="3" pos="5985">
          <p15:clr>
            <a:srgbClr val="A4A3A4"/>
          </p15:clr>
        </p15:guide>
        <p15:guide id="4" pos="254">
          <p15:clr>
            <a:srgbClr val="A4A3A4"/>
          </p15:clr>
        </p15:guide>
        <p15:guide id="5" orient="horz" pos="799">
          <p15:clr>
            <a:srgbClr val="A4A3A4"/>
          </p15:clr>
        </p15:guide>
        <p15:guide id="6" orient="horz" pos="3748">
          <p15:clr>
            <a:srgbClr val="A4A3A4"/>
          </p15:clr>
        </p15:guide>
        <p15:guide id="7" pos="6114">
          <p15:clr>
            <a:srgbClr val="A4A3A4"/>
          </p15:clr>
        </p15:guide>
        <p15:guide id="8" pos="126">
          <p15:clr>
            <a:srgbClr val="A4A3A4"/>
          </p15:clr>
        </p15:guide>
        <p15:guide id="9" pos="3120">
          <p15:clr>
            <a:srgbClr val="A4A3A4"/>
          </p15:clr>
        </p15:guide>
        <p15:guide id="10" orient="horz" pos="709">
          <p15:clr>
            <a:srgbClr val="A4A3A4"/>
          </p15:clr>
        </p15:guide>
        <p15:guide id="11" pos="601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pecht" initials="as" lastIdx="14" clrIdx="0"/>
  <p:cmAuthor id="1" name="Tomasz Krawi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9" autoAdjust="0"/>
    <p:restoredTop sz="97988" autoAdjust="0"/>
  </p:normalViewPr>
  <p:slideViewPr>
    <p:cSldViewPr snapToObjects="1">
      <p:cViewPr varScale="1">
        <p:scale>
          <a:sx n="73" d="100"/>
          <a:sy n="73" d="100"/>
        </p:scale>
        <p:origin x="700" y="48"/>
      </p:cViewPr>
      <p:guideLst>
        <p:guide orient="horz" pos="768"/>
        <p:guide orient="horz" pos="3713"/>
        <p:guide pos="5985"/>
        <p:guide pos="254"/>
        <p:guide orient="horz" pos="799"/>
        <p:guide orient="horz" pos="3748"/>
        <p:guide pos="6114"/>
        <p:guide pos="126"/>
        <p:guide pos="3120"/>
        <p:guide orient="horz" pos="709"/>
        <p:guide pos="6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71" d="100"/>
          <a:sy n="71" d="100"/>
        </p:scale>
        <p:origin x="-3372" y="-120"/>
      </p:cViewPr>
      <p:guideLst>
        <p:guide orient="horz" pos="3110"/>
        <p:guide pos="2141"/>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Verdana"/>
              <a:cs typeface="Verdana"/>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Verdana"/>
                <a:cs typeface="Verdana"/>
              </a:rPr>
              <a:t>2015-Capgemini_Bayer_Template-v1.3.pptx</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Verdana"/>
                <a:cs typeface="Verdana"/>
              </a:rPr>
              <a:pPr/>
              <a:t>‹#›</a:t>
            </a:fld>
            <a:endParaRPr lang="de-DE" sz="800" dirty="0">
              <a:latin typeface="Verdana"/>
              <a:cs typeface="Verdana"/>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atin typeface="Verdana"/>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atin typeface="Verdana"/>
              </a:defRPr>
            </a:lvl1pPr>
          </a:lstStyle>
          <a:p>
            <a:fld id="{2FB4FF29-EE9A-4D47-9F1A-289A80693C0F}" type="datetimeFigureOut">
              <a:rPr lang="en-US" smtClean="0"/>
              <a:pPr/>
              <a:t>3/16/2018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dirty="0"/>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atin typeface="Verdana"/>
              </a:defRPr>
            </a:lvl1pPr>
          </a:lstStyle>
          <a:p>
            <a:r>
              <a:rPr lang="en-US" dirty="0"/>
              <a:t>2015-Capgemini_Bayer_Template-v1.3.pptx</a:t>
            </a:r>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atin typeface="Verdana"/>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566" rtl="0" eaLnBrk="1" latinLnBrk="0" hangingPunct="1">
      <a:defRPr sz="1100" kern="1200">
        <a:solidFill>
          <a:schemeClr val="tx1"/>
        </a:solidFill>
        <a:latin typeface="Verdana"/>
        <a:ea typeface="+mn-ea"/>
        <a:cs typeface="+mn-cs"/>
      </a:defRPr>
    </a:lvl1pPr>
    <a:lvl2pPr marL="436285" algn="l" defTabSz="872566" rtl="0" eaLnBrk="1" latinLnBrk="0" hangingPunct="1">
      <a:defRPr sz="1100" kern="1200">
        <a:solidFill>
          <a:schemeClr val="tx1"/>
        </a:solidFill>
        <a:latin typeface="Verdana"/>
        <a:ea typeface="+mn-ea"/>
        <a:cs typeface="+mn-cs"/>
      </a:defRPr>
    </a:lvl2pPr>
    <a:lvl3pPr marL="872566" algn="l" defTabSz="872566" rtl="0" eaLnBrk="1" latinLnBrk="0" hangingPunct="1">
      <a:defRPr sz="1100" kern="1200">
        <a:solidFill>
          <a:schemeClr val="tx1"/>
        </a:solidFill>
        <a:latin typeface="Verdana"/>
        <a:ea typeface="+mn-ea"/>
        <a:cs typeface="+mn-cs"/>
      </a:defRPr>
    </a:lvl3pPr>
    <a:lvl4pPr marL="1308849" algn="l" defTabSz="872566" rtl="0" eaLnBrk="1" latinLnBrk="0" hangingPunct="1">
      <a:defRPr sz="1100" kern="1200">
        <a:solidFill>
          <a:schemeClr val="tx1"/>
        </a:solidFill>
        <a:latin typeface="Verdana"/>
        <a:ea typeface="+mn-ea"/>
        <a:cs typeface="+mn-cs"/>
      </a:defRPr>
    </a:lvl4pPr>
    <a:lvl5pPr marL="1745132" algn="l" defTabSz="872566" rtl="0" eaLnBrk="1" latinLnBrk="0" hangingPunct="1">
      <a:defRPr sz="1100" kern="1200">
        <a:solidFill>
          <a:schemeClr val="tx1"/>
        </a:solidFill>
        <a:latin typeface="Verdana"/>
        <a:ea typeface="+mn-ea"/>
        <a:cs typeface="+mn-cs"/>
      </a:defRPr>
    </a:lvl5pPr>
    <a:lvl6pPr marL="2181415" algn="l" defTabSz="872566" rtl="0" eaLnBrk="1" latinLnBrk="0" hangingPunct="1">
      <a:defRPr sz="1100" kern="1200">
        <a:solidFill>
          <a:schemeClr val="tx1"/>
        </a:solidFill>
        <a:latin typeface="+mn-lt"/>
        <a:ea typeface="+mn-ea"/>
        <a:cs typeface="+mn-cs"/>
      </a:defRPr>
    </a:lvl6pPr>
    <a:lvl7pPr marL="2617697" algn="l" defTabSz="872566" rtl="0" eaLnBrk="1" latinLnBrk="0" hangingPunct="1">
      <a:defRPr sz="1100" kern="1200">
        <a:solidFill>
          <a:schemeClr val="tx1"/>
        </a:solidFill>
        <a:latin typeface="+mn-lt"/>
        <a:ea typeface="+mn-ea"/>
        <a:cs typeface="+mn-cs"/>
      </a:defRPr>
    </a:lvl7pPr>
    <a:lvl8pPr marL="3053981" algn="l" defTabSz="872566" rtl="0" eaLnBrk="1" latinLnBrk="0" hangingPunct="1">
      <a:defRPr sz="1100" kern="1200">
        <a:solidFill>
          <a:schemeClr val="tx1"/>
        </a:solidFill>
        <a:latin typeface="+mn-lt"/>
        <a:ea typeface="+mn-ea"/>
        <a:cs typeface="+mn-cs"/>
      </a:defRPr>
    </a:lvl8pPr>
    <a:lvl9pPr marL="3490261" algn="l" defTabSz="87256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2" name="Picture 1" descr="Bayer-KV-PP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21592" cy="6886112"/>
          </a:xfrm>
          <a:prstGeom prst="rect">
            <a:avLst/>
          </a:prstGeom>
        </p:spPr>
      </p:pic>
      <p:sp>
        <p:nvSpPr>
          <p:cNvPr id="22" name="Rectangle 21"/>
          <p:cNvSpPr/>
          <p:nvPr userDrawn="1"/>
        </p:nvSpPr>
        <p:spPr>
          <a:xfrm rot="10800000">
            <a:off x="0" y="5473335"/>
            <a:ext cx="9906000" cy="1392900"/>
          </a:xfrm>
          <a:prstGeom prst="rect">
            <a:avLst/>
          </a:prstGeom>
          <a:gradFill flip="none" rotWithShape="1">
            <a:gsLst>
              <a:gs pos="100000">
                <a:schemeClr val="accent5">
                  <a:alpha val="10000"/>
                </a:schemeClr>
              </a:gs>
              <a:gs pos="0">
                <a:srgbClr val="FFFFFF">
                  <a:alpha val="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i="0" dirty="0" err="1">
              <a:solidFill>
                <a:schemeClr val="tx2">
                  <a:lumMod val="50000"/>
                </a:schemeClr>
              </a:solidFill>
              <a:latin typeface="Verdana"/>
            </a:endParaRPr>
          </a:p>
        </p:txBody>
      </p:sp>
      <p:sp>
        <p:nvSpPr>
          <p:cNvPr id="4" name="Title 3"/>
          <p:cNvSpPr>
            <a:spLocks noGrp="1"/>
          </p:cNvSpPr>
          <p:nvPr>
            <p:ph type="title" hasCustomPrompt="1"/>
          </p:nvPr>
        </p:nvSpPr>
        <p:spPr>
          <a:xfrm>
            <a:off x="288957" y="4622429"/>
            <a:ext cx="5096092" cy="417679"/>
          </a:xfrm>
        </p:spPr>
        <p:txBody>
          <a:bodyPr vert="horz" wrap="square" lIns="90000" tIns="46800" rIns="90000" bIns="46800" rtlCol="0" anchor="b" anchorCtr="0">
            <a:spAutoFit/>
          </a:bodyPr>
          <a:lstStyle>
            <a:lvl1pPr>
              <a:defRPr lang="de-DE" sz="2400" b="0" i="0" dirty="0">
                <a:solidFill>
                  <a:schemeClr val="tx1"/>
                </a:solidFill>
                <a:latin typeface="Verdana"/>
                <a:ea typeface="+mn-ea"/>
              </a:defRPr>
            </a:lvl1pPr>
          </a:lstStyle>
          <a:p>
            <a:pPr marL="0" lvl="0">
              <a:spcBef>
                <a:spcPts val="0"/>
              </a:spcBef>
              <a:buClr>
                <a:schemeClr val="accent5"/>
              </a:buClr>
              <a:buFont typeface="Wingdings" pitchFamily="2" charset="2"/>
            </a:pPr>
            <a:r>
              <a:rPr lang="en-US" dirty="0"/>
              <a:t>Interaction Management</a:t>
            </a:r>
            <a:endParaRPr lang="de-DE" dirty="0"/>
          </a:p>
        </p:txBody>
      </p:sp>
      <p:pic>
        <p:nvPicPr>
          <p:cNvPr id="15" name="Grafik 4" descr="image009"/>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048000" y="406065"/>
            <a:ext cx="1482541" cy="515965"/>
          </a:xfrm>
          <a:prstGeom prst="rect">
            <a:avLst/>
          </a:prstGeom>
          <a:noFill/>
          <a:ln w="9525">
            <a:noFill/>
            <a:miter lim="800000"/>
            <a:headEnd/>
            <a:tailEnd/>
          </a:ln>
        </p:spPr>
      </p:pic>
      <p:pic>
        <p:nvPicPr>
          <p:cNvPr id="17" name="Picture 16" descr="Capgemini_Logo_2COL_with_partner_right_RGB_ok-0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 y="99015"/>
            <a:ext cx="3039923" cy="1236406"/>
          </a:xfrm>
          <a:prstGeom prst="rect">
            <a:avLst/>
          </a:prstGeom>
        </p:spPr>
      </p:pic>
    </p:spTree>
    <p:extLst>
      <p:ext uri="{BB962C8B-B14F-4D97-AF65-F5344CB8AC3E}">
        <p14:creationId xmlns:p14="http://schemas.microsoft.com/office/powerpoint/2010/main" val="34462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10" y="-705235"/>
            <a:ext cx="9921690" cy="7014635"/>
          </a:xfrm>
          <a:prstGeom prst="rect">
            <a:avLst/>
          </a:prstGeom>
        </p:spPr>
      </p:pic>
    </p:spTree>
    <p:extLst>
      <p:ext uri="{BB962C8B-B14F-4D97-AF65-F5344CB8AC3E}">
        <p14:creationId xmlns:p14="http://schemas.microsoft.com/office/powerpoint/2010/main" val="208687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lvl1pPr>
              <a:defRPr sz="2200"/>
            </a:lvl1pPr>
          </a:lstStyle>
          <a:p>
            <a:r>
              <a:rPr lang="en-US" noProof="0" dirty="0"/>
              <a:t>Click to edit Master title style</a:t>
            </a:r>
          </a:p>
        </p:txBody>
      </p:sp>
      <p:sp>
        <p:nvSpPr>
          <p:cNvPr id="6" name="Text Placeholder 5"/>
          <p:cNvSpPr>
            <a:spLocks noGrp="1"/>
          </p:cNvSpPr>
          <p:nvPr>
            <p:ph type="body" sz="quarter" idx="10"/>
          </p:nvPr>
        </p:nvSpPr>
        <p:spPr>
          <a:xfrm>
            <a:off x="860069" y="980728"/>
            <a:ext cx="8679807" cy="288032"/>
          </a:xfrm>
        </p:spPr>
        <p:txBody>
          <a:bodyPr vert="horz" lIns="90000" tIns="46800" rIns="90000" bIns="46800" rtlCol="0">
            <a:noAutofit/>
          </a:bodyPr>
          <a:lstStyle>
            <a:lvl1pPr>
              <a:defRPr lang="en-US" smtClean="0"/>
            </a:lvl1pPr>
            <a:lvl2pPr>
              <a:defRPr lang="en-US" smtClean="0"/>
            </a:lvl2pPr>
            <a:lvl3pPr>
              <a:defRPr lang="en-US" smtClean="0"/>
            </a:lvl3pPr>
            <a:lvl4pPr>
              <a:defRPr lang="en-US" smtClean="0"/>
            </a:lvl4pPr>
            <a:lvl5pPr>
              <a:defRPr lang="de-DE"/>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cxnSp>
        <p:nvCxnSpPr>
          <p:cNvPr id="5" name="Straight Connector 4"/>
          <p:cNvCxnSpPr/>
          <p:nvPr userDrawn="1"/>
        </p:nvCxnSpPr>
        <p:spPr>
          <a:xfrm>
            <a:off x="18479" y="692620"/>
            <a:ext cx="9849673"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8008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cxnSp>
        <p:nvCxnSpPr>
          <p:cNvPr id="3" name="Straight Connector 2"/>
          <p:cNvCxnSpPr/>
          <p:nvPr userDrawn="1"/>
        </p:nvCxnSpPr>
        <p:spPr>
          <a:xfrm>
            <a:off x="18479" y="692620"/>
            <a:ext cx="9849673"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5071643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auto">
          <a:xfrm>
            <a:off x="1" y="6328397"/>
            <a:ext cx="9906004" cy="548600"/>
          </a:xfrm>
          <a:prstGeom prst="rect">
            <a:avLst/>
          </a:prstGeom>
          <a:solidFill>
            <a:schemeClr val="bg1"/>
          </a:solidFill>
          <a:ln w="6350" cap="flat" cmpd="sng" algn="ctr">
            <a:no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err="1">
              <a:ln>
                <a:noFill/>
              </a:ln>
              <a:effectLst/>
              <a:latin typeface="Helvetica"/>
            </a:endParaRPr>
          </a:p>
        </p:txBody>
      </p:sp>
      <p:graphicFrame>
        <p:nvGraphicFramePr>
          <p:cNvPr id="4" name="Object 3" hidden="1"/>
          <p:cNvGraphicFramePr>
            <a:graphicFrameLocks noChangeAspect="1"/>
          </p:cNvGraphicFramePr>
          <p:nvPr>
            <p:custDataLst>
              <p:tags r:id="rId9"/>
            </p:custDataLst>
            <p:extLst>
              <p:ext uri="{D42A27DB-BD31-4B8C-83A1-F6EECF244321}">
                <p14:modId xmlns:p14="http://schemas.microsoft.com/office/powerpoint/2010/main" val="22203373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370" name="think-cell Slide" r:id="rId11" imgW="360" imgH="360" progId="">
                  <p:embed/>
                </p:oleObj>
              </mc:Choice>
              <mc:Fallback>
                <p:oleObj name="think-cell Slide" r:id="rId11" imgW="360" imgH="360" progId="">
                  <p:embed/>
                  <p:pic>
                    <p:nvPicPr>
                      <p:cNvPr id="0" name="Picture 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p>
            <a:r>
              <a:rPr lang="en-US" noProof="0" dirty="0"/>
              <a:t>Interaction Management</a:t>
            </a:r>
          </a:p>
        </p:txBody>
      </p:sp>
      <p:sp>
        <p:nvSpPr>
          <p:cNvPr id="3" name="Text Placeholder 2"/>
          <p:cNvSpPr>
            <a:spLocks noGrp="1"/>
          </p:cNvSpPr>
          <p:nvPr>
            <p:ph type="body" idx="1"/>
          </p:nvPr>
        </p:nvSpPr>
        <p:spPr>
          <a:xfrm>
            <a:off x="860069" y="980728"/>
            <a:ext cx="8679807" cy="288032"/>
          </a:xfrm>
          <a:prstGeom prst="rect">
            <a:avLst/>
          </a:prstGeom>
        </p:spPr>
        <p:txBody>
          <a:bodyPr vert="horz" lIns="90000" tIns="46800" rIns="90000" bIns="46800" rtlCol="0">
            <a:noAutofit/>
          </a:bodyPr>
          <a:lstStyle/>
          <a:p>
            <a:pPr lvl="0"/>
            <a:r>
              <a:rPr lang="en-US" noProof="0" dirty="0"/>
              <a:t>Subtopics under the module</a:t>
            </a:r>
          </a:p>
        </p:txBody>
      </p:sp>
      <p:sp>
        <p:nvSpPr>
          <p:cNvPr id="11" name="TextBox 10"/>
          <p:cNvSpPr txBox="1"/>
          <p:nvPr/>
        </p:nvSpPr>
        <p:spPr>
          <a:xfrm>
            <a:off x="9624401" y="6496319"/>
            <a:ext cx="154990"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09090"/>
                </a:solidFill>
                <a:latin typeface="Verdana"/>
                <a:cs typeface="Verdana"/>
              </a:rPr>
              <a:pPr algn="ctr"/>
              <a:t>‹#›</a:t>
            </a:fld>
            <a:endParaRPr lang="en-US" sz="700" dirty="0">
              <a:solidFill>
                <a:srgbClr val="909090"/>
              </a:solidFill>
              <a:latin typeface="Verdana"/>
              <a:cs typeface="Verdana"/>
            </a:endParaRPr>
          </a:p>
        </p:txBody>
      </p:sp>
      <p:sp>
        <p:nvSpPr>
          <p:cNvPr id="12" name="Rectangle 11"/>
          <p:cNvSpPr>
            <a:spLocks noChangeArrowheads="1"/>
          </p:cNvSpPr>
          <p:nvPr/>
        </p:nvSpPr>
        <p:spPr bwMode="auto">
          <a:xfrm>
            <a:off x="6879232" y="6578008"/>
            <a:ext cx="2660644" cy="183503"/>
          </a:xfrm>
          <a:prstGeom prst="rect">
            <a:avLst/>
          </a:prstGeom>
          <a:noFill/>
          <a:ln w="19050">
            <a:noFill/>
            <a:miter lim="800000"/>
            <a:headEnd/>
            <a:tailEnd/>
          </a:ln>
          <a:effectLst/>
        </p:spPr>
        <p:txBody>
          <a:bodyPr wrap="square" lIns="34352" tIns="34352" rIns="34352" bIns="34352" anchor="b" anchorCtr="0">
            <a:noAutofit/>
          </a:bodyPr>
          <a:lstStyle/>
          <a:p>
            <a:pPr marL="0" marR="0" lvl="0" indent="0" algn="r" defTabSz="949962" rtl="0" eaLnBrk="0" fontAlgn="auto" latinLnBrk="0" hangingPunct="0">
              <a:lnSpc>
                <a:spcPct val="90000"/>
              </a:lnSpc>
              <a:spcBef>
                <a:spcPct val="10000"/>
              </a:spcBef>
              <a:spcAft>
                <a:spcPts val="0"/>
              </a:spcAft>
              <a:buClrTx/>
              <a:buSzTx/>
              <a:buFontTx/>
              <a:buNone/>
              <a:tabLst/>
              <a:defRPr/>
            </a:pPr>
            <a:r>
              <a:rPr lang="en-US" altLang="en-US" sz="600" b="0" i="0" noProof="0" dirty="0">
                <a:solidFill>
                  <a:srgbClr val="909090"/>
                </a:solidFill>
                <a:latin typeface="Verdana"/>
                <a:cs typeface="Verdana"/>
              </a:rPr>
              <a:t>Copyright © Capgemini 2017.</a:t>
            </a:r>
            <a:r>
              <a:rPr lang="en-US" altLang="en-US" sz="600" b="0" i="0" baseline="0" noProof="0" dirty="0">
                <a:solidFill>
                  <a:srgbClr val="909090"/>
                </a:solidFill>
                <a:latin typeface="Verdana"/>
                <a:cs typeface="Verdana"/>
              </a:rPr>
              <a:t> </a:t>
            </a:r>
            <a:r>
              <a:rPr lang="en-US" altLang="en-US" sz="600" b="0" i="0" noProof="0" dirty="0">
                <a:solidFill>
                  <a:srgbClr val="909090"/>
                </a:solidFill>
                <a:latin typeface="Verdana"/>
                <a:cs typeface="Verdana"/>
              </a:rPr>
              <a:t> All Rights Reserved</a:t>
            </a:r>
          </a:p>
        </p:txBody>
      </p:sp>
      <p:sp>
        <p:nvSpPr>
          <p:cNvPr id="13" name="Rectangle 12"/>
          <p:cNvSpPr/>
          <p:nvPr/>
        </p:nvSpPr>
        <p:spPr>
          <a:xfrm>
            <a:off x="7625327" y="6440214"/>
            <a:ext cx="1914553" cy="195814"/>
          </a:xfrm>
          <a:prstGeom prst="rect">
            <a:avLst/>
          </a:prstGeom>
        </p:spPr>
        <p:txBody>
          <a:bodyPr wrap="none" lIns="34352" tIns="34352" rIns="34352" bIns="34352" anchor="b" anchorCtr="0">
            <a:noAutofit/>
          </a:bodyPr>
          <a:lstStyle/>
          <a:p>
            <a:pPr algn="r"/>
            <a:r>
              <a:rPr lang="en-US" sz="700" dirty="0">
                <a:solidFill>
                  <a:srgbClr val="909090"/>
                </a:solidFill>
                <a:latin typeface="Verdana"/>
                <a:cs typeface="Verdana"/>
              </a:rPr>
              <a:t>Presentation Title | Date</a:t>
            </a:r>
          </a:p>
        </p:txBody>
      </p:sp>
      <p:cxnSp>
        <p:nvCxnSpPr>
          <p:cNvPr id="15" name="Straight Connector 5"/>
          <p:cNvCxnSpPr/>
          <p:nvPr/>
        </p:nvCxnSpPr>
        <p:spPr>
          <a:xfrm flipH="1">
            <a:off x="4" y="632271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5" name="OT_PresentationProperties" hidden="1"/>
          <p:cNvSpPr txBox="1"/>
          <p:nvPr>
            <p:custDataLst>
              <p:tags r:id="rId10"/>
            </p:custDataLst>
          </p:nvPr>
        </p:nvSpPr>
        <p:spPr>
          <a:xfrm>
            <a:off x="0" y="0"/>
            <a:ext cx="1556836" cy="215444"/>
          </a:xfrm>
          <a:prstGeom prst="rect">
            <a:avLst/>
          </a:prstGeom>
          <a:noFill/>
        </p:spPr>
        <p:txBody>
          <a:bodyPr vert="horz" wrap="none" rtlCol="0">
            <a:spAutoFit/>
          </a:bodyPr>
          <a:lstStyle/>
          <a:p>
            <a:r>
              <a:rPr lang="en-GB" sz="800" dirty="0" err="1">
                <a:solidFill>
                  <a:schemeClr val="tx2">
                    <a:lumMod val="50000"/>
                  </a:schemeClr>
                </a:solidFill>
                <a:latin typeface="Verdana"/>
              </a:rPr>
              <a:t>OT_PresentationProperties</a:t>
            </a:r>
            <a:endParaRPr lang="en-GB" sz="800" dirty="0">
              <a:solidFill>
                <a:schemeClr val="tx2">
                  <a:lumMod val="50000"/>
                </a:schemeClr>
              </a:solidFill>
              <a:latin typeface="Verdana"/>
            </a:endParaRPr>
          </a:p>
        </p:txBody>
      </p:sp>
      <p:grpSp>
        <p:nvGrpSpPr>
          <p:cNvPr id="17" name="Group 16"/>
          <p:cNvGrpSpPr/>
          <p:nvPr userDrawn="1"/>
        </p:nvGrpSpPr>
        <p:grpSpPr>
          <a:xfrm>
            <a:off x="128330" y="6381410"/>
            <a:ext cx="1743606" cy="476688"/>
            <a:chOff x="8077" y="3121950"/>
            <a:chExt cx="4522464" cy="1236406"/>
          </a:xfrm>
        </p:grpSpPr>
        <p:pic>
          <p:nvPicPr>
            <p:cNvPr id="18" name="Grafik 4" descr="image009"/>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3048000" y="3429000"/>
              <a:ext cx="1482541" cy="515965"/>
            </a:xfrm>
            <a:prstGeom prst="rect">
              <a:avLst/>
            </a:prstGeom>
            <a:noFill/>
            <a:ln w="9525">
              <a:noFill/>
              <a:miter lim="800000"/>
              <a:headEnd/>
              <a:tailEnd/>
            </a:ln>
          </p:spPr>
        </p:pic>
        <p:pic>
          <p:nvPicPr>
            <p:cNvPr id="19" name="Picture 18" descr="Capgemini_Logo_2COL_with_partner_right_RGB_ok-01.png"/>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8077" y="3121950"/>
              <a:ext cx="3039923" cy="1236406"/>
            </a:xfrm>
            <a:prstGeom prst="rect">
              <a:avLst/>
            </a:prstGeom>
          </p:spPr>
        </p:pic>
      </p:grpSp>
    </p:spTree>
  </p:cSld>
  <p:clrMap bg1="lt1" tx1="dk1" bg2="lt2" tx2="dk2" accent1="accent1" accent2="accent2" accent3="accent3" accent4="accent4" accent5="accent5" accent6="accent6" hlink="hlink" folHlink="folHlink"/>
  <p:sldLayoutIdLst>
    <p:sldLayoutId id="2147484112" r:id="rId1"/>
    <p:sldLayoutId id="2147484113" r:id="rId2"/>
    <p:sldLayoutId id="2147484058" r:id="rId3"/>
    <p:sldLayoutId id="2147484087" r:id="rId4"/>
    <p:sldLayoutId id="2147484114" r:id="rId5"/>
    <p:sldLayoutId id="2147484121" r:id="rId6"/>
  </p:sldLayoutIdLst>
  <p:txStyles>
    <p:titleStyle>
      <a:lvl1pPr marL="78732" indent="0" algn="l" defTabSz="872566" rtl="0" eaLnBrk="1" latinLnBrk="0" hangingPunct="1">
        <a:lnSpc>
          <a:spcPct val="85000"/>
        </a:lnSpc>
        <a:spcBef>
          <a:spcPct val="0"/>
        </a:spcBef>
        <a:buNone/>
        <a:defRPr sz="2200" b="0" kern="1200">
          <a:solidFill>
            <a:srgbClr val="0098C7"/>
          </a:solidFill>
          <a:latin typeface="Verdana"/>
          <a:ea typeface="+mj-ea"/>
          <a:cs typeface="Verdana"/>
        </a:defRPr>
      </a:lvl1pPr>
    </p:titleStyle>
    <p:bodyStyle>
      <a:lvl1pPr marL="0" indent="0" algn="l" defTabSz="872566" rtl="0" eaLnBrk="1" latinLnBrk="0" hangingPunct="1">
        <a:lnSpc>
          <a:spcPct val="90000"/>
        </a:lnSpc>
        <a:spcBef>
          <a:spcPts val="300"/>
        </a:spcBef>
        <a:buClr>
          <a:schemeClr val="accent5"/>
        </a:buClr>
        <a:buFontTx/>
        <a:buNone/>
        <a:defRPr sz="1400" b="1" i="1" kern="1200">
          <a:solidFill>
            <a:schemeClr val="bg2">
              <a:lumMod val="50000"/>
            </a:schemeClr>
          </a:solidFill>
          <a:latin typeface="Verdana"/>
          <a:ea typeface="+mn-ea"/>
          <a:cs typeface="Verdana"/>
        </a:defRPr>
      </a:lvl1pPr>
      <a:lvl2pPr marL="0" indent="0" algn="l" defTabSz="872566" rtl="0" eaLnBrk="1" latinLnBrk="0" hangingPunct="1">
        <a:lnSpc>
          <a:spcPct val="90000"/>
        </a:lnSpc>
        <a:spcBef>
          <a:spcPts val="300"/>
        </a:spcBef>
        <a:buClr>
          <a:schemeClr val="accent5"/>
        </a:buClr>
        <a:buFontTx/>
        <a:buNone/>
        <a:defRPr sz="1400" kern="1200">
          <a:solidFill>
            <a:schemeClr val="bg2">
              <a:lumMod val="50000"/>
            </a:schemeClr>
          </a:solidFill>
          <a:latin typeface="Verdana"/>
          <a:ea typeface="+mn-ea"/>
          <a:cs typeface="Verdana"/>
        </a:defRPr>
      </a:lvl2pPr>
      <a:lvl3pPr marL="177800" indent="-177800" algn="l" defTabSz="872566" rtl="0" eaLnBrk="1" latinLnBrk="0" hangingPunct="1">
        <a:lnSpc>
          <a:spcPct val="90000"/>
        </a:lnSpc>
        <a:spcBef>
          <a:spcPts val="300"/>
        </a:spcBef>
        <a:buClr>
          <a:schemeClr val="accent5"/>
        </a:buClr>
        <a:buFont typeface="Wingdings" panose="05000000000000000000" pitchFamily="2" charset="2"/>
        <a:buChar char="§"/>
        <a:defRPr sz="1400" kern="1200">
          <a:solidFill>
            <a:schemeClr val="bg2">
              <a:lumMod val="50000"/>
            </a:schemeClr>
          </a:solidFill>
          <a:latin typeface="Verdana"/>
          <a:ea typeface="+mn-ea"/>
          <a:cs typeface="Verdana"/>
        </a:defRPr>
      </a:lvl3pPr>
      <a:lvl4pPr marL="355600" indent="-177800" algn="l" defTabSz="872566" rtl="0" eaLnBrk="1" latinLnBrk="0" hangingPunct="1">
        <a:lnSpc>
          <a:spcPct val="90000"/>
        </a:lnSpc>
        <a:spcBef>
          <a:spcPts val="300"/>
        </a:spcBef>
        <a:buClr>
          <a:schemeClr val="accent5"/>
        </a:buClr>
        <a:buFont typeface="Arial" panose="020B0604020202020204" pitchFamily="34" charset="0"/>
        <a:buChar char="–"/>
        <a:defRPr sz="1400" kern="1200">
          <a:solidFill>
            <a:schemeClr val="bg2">
              <a:lumMod val="50000"/>
            </a:schemeClr>
          </a:solidFill>
          <a:latin typeface="Verdana"/>
          <a:ea typeface="+mn-ea"/>
          <a:cs typeface="Verdana"/>
        </a:defRPr>
      </a:lvl4pPr>
      <a:lvl5pPr marL="541338" indent="-185738" algn="l" defTabSz="872566" rtl="0" eaLnBrk="1" latinLnBrk="0" hangingPunct="1">
        <a:spcBef>
          <a:spcPts val="0"/>
        </a:spcBef>
        <a:buClr>
          <a:schemeClr val="accent5"/>
        </a:buClr>
        <a:buFont typeface="Arial" panose="020B0604020202020204" pitchFamily="34" charset="0"/>
        <a:buChar char="-"/>
        <a:defRPr sz="1400" kern="1200">
          <a:solidFill>
            <a:srgbClr val="494949"/>
          </a:solidFill>
          <a:latin typeface="Verdana"/>
          <a:ea typeface="+mn-ea"/>
          <a:cs typeface="+mn-cs"/>
        </a:defRPr>
      </a:lvl5pPr>
      <a:lvl6pPr marL="8969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10747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12525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1439863" indent="-187325"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566" rtl="0" eaLnBrk="1" latinLnBrk="0" hangingPunct="1">
        <a:defRPr sz="1800" kern="1200">
          <a:solidFill>
            <a:schemeClr val="tx1"/>
          </a:solidFill>
          <a:latin typeface="+mn-lt"/>
          <a:ea typeface="+mn-ea"/>
          <a:cs typeface="+mn-cs"/>
        </a:defRPr>
      </a:lvl1pPr>
      <a:lvl2pPr marL="436285" algn="l" defTabSz="872566" rtl="0" eaLnBrk="1" latinLnBrk="0" hangingPunct="1">
        <a:defRPr sz="1800" kern="1200">
          <a:solidFill>
            <a:schemeClr val="tx1"/>
          </a:solidFill>
          <a:latin typeface="+mn-lt"/>
          <a:ea typeface="+mn-ea"/>
          <a:cs typeface="+mn-cs"/>
        </a:defRPr>
      </a:lvl2pPr>
      <a:lvl3pPr marL="872566" algn="l" defTabSz="872566" rtl="0" eaLnBrk="1" latinLnBrk="0" hangingPunct="1">
        <a:defRPr sz="1800" kern="1200">
          <a:solidFill>
            <a:schemeClr val="tx1"/>
          </a:solidFill>
          <a:latin typeface="+mn-lt"/>
          <a:ea typeface="+mn-ea"/>
          <a:cs typeface="+mn-cs"/>
        </a:defRPr>
      </a:lvl3pPr>
      <a:lvl4pPr marL="1308849" algn="l" defTabSz="872566" rtl="0" eaLnBrk="1" latinLnBrk="0" hangingPunct="1">
        <a:defRPr sz="1800" kern="1200">
          <a:solidFill>
            <a:schemeClr val="tx1"/>
          </a:solidFill>
          <a:latin typeface="+mn-lt"/>
          <a:ea typeface="+mn-ea"/>
          <a:cs typeface="+mn-cs"/>
        </a:defRPr>
      </a:lvl4pPr>
      <a:lvl5pPr marL="1745132" algn="l" defTabSz="872566" rtl="0" eaLnBrk="1" latinLnBrk="0" hangingPunct="1">
        <a:defRPr sz="1800" kern="1200">
          <a:solidFill>
            <a:schemeClr val="tx1"/>
          </a:solidFill>
          <a:latin typeface="+mn-lt"/>
          <a:ea typeface="+mn-ea"/>
          <a:cs typeface="+mn-cs"/>
        </a:defRPr>
      </a:lvl5pPr>
      <a:lvl6pPr marL="2181415" algn="l" defTabSz="872566" rtl="0" eaLnBrk="1" latinLnBrk="0" hangingPunct="1">
        <a:defRPr sz="1800" kern="1200">
          <a:solidFill>
            <a:schemeClr val="tx1"/>
          </a:solidFill>
          <a:latin typeface="+mn-lt"/>
          <a:ea typeface="+mn-ea"/>
          <a:cs typeface="+mn-cs"/>
        </a:defRPr>
      </a:lvl6pPr>
      <a:lvl7pPr marL="2617697" algn="l" defTabSz="872566" rtl="0" eaLnBrk="1" latinLnBrk="0" hangingPunct="1">
        <a:defRPr sz="1800" kern="1200">
          <a:solidFill>
            <a:schemeClr val="tx1"/>
          </a:solidFill>
          <a:latin typeface="+mn-lt"/>
          <a:ea typeface="+mn-ea"/>
          <a:cs typeface="+mn-cs"/>
        </a:defRPr>
      </a:lvl7pPr>
      <a:lvl8pPr marL="3053981" algn="l" defTabSz="872566" rtl="0" eaLnBrk="1" latinLnBrk="0" hangingPunct="1">
        <a:defRPr sz="1800" kern="1200">
          <a:solidFill>
            <a:schemeClr val="tx1"/>
          </a:solidFill>
          <a:latin typeface="+mn-lt"/>
          <a:ea typeface="+mn-ea"/>
          <a:cs typeface="+mn-cs"/>
        </a:defRPr>
      </a:lvl8pPr>
      <a:lvl9pPr marL="3490261" algn="l" defTabSz="8725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57" y="4317730"/>
            <a:ext cx="5096092" cy="722378"/>
          </a:xfrm>
        </p:spPr>
        <p:txBody>
          <a:bodyPr/>
          <a:lstStyle/>
          <a:p>
            <a:r>
              <a:rPr lang="en-US" dirty="0"/>
              <a:t>MCCP Channel &amp; Cycle Plan Product </a:t>
            </a:r>
          </a:p>
        </p:txBody>
      </p:sp>
    </p:spTree>
    <p:extLst>
      <p:ext uri="{BB962C8B-B14F-4D97-AF65-F5344CB8AC3E}">
        <p14:creationId xmlns:p14="http://schemas.microsoft.com/office/powerpoint/2010/main" val="255874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F945-919A-4B98-B3E0-E0B64F4651F0}"/>
              </a:ext>
            </a:extLst>
          </p:cNvPr>
          <p:cNvSpPr>
            <a:spLocks noGrp="1"/>
          </p:cNvSpPr>
          <p:nvPr>
            <p:ph type="title"/>
          </p:nvPr>
        </p:nvSpPr>
        <p:spPr/>
        <p:txBody>
          <a:bodyPr/>
          <a:lstStyle/>
          <a:p>
            <a:r>
              <a:rPr lang="en-US" dirty="0"/>
              <a:t>MC Cycle Plan</a:t>
            </a:r>
          </a:p>
        </p:txBody>
      </p:sp>
      <p:pic>
        <p:nvPicPr>
          <p:cNvPr id="5" name="Picture 4">
            <a:extLst>
              <a:ext uri="{FF2B5EF4-FFF2-40B4-BE49-F238E27FC236}">
                <a16:creationId xmlns:a16="http://schemas.microsoft.com/office/drawing/2014/main" id="{6A0E72A3-B089-499A-ADAE-7F0680C12717}"/>
              </a:ext>
            </a:extLst>
          </p:cNvPr>
          <p:cNvPicPr>
            <a:picLocks noChangeAspect="1"/>
          </p:cNvPicPr>
          <p:nvPr/>
        </p:nvPicPr>
        <p:blipFill>
          <a:blip r:embed="rId2"/>
          <a:stretch>
            <a:fillRect/>
          </a:stretch>
        </p:blipFill>
        <p:spPr>
          <a:xfrm>
            <a:off x="1568530" y="754302"/>
            <a:ext cx="7056980" cy="6103697"/>
          </a:xfrm>
          <a:prstGeom prst="rect">
            <a:avLst/>
          </a:prstGeom>
        </p:spPr>
      </p:pic>
    </p:spTree>
    <p:extLst>
      <p:ext uri="{BB962C8B-B14F-4D97-AF65-F5344CB8AC3E}">
        <p14:creationId xmlns:p14="http://schemas.microsoft.com/office/powerpoint/2010/main" val="203715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7F1D-201A-4CAF-A077-91524C49D731}"/>
              </a:ext>
            </a:extLst>
          </p:cNvPr>
          <p:cNvSpPr>
            <a:spLocks noGrp="1"/>
          </p:cNvSpPr>
          <p:nvPr>
            <p:ph type="title"/>
          </p:nvPr>
        </p:nvSpPr>
        <p:spPr/>
        <p:txBody>
          <a:bodyPr/>
          <a:lstStyle/>
          <a:p>
            <a:r>
              <a:rPr lang="en-US" dirty="0"/>
              <a:t>MC Cycle Plan Target</a:t>
            </a:r>
          </a:p>
        </p:txBody>
      </p:sp>
      <p:pic>
        <p:nvPicPr>
          <p:cNvPr id="5" name="Picture 4">
            <a:extLst>
              <a:ext uri="{FF2B5EF4-FFF2-40B4-BE49-F238E27FC236}">
                <a16:creationId xmlns:a16="http://schemas.microsoft.com/office/drawing/2014/main" id="{7D987832-BCFA-440B-B81E-75A6265218CA}"/>
              </a:ext>
            </a:extLst>
          </p:cNvPr>
          <p:cNvPicPr>
            <a:picLocks noChangeAspect="1"/>
          </p:cNvPicPr>
          <p:nvPr/>
        </p:nvPicPr>
        <p:blipFill>
          <a:blip r:embed="rId2"/>
          <a:stretch>
            <a:fillRect/>
          </a:stretch>
        </p:blipFill>
        <p:spPr>
          <a:xfrm>
            <a:off x="888790" y="836640"/>
            <a:ext cx="8240789" cy="5748472"/>
          </a:xfrm>
          <a:prstGeom prst="rect">
            <a:avLst/>
          </a:prstGeom>
        </p:spPr>
      </p:pic>
    </p:spTree>
    <p:extLst>
      <p:ext uri="{BB962C8B-B14F-4D97-AF65-F5344CB8AC3E}">
        <p14:creationId xmlns:p14="http://schemas.microsoft.com/office/powerpoint/2010/main" val="226854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5268-3671-4A18-89E3-C96E95F669D3}"/>
              </a:ext>
            </a:extLst>
          </p:cNvPr>
          <p:cNvSpPr>
            <a:spLocks noGrp="1"/>
          </p:cNvSpPr>
          <p:nvPr>
            <p:ph type="title"/>
          </p:nvPr>
        </p:nvSpPr>
        <p:spPr/>
        <p:txBody>
          <a:bodyPr/>
          <a:lstStyle/>
          <a:p>
            <a:r>
              <a:rPr lang="en-US" dirty="0"/>
              <a:t>MC Cycle Plan Channel</a:t>
            </a:r>
          </a:p>
        </p:txBody>
      </p:sp>
      <p:pic>
        <p:nvPicPr>
          <p:cNvPr id="4" name="Picture 3">
            <a:extLst>
              <a:ext uri="{FF2B5EF4-FFF2-40B4-BE49-F238E27FC236}">
                <a16:creationId xmlns:a16="http://schemas.microsoft.com/office/drawing/2014/main" id="{1D2EAEBB-0E4E-41B9-A8EE-A38EB515DF5E}"/>
              </a:ext>
            </a:extLst>
          </p:cNvPr>
          <p:cNvPicPr>
            <a:picLocks noChangeAspect="1"/>
          </p:cNvPicPr>
          <p:nvPr/>
        </p:nvPicPr>
        <p:blipFill>
          <a:blip r:embed="rId2"/>
          <a:stretch>
            <a:fillRect/>
          </a:stretch>
        </p:blipFill>
        <p:spPr>
          <a:xfrm>
            <a:off x="888791" y="723761"/>
            <a:ext cx="8128418" cy="5410478"/>
          </a:xfrm>
          <a:prstGeom prst="rect">
            <a:avLst/>
          </a:prstGeom>
        </p:spPr>
      </p:pic>
    </p:spTree>
    <p:extLst>
      <p:ext uri="{BB962C8B-B14F-4D97-AF65-F5344CB8AC3E}">
        <p14:creationId xmlns:p14="http://schemas.microsoft.com/office/powerpoint/2010/main" val="213085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934-D491-4159-A01B-EA362444DEB9}"/>
              </a:ext>
            </a:extLst>
          </p:cNvPr>
          <p:cNvSpPr>
            <a:spLocks noGrp="1"/>
          </p:cNvSpPr>
          <p:nvPr>
            <p:ph type="title"/>
          </p:nvPr>
        </p:nvSpPr>
        <p:spPr/>
        <p:txBody>
          <a:bodyPr/>
          <a:lstStyle/>
          <a:p>
            <a:r>
              <a:rPr lang="en-US" dirty="0"/>
              <a:t>MC Cycle Channel of the MC Cycle</a:t>
            </a:r>
          </a:p>
        </p:txBody>
      </p:sp>
      <p:pic>
        <p:nvPicPr>
          <p:cNvPr id="4" name="Picture 3">
            <a:extLst>
              <a:ext uri="{FF2B5EF4-FFF2-40B4-BE49-F238E27FC236}">
                <a16:creationId xmlns:a16="http://schemas.microsoft.com/office/drawing/2014/main" id="{6B80A885-FFDA-40C9-AD93-43936E4A4505}"/>
              </a:ext>
            </a:extLst>
          </p:cNvPr>
          <p:cNvPicPr>
            <a:picLocks noChangeAspect="1"/>
          </p:cNvPicPr>
          <p:nvPr/>
        </p:nvPicPr>
        <p:blipFill>
          <a:blip r:embed="rId2"/>
          <a:stretch>
            <a:fillRect/>
          </a:stretch>
        </p:blipFill>
        <p:spPr>
          <a:xfrm>
            <a:off x="915451" y="908650"/>
            <a:ext cx="8128418" cy="5688790"/>
          </a:xfrm>
          <a:prstGeom prst="rect">
            <a:avLst/>
          </a:prstGeom>
        </p:spPr>
      </p:pic>
    </p:spTree>
    <p:extLst>
      <p:ext uri="{BB962C8B-B14F-4D97-AF65-F5344CB8AC3E}">
        <p14:creationId xmlns:p14="http://schemas.microsoft.com/office/powerpoint/2010/main" val="24084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395F2C-14E1-4A67-8EE6-0133E1D68614}"/>
              </a:ext>
            </a:extLst>
          </p:cNvPr>
          <p:cNvPicPr>
            <a:picLocks noChangeAspect="1"/>
          </p:cNvPicPr>
          <p:nvPr/>
        </p:nvPicPr>
        <p:blipFill>
          <a:blip r:embed="rId2"/>
          <a:stretch>
            <a:fillRect/>
          </a:stretch>
        </p:blipFill>
        <p:spPr>
          <a:xfrm>
            <a:off x="890587" y="116540"/>
            <a:ext cx="8124825" cy="6031847"/>
          </a:xfrm>
          <a:prstGeom prst="rect">
            <a:avLst/>
          </a:prstGeom>
        </p:spPr>
      </p:pic>
    </p:spTree>
    <p:extLst>
      <p:ext uri="{BB962C8B-B14F-4D97-AF65-F5344CB8AC3E}">
        <p14:creationId xmlns:p14="http://schemas.microsoft.com/office/powerpoint/2010/main" val="103950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0790" y="2636890"/>
            <a:ext cx="5096092" cy="417679"/>
          </a:xfrm>
        </p:spPr>
        <p:txBody>
          <a:bodyPr/>
          <a:lstStyle/>
          <a:p>
            <a:r>
              <a:rPr lang="en-US" dirty="0"/>
              <a:t>Thank you</a:t>
            </a:r>
          </a:p>
        </p:txBody>
      </p:sp>
    </p:spTree>
    <p:extLst>
      <p:ext uri="{BB962C8B-B14F-4D97-AF65-F5344CB8AC3E}">
        <p14:creationId xmlns:p14="http://schemas.microsoft.com/office/powerpoint/2010/main" val="276458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r>
              <a:rPr lang="en-US" i="0" dirty="0"/>
              <a:t>Cycle Plans:</a:t>
            </a:r>
            <a:r>
              <a:rPr lang="en-US" b="0" i="0" dirty="0"/>
              <a:t> </a:t>
            </a:r>
          </a:p>
          <a:p>
            <a:endParaRPr lang="en-US" b="0" i="0" dirty="0"/>
          </a:p>
          <a:p>
            <a:pPr marL="463550" lvl="2" indent="-285750"/>
            <a:r>
              <a:rPr lang="en-US" b="0" i="0" dirty="0"/>
              <a:t>It provide the ability to guide users with a list of Targets (Accounts) within their Territory to properly promote company brands and messages over a specified period.</a:t>
            </a:r>
          </a:p>
          <a:p>
            <a:pPr marL="463550" lvl="2" indent="-285750"/>
            <a:endParaRPr lang="en-US" b="0" i="0" dirty="0"/>
          </a:p>
          <a:p>
            <a:pPr marL="463550" lvl="2" indent="-285750"/>
            <a:r>
              <a:rPr lang="en-US" b="0" i="0" dirty="0"/>
              <a:t> Cycle Plans are sometimes referred to as Plans of Action (POA). </a:t>
            </a:r>
          </a:p>
          <a:p>
            <a:pPr marL="463550" lvl="2" indent="-285750"/>
            <a:endParaRPr lang="en-US" b="0" i="0" dirty="0"/>
          </a:p>
          <a:p>
            <a:pPr marL="463550" lvl="2" indent="-285750"/>
            <a:r>
              <a:rPr lang="en-US" b="0" i="0" dirty="0" err="1"/>
              <a:t>Veeva</a:t>
            </a:r>
            <a:r>
              <a:rPr lang="en-US" b="0" i="0" dirty="0"/>
              <a:t> CRM offers two different modules for Cycle Plans:</a:t>
            </a:r>
          </a:p>
          <a:p>
            <a:pPr marL="463550" lvl="2" indent="-285750"/>
            <a:endParaRPr lang="en-US" b="0" i="0" dirty="0"/>
          </a:p>
          <a:p>
            <a:pPr marL="884238" lvl="4" indent="-342900">
              <a:buFont typeface="+mj-lt"/>
              <a:buAutoNum type="arabicPeriod"/>
            </a:pPr>
            <a:r>
              <a:rPr lang="en-US" dirty="0"/>
              <a:t>Cycle Plan Module:</a:t>
            </a:r>
          </a:p>
          <a:p>
            <a:pPr marL="1239838" lvl="5" indent="-342900"/>
            <a:r>
              <a:rPr lang="en-US" sz="1400" dirty="0">
                <a:latin typeface="Verdana" panose="020B0604030504040204" pitchFamily="34" charset="0"/>
                <a:ea typeface="Verdana" panose="020B0604030504040204" pitchFamily="34" charset="0"/>
                <a:cs typeface="Verdana" panose="020B0604030504040204" pitchFamily="34" charset="0"/>
              </a:rPr>
              <a:t>It provides basic Cycle Plan functionality for activities from the Call2_vod object only.</a:t>
            </a:r>
          </a:p>
          <a:p>
            <a:pPr marL="884238" lvl="4" indent="-342900">
              <a:buFont typeface="+mj-lt"/>
              <a:buAutoNum type="arabicPeriod"/>
            </a:pPr>
            <a:endParaRPr lang="en-US" dirty="0"/>
          </a:p>
          <a:p>
            <a:pPr marL="884238" lvl="4" indent="-342900">
              <a:buFont typeface="+mj-lt"/>
              <a:buAutoNum type="arabicPeriod"/>
            </a:pPr>
            <a:r>
              <a:rPr lang="fr-FR" dirty="0"/>
              <a:t>Multi Channel Cycle Plan Module (MCCP): </a:t>
            </a:r>
          </a:p>
          <a:p>
            <a:pPr marL="1239838" lvl="5" indent="-342900"/>
            <a:r>
              <a:rPr lang="fr-FR" sz="1400" b="0" i="0" dirty="0">
                <a:latin typeface="Verdana" panose="020B0604030504040204" pitchFamily="34" charset="0"/>
                <a:ea typeface="Verdana" panose="020B0604030504040204" pitchFamily="34" charset="0"/>
                <a:cs typeface="Verdana" panose="020B0604030504040204" pitchFamily="34" charset="0"/>
              </a:rPr>
              <a:t>It </a:t>
            </a:r>
            <a:r>
              <a:rPr lang="en-US" sz="1400" b="0" i="0" dirty="0">
                <a:latin typeface="Verdana" panose="020B0604030504040204" pitchFamily="34" charset="0"/>
                <a:ea typeface="Verdana" panose="020B0604030504040204" pitchFamily="34" charset="0"/>
                <a:cs typeface="Verdana" panose="020B0604030504040204" pitchFamily="34" charset="0"/>
              </a:rPr>
              <a:t>provides a different approach to Cycle Plans with the ability to plan and monitor activities from multiple channels. Those are:- </a:t>
            </a:r>
          </a:p>
          <a:p>
            <a:pPr marL="1595438" lvl="8" indent="-342900">
              <a:buFont typeface="+mj-lt"/>
              <a:buAutoNum type="alphaLcParenR"/>
            </a:pPr>
            <a:r>
              <a:rPr lang="en-US" sz="1400" b="0" i="0" dirty="0">
                <a:latin typeface="Verdana" panose="020B0604030504040204" pitchFamily="34" charset="0"/>
                <a:ea typeface="Verdana" panose="020B0604030504040204" pitchFamily="34" charset="0"/>
                <a:cs typeface="Verdana" panose="020B0604030504040204" pitchFamily="34" charset="0"/>
              </a:rPr>
              <a:t>Call2_vod</a:t>
            </a:r>
          </a:p>
          <a:p>
            <a:pPr marL="1595438" lvl="8" indent="-342900">
              <a:buFont typeface="+mj-lt"/>
              <a:buAutoNum type="alphaLcParenR"/>
            </a:pPr>
            <a:r>
              <a:rPr lang="en-US" sz="1400" b="0" i="0" dirty="0" err="1">
                <a:latin typeface="Verdana" panose="020B0604030504040204" pitchFamily="34" charset="0"/>
                <a:ea typeface="Verdana" panose="020B0604030504040204" pitchFamily="34" charset="0"/>
                <a:cs typeface="Verdana" panose="020B0604030504040204" pitchFamily="34" charset="0"/>
              </a:rPr>
              <a:t>EM_Event_vod</a:t>
            </a:r>
            <a:endParaRPr lang="en-US" sz="1400" b="0" i="0" dirty="0">
              <a:latin typeface="Verdana" panose="020B0604030504040204" pitchFamily="34" charset="0"/>
              <a:ea typeface="Verdana" panose="020B0604030504040204" pitchFamily="34" charset="0"/>
              <a:cs typeface="Verdana" panose="020B0604030504040204" pitchFamily="34" charset="0"/>
            </a:endParaRPr>
          </a:p>
          <a:p>
            <a:pPr marL="1595438" lvl="8" indent="-342900">
              <a:buFont typeface="+mj-lt"/>
              <a:buAutoNum type="alphaLcParenR"/>
            </a:pPr>
            <a:r>
              <a:rPr lang="en-US" sz="1400" b="0" i="0" dirty="0" err="1">
                <a:latin typeface="Verdana" panose="020B0604030504040204" pitchFamily="34" charset="0"/>
                <a:ea typeface="Verdana" panose="020B0604030504040204" pitchFamily="34" charset="0"/>
                <a:cs typeface="Verdana" panose="020B0604030504040204" pitchFamily="34" charset="0"/>
              </a:rPr>
              <a:t>Medical_Event_vod</a:t>
            </a:r>
            <a:endParaRPr lang="en-US" sz="1400" b="0" i="0" dirty="0">
              <a:latin typeface="Verdana" panose="020B0604030504040204" pitchFamily="34" charset="0"/>
              <a:ea typeface="Verdana" panose="020B0604030504040204" pitchFamily="34" charset="0"/>
              <a:cs typeface="Verdana" panose="020B0604030504040204" pitchFamily="34" charset="0"/>
            </a:endParaRPr>
          </a:p>
          <a:p>
            <a:pPr marL="1595438" lvl="8" indent="-342900">
              <a:buFont typeface="+mj-lt"/>
              <a:buAutoNum type="alphaLcParenR"/>
            </a:pPr>
            <a:r>
              <a:rPr lang="en-US" sz="1400" b="0" i="0" dirty="0" err="1">
                <a:latin typeface="Verdana" panose="020B0604030504040204" pitchFamily="34" charset="0"/>
                <a:ea typeface="Verdana" panose="020B0604030504040204" pitchFamily="34" charset="0"/>
                <a:cs typeface="Verdana" panose="020B0604030504040204" pitchFamily="34" charset="0"/>
              </a:rPr>
              <a:t>Multichannel_Activity_vod</a:t>
            </a:r>
            <a:endParaRPr lang="en-US" sz="1400" b="0" i="0" dirty="0">
              <a:latin typeface="Verdana" panose="020B0604030504040204" pitchFamily="34" charset="0"/>
              <a:ea typeface="Verdana" panose="020B0604030504040204" pitchFamily="34" charset="0"/>
              <a:cs typeface="Verdana" panose="020B0604030504040204" pitchFamily="34" charset="0"/>
            </a:endParaRPr>
          </a:p>
          <a:p>
            <a:pPr marL="1595438" lvl="8" indent="-342900">
              <a:buFont typeface="+mj-lt"/>
              <a:buAutoNum type="alphaLcParenR"/>
            </a:pPr>
            <a:r>
              <a:rPr lang="en-US" sz="1400" b="0" i="0" dirty="0" err="1">
                <a:latin typeface="Verdana" panose="020B0604030504040204" pitchFamily="34" charset="0"/>
                <a:ea typeface="Verdana" panose="020B0604030504040204" pitchFamily="34" charset="0"/>
                <a:cs typeface="Verdana" panose="020B0604030504040204" pitchFamily="34" charset="0"/>
              </a:rPr>
              <a:t>Sent_Email_vod</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4395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MCCP consists of two main components:</a:t>
            </a:r>
          </a:p>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b="1" dirty="0">
                <a:latin typeface="Verdana" panose="020B0604030504040204" pitchFamily="34" charset="0"/>
                <a:ea typeface="Verdana" panose="020B0604030504040204" pitchFamily="34" charset="0"/>
                <a:cs typeface="Verdana" panose="020B0604030504040204" pitchFamily="34" charset="0"/>
              </a:rPr>
              <a:t>A Cycle:</a:t>
            </a:r>
            <a:r>
              <a:rPr lang="en-US" dirty="0">
                <a:latin typeface="Verdana" panose="020B0604030504040204" pitchFamily="34" charset="0"/>
                <a:ea typeface="Verdana" panose="020B0604030504040204" pitchFamily="34" charset="0"/>
                <a:cs typeface="Verdana" panose="020B0604030504040204" pitchFamily="34" charset="0"/>
              </a:rPr>
              <a:t> </a:t>
            </a:r>
            <a:r>
              <a:rPr lang="en-US" sz="1400" dirty="0">
                <a:latin typeface="Verdana" panose="020B0604030504040204" pitchFamily="34" charset="0"/>
                <a:ea typeface="Verdana" panose="020B0604030504040204" pitchFamily="34" charset="0"/>
                <a:cs typeface="Verdana" panose="020B0604030504040204" pitchFamily="34" charset="0"/>
              </a:rPr>
              <a:t>Stores the Cycle dates, channels, channel weights, channel criteria, products, product weights, etc... </a:t>
            </a:r>
          </a:p>
          <a:p>
            <a:pPr lvl="5">
              <a:buFont typeface="Wingdings" panose="05000000000000000000" pitchFamily="2" charset="2"/>
              <a:buChar char="ü"/>
            </a:pPr>
            <a:endParaRPr lang="en-US" sz="1400"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b="1" dirty="0">
                <a:latin typeface="Verdana" panose="020B0604030504040204" pitchFamily="34" charset="0"/>
                <a:ea typeface="Verdana" panose="020B0604030504040204" pitchFamily="34" charset="0"/>
                <a:cs typeface="Verdana" panose="020B0604030504040204" pitchFamily="34" charset="0"/>
              </a:rPr>
              <a:t>A Cycle Plan:</a:t>
            </a:r>
            <a:r>
              <a:rPr lang="en-US" dirty="0">
                <a:latin typeface="Verdana" panose="020B0604030504040204" pitchFamily="34" charset="0"/>
                <a:ea typeface="Verdana" panose="020B0604030504040204" pitchFamily="34" charset="0"/>
                <a:cs typeface="Verdana" panose="020B0604030504040204" pitchFamily="34" charset="0"/>
              </a:rPr>
              <a:t> It </a:t>
            </a:r>
            <a:r>
              <a:rPr lang="en-US" sz="1400" dirty="0">
                <a:latin typeface="Verdana" panose="020B0604030504040204" pitchFamily="34" charset="0"/>
                <a:ea typeface="Verdana" panose="020B0604030504040204" pitchFamily="34" charset="0"/>
                <a:cs typeface="Verdana" panose="020B0604030504040204" pitchFamily="34" charset="0"/>
              </a:rPr>
              <a:t>contains the Territory and Target information. </a:t>
            </a:r>
          </a:p>
          <a:p>
            <a:pPr lvl="4">
              <a:buFont typeface="Wingdings" panose="05000000000000000000" pitchFamily="2" charset="2"/>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dirty="0"/>
              <a:t>Create an MCCP in the following order:</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Cycle</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Cycle Channel</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Cycle Products</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Multichannel Cycle Plan</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Multichannel Cycle Plan Target</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Multichannel Cycle Plan Channel</a:t>
            </a:r>
          </a:p>
          <a:p>
            <a:pPr marL="1062038" lvl="5"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Creating a Multichannel Cycle Plan Product</a:t>
            </a:r>
          </a:p>
          <a:p>
            <a:pPr lvl="4">
              <a:buFont typeface="Wingdings" panose="05000000000000000000" pitchFamily="2" charset="2"/>
              <a:buChar cha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307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marL="285750" indent="-285750">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Cycle: </a:t>
            </a:r>
            <a:endParaRPr lang="en-US"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b="0" i="0" dirty="0"/>
              <a:t>From the MC Cycle Tab, create a new Cycle record. A Cycle must contain at least:</a:t>
            </a:r>
          </a:p>
          <a:p>
            <a:pPr lvl="5"/>
            <a:r>
              <a:rPr lang="en-US" sz="1400" b="0" i="0" dirty="0">
                <a:latin typeface="Verdana" panose="020B0604030504040204" pitchFamily="34" charset="0"/>
                <a:ea typeface="Verdana" panose="020B0604030504040204" pitchFamily="34" charset="0"/>
                <a:cs typeface="Verdana" panose="020B0604030504040204" pitchFamily="34" charset="0"/>
              </a:rPr>
              <a:t>Name</a:t>
            </a:r>
          </a:p>
          <a:p>
            <a:pPr lvl="5"/>
            <a:r>
              <a:rPr lang="en-US" sz="1400" b="0" i="0" dirty="0">
                <a:latin typeface="Verdana" panose="020B0604030504040204" pitchFamily="34" charset="0"/>
                <a:ea typeface="Verdana" panose="020B0604030504040204" pitchFamily="34" charset="0"/>
                <a:cs typeface="Verdana" panose="020B0604030504040204" pitchFamily="34" charset="0"/>
              </a:rPr>
              <a:t>Start Date</a:t>
            </a:r>
          </a:p>
          <a:p>
            <a:pPr lvl="5"/>
            <a:r>
              <a:rPr lang="en-US" sz="1400" b="0" i="0" dirty="0">
                <a:latin typeface="Verdana" panose="020B0604030504040204" pitchFamily="34" charset="0"/>
                <a:ea typeface="Verdana" panose="020B0604030504040204" pitchFamily="34" charset="0"/>
                <a:cs typeface="Verdana" panose="020B0604030504040204" pitchFamily="34" charset="0"/>
              </a:rPr>
              <a:t>End Date</a:t>
            </a:r>
          </a:p>
          <a:p>
            <a:pPr lvl="5"/>
            <a:r>
              <a:rPr lang="en-US" sz="1400" b="0" i="0" dirty="0">
                <a:latin typeface="Verdana" panose="020B0604030504040204" pitchFamily="34" charset="0"/>
                <a:ea typeface="Verdana" panose="020B0604030504040204" pitchFamily="34" charset="0"/>
                <a:cs typeface="Verdana" panose="020B0604030504040204" pitchFamily="34" charset="0"/>
              </a:rPr>
              <a:t>Status</a:t>
            </a:r>
          </a:p>
          <a:p>
            <a:pPr lvl="3">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Cycle Channel: </a:t>
            </a:r>
            <a:endParaRPr lang="en-US"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dirty="0"/>
              <a:t>After creating a Cycle, Channels need to be added to the Cycle. </a:t>
            </a:r>
          </a:p>
          <a:p>
            <a:pPr lvl="4">
              <a:buFont typeface="Wingdings" panose="05000000000000000000" pitchFamily="2" charset="2"/>
              <a:buChar char="§"/>
            </a:pPr>
            <a:r>
              <a:rPr lang="en-US" dirty="0"/>
              <a:t>A Channel can be activities from one of the supported objects</a:t>
            </a:r>
          </a:p>
          <a:p>
            <a:pPr lvl="5"/>
            <a:r>
              <a:rPr lang="en-US" sz="1400" dirty="0">
                <a:latin typeface="Verdana" panose="020B0604030504040204" pitchFamily="34" charset="0"/>
                <a:ea typeface="Verdana" panose="020B0604030504040204" pitchFamily="34" charset="0"/>
                <a:cs typeface="Verdana" panose="020B0604030504040204" pitchFamily="34" charset="0"/>
              </a:rPr>
              <a:t>Record Type</a:t>
            </a:r>
          </a:p>
          <a:p>
            <a:pPr lvl="5"/>
            <a:r>
              <a:rPr lang="en-US" sz="1400" dirty="0">
                <a:latin typeface="Verdana" panose="020B0604030504040204" pitchFamily="34" charset="0"/>
                <a:ea typeface="Verdana" panose="020B0604030504040204" pitchFamily="34" charset="0"/>
                <a:cs typeface="Verdana" panose="020B0604030504040204" pitchFamily="34" charset="0"/>
              </a:rPr>
              <a:t>Channel Object</a:t>
            </a:r>
          </a:p>
          <a:p>
            <a:pPr lvl="5"/>
            <a:r>
              <a:rPr lang="en-US" sz="1400" dirty="0">
                <a:latin typeface="Verdana" panose="020B0604030504040204" pitchFamily="34" charset="0"/>
                <a:ea typeface="Verdana" panose="020B0604030504040204" pitchFamily="34" charset="0"/>
                <a:cs typeface="Verdana" panose="020B0604030504040204" pitchFamily="34" charset="0"/>
              </a:rPr>
              <a:t>Channel Label</a:t>
            </a:r>
          </a:p>
          <a:p>
            <a:pPr lvl="5"/>
            <a:r>
              <a:rPr lang="en-US" sz="1400" dirty="0">
                <a:latin typeface="Verdana" panose="020B0604030504040204" pitchFamily="34" charset="0"/>
                <a:ea typeface="Verdana" panose="020B0604030504040204" pitchFamily="34" charset="0"/>
                <a:cs typeface="Verdana" panose="020B0604030504040204" pitchFamily="34" charset="0"/>
              </a:rPr>
              <a:t>Channel Weight </a:t>
            </a:r>
          </a:p>
          <a:p>
            <a:pPr lvl="5"/>
            <a:r>
              <a:rPr lang="en-US" sz="1400" dirty="0">
                <a:latin typeface="Verdana" panose="020B0604030504040204" pitchFamily="34" charset="0"/>
                <a:ea typeface="Verdana" panose="020B0604030504040204" pitchFamily="34" charset="0"/>
                <a:cs typeface="Verdana" panose="020B0604030504040204" pitchFamily="34" charset="0"/>
              </a:rPr>
              <a:t>Channel Criteria</a:t>
            </a:r>
            <a:endParaRPr lang="en-US" dirty="0"/>
          </a:p>
        </p:txBody>
      </p:sp>
    </p:spTree>
    <p:extLst>
      <p:ext uri="{BB962C8B-B14F-4D97-AF65-F5344CB8AC3E}">
        <p14:creationId xmlns:p14="http://schemas.microsoft.com/office/powerpoint/2010/main" val="297603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lvl="3">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Cycle Products:</a:t>
            </a:r>
            <a:endParaRPr lang="en-US"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
            </a:pPr>
            <a:r>
              <a:rPr lang="en-US" b="0" i="0" dirty="0"/>
              <a:t>After a Cycle Channel is created, products can optionally be added to the Cycle Channel.</a:t>
            </a:r>
          </a:p>
          <a:p>
            <a:pPr lvl="5"/>
            <a:r>
              <a:rPr lang="en-US" sz="1400" b="0" i="0" dirty="0">
                <a:latin typeface="Verdana" panose="020B0604030504040204" pitchFamily="34" charset="0"/>
                <a:ea typeface="Verdana" panose="020B0604030504040204" pitchFamily="34" charset="0"/>
                <a:cs typeface="Verdana" panose="020B0604030504040204" pitchFamily="34" charset="0"/>
              </a:rPr>
              <a:t>If the Cycle Channel object = Call2_vod, products are queried from the Call2_Detail_vod object</a:t>
            </a:r>
          </a:p>
          <a:p>
            <a:pPr lvl="5"/>
            <a:r>
              <a:rPr lang="en-US" sz="1400" b="0" i="0" dirty="0">
                <a:latin typeface="Verdana" panose="020B0604030504040204" pitchFamily="34" charset="0"/>
                <a:ea typeface="Verdana" panose="020B0604030504040204" pitchFamily="34" charset="0"/>
                <a:cs typeface="Verdana" panose="020B0604030504040204" pitchFamily="34" charset="0"/>
              </a:rPr>
              <a:t>If the Cycle Channel object = </a:t>
            </a:r>
            <a:r>
              <a:rPr lang="en-US" sz="1400" b="0" i="0" dirty="0" err="1">
                <a:latin typeface="Verdana" panose="020B0604030504040204" pitchFamily="34" charset="0"/>
                <a:ea typeface="Verdana" panose="020B0604030504040204" pitchFamily="34" charset="0"/>
                <a:cs typeface="Verdana" panose="020B0604030504040204" pitchFamily="34" charset="0"/>
              </a:rPr>
              <a:t>Sent_Email_vod</a:t>
            </a:r>
            <a:r>
              <a:rPr lang="en-US" sz="1400" b="0" i="0" dirty="0">
                <a:latin typeface="Verdana" panose="020B0604030504040204" pitchFamily="34" charset="0"/>
                <a:ea typeface="Verdana" panose="020B0604030504040204" pitchFamily="34" charset="0"/>
                <a:cs typeface="Verdana" panose="020B0604030504040204" pitchFamily="34" charset="0"/>
              </a:rPr>
              <a:t>, products are queried from the </a:t>
            </a:r>
            <a:r>
              <a:rPr lang="en-US" sz="1400" b="0" i="0" dirty="0" err="1">
                <a:latin typeface="Verdana" panose="020B0604030504040204" pitchFamily="34" charset="0"/>
                <a:ea typeface="Verdana" panose="020B0604030504040204" pitchFamily="34" charset="0"/>
                <a:cs typeface="Verdana" panose="020B0604030504040204" pitchFamily="34" charset="0"/>
              </a:rPr>
              <a:t>Sent_Email_vod</a:t>
            </a:r>
            <a:r>
              <a:rPr lang="en-US" sz="1400" b="0" i="0" dirty="0">
                <a:latin typeface="Verdana" panose="020B0604030504040204" pitchFamily="34" charset="0"/>
                <a:ea typeface="Verdana" panose="020B0604030504040204" pitchFamily="34" charset="0"/>
                <a:cs typeface="Verdana" panose="020B0604030504040204" pitchFamily="34" charset="0"/>
              </a:rPr>
              <a:t> object</a:t>
            </a:r>
          </a:p>
          <a:p>
            <a:pPr lvl="5"/>
            <a:r>
              <a:rPr lang="en-US" sz="1400" b="0" i="0" dirty="0">
                <a:latin typeface="Verdana" panose="020B0604030504040204" pitchFamily="34" charset="0"/>
                <a:ea typeface="Verdana" panose="020B0604030504040204" pitchFamily="34" charset="0"/>
                <a:cs typeface="Verdana" panose="020B0604030504040204" pitchFamily="34" charset="0"/>
              </a:rPr>
              <a:t>If the Cycle Channel Object = </a:t>
            </a:r>
            <a:r>
              <a:rPr lang="en-US" sz="1400" b="0" i="0" dirty="0" err="1">
                <a:latin typeface="Verdana" panose="020B0604030504040204" pitchFamily="34" charset="0"/>
                <a:ea typeface="Verdana" panose="020B0604030504040204" pitchFamily="34" charset="0"/>
                <a:cs typeface="Verdana" panose="020B0604030504040204" pitchFamily="34" charset="0"/>
              </a:rPr>
              <a:t>Multichannel_Activity_vod</a:t>
            </a:r>
            <a:r>
              <a:rPr lang="en-US" sz="1400" b="0" i="0" dirty="0">
                <a:latin typeface="Verdana" panose="020B0604030504040204" pitchFamily="34" charset="0"/>
                <a:ea typeface="Verdana" panose="020B0604030504040204" pitchFamily="34" charset="0"/>
                <a:cs typeface="Verdana" panose="020B0604030504040204" pitchFamily="34" charset="0"/>
              </a:rPr>
              <a:t>, products are queried from the </a:t>
            </a:r>
            <a:r>
              <a:rPr lang="en-US" sz="1400" b="0" i="0" dirty="0" err="1">
                <a:latin typeface="Verdana" panose="020B0604030504040204" pitchFamily="34" charset="0"/>
                <a:ea typeface="Verdana" panose="020B0604030504040204" pitchFamily="34" charset="0"/>
                <a:cs typeface="Verdana" panose="020B0604030504040204" pitchFamily="34" charset="0"/>
              </a:rPr>
              <a:t>Multichannel_Activity_Line_vod</a:t>
            </a:r>
            <a:r>
              <a:rPr lang="en-US" sz="1400" b="0" i="0" dirty="0">
                <a:latin typeface="Verdana" panose="020B0604030504040204" pitchFamily="34" charset="0"/>
                <a:ea typeface="Verdana" panose="020B0604030504040204" pitchFamily="34" charset="0"/>
                <a:cs typeface="Verdana" panose="020B0604030504040204" pitchFamily="34" charset="0"/>
              </a:rPr>
              <a:t> object</a:t>
            </a:r>
          </a:p>
          <a:p>
            <a:pPr lvl="5"/>
            <a:endParaRPr lang="en-US" sz="1400" b="0" i="0"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Multichannel Cycle Plan:</a:t>
            </a:r>
          </a:p>
          <a:p>
            <a:pPr lvl="4">
              <a:buFont typeface="Wingdings" panose="05000000000000000000" pitchFamily="2" charset="2"/>
              <a:buChar char="§"/>
            </a:pPr>
            <a:r>
              <a:rPr lang="en-US" b="0" i="0" dirty="0"/>
              <a:t>Multichannel Cycle Plan records serve as the header record for the territory. </a:t>
            </a:r>
          </a:p>
          <a:p>
            <a:pPr lvl="4">
              <a:buFont typeface="Wingdings" panose="05000000000000000000" pitchFamily="2" charset="2"/>
              <a:buChar char="§"/>
            </a:pPr>
            <a:r>
              <a:rPr lang="en-US" b="0" i="0" dirty="0"/>
              <a:t>They are linked to a Cycle where the basic meta-data for the Cycle is stored. </a:t>
            </a:r>
          </a:p>
          <a:p>
            <a:pPr lvl="4">
              <a:buFont typeface="Wingdings" panose="05000000000000000000" pitchFamily="2" charset="2"/>
              <a:buChar char="§"/>
            </a:pPr>
            <a:r>
              <a:rPr lang="en-US" b="0" i="0" dirty="0"/>
              <a:t>The following fields are required:</a:t>
            </a:r>
          </a:p>
          <a:p>
            <a:pPr lvl="5"/>
            <a:r>
              <a:rPr lang="en-US" sz="1400" b="0" i="0" dirty="0">
                <a:latin typeface="Verdana" panose="020B0604030504040204" pitchFamily="34" charset="0"/>
                <a:ea typeface="Verdana" panose="020B0604030504040204" pitchFamily="34" charset="0"/>
                <a:cs typeface="Verdana" panose="020B0604030504040204" pitchFamily="34" charset="0"/>
              </a:rPr>
              <a:t>Name</a:t>
            </a:r>
          </a:p>
          <a:p>
            <a:pPr lvl="5"/>
            <a:r>
              <a:rPr lang="en-US" sz="1400" b="0" i="0" dirty="0">
                <a:latin typeface="Verdana" panose="020B0604030504040204" pitchFamily="34" charset="0"/>
                <a:ea typeface="Verdana" panose="020B0604030504040204" pitchFamily="34" charset="0"/>
                <a:cs typeface="Verdana" panose="020B0604030504040204" pitchFamily="34" charset="0"/>
              </a:rPr>
              <a:t>Territory</a:t>
            </a:r>
          </a:p>
          <a:p>
            <a:pPr lvl="5"/>
            <a:r>
              <a:rPr lang="en-US" sz="1400" b="0" i="0" dirty="0">
                <a:latin typeface="Verdana" panose="020B0604030504040204" pitchFamily="34" charset="0"/>
                <a:ea typeface="Verdana" panose="020B0604030504040204" pitchFamily="34" charset="0"/>
                <a:cs typeface="Verdana" panose="020B0604030504040204" pitchFamily="34" charset="0"/>
              </a:rPr>
              <a:t>Owner (needs to be the MCCP End User)</a:t>
            </a:r>
          </a:p>
          <a:p>
            <a:pPr lvl="5"/>
            <a:r>
              <a:rPr lang="en-US" sz="1400" b="0" i="0" dirty="0">
                <a:latin typeface="Verdana" panose="020B0604030504040204" pitchFamily="34" charset="0"/>
                <a:ea typeface="Verdana" panose="020B0604030504040204" pitchFamily="34" charset="0"/>
                <a:cs typeface="Verdana" panose="020B0604030504040204" pitchFamily="34" charset="0"/>
              </a:rPr>
              <a:t>Status</a:t>
            </a:r>
          </a:p>
          <a:p>
            <a:pPr lvl="5"/>
            <a:r>
              <a:rPr lang="en-US" sz="1400" b="0" i="0" dirty="0">
                <a:latin typeface="Verdana" panose="020B0604030504040204" pitchFamily="34" charset="0"/>
                <a:ea typeface="Verdana" panose="020B0604030504040204" pitchFamily="34" charset="0"/>
                <a:cs typeface="Verdana" panose="020B0604030504040204" pitchFamily="34" charset="0"/>
              </a:rPr>
              <a:t>Cycle</a:t>
            </a:r>
          </a:p>
          <a:p>
            <a:pPr lvl="3">
              <a:buFont typeface="Wingdings" panose="05000000000000000000" pitchFamily="2" charset="2"/>
              <a:buChar char="Ø"/>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9293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Multichannel Cycle Plan Target:</a:t>
            </a:r>
          </a:p>
          <a:p>
            <a:pPr marL="641350" lvl="3" indent="-285750">
              <a:buFont typeface="Wingdings" panose="05000000000000000000" pitchFamily="2" charset="2"/>
              <a:buChar char="§"/>
            </a:pPr>
            <a:r>
              <a:rPr lang="en-US" b="0" i="0"/>
              <a:t>It is a child </a:t>
            </a:r>
            <a:r>
              <a:rPr lang="en-US" b="0" i="0" dirty="0"/>
              <a:t>records of a Multichannel Cycle Plan, and they serve as the junction between a Cycle Plan and the targeted Accounts a Territory is supposed to take action against. The following fields are required:</a:t>
            </a:r>
          </a:p>
          <a:p>
            <a:pPr lvl="5"/>
            <a:r>
              <a:rPr lang="en-US" sz="1400" b="0" i="0" dirty="0">
                <a:latin typeface="Verdana" panose="020B0604030504040204" pitchFamily="34" charset="0"/>
                <a:ea typeface="Verdana" panose="020B0604030504040204" pitchFamily="34" charset="0"/>
                <a:cs typeface="Verdana" panose="020B0604030504040204" pitchFamily="34" charset="0"/>
              </a:rPr>
              <a:t>Cycle Plan</a:t>
            </a:r>
          </a:p>
          <a:p>
            <a:pPr lvl="5"/>
            <a:r>
              <a:rPr lang="en-US" sz="1400" b="0" i="0" dirty="0">
                <a:latin typeface="Verdana" panose="020B0604030504040204" pitchFamily="34" charset="0"/>
                <a:ea typeface="Verdana" panose="020B0604030504040204" pitchFamily="34" charset="0"/>
                <a:cs typeface="Verdana" panose="020B0604030504040204" pitchFamily="34" charset="0"/>
              </a:rPr>
              <a:t>Target</a:t>
            </a:r>
          </a:p>
          <a:p>
            <a:pPr lvl="5"/>
            <a:r>
              <a:rPr lang="en-US" sz="1400" b="0" i="0" dirty="0">
                <a:latin typeface="Verdana" panose="020B0604030504040204" pitchFamily="34" charset="0"/>
                <a:ea typeface="Verdana" panose="020B0604030504040204" pitchFamily="34" charset="0"/>
                <a:cs typeface="Verdana" panose="020B0604030504040204" pitchFamily="34" charset="0"/>
              </a:rPr>
              <a:t>Status</a:t>
            </a:r>
          </a:p>
          <a:p>
            <a:pPr lvl="7">
              <a:buFont typeface="Wingdings" panose="05000000000000000000" pitchFamily="2" charset="2"/>
              <a:buChar char="ü"/>
            </a:pPr>
            <a:r>
              <a:rPr lang="en-US" sz="1400" b="0" i="0" dirty="0">
                <a:latin typeface="Verdana" panose="020B0604030504040204" pitchFamily="34" charset="0"/>
                <a:ea typeface="Verdana" panose="020B0604030504040204" pitchFamily="34" charset="0"/>
                <a:cs typeface="Verdana" panose="020B0604030504040204" pitchFamily="34" charset="0"/>
              </a:rPr>
              <a:t>Active = Target is active on the Plan</a:t>
            </a:r>
          </a:p>
          <a:p>
            <a:pPr lvl="7">
              <a:buFont typeface="Wingdings" panose="05000000000000000000" pitchFamily="2" charset="2"/>
              <a:buChar char="ü"/>
            </a:pPr>
            <a:r>
              <a:rPr lang="en-US" sz="1400" b="0" i="0" dirty="0">
                <a:latin typeface="Verdana" panose="020B0604030504040204" pitchFamily="34" charset="0"/>
                <a:ea typeface="Verdana" panose="020B0604030504040204" pitchFamily="34" charset="0"/>
                <a:cs typeface="Verdana" panose="020B0604030504040204" pitchFamily="34" charset="0"/>
              </a:rPr>
              <a:t>Merged = Target was the losing Account during an Account merge where both the winning and losing Account were both on the Plan. The winning Account's Target record remains untouched. A Target record where Status = Merged is ignored during calculations. These records can be deleted or remain on the Plan; they are considered ignored records.</a:t>
            </a:r>
          </a:p>
          <a:p>
            <a:pPr lvl="7"/>
            <a:endParaRPr lang="en-US" sz="1400" b="0" i="0" dirty="0">
              <a:latin typeface="Verdana" panose="020B0604030504040204" pitchFamily="34" charset="0"/>
              <a:ea typeface="Verdana" panose="020B0604030504040204" pitchFamily="34" charset="0"/>
              <a:cs typeface="Verdana" panose="020B0604030504040204" pitchFamily="34" charset="0"/>
            </a:endParaRPr>
          </a:p>
          <a:p>
            <a:pPr lvl="5"/>
            <a:r>
              <a:rPr lang="en-US" sz="1400" b="0" i="0" dirty="0">
                <a:latin typeface="Verdana" panose="020B0604030504040204" pitchFamily="34" charset="0"/>
                <a:ea typeface="Verdana" panose="020B0604030504040204" pitchFamily="34" charset="0"/>
                <a:cs typeface="Verdana" panose="020B0604030504040204" pitchFamily="34" charset="0"/>
              </a:rPr>
              <a:t>Channel Interactions Goal</a:t>
            </a:r>
          </a:p>
          <a:p>
            <a:pPr lvl="3">
              <a:buFont typeface="Arial" panose="020B0604020202020204" pitchFamily="34" charset="0"/>
              <a:buChar char="•"/>
            </a:pPr>
            <a:endParaRPr lang="en-US" b="1" dirty="0">
              <a:latin typeface="Verdana" panose="020B0604030504040204" pitchFamily="34" charset="0"/>
              <a:ea typeface="Verdana" panose="020B0604030504040204" pitchFamily="34" charset="0"/>
              <a:cs typeface="Verdana" panose="020B0604030504040204" pitchFamily="34" charset="0"/>
            </a:endParaRPr>
          </a:p>
          <a:p>
            <a:pPr marL="355600" lvl="4"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754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Multichannel Cycle Plan Channel:</a:t>
            </a:r>
          </a:p>
          <a:p>
            <a:pPr lvl="3">
              <a:buFont typeface="Wingdings" panose="05000000000000000000" pitchFamily="2" charset="2"/>
              <a:buChar char="§"/>
            </a:pPr>
            <a:r>
              <a:rPr lang="en-US" b="0" i="0" dirty="0"/>
              <a:t>It is the connection between the Target and a Multichannel Cycle Channel. Only channels applicable to the Target are aligned to the Target. The following fields are required:</a:t>
            </a:r>
          </a:p>
          <a:p>
            <a:pPr lvl="3">
              <a:buFont typeface="Wingdings" panose="05000000000000000000" pitchFamily="2" charset="2"/>
              <a:buChar char="§"/>
            </a:pPr>
            <a:endParaRPr lang="en-US" b="0" i="0" dirty="0"/>
          </a:p>
          <a:p>
            <a:pPr marL="463550" lvl="2" indent="-285750"/>
            <a:r>
              <a:rPr lang="en-US" b="0" i="0" dirty="0"/>
              <a:t>Record Type</a:t>
            </a:r>
          </a:p>
          <a:p>
            <a:pPr marL="641350" lvl="3" indent="-285750">
              <a:buFont typeface="Wingdings" panose="05000000000000000000" pitchFamily="2" charset="2"/>
              <a:buChar char="ü"/>
            </a:pPr>
            <a:r>
              <a:rPr lang="en-US" b="0" i="0" dirty="0"/>
              <a:t>Channel with Product - indicates the Cycle Plan Channel has products aligned to it and the Cycle Plan Products related list is on the respective Cycle Plan Channel page layout</a:t>
            </a:r>
          </a:p>
          <a:p>
            <a:pPr marL="641350" lvl="3" indent="-285750">
              <a:buFont typeface="Wingdings" panose="05000000000000000000" pitchFamily="2" charset="2"/>
              <a:buChar char="ü"/>
            </a:pPr>
            <a:r>
              <a:rPr lang="en-US" b="0" i="0" dirty="0"/>
              <a:t>Channel Only - indicates the Cycle Plan Channel is created and no products are aligned to it; the Products related list is not on the Cycle Plan Channel page layout</a:t>
            </a:r>
          </a:p>
          <a:p>
            <a:pPr marL="641350" lvl="3" indent="-285750">
              <a:buFont typeface="Wingdings" panose="05000000000000000000" pitchFamily="2" charset="2"/>
              <a:buChar char="ü"/>
            </a:pPr>
            <a:endParaRPr lang="en-US" b="0" i="0" dirty="0"/>
          </a:p>
          <a:p>
            <a:pPr marL="463550" lvl="2" indent="-285750"/>
            <a:r>
              <a:rPr lang="en-US" b="0" i="0" dirty="0"/>
              <a:t>Cycle Plan Target</a:t>
            </a:r>
          </a:p>
          <a:p>
            <a:pPr marL="463550" lvl="2" indent="-285750"/>
            <a:endParaRPr lang="en-US" b="0" i="0" dirty="0"/>
          </a:p>
          <a:p>
            <a:pPr marL="463550" lvl="2" indent="-285750"/>
            <a:r>
              <a:rPr lang="en-US" b="0" i="0" dirty="0"/>
              <a:t>Cycle Channel - only Cycle Channels from the respective Cycle can be aligned</a:t>
            </a:r>
          </a:p>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793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C60A-7A4F-4A05-8188-F48EA9FD5A10}"/>
              </a:ext>
            </a:extLst>
          </p:cNvPr>
          <p:cNvSpPr>
            <a:spLocks noGrp="1"/>
          </p:cNvSpPr>
          <p:nvPr>
            <p:ph type="title"/>
          </p:nvPr>
        </p:nvSpPr>
        <p:spPr/>
        <p:txBody>
          <a:bodyPr/>
          <a:lstStyle/>
          <a:p>
            <a:r>
              <a:rPr lang="en-US" dirty="0"/>
              <a:t>MCCP</a:t>
            </a:r>
          </a:p>
        </p:txBody>
      </p:sp>
      <p:sp>
        <p:nvSpPr>
          <p:cNvPr id="3" name="Text Placeholder 2">
            <a:extLst>
              <a:ext uri="{FF2B5EF4-FFF2-40B4-BE49-F238E27FC236}">
                <a16:creationId xmlns:a16="http://schemas.microsoft.com/office/drawing/2014/main" id="{7A9F4720-8A85-463C-BC7A-77C3381813B4}"/>
              </a:ext>
            </a:extLst>
          </p:cNvPr>
          <p:cNvSpPr>
            <a:spLocks noGrp="1"/>
          </p:cNvSpPr>
          <p:nvPr>
            <p:ph type="body" sz="quarter" idx="10"/>
          </p:nvPr>
        </p:nvSpPr>
        <p:spPr>
          <a:xfrm>
            <a:off x="715244" y="875144"/>
            <a:ext cx="8679807" cy="4968622"/>
          </a:xfrm>
        </p:spPr>
        <p:txBody>
          <a:bodyPr/>
          <a:lstStyle/>
          <a:p>
            <a:pPr marL="177800" lvl="3" indent="0">
              <a:buNone/>
            </a:pPr>
            <a:endParaRPr lang="en-US" b="1" dirty="0">
              <a:latin typeface="Verdana" panose="020B0604030504040204" pitchFamily="34" charset="0"/>
              <a:ea typeface="Verdana" panose="020B0604030504040204" pitchFamily="34" charset="0"/>
              <a:cs typeface="Verdana" panose="020B0604030504040204" pitchFamily="34" charset="0"/>
            </a:endParaRPr>
          </a:p>
          <a:p>
            <a:pPr lvl="3">
              <a:buFont typeface="Wingdings" panose="05000000000000000000" pitchFamily="2" charset="2"/>
              <a:buChar char="Ø"/>
            </a:pPr>
            <a:r>
              <a:rPr lang="en-US" b="1" dirty="0">
                <a:latin typeface="Verdana" panose="020B0604030504040204" pitchFamily="34" charset="0"/>
                <a:ea typeface="Verdana" panose="020B0604030504040204" pitchFamily="34" charset="0"/>
                <a:cs typeface="Verdana" panose="020B0604030504040204" pitchFamily="34" charset="0"/>
              </a:rPr>
              <a:t>Creating a Multichannel Cycle Plan Product:</a:t>
            </a:r>
          </a:p>
          <a:p>
            <a:pPr marL="641350" lvl="3" indent="-285750">
              <a:buFont typeface="Wingdings" panose="05000000000000000000" pitchFamily="2" charset="2"/>
              <a:buChar char="§"/>
            </a:pPr>
            <a:r>
              <a:rPr lang="en-US" b="0" i="0" dirty="0"/>
              <a:t>Child records of a Cycle Plan Channel and they serve as the connection between the Targeted Account and the Products applicable for the Channel (not all Products under the Channel may be applicable to the Target). The following fields are required:</a:t>
            </a:r>
          </a:p>
          <a:p>
            <a:pPr marL="1182688" lvl="5" indent="-285750">
              <a:buFont typeface="Wingdings" panose="05000000000000000000" pitchFamily="2" charset="2"/>
              <a:buChar char="ü"/>
            </a:pPr>
            <a:r>
              <a:rPr lang="en-US" sz="1400" b="0" i="0" dirty="0">
                <a:latin typeface="Verdana" panose="020B0604030504040204" pitchFamily="34" charset="0"/>
                <a:ea typeface="Verdana" panose="020B0604030504040204" pitchFamily="34" charset="0"/>
                <a:cs typeface="Verdana" panose="020B0604030504040204" pitchFamily="34" charset="0"/>
              </a:rPr>
              <a:t>Cycle Plan Channel</a:t>
            </a:r>
          </a:p>
          <a:p>
            <a:pPr marL="1182688" lvl="5" indent="-285750">
              <a:buFont typeface="Wingdings" panose="05000000000000000000" pitchFamily="2" charset="2"/>
              <a:buChar char="ü"/>
            </a:pPr>
            <a:r>
              <a:rPr lang="en-US" sz="1400" b="0" i="0" dirty="0">
                <a:latin typeface="Verdana" panose="020B0604030504040204" pitchFamily="34" charset="0"/>
                <a:ea typeface="Verdana" panose="020B0604030504040204" pitchFamily="34" charset="0"/>
                <a:cs typeface="Verdana" panose="020B0604030504040204" pitchFamily="34" charset="0"/>
              </a:rPr>
              <a:t>Cycle Product - only Cycle Products from the respective Cycle Channel and Cycle can be aligned</a:t>
            </a:r>
          </a:p>
          <a:p>
            <a:pPr lvl="3">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a:p>
            <a:pPr lvl="4">
              <a:buFont typeface="Wingdings" panose="05000000000000000000" pitchFamily="2" charset="2"/>
              <a:buChar char="Ø"/>
            </a:pP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949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E291-59B7-44CF-9808-CC2B4A4D4DFE}"/>
              </a:ext>
            </a:extLst>
          </p:cNvPr>
          <p:cNvSpPr>
            <a:spLocks noGrp="1"/>
          </p:cNvSpPr>
          <p:nvPr>
            <p:ph type="title"/>
          </p:nvPr>
        </p:nvSpPr>
        <p:spPr/>
        <p:txBody>
          <a:bodyPr/>
          <a:lstStyle/>
          <a:p>
            <a:r>
              <a:rPr lang="en-US" dirty="0"/>
              <a:t>MC Cycle</a:t>
            </a:r>
          </a:p>
        </p:txBody>
      </p:sp>
      <p:pic>
        <p:nvPicPr>
          <p:cNvPr id="5" name="Picture 4">
            <a:extLst>
              <a:ext uri="{FF2B5EF4-FFF2-40B4-BE49-F238E27FC236}">
                <a16:creationId xmlns:a16="http://schemas.microsoft.com/office/drawing/2014/main" id="{8708D5BC-FA14-42A6-BF0E-308D1DF6D15D}"/>
              </a:ext>
            </a:extLst>
          </p:cNvPr>
          <p:cNvPicPr>
            <a:picLocks noChangeAspect="1"/>
          </p:cNvPicPr>
          <p:nvPr/>
        </p:nvPicPr>
        <p:blipFill>
          <a:blip r:embed="rId2"/>
          <a:stretch>
            <a:fillRect/>
          </a:stretch>
        </p:blipFill>
        <p:spPr>
          <a:xfrm>
            <a:off x="792696" y="908650"/>
            <a:ext cx="8320607" cy="5616780"/>
          </a:xfrm>
          <a:prstGeom prst="rect">
            <a:avLst/>
          </a:prstGeom>
        </p:spPr>
      </p:pic>
    </p:spTree>
    <p:extLst>
      <p:ext uri="{BB962C8B-B14F-4D97-AF65-F5344CB8AC3E}">
        <p14:creationId xmlns:p14="http://schemas.microsoft.com/office/powerpoint/2010/main" val="6227260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OT_PROPERTIESTAG" val="&lt;?xml version=&quot;1.0&quot; encoding=&quot;utf-8&quot;?&gt;&lt;Properties&gt;&lt;Version&gt;0.0.15&lt;/Version&gt;&lt;ToolsActivated&gt;True&lt;/ToolsActivated&gt;&lt;PropertiesVisible&gt;True&lt;/PropertiesVisible&gt;&lt;GUI&gt;&lt;Language&gt;&lt;Ribbon&gt;German&lt;/Ribbon&gt;&lt;TooTips&gt;English&lt;/TooTips&gt;&lt;/Language&gt;&lt;/GUI&gt;&lt;PowerPoint&gt;&lt;Footer&gt;&lt;FileNameFooter&gt;False&lt;/FileNameFooter&gt;&lt;UpdateCopyright&gt;False&lt;/UpdateCopyright&gt;&lt;UseDateTimeFieldForCopyright&gt;False&lt;/UseDateTimeFieldForCopyright&gt;&lt;UseFooterFieldSaveFileName&gt;False&lt;/UseFooterFieldSaveFileName&gt;&lt;/Footer&gt;&lt;Print&gt;&lt;CurrentSlide&gt;True&lt;/CurrentSlide&gt;&lt;ScaleFitPaper&gt;True&lt;/ScaleFitPaper&gt;&lt;HiddenSlides&gt;False&lt;/HiddenSlides&gt;&lt;/Print&gt;&lt;SlideShowHideFooter&gt;False&lt;/SlideShowHideFooter&gt;&lt;ProtectFooter&gt;False&lt;/ProtectFooter&gt;&lt;/PowerPoint&gt;&lt;Presentation&gt;&lt;Agenda&gt;&lt;Font&gt;&lt;Bullets&gt;True&lt;/Bullets&gt;&lt;/Font&gt;&lt;HighlightFont&gt;&lt;Bold&gt;True&lt;/Bold&gt;&lt;/HighlightFont&gt;&lt;Colors&gt;&lt;Background themeColor=&quot;False&quot;&gt;No Fill&lt;/Background&gt;&lt;Highlight themeColor=&quot;True&quot;&gt;Accent 5&lt;/Highlight&gt;&lt;TextNormal themeColor=&quot;True&quot;&gt;Text 1&lt;/TextNormal&gt;&lt;TextHighlight themeColor=&quot;True&quot;&gt;Text 1&lt;/TextHighlight&gt;&lt;/Colors&gt;&lt;Numbering&gt;False&lt;/Numbering&gt;&lt;/Agenda&gt;&lt;Arrows&gt;&lt;Colors&gt;&lt;Fill themeColor=&quot;True&quot;&gt;Accent 3&lt;/Fill&gt;&lt;/Colors&gt;&lt;Border drawBorder=&quot;False&quot; /&gt;&lt;/Arrows&gt;&lt;Emphasize&gt;&lt;Colors&gt;&lt;Background themeColor=&quot;True&quot;&gt;Accent 1&lt;/Background&gt;&lt;Line themeColor=&quot;False&quot;&gt;No Fill&lt;/Line&gt;&lt;Font themeColor=&quot;True&quot;&gt;Background 1&lt;/Font&gt;&lt;EmphasizedFont themeColor=&quot;True&quot;&gt;Accent 3&lt;/EmphasizedFont&gt;&lt;/Colors&gt;&lt;Font bold=&quot;True&quot; italic=&quot;False&quot; /&gt;&lt;EmphasizedFont bold=&quot;True&quot; italic=&quot;True&quot; /&gt;&lt;/Emphasize&gt;&lt;LogoTitle top=&quot;111.2422&quot; left=&quot;575.4863&quot; width=&quot;130.3789&quot; height=&quot;51.02929&quot; alignment=&quot;right&quot; /&gt;&lt;LogoSlides top=&quot;523.1593&quot; left=&quot;21.03795&quot; width=&quot;90.79795&quot; height=&quot;13.70094&quot; alignment=&quot;center&quot; /&gt;&lt;Shapes&gt;&lt;Shape name=&quot;OT_FootnoteSource&quot;&gt;&lt;Top&gt;481.1661&lt;/Top&gt;&lt;Left&gt;16.80032&lt;/Left&gt;&lt;Width&gt;356.1899&lt;/Width&gt;&lt;Font name=&quot;Arial&quot; size=&quot;8&quot; /&gt;&lt;Tabs&gt;&lt;Tab Alignment=&quot;right&quot; Position=&quot;35.12504&quot; /&gt;&lt;Tab Alignment=&quot;left&quot; Position=&quot;42.5&quot; /&gt;&lt;/Tabs&gt;&lt;Indentation&gt;&lt;BeforeText&gt;0&lt;/BeforeText&gt;&lt;Hanging&gt;42.5&lt;/Hanging&gt;&lt;/Indentation&gt;&lt;Paragraphs&gt;&lt;SpaceBefore&gt;0&lt;/SpaceBefore&gt;&lt;SpaceAfter&gt;0&lt;/SpaceAfter&gt;&lt;/Paragraphs&gt;&lt;Paragraphs&gt;&lt;SpaceBefore&gt;0&lt;/SpaceBefore&gt;&lt;SpaceAfter&gt;0&lt;/SpaceAfter&gt;&lt;/Paragraphs&gt;&lt;/Shape&gt;&lt;/Shapes&gt;&lt;Sticker&gt;&lt;Right&gt;34.06862&lt;/Right&gt;&lt;Top&gt;78.02552&lt;/Top&gt;&lt;Lines defaultColor=&quot;False&quot; weight=&quot;0.75&quot; /&gt;&lt;TextBox&gt;&lt;Font name=&quot;Arial&quot; size=&quot;11&quot; uppercase=&quot;True&quot; bold=&quot;True&quot; italic=&quot;False&quot; /&gt;&lt;Margins topBottom=&quot;3.1185&quot; leftRight=&quot;1.5&quot; /&gt;&lt;/TextBox&gt;&lt;/Sticker&gt;&lt;Table&gt;&lt;Colors&gt;&lt;HeadFill themeColor=&quot;True&quot;&gt;Accent 1&lt;/HeadFill&gt;&lt;HeadInnerBorders themeColor=&quot;True&quot;&gt;Background 1&lt;/HeadInnerBorders&gt;&lt;HeadFont themeColor=&quot;True&quot;&gt;Text 1&lt;/HeadFont&gt;&lt;NormalFill themeColor=&quot;True&quot;&gt;Background 1&lt;/NormalFill&gt;&lt;NormalFont themeColor=&quot;True&quot;&gt;Text 1&lt;/NormalFont&gt;&lt;NormalBorder themeColor=&quot;True&quot;&gt;Background 1&lt;/NormalBorder&gt;&lt;/Colors&gt;&lt;HeadFont bold=&quot;True&quot; /&gt;&lt;/Table&gt;&lt;Zoom&gt;&lt;Transparency&gt;50&lt;/Transparency&gt;&lt;Colors&gt;&lt;Background themeColor=&quot;True&quot;&gt;Background 2&lt;/Background&gt;&lt;Line themeColor=&quot;True&quot;&gt;Background 2&lt;/Line&gt;&lt;/Colors&gt;&lt;Line weight=&quot;0.50&quot; dashStyle=&quot;msoLineDash&quot; /&gt;&lt;/Zoom&gt;&lt;/Presentation&gt;&lt;PropertiesVisible&gt;true&lt;/PropertiesVisible&gt;&lt;/Properties&gt;"/>
</p:tagLst>
</file>

<file path=ppt/theme/theme1.xml><?xml version="1.0" encoding="utf-8"?>
<a:theme xmlns:a="http://schemas.openxmlformats.org/drawingml/2006/main" name="2015-Capgemini_Bayer_Template-v3 2">
  <a:themeElements>
    <a:clrScheme name="Custom 24">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50C63E"/>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solidFill>
          <a:prstDash val="solid"/>
          <a:round/>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err="1" smtClean="0">
            <a:ln>
              <a:noFill/>
            </a:ln>
            <a:effectLst/>
            <a:latin typeface="Helvetica"/>
          </a:defRPr>
        </a:defPPr>
      </a:lstStyle>
    </a:spDef>
    <a:lnDef>
      <a:spPr>
        <a:ln>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000" dirty="0" smtClean="0">
            <a:solidFill>
              <a:schemeClr val="tx2">
                <a:lumMod val="50000"/>
              </a:schemeClr>
            </a:solidFill>
            <a:latin typeface="Helvetica"/>
            <a:cs typeface="Helvetic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2015-Capgemini_Bayer_Template-v3 2</Template>
  <TotalTime>15610</TotalTime>
  <Words>771</Words>
  <Application>Microsoft Office PowerPoint</Application>
  <PresentationFormat>A4 Paper (210x297 mm)</PresentationFormat>
  <Paragraphs>106</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Helvetica</vt:lpstr>
      <vt:lpstr>Verdana</vt:lpstr>
      <vt:lpstr>Wingdings</vt:lpstr>
      <vt:lpstr>2015-Capgemini_Bayer_Template-v3 2</vt:lpstr>
      <vt:lpstr>think-cell Slide</vt:lpstr>
      <vt:lpstr>MCCP Channel &amp; Cycle Plan Product </vt:lpstr>
      <vt:lpstr>MCCP</vt:lpstr>
      <vt:lpstr>MCCP</vt:lpstr>
      <vt:lpstr>MCCP</vt:lpstr>
      <vt:lpstr>MCCP</vt:lpstr>
      <vt:lpstr>MCCP</vt:lpstr>
      <vt:lpstr>MCCP</vt:lpstr>
      <vt:lpstr>MCCP</vt:lpstr>
      <vt:lpstr>MC Cycle</vt:lpstr>
      <vt:lpstr>MC Cycle Plan</vt:lpstr>
      <vt:lpstr>MC Cycle Plan Target</vt:lpstr>
      <vt:lpstr>MC Cycle Plan Channel</vt:lpstr>
      <vt:lpstr>MC Cycle Channel of the MC Cycle</vt:lpstr>
      <vt:lpstr>PowerPoint Presentation</vt:lpstr>
      <vt:lpstr>Thank you</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anspecht</dc:creator>
  <cp:lastModifiedBy>Borelly, Joyce</cp:lastModifiedBy>
  <cp:revision>546</cp:revision>
  <cp:lastPrinted>2015-07-27T11:22:31Z</cp:lastPrinted>
  <dcterms:created xsi:type="dcterms:W3CDTF">2015-09-13T14:35:53Z</dcterms:created>
  <dcterms:modified xsi:type="dcterms:W3CDTF">2018-03-16T08:44:00Z</dcterms:modified>
</cp:coreProperties>
</file>