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1" r:id="rId4"/>
    <p:sldId id="27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8" r:id="rId13"/>
    <p:sldId id="270" r:id="rId14"/>
    <p:sldId id="280" r:id="rId15"/>
    <p:sldId id="272" r:id="rId16"/>
    <p:sldId id="273" r:id="rId17"/>
    <p:sldId id="281" r:id="rId18"/>
    <p:sldId id="274" r:id="rId19"/>
    <p:sldId id="277" r:id="rId20"/>
    <p:sldId id="27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3EC48-D99D-4E86-A692-13AB5C9F372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8AEE2-F6A7-4427-A026-A2A219DC5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6736" y="3660581"/>
            <a:ext cx="5112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Bivas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Maiti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bmaiti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), Darshan Shinde (dshinde), Virendra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Wali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vwali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91880" y="3075806"/>
            <a:ext cx="5652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Human Activity Recognition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7585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8280920" cy="3024335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 the question  of  predicting  subject  for  given  activity,  we  need data files for each activity which will have all data columns except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activityId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and will have an extra column of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subjectId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which  will  be  treated  as  target     label  in  this  case.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the question  of  predicting  activity  for  given  subject,  we  need       data files for each subject which will have all data columns and  in  this     case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activityId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column  will  be  treated  as  target label.</a:t>
            </a:r>
            <a:r>
              <a:rPr lang="en-US" sz="1800" dirty="0"/>
              <a:t> </a:t>
            </a:r>
            <a:endParaRPr lang="en-US" sz="3200" dirty="0"/>
          </a:p>
          <a:p>
            <a:pPr marL="1028700"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Problem specific data</a:t>
            </a:r>
          </a:p>
        </p:txBody>
      </p:sp>
    </p:spTree>
    <p:extLst>
      <p:ext uri="{BB962C8B-B14F-4D97-AF65-F5344CB8AC3E}">
        <p14:creationId xmlns:p14="http://schemas.microsoft.com/office/powerpoint/2010/main" val="390307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8280920" cy="30243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  <a:sym typeface="Arial"/>
              </a:rPr>
              <a:t>Sensor data of 10 milliseconds is not enough to identify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  <a:sym typeface="Arial"/>
              </a:rPr>
              <a:t>In most cases, it’s hard to find exact boundary between two simultaneous activities.</a:t>
            </a:r>
            <a:r>
              <a:rPr lang="en-US" sz="1800" dirty="0"/>
              <a:t> </a:t>
            </a:r>
            <a:endParaRPr lang="en-US" sz="32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Data segmentation</a:t>
            </a:r>
          </a:p>
        </p:txBody>
      </p:sp>
    </p:spTree>
    <p:extLst>
      <p:ext uri="{BB962C8B-B14F-4D97-AF65-F5344CB8AC3E}">
        <p14:creationId xmlns:p14="http://schemas.microsoft.com/office/powerpoint/2010/main" val="152434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8280920" cy="504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window size = 5, stride = 2 </a:t>
            </a:r>
            <a:endParaRPr lang="en-US" sz="32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Data segmentation (sliding window)</a:t>
            </a:r>
          </a:p>
        </p:txBody>
      </p:sp>
      <p:graphicFrame>
        <p:nvGraphicFramePr>
          <p:cNvPr id="21" name="Google Shape;165;p26">
            <a:extLst>
              <a:ext uri="{FF2B5EF4-FFF2-40B4-BE49-F238E27FC236}">
                <a16:creationId xmlns:a16="http://schemas.microsoft.com/office/drawing/2014/main" id="{04CAA3BC-748B-44FF-B593-F42FA276A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397436"/>
              </p:ext>
            </p:extLst>
          </p:nvPr>
        </p:nvGraphicFramePr>
        <p:xfrm>
          <a:off x="781235" y="1707654"/>
          <a:ext cx="1817025" cy="3132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Sequence #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2" name="Google Shape;167;p26">
            <a:extLst>
              <a:ext uri="{FF2B5EF4-FFF2-40B4-BE49-F238E27FC236}">
                <a16:creationId xmlns:a16="http://schemas.microsoft.com/office/drawing/2014/main" id="{0B826EA3-A169-4599-B9F1-A2DE58AAF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064743"/>
              </p:ext>
            </p:extLst>
          </p:nvPr>
        </p:nvGraphicFramePr>
        <p:xfrm>
          <a:off x="4580878" y="1707654"/>
          <a:ext cx="3039125" cy="230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Google Shape;168;p26">
            <a:extLst>
              <a:ext uri="{FF2B5EF4-FFF2-40B4-BE49-F238E27FC236}">
                <a16:creationId xmlns:a16="http://schemas.microsoft.com/office/drawing/2014/main" id="{406906A9-9AC8-4026-B4AA-83A6B87BD88F}"/>
              </a:ext>
            </a:extLst>
          </p:cNvPr>
          <p:cNvSpPr/>
          <p:nvPr/>
        </p:nvSpPr>
        <p:spPr>
          <a:xfrm>
            <a:off x="1740023" y="1938474"/>
            <a:ext cx="852257" cy="1123180"/>
          </a:xfrm>
          <a:prstGeom prst="rect">
            <a:avLst/>
          </a:prstGeom>
          <a:solidFill>
            <a:srgbClr val="A8D08C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" name="Google Shape;169;p26">
            <a:extLst>
              <a:ext uri="{FF2B5EF4-FFF2-40B4-BE49-F238E27FC236}">
                <a16:creationId xmlns:a16="http://schemas.microsoft.com/office/drawing/2014/main" id="{744A6747-4A33-4193-BBD3-1BF5BBFEB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210319"/>
              </p:ext>
            </p:extLst>
          </p:nvPr>
        </p:nvGraphicFramePr>
        <p:xfrm>
          <a:off x="4580878" y="1955640"/>
          <a:ext cx="3039125" cy="230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70;p26">
            <a:extLst>
              <a:ext uri="{FF2B5EF4-FFF2-40B4-BE49-F238E27FC236}">
                <a16:creationId xmlns:a16="http://schemas.microsoft.com/office/drawing/2014/main" id="{69C21F56-5C4E-40B0-AE87-E1E5FAA98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185644"/>
              </p:ext>
            </p:extLst>
          </p:nvPr>
        </p:nvGraphicFramePr>
        <p:xfrm>
          <a:off x="4581980" y="2200134"/>
          <a:ext cx="3039125" cy="230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171;p26">
            <a:extLst>
              <a:ext uri="{FF2B5EF4-FFF2-40B4-BE49-F238E27FC236}">
                <a16:creationId xmlns:a16="http://schemas.microsoft.com/office/drawing/2014/main" id="{CC2BDEBA-D497-4E2C-B2B6-F710DF618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127241"/>
              </p:ext>
            </p:extLst>
          </p:nvPr>
        </p:nvGraphicFramePr>
        <p:xfrm>
          <a:off x="4583081" y="2457791"/>
          <a:ext cx="3039125" cy="230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dirty="0"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72;p26">
            <a:extLst>
              <a:ext uri="{FF2B5EF4-FFF2-40B4-BE49-F238E27FC236}">
                <a16:creationId xmlns:a16="http://schemas.microsoft.com/office/drawing/2014/main" id="{96CFAA53-3A8B-45D0-ABBF-6981A0274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35028"/>
              </p:ext>
            </p:extLst>
          </p:nvPr>
        </p:nvGraphicFramePr>
        <p:xfrm>
          <a:off x="4584177" y="2708861"/>
          <a:ext cx="3039125" cy="230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7625" marR="7625" marT="76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3;p26">
            <a:extLst>
              <a:ext uri="{FF2B5EF4-FFF2-40B4-BE49-F238E27FC236}">
                <a16:creationId xmlns:a16="http://schemas.microsoft.com/office/drawing/2014/main" id="{31B3E3A3-517B-4F01-B6D3-54B139C62E7F}"/>
              </a:ext>
            </a:extLst>
          </p:cNvPr>
          <p:cNvSpPr txBox="1"/>
          <p:nvPr/>
        </p:nvSpPr>
        <p:spPr>
          <a:xfrm>
            <a:off x="3338004" y="4228600"/>
            <a:ext cx="53709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Before Windowing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After Windowing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after windowing in our dataset=15K(approx)!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04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4.44444E-6 0.08549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9074 L 4.44444E-6 0.172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7284 L 4.44444E-6 0.260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6049 L 4.44444E-6 0.3472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4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8280920" cy="30243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Decision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K-Nearest Neighbors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Naïve Bayes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Light GBM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Models Implemented</a:t>
            </a:r>
          </a:p>
        </p:txBody>
      </p:sp>
    </p:spTree>
    <p:extLst>
      <p:ext uri="{BB962C8B-B14F-4D97-AF65-F5344CB8AC3E}">
        <p14:creationId xmlns:p14="http://schemas.microsoft.com/office/powerpoint/2010/main" val="78249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4953542" cy="3528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Predict activity given subject</a:t>
            </a:r>
          </a:p>
          <a:p>
            <a:pPr marL="400050" lvl="0" indent="-28575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Given 5 seconds of  data  of  a  subject,  what  is  the  activity?  </a:t>
            </a:r>
          </a:p>
          <a:p>
            <a:pPr marL="400050" lvl="0" indent="-28575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The  model  was trained  on  only  1      subject,  and  tested  on  the  single      subject.</a:t>
            </a:r>
          </a:p>
          <a:p>
            <a:pPr marL="400050" lvl="0" indent="-28575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The  results  of  this  are  expected  to  be  high.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lvl="1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7AC63-80BC-4EC9-B297-039D19F2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275606"/>
            <a:ext cx="3584451" cy="20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4968552" cy="3384376"/>
          </a:xfr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Predict subject given activity</a:t>
            </a:r>
          </a:p>
          <a:p>
            <a:pPr marL="400050" lvl="0" indent="-28575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The goal is to predict the subject for a   given activity. </a:t>
            </a:r>
          </a:p>
          <a:p>
            <a:pPr marL="400050" lvl="0" indent="-28575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The motivation for this question is to     check the correlation of a subject with    the activity.</a:t>
            </a:r>
          </a:p>
          <a:p>
            <a:pPr marL="400050" lvl="0" indent="-28575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Dropped ‘temperature’ data present in  each IMU. </a:t>
            </a:r>
          </a:p>
          <a:p>
            <a:pPr lvl="1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A345A-DC38-4C7F-B054-DC95E95C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30" y="1275606"/>
            <a:ext cx="3618486" cy="21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8280920" cy="302433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Consider subject specific features like height, weight, resting heart rate,       maximum heart rate, dominant hand, etc. and perform the same experiments</a:t>
            </a:r>
            <a:endParaRPr lang="en-US" sz="3200" dirty="0"/>
          </a:p>
          <a:p>
            <a:pPr marL="1028700"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8EAC65-1112-4F65-B0F3-DCE114FAB5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283719"/>
          <a:ext cx="6480720" cy="2304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326">
                  <a:extLst>
                    <a:ext uri="{9D8B030D-6E8A-4147-A177-3AD203B41FA5}">
                      <a16:colId xmlns:a16="http://schemas.microsoft.com/office/drawing/2014/main" val="4101338847"/>
                    </a:ext>
                  </a:extLst>
                </a:gridCol>
                <a:gridCol w="2094598">
                  <a:extLst>
                    <a:ext uri="{9D8B030D-6E8A-4147-A177-3AD203B41FA5}">
                      <a16:colId xmlns:a16="http://schemas.microsoft.com/office/drawing/2014/main" val="304472909"/>
                    </a:ext>
                  </a:extLst>
                </a:gridCol>
                <a:gridCol w="1808156">
                  <a:extLst>
                    <a:ext uri="{9D8B030D-6E8A-4147-A177-3AD203B41FA5}">
                      <a16:colId xmlns:a16="http://schemas.microsoft.com/office/drawing/2014/main" val="2539874527"/>
                    </a:ext>
                  </a:extLst>
                </a:gridCol>
                <a:gridCol w="984640">
                  <a:extLst>
                    <a:ext uri="{9D8B030D-6E8A-4147-A177-3AD203B41FA5}">
                      <a16:colId xmlns:a16="http://schemas.microsoft.com/office/drawing/2014/main" val="2678311473"/>
                    </a:ext>
                  </a:extLst>
                </a:gridCol>
              </a:tblGrid>
              <a:tr h="42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Without Human Features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With Human Features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effectLst/>
                        </a:rPr>
                        <a:t>Benchmark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034471"/>
                  </a:ext>
                </a:extLst>
              </a:tr>
              <a:tr h="31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Decision Tree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84.76%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86.69%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95.46%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383079"/>
                  </a:ext>
                </a:extLst>
              </a:tr>
              <a:tr h="31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91.49%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90.62%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44050"/>
                  </a:ext>
                </a:extLst>
              </a:tr>
              <a:tr h="325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Logistic Regression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75.48%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74.62%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NA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83953"/>
                  </a:ext>
                </a:extLst>
              </a:tr>
              <a:tr h="31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ln>
                            <a:noFill/>
                          </a:ln>
                          <a:effectLst/>
                        </a:rPr>
                        <a:t>Nave Bayes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91.26%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90.57%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94.38%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02846"/>
                  </a:ext>
                </a:extLst>
              </a:tr>
              <a:tr h="31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Boosted Tree*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97.55%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98.24%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99.69%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089275"/>
                  </a:ext>
                </a:extLst>
              </a:tr>
              <a:tr h="31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ln>
                            <a:noFill/>
                          </a:ln>
                          <a:effectLst/>
                        </a:rPr>
                        <a:t>KNN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93.76%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94.23%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ln>
                            <a:noFill/>
                          </a:ln>
                          <a:effectLst/>
                        </a:rPr>
                        <a:t>99.25%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59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3BE475-7BD0-41D2-AA21-4B578FCF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9" y="1787380"/>
            <a:ext cx="5118438" cy="315880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555776" y="987574"/>
            <a:ext cx="3816424" cy="1080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Predict activity without subject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CV (cross validation)</a:t>
            </a:r>
          </a:p>
          <a:p>
            <a:pPr lvl="1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82282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F0B8A79-3490-4A30-9E23-BA19EE76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2980"/>
            <a:ext cx="5118438" cy="315880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519772" y="965092"/>
            <a:ext cx="4104456" cy="1080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Predict activity without subject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LOSO (Leave One Subject Out)</a:t>
            </a:r>
          </a:p>
          <a:p>
            <a:pPr lvl="1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2648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8280920" cy="30243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Try to reduce number of features by finding most important sensors.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Build a model to support more types of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Find out the effect of number of sensors and their positions.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0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3601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8208912" cy="23762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Human activity recognition is important and challenging research area with many applications in healthcare, sports, entertainment and security.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Computer vision technique have been widely used  for human activity tracking, but they mostly require infrastructure support.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can be very helpful in healthcare sector for tracking patients physical     improvement after surgeries.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203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8208912" cy="23762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Using random forest and feature engineering on data collected by single accelerometer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Hidden Markov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Benchmarked accuracy on PAMAP2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</p:spTree>
    <p:extLst>
      <p:ext uri="{BB962C8B-B14F-4D97-AF65-F5344CB8AC3E}">
        <p14:creationId xmlns:p14="http://schemas.microsoft.com/office/powerpoint/2010/main" val="344441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7992888" cy="23762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Inter-class variability: A lot of activities performed require similar kind of movements but are actually different</a:t>
            </a:r>
            <a:r>
              <a:rPr lang="en-US" altLang="ko-KR" sz="18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Intra-class variability: Same activity can be performed by two users in widely different way.</a:t>
            </a:r>
            <a:r>
              <a:rPr lang="en-US" altLang="ko-KR" sz="18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218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8208912" cy="3312367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For a given individual, can we predict the activity based on provided 5     seconds of data coming from on-body sensors?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For a given activity, can we identify the subject based on provided 5        seconds of data coming from on-body sensors?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By using the knowledge learnt in previous two problems can we develop a more generalized system which can predict the activity without any      prior information about the subject?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972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8280920" cy="24482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Source - UCI Machine Learning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Donated by - Attila Reiss, Department Augmented Vision, DFKI, Germany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9 subjects, </a:t>
            </a:r>
            <a:r>
              <a:rPr lang="en-US" sz="1800"/>
              <a:t>performing 18 </a:t>
            </a:r>
            <a:r>
              <a:rPr lang="en-US" sz="1800" dirty="0"/>
              <a:t>different physical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3 Colibri wireless inertial measurement unit (IMU)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Heart rate monitor </a:t>
            </a:r>
            <a:endParaRPr lang="en-US" sz="32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Dataset (PAMAP2)</a:t>
            </a:r>
          </a:p>
        </p:txBody>
      </p:sp>
    </p:spTree>
    <p:extLst>
      <p:ext uri="{BB962C8B-B14F-4D97-AF65-F5344CB8AC3E}">
        <p14:creationId xmlns:p14="http://schemas.microsoft.com/office/powerpoint/2010/main" val="24385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9"/>
            <a:ext cx="8280920" cy="24482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Accelerometer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Magnetometer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Gyroscope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Heart Rate 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Thermometer </a:t>
            </a:r>
            <a:endParaRPr lang="en-US" sz="32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Sensors used for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83166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1;p22">
            <a:extLst>
              <a:ext uri="{FF2B5EF4-FFF2-40B4-BE49-F238E27FC236}">
                <a16:creationId xmlns:a16="http://schemas.microsoft.com/office/drawing/2014/main" id="{A4A77E6D-CEA2-4193-B0D6-114F08FFEB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569" y="1081557"/>
            <a:ext cx="8820615" cy="37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Activities summary</a:t>
            </a:r>
          </a:p>
        </p:txBody>
      </p:sp>
    </p:spTree>
    <p:extLst>
      <p:ext uri="{BB962C8B-B14F-4D97-AF65-F5344CB8AC3E}">
        <p14:creationId xmlns:p14="http://schemas.microsoft.com/office/powerpoint/2010/main" val="389860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203598"/>
            <a:ext cx="8280920" cy="30243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is synchronized but preprocessing to be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NaN</a:t>
            </a:r>
            <a:r>
              <a:rPr lang="en-US" sz="1800" dirty="0"/>
              <a:t> Interpolation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is highly unbalanced - Needed Class Weights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Segregated Data based on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 a window of 5.12 seconds with a stride of 1 second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will result in increment of features by a factor of 512 </a:t>
            </a:r>
            <a:endParaRPr lang="en-US" sz="32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880" y="212858"/>
            <a:ext cx="8738120" cy="884466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9923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754</Words>
  <Application>Microsoft Office PowerPoint</Application>
  <PresentationFormat>On-screen Show (16:9)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PowerPoint Presentation</vt:lpstr>
      <vt:lpstr>Motivation</vt:lpstr>
      <vt:lpstr>Previous work</vt:lpstr>
      <vt:lpstr>Challenges</vt:lpstr>
      <vt:lpstr>Questions</vt:lpstr>
      <vt:lpstr>Dataset (PAMAP2)</vt:lpstr>
      <vt:lpstr>Sensors used for data collection</vt:lpstr>
      <vt:lpstr>Activities summary</vt:lpstr>
      <vt:lpstr>Data preprocessing</vt:lpstr>
      <vt:lpstr>Problem specific data</vt:lpstr>
      <vt:lpstr>Data segmentation</vt:lpstr>
      <vt:lpstr>Data segmentation (sliding window)</vt:lpstr>
      <vt:lpstr>Models Implemented</vt:lpstr>
      <vt:lpstr>Experiments</vt:lpstr>
      <vt:lpstr>Experiments</vt:lpstr>
      <vt:lpstr>Experiments</vt:lpstr>
      <vt:lpstr>Experiments</vt:lpstr>
      <vt:lpstr>Experiments</vt:lpstr>
      <vt:lpstr>Future work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Darshan Shinde</cp:lastModifiedBy>
  <cp:revision>51</cp:revision>
  <dcterms:created xsi:type="dcterms:W3CDTF">2014-04-01T16:27:38Z</dcterms:created>
  <dcterms:modified xsi:type="dcterms:W3CDTF">2019-04-17T17:36:15Z</dcterms:modified>
</cp:coreProperties>
</file>