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56" r:id="rId3"/>
    <p:sldId id="257" r:id="rId4"/>
    <p:sldId id="278" r:id="rId5"/>
    <p:sldId id="261" r:id="rId6"/>
    <p:sldId id="279" r:id="rId7"/>
    <p:sldId id="280" r:id="rId8"/>
    <p:sldId id="262" r:id="rId9"/>
    <p:sldId id="263" r:id="rId10"/>
    <p:sldId id="264" r:id="rId11"/>
    <p:sldId id="281" r:id="rId12"/>
    <p:sldId id="282" r:id="rId13"/>
    <p:sldId id="265" r:id="rId14"/>
    <p:sldId id="266" r:id="rId15"/>
    <p:sldId id="267" r:id="rId16"/>
    <p:sldId id="283" r:id="rId17"/>
    <p:sldId id="268" r:id="rId18"/>
    <p:sldId id="27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p:scale>
          <a:sx n="96" d="100"/>
          <a:sy n="96" d="100"/>
        </p:scale>
        <p:origin x="86" y="2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E:\01.%20FS%20VIREN\01.%20BUSINESS%20ALAYSIST\Lead%20Scoring%20Assignment\Leads_1.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[Leads_1.xlsx]Sheet4!PivotTable2</c:name>
    <c:fmtId val="5"/>
  </c:pivotSource>
  <c:chart>
    <c:title>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G"/>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G"/>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G"/>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G"/>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s>
    <c:plotArea>
      <c:layout/>
      <c:pieChart>
        <c:varyColors val="1"/>
        <c:ser>
          <c:idx val="0"/>
          <c:order val="0"/>
          <c:tx>
            <c:strRef>
              <c:f>Sheet4!$B$3</c:f>
              <c:strCache>
                <c:ptCount val="1"/>
                <c:pt idx="0">
                  <c:v>Total</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1C9E-4912-B368-93778EF3833C}"/>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1C9E-4912-B368-93778EF3833C}"/>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G"/>
              </a:p>
            </c:txPr>
            <c:dLblPos val="ctr"/>
            <c:showLegendKey val="0"/>
            <c:showVal val="1"/>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Sheet4!$A$4:$A$6</c:f>
              <c:strCache>
                <c:ptCount val="2"/>
                <c:pt idx="0">
                  <c:v>HAVING NULL VALUE</c:v>
                </c:pt>
                <c:pt idx="1">
                  <c:v>NO NULL VALUE</c:v>
                </c:pt>
              </c:strCache>
            </c:strRef>
          </c:cat>
          <c:val>
            <c:numRef>
              <c:f>Sheet4!$B$4:$B$6</c:f>
              <c:numCache>
                <c:formatCode>General</c:formatCode>
                <c:ptCount val="2"/>
                <c:pt idx="0">
                  <c:v>17</c:v>
                </c:pt>
                <c:pt idx="1">
                  <c:v>20</c:v>
                </c:pt>
              </c:numCache>
            </c:numRef>
          </c:val>
          <c:extLst>
            <c:ext xmlns:c16="http://schemas.microsoft.com/office/drawing/2014/chart" uri="{C3380CC4-5D6E-409C-BE32-E72D297353CC}">
              <c16:uniqueId val="{00000004-1C9E-4912-B368-93778EF3833C}"/>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G"/>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A0765DC3-1B50-44EA-AF25-6932B6EBDBB2}" type="datetimeFigureOut">
              <a:rPr lang="en-UG" smtClean="0"/>
              <a:t>19/05/2024</a:t>
            </a:fld>
            <a:endParaRPr lang="en-UG"/>
          </a:p>
        </p:txBody>
      </p:sp>
      <p:sp>
        <p:nvSpPr>
          <p:cNvPr id="5"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35802026-E722-4354-B177-04BD5590C082}" type="slidenum">
              <a:rPr lang="en-UG" smtClean="0"/>
              <a:t>‹#›</a:t>
            </a:fld>
            <a:endParaRPr lang="en-UG"/>
          </a:p>
        </p:txBody>
      </p:sp>
    </p:spTree>
    <p:extLst>
      <p:ext uri="{BB962C8B-B14F-4D97-AF65-F5344CB8AC3E}">
        <p14:creationId xmlns:p14="http://schemas.microsoft.com/office/powerpoint/2010/main" val="1403638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0765DC3-1B50-44EA-AF25-6932B6EBDBB2}" type="datetimeFigureOut">
              <a:rPr lang="en-UG" smtClean="0"/>
              <a:t>19/05/2024</a:t>
            </a:fld>
            <a:endParaRPr lang="en-UG"/>
          </a:p>
        </p:txBody>
      </p:sp>
      <p:sp>
        <p:nvSpPr>
          <p:cNvPr id="5"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35802026-E722-4354-B177-04BD5590C082}" type="slidenum">
              <a:rPr lang="en-UG" smtClean="0"/>
              <a:t>‹#›</a:t>
            </a:fld>
            <a:endParaRPr lang="en-UG"/>
          </a:p>
        </p:txBody>
      </p:sp>
    </p:spTree>
    <p:extLst>
      <p:ext uri="{BB962C8B-B14F-4D97-AF65-F5344CB8AC3E}">
        <p14:creationId xmlns:p14="http://schemas.microsoft.com/office/powerpoint/2010/main" val="1232568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0765DC3-1B50-44EA-AF25-6932B6EBDBB2}" type="datetimeFigureOut">
              <a:rPr lang="en-UG" smtClean="0"/>
              <a:t>19/05/2024</a:t>
            </a:fld>
            <a:endParaRPr lang="en-UG"/>
          </a:p>
        </p:txBody>
      </p:sp>
      <p:sp>
        <p:nvSpPr>
          <p:cNvPr id="5"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35802026-E722-4354-B177-04BD5590C082}" type="slidenum">
              <a:rPr lang="en-UG" smtClean="0"/>
              <a:t>‹#›</a:t>
            </a:fld>
            <a:endParaRPr lang="en-UG"/>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441313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0765DC3-1B50-44EA-AF25-6932B6EBDBB2}" type="datetimeFigureOut">
              <a:rPr lang="en-UG" smtClean="0"/>
              <a:t>19/05/2024</a:t>
            </a:fld>
            <a:endParaRPr lang="en-UG"/>
          </a:p>
        </p:txBody>
      </p:sp>
      <p:sp>
        <p:nvSpPr>
          <p:cNvPr id="5"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35802026-E722-4354-B177-04BD5590C082}" type="slidenum">
              <a:rPr lang="en-UG" smtClean="0"/>
              <a:t>‹#›</a:t>
            </a:fld>
            <a:endParaRPr lang="en-UG"/>
          </a:p>
        </p:txBody>
      </p:sp>
    </p:spTree>
    <p:extLst>
      <p:ext uri="{BB962C8B-B14F-4D97-AF65-F5344CB8AC3E}">
        <p14:creationId xmlns:p14="http://schemas.microsoft.com/office/powerpoint/2010/main" val="2348445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0765DC3-1B50-44EA-AF25-6932B6EBDBB2}" type="datetimeFigureOut">
              <a:rPr lang="en-UG" smtClean="0"/>
              <a:t>19/05/2024</a:t>
            </a:fld>
            <a:endParaRPr lang="en-UG"/>
          </a:p>
        </p:txBody>
      </p:sp>
      <p:sp>
        <p:nvSpPr>
          <p:cNvPr id="5"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35802026-E722-4354-B177-04BD5590C082}" type="slidenum">
              <a:rPr lang="en-UG" smtClean="0"/>
              <a:t>‹#›</a:t>
            </a:fld>
            <a:endParaRPr lang="en-UG"/>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647222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0765DC3-1B50-44EA-AF25-6932B6EBDBB2}" type="datetimeFigureOut">
              <a:rPr lang="en-UG" smtClean="0"/>
              <a:t>19/05/2024</a:t>
            </a:fld>
            <a:endParaRPr lang="en-UG"/>
          </a:p>
        </p:txBody>
      </p:sp>
      <p:sp>
        <p:nvSpPr>
          <p:cNvPr id="5"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35802026-E722-4354-B177-04BD5590C082}" type="slidenum">
              <a:rPr lang="en-UG" smtClean="0"/>
              <a:t>‹#›</a:t>
            </a:fld>
            <a:endParaRPr lang="en-UG"/>
          </a:p>
        </p:txBody>
      </p:sp>
    </p:spTree>
    <p:extLst>
      <p:ext uri="{BB962C8B-B14F-4D97-AF65-F5344CB8AC3E}">
        <p14:creationId xmlns:p14="http://schemas.microsoft.com/office/powerpoint/2010/main" val="9222368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0765DC3-1B50-44EA-AF25-6932B6EBDBB2}" type="datetimeFigureOut">
              <a:rPr lang="en-UG" smtClean="0"/>
              <a:t>19/05/2024</a:t>
            </a:fld>
            <a:endParaRPr lang="en-UG"/>
          </a:p>
        </p:txBody>
      </p:sp>
      <p:sp>
        <p:nvSpPr>
          <p:cNvPr id="5"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35802026-E722-4354-B177-04BD5590C082}" type="slidenum">
              <a:rPr lang="en-UG" smtClean="0"/>
              <a:t>‹#›</a:t>
            </a:fld>
            <a:endParaRPr lang="en-UG"/>
          </a:p>
        </p:txBody>
      </p:sp>
    </p:spTree>
    <p:extLst>
      <p:ext uri="{BB962C8B-B14F-4D97-AF65-F5344CB8AC3E}">
        <p14:creationId xmlns:p14="http://schemas.microsoft.com/office/powerpoint/2010/main" val="32291161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0765DC3-1B50-44EA-AF25-6932B6EBDBB2}" type="datetimeFigureOut">
              <a:rPr lang="en-UG" smtClean="0"/>
              <a:t>19/05/2024</a:t>
            </a:fld>
            <a:endParaRPr lang="en-UG"/>
          </a:p>
        </p:txBody>
      </p:sp>
      <p:sp>
        <p:nvSpPr>
          <p:cNvPr id="5"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35802026-E722-4354-B177-04BD5590C082}" type="slidenum">
              <a:rPr lang="en-UG" smtClean="0"/>
              <a:t>‹#›</a:t>
            </a:fld>
            <a:endParaRPr lang="en-UG"/>
          </a:p>
        </p:txBody>
      </p:sp>
    </p:spTree>
    <p:extLst>
      <p:ext uri="{BB962C8B-B14F-4D97-AF65-F5344CB8AC3E}">
        <p14:creationId xmlns:p14="http://schemas.microsoft.com/office/powerpoint/2010/main" val="3545911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0765DC3-1B50-44EA-AF25-6932B6EBDBB2}" type="datetimeFigureOut">
              <a:rPr lang="en-UG" smtClean="0"/>
              <a:t>19/05/2024</a:t>
            </a:fld>
            <a:endParaRPr lang="en-UG"/>
          </a:p>
        </p:txBody>
      </p:sp>
      <p:sp>
        <p:nvSpPr>
          <p:cNvPr id="5"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35802026-E722-4354-B177-04BD5590C082}" type="slidenum">
              <a:rPr lang="en-UG" smtClean="0"/>
              <a:t>‹#›</a:t>
            </a:fld>
            <a:endParaRPr lang="en-UG"/>
          </a:p>
        </p:txBody>
      </p:sp>
    </p:spTree>
    <p:extLst>
      <p:ext uri="{BB962C8B-B14F-4D97-AF65-F5344CB8AC3E}">
        <p14:creationId xmlns:p14="http://schemas.microsoft.com/office/powerpoint/2010/main" val="3912963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0765DC3-1B50-44EA-AF25-6932B6EBDBB2}" type="datetimeFigureOut">
              <a:rPr lang="en-UG" smtClean="0"/>
              <a:t>19/05/2024</a:t>
            </a:fld>
            <a:endParaRPr lang="en-UG"/>
          </a:p>
        </p:txBody>
      </p:sp>
      <p:sp>
        <p:nvSpPr>
          <p:cNvPr id="5"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35802026-E722-4354-B177-04BD5590C082}" type="slidenum">
              <a:rPr lang="en-UG" smtClean="0"/>
              <a:t>‹#›</a:t>
            </a:fld>
            <a:endParaRPr lang="en-UG"/>
          </a:p>
        </p:txBody>
      </p:sp>
    </p:spTree>
    <p:extLst>
      <p:ext uri="{BB962C8B-B14F-4D97-AF65-F5344CB8AC3E}">
        <p14:creationId xmlns:p14="http://schemas.microsoft.com/office/powerpoint/2010/main" val="290450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A0765DC3-1B50-44EA-AF25-6932B6EBDBB2}" type="datetimeFigureOut">
              <a:rPr lang="en-UG" smtClean="0"/>
              <a:t>19/05/2024</a:t>
            </a:fld>
            <a:endParaRPr lang="en-UG"/>
          </a:p>
        </p:txBody>
      </p:sp>
      <p:sp>
        <p:nvSpPr>
          <p:cNvPr id="6" name="Footer Placeholder 5"/>
          <p:cNvSpPr>
            <a:spLocks noGrp="1"/>
          </p:cNvSpPr>
          <p:nvPr>
            <p:ph type="ftr" sz="quarter" idx="11"/>
          </p:nvPr>
        </p:nvSpPr>
        <p:spPr/>
        <p:txBody>
          <a:bodyPr/>
          <a:lstStyle/>
          <a:p>
            <a:endParaRPr lang="en-UG"/>
          </a:p>
        </p:txBody>
      </p:sp>
      <p:sp>
        <p:nvSpPr>
          <p:cNvPr id="7" name="Slide Number Placeholder 6"/>
          <p:cNvSpPr>
            <a:spLocks noGrp="1"/>
          </p:cNvSpPr>
          <p:nvPr>
            <p:ph type="sldNum" sz="quarter" idx="12"/>
          </p:nvPr>
        </p:nvSpPr>
        <p:spPr/>
        <p:txBody>
          <a:bodyPr/>
          <a:lstStyle/>
          <a:p>
            <a:fld id="{35802026-E722-4354-B177-04BD5590C082}" type="slidenum">
              <a:rPr lang="en-UG" smtClean="0"/>
              <a:t>‹#›</a:t>
            </a:fld>
            <a:endParaRPr lang="en-UG"/>
          </a:p>
        </p:txBody>
      </p:sp>
    </p:spTree>
    <p:extLst>
      <p:ext uri="{BB962C8B-B14F-4D97-AF65-F5344CB8AC3E}">
        <p14:creationId xmlns:p14="http://schemas.microsoft.com/office/powerpoint/2010/main" val="2820893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A0765DC3-1B50-44EA-AF25-6932B6EBDBB2}" type="datetimeFigureOut">
              <a:rPr lang="en-UG" smtClean="0"/>
              <a:t>19/05/2024</a:t>
            </a:fld>
            <a:endParaRPr lang="en-UG"/>
          </a:p>
        </p:txBody>
      </p:sp>
      <p:sp>
        <p:nvSpPr>
          <p:cNvPr id="8" name="Footer Placeholder 7"/>
          <p:cNvSpPr>
            <a:spLocks noGrp="1"/>
          </p:cNvSpPr>
          <p:nvPr>
            <p:ph type="ftr" sz="quarter" idx="11"/>
          </p:nvPr>
        </p:nvSpPr>
        <p:spPr/>
        <p:txBody>
          <a:bodyPr/>
          <a:lstStyle/>
          <a:p>
            <a:endParaRPr lang="en-UG"/>
          </a:p>
        </p:txBody>
      </p:sp>
      <p:sp>
        <p:nvSpPr>
          <p:cNvPr id="9" name="Slide Number Placeholder 8"/>
          <p:cNvSpPr>
            <a:spLocks noGrp="1"/>
          </p:cNvSpPr>
          <p:nvPr>
            <p:ph type="sldNum" sz="quarter" idx="12"/>
          </p:nvPr>
        </p:nvSpPr>
        <p:spPr/>
        <p:txBody>
          <a:bodyPr/>
          <a:lstStyle/>
          <a:p>
            <a:fld id="{35802026-E722-4354-B177-04BD5590C082}" type="slidenum">
              <a:rPr lang="en-UG" smtClean="0"/>
              <a:t>‹#›</a:t>
            </a:fld>
            <a:endParaRPr lang="en-UG"/>
          </a:p>
        </p:txBody>
      </p:sp>
    </p:spTree>
    <p:extLst>
      <p:ext uri="{BB962C8B-B14F-4D97-AF65-F5344CB8AC3E}">
        <p14:creationId xmlns:p14="http://schemas.microsoft.com/office/powerpoint/2010/main" val="1996339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A0765DC3-1B50-44EA-AF25-6932B6EBDBB2}" type="datetimeFigureOut">
              <a:rPr lang="en-UG" smtClean="0"/>
              <a:t>19/05/2024</a:t>
            </a:fld>
            <a:endParaRPr lang="en-UG"/>
          </a:p>
        </p:txBody>
      </p:sp>
      <p:sp>
        <p:nvSpPr>
          <p:cNvPr id="4" name="Footer Placeholder 3"/>
          <p:cNvSpPr>
            <a:spLocks noGrp="1"/>
          </p:cNvSpPr>
          <p:nvPr>
            <p:ph type="ftr" sz="quarter" idx="11"/>
          </p:nvPr>
        </p:nvSpPr>
        <p:spPr/>
        <p:txBody>
          <a:bodyPr/>
          <a:lstStyle/>
          <a:p>
            <a:endParaRPr lang="en-UG"/>
          </a:p>
        </p:txBody>
      </p:sp>
      <p:sp>
        <p:nvSpPr>
          <p:cNvPr id="5" name="Slide Number Placeholder 4"/>
          <p:cNvSpPr>
            <a:spLocks noGrp="1"/>
          </p:cNvSpPr>
          <p:nvPr>
            <p:ph type="sldNum" sz="quarter" idx="12"/>
          </p:nvPr>
        </p:nvSpPr>
        <p:spPr/>
        <p:txBody>
          <a:bodyPr/>
          <a:lstStyle/>
          <a:p>
            <a:fld id="{35802026-E722-4354-B177-04BD5590C082}" type="slidenum">
              <a:rPr lang="en-UG" smtClean="0"/>
              <a:t>‹#›</a:t>
            </a:fld>
            <a:endParaRPr lang="en-UG"/>
          </a:p>
        </p:txBody>
      </p:sp>
    </p:spTree>
    <p:extLst>
      <p:ext uri="{BB962C8B-B14F-4D97-AF65-F5344CB8AC3E}">
        <p14:creationId xmlns:p14="http://schemas.microsoft.com/office/powerpoint/2010/main" val="2118904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765DC3-1B50-44EA-AF25-6932B6EBDBB2}" type="datetimeFigureOut">
              <a:rPr lang="en-UG" smtClean="0"/>
              <a:t>19/05/2024</a:t>
            </a:fld>
            <a:endParaRPr lang="en-UG"/>
          </a:p>
        </p:txBody>
      </p:sp>
      <p:sp>
        <p:nvSpPr>
          <p:cNvPr id="3" name="Footer Placeholder 2"/>
          <p:cNvSpPr>
            <a:spLocks noGrp="1"/>
          </p:cNvSpPr>
          <p:nvPr>
            <p:ph type="ftr" sz="quarter" idx="11"/>
          </p:nvPr>
        </p:nvSpPr>
        <p:spPr/>
        <p:txBody>
          <a:bodyPr/>
          <a:lstStyle/>
          <a:p>
            <a:endParaRPr lang="en-UG"/>
          </a:p>
        </p:txBody>
      </p:sp>
      <p:sp>
        <p:nvSpPr>
          <p:cNvPr id="4" name="Slide Number Placeholder 3"/>
          <p:cNvSpPr>
            <a:spLocks noGrp="1"/>
          </p:cNvSpPr>
          <p:nvPr>
            <p:ph type="sldNum" sz="quarter" idx="12"/>
          </p:nvPr>
        </p:nvSpPr>
        <p:spPr/>
        <p:txBody>
          <a:bodyPr/>
          <a:lstStyle/>
          <a:p>
            <a:fld id="{35802026-E722-4354-B177-04BD5590C082}" type="slidenum">
              <a:rPr lang="en-UG" smtClean="0"/>
              <a:t>‹#›</a:t>
            </a:fld>
            <a:endParaRPr lang="en-UG"/>
          </a:p>
        </p:txBody>
      </p:sp>
    </p:spTree>
    <p:extLst>
      <p:ext uri="{BB962C8B-B14F-4D97-AF65-F5344CB8AC3E}">
        <p14:creationId xmlns:p14="http://schemas.microsoft.com/office/powerpoint/2010/main" val="120061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A0765DC3-1B50-44EA-AF25-6932B6EBDBB2}" type="datetimeFigureOut">
              <a:rPr lang="en-UG" smtClean="0"/>
              <a:t>19/05/2024</a:t>
            </a:fld>
            <a:endParaRPr lang="en-UG"/>
          </a:p>
        </p:txBody>
      </p:sp>
      <p:sp>
        <p:nvSpPr>
          <p:cNvPr id="6" name="Footer Placeholder 5"/>
          <p:cNvSpPr>
            <a:spLocks noGrp="1"/>
          </p:cNvSpPr>
          <p:nvPr>
            <p:ph type="ftr" sz="quarter" idx="11"/>
          </p:nvPr>
        </p:nvSpPr>
        <p:spPr/>
        <p:txBody>
          <a:bodyPr/>
          <a:lstStyle/>
          <a:p>
            <a:endParaRPr lang="en-UG"/>
          </a:p>
        </p:txBody>
      </p:sp>
      <p:sp>
        <p:nvSpPr>
          <p:cNvPr id="7" name="Slide Number Placeholder 6"/>
          <p:cNvSpPr>
            <a:spLocks noGrp="1"/>
          </p:cNvSpPr>
          <p:nvPr>
            <p:ph type="sldNum" sz="quarter" idx="12"/>
          </p:nvPr>
        </p:nvSpPr>
        <p:spPr/>
        <p:txBody>
          <a:bodyPr/>
          <a:lstStyle/>
          <a:p>
            <a:fld id="{35802026-E722-4354-B177-04BD5590C082}" type="slidenum">
              <a:rPr lang="en-UG" smtClean="0"/>
              <a:t>‹#›</a:t>
            </a:fld>
            <a:endParaRPr lang="en-UG"/>
          </a:p>
        </p:txBody>
      </p:sp>
    </p:spTree>
    <p:extLst>
      <p:ext uri="{BB962C8B-B14F-4D97-AF65-F5344CB8AC3E}">
        <p14:creationId xmlns:p14="http://schemas.microsoft.com/office/powerpoint/2010/main" val="198570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A0765DC3-1B50-44EA-AF25-6932B6EBDBB2}" type="datetimeFigureOut">
              <a:rPr lang="en-UG" smtClean="0"/>
              <a:t>19/05/2024</a:t>
            </a:fld>
            <a:endParaRPr lang="en-UG"/>
          </a:p>
        </p:txBody>
      </p:sp>
      <p:sp>
        <p:nvSpPr>
          <p:cNvPr id="6" name="Footer Placeholder 5"/>
          <p:cNvSpPr>
            <a:spLocks noGrp="1"/>
          </p:cNvSpPr>
          <p:nvPr>
            <p:ph type="ftr" sz="quarter" idx="11"/>
          </p:nvPr>
        </p:nvSpPr>
        <p:spPr/>
        <p:txBody>
          <a:bodyPr/>
          <a:lstStyle/>
          <a:p>
            <a:endParaRPr lang="en-UG"/>
          </a:p>
        </p:txBody>
      </p:sp>
      <p:sp>
        <p:nvSpPr>
          <p:cNvPr id="7" name="Slide Number Placeholder 6"/>
          <p:cNvSpPr>
            <a:spLocks noGrp="1"/>
          </p:cNvSpPr>
          <p:nvPr>
            <p:ph type="sldNum" sz="quarter" idx="12"/>
          </p:nvPr>
        </p:nvSpPr>
        <p:spPr/>
        <p:txBody>
          <a:bodyPr/>
          <a:lstStyle/>
          <a:p>
            <a:fld id="{35802026-E722-4354-B177-04BD5590C082}" type="slidenum">
              <a:rPr lang="en-UG" smtClean="0"/>
              <a:t>‹#›</a:t>
            </a:fld>
            <a:endParaRPr lang="en-UG"/>
          </a:p>
        </p:txBody>
      </p:sp>
    </p:spTree>
    <p:extLst>
      <p:ext uri="{BB962C8B-B14F-4D97-AF65-F5344CB8AC3E}">
        <p14:creationId xmlns:p14="http://schemas.microsoft.com/office/powerpoint/2010/main" val="2369044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0765DC3-1B50-44EA-AF25-6932B6EBDBB2}" type="datetimeFigureOut">
              <a:rPr lang="en-UG" smtClean="0"/>
              <a:t>19/05/2024</a:t>
            </a:fld>
            <a:endParaRPr lang="en-UG"/>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G"/>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5802026-E722-4354-B177-04BD5590C082}" type="slidenum">
              <a:rPr lang="en-UG" smtClean="0"/>
              <a:t>‹#›</a:t>
            </a:fld>
            <a:endParaRPr lang="en-UG"/>
          </a:p>
        </p:txBody>
      </p:sp>
    </p:spTree>
    <p:extLst>
      <p:ext uri="{BB962C8B-B14F-4D97-AF65-F5344CB8AC3E}">
        <p14:creationId xmlns:p14="http://schemas.microsoft.com/office/powerpoint/2010/main" val="8007453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6C652-A8B9-B7ED-A1A5-E844ED88571E}"/>
              </a:ext>
            </a:extLst>
          </p:cNvPr>
          <p:cNvSpPr>
            <a:spLocks noGrp="1"/>
          </p:cNvSpPr>
          <p:nvPr>
            <p:ph type="title"/>
          </p:nvPr>
        </p:nvSpPr>
        <p:spPr>
          <a:xfrm>
            <a:off x="303624" y="204158"/>
            <a:ext cx="8596668" cy="1826581"/>
          </a:xfrm>
        </p:spPr>
        <p:txBody>
          <a:bodyPr/>
          <a:lstStyle/>
          <a:p>
            <a:r>
              <a:rPr lang="en-US" dirty="0"/>
              <a:t>LEAD SCORE CASE STUDY</a:t>
            </a:r>
            <a:endParaRPr lang="en-UG" dirty="0"/>
          </a:p>
        </p:txBody>
      </p:sp>
      <p:sp>
        <p:nvSpPr>
          <p:cNvPr id="3" name="Text Placeholder 2">
            <a:extLst>
              <a:ext uri="{FF2B5EF4-FFF2-40B4-BE49-F238E27FC236}">
                <a16:creationId xmlns:a16="http://schemas.microsoft.com/office/drawing/2014/main" id="{D448AD7F-1CD7-59D0-15A2-8C8E157D0F82}"/>
              </a:ext>
            </a:extLst>
          </p:cNvPr>
          <p:cNvSpPr>
            <a:spLocks noGrp="1"/>
          </p:cNvSpPr>
          <p:nvPr>
            <p:ph type="body" idx="1"/>
          </p:nvPr>
        </p:nvSpPr>
        <p:spPr>
          <a:xfrm>
            <a:off x="677335" y="4527447"/>
            <a:ext cx="8596668" cy="1826581"/>
          </a:xfrm>
        </p:spPr>
        <p:txBody>
          <a:bodyPr/>
          <a:lstStyle/>
          <a:p>
            <a:r>
              <a:rPr lang="en-US" dirty="0"/>
              <a:t>CASE STUDY PARTNER:</a:t>
            </a:r>
          </a:p>
          <a:p>
            <a:r>
              <a:rPr lang="en-US" dirty="0"/>
              <a:t>VIREN GANDHI</a:t>
            </a:r>
          </a:p>
          <a:p>
            <a:r>
              <a:rPr lang="en-CA" dirty="0"/>
              <a:t>VRUSHALI RAJKAR</a:t>
            </a:r>
          </a:p>
          <a:p>
            <a:r>
              <a:rPr lang="en-CA" dirty="0"/>
              <a:t>YOGESH NALAGE</a:t>
            </a:r>
            <a:endParaRPr lang="en-US" dirty="0"/>
          </a:p>
          <a:p>
            <a:endParaRPr lang="en-UG" dirty="0"/>
          </a:p>
        </p:txBody>
      </p:sp>
    </p:spTree>
    <p:extLst>
      <p:ext uri="{BB962C8B-B14F-4D97-AF65-F5344CB8AC3E}">
        <p14:creationId xmlns:p14="http://schemas.microsoft.com/office/powerpoint/2010/main" val="473808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F0FBE-7531-7311-7F87-6FE928837283}"/>
              </a:ext>
            </a:extLst>
          </p:cNvPr>
          <p:cNvSpPr>
            <a:spLocks noGrp="1"/>
          </p:cNvSpPr>
          <p:nvPr>
            <p:ph type="title"/>
          </p:nvPr>
        </p:nvSpPr>
        <p:spPr>
          <a:xfrm>
            <a:off x="677334" y="609600"/>
            <a:ext cx="8596668" cy="694414"/>
          </a:xfrm>
        </p:spPr>
        <p:txBody>
          <a:bodyPr>
            <a:noAutofit/>
          </a:bodyPr>
          <a:lstStyle/>
          <a:p>
            <a:r>
              <a:rPr lang="en-GB" sz="2800" b="1" dirty="0">
                <a:solidFill>
                  <a:srgbClr val="242424"/>
                </a:solidFill>
                <a:latin typeface="sohne"/>
              </a:rPr>
              <a:t>Understanding lead conversion and lead origin</a:t>
            </a:r>
            <a:br>
              <a:rPr lang="en-GB" sz="2800" b="1" i="0" dirty="0">
                <a:solidFill>
                  <a:srgbClr val="242424"/>
                </a:solidFill>
                <a:effectLst/>
                <a:latin typeface="sohne"/>
              </a:rPr>
            </a:br>
            <a:br>
              <a:rPr lang="en-GB" sz="6000" b="1" i="0" dirty="0">
                <a:solidFill>
                  <a:srgbClr val="000000"/>
                </a:solidFill>
                <a:effectLst/>
                <a:latin typeface="Helvetica Neue"/>
              </a:rPr>
            </a:br>
            <a:endParaRPr lang="en-UG" sz="6000" dirty="0"/>
          </a:p>
        </p:txBody>
      </p:sp>
      <p:sp>
        <p:nvSpPr>
          <p:cNvPr id="6" name="TextBox 5">
            <a:extLst>
              <a:ext uri="{FF2B5EF4-FFF2-40B4-BE49-F238E27FC236}">
                <a16:creationId xmlns:a16="http://schemas.microsoft.com/office/drawing/2014/main" id="{91E9EF09-1036-95CC-DC13-103E54FD455B}"/>
              </a:ext>
            </a:extLst>
          </p:cNvPr>
          <p:cNvSpPr txBox="1"/>
          <p:nvPr/>
        </p:nvSpPr>
        <p:spPr>
          <a:xfrm>
            <a:off x="6424654" y="1423283"/>
            <a:ext cx="3164619" cy="923330"/>
          </a:xfrm>
          <a:prstGeom prst="rect">
            <a:avLst/>
          </a:prstGeom>
          <a:noFill/>
        </p:spPr>
        <p:txBody>
          <a:bodyPr wrap="square" rtlCol="0">
            <a:spAutoFit/>
          </a:bodyPr>
          <a:lstStyle/>
          <a:p>
            <a:r>
              <a:rPr lang="en-US" dirty="0"/>
              <a:t>In lead origin maximum conversion happened from landing page submission</a:t>
            </a:r>
            <a:endParaRPr lang="en-UG" dirty="0"/>
          </a:p>
        </p:txBody>
      </p:sp>
      <p:pic>
        <p:nvPicPr>
          <p:cNvPr id="8" name="Content Placeholder 7">
            <a:extLst>
              <a:ext uri="{FF2B5EF4-FFF2-40B4-BE49-F238E27FC236}">
                <a16:creationId xmlns:a16="http://schemas.microsoft.com/office/drawing/2014/main" id="{2521DFB7-2DDA-7B5B-5D92-F406ADB2F5FD}"/>
              </a:ext>
            </a:extLst>
          </p:cNvPr>
          <p:cNvPicPr>
            <a:picLocks noGrp="1" noChangeAspect="1"/>
          </p:cNvPicPr>
          <p:nvPr>
            <p:ph idx="1"/>
          </p:nvPr>
        </p:nvPicPr>
        <p:blipFill>
          <a:blip r:embed="rId2"/>
          <a:stretch>
            <a:fillRect/>
          </a:stretch>
        </p:blipFill>
        <p:spPr>
          <a:xfrm rot="16200000">
            <a:off x="740880" y="1421872"/>
            <a:ext cx="5626706" cy="5263765"/>
          </a:xfrm>
        </p:spPr>
      </p:pic>
    </p:spTree>
    <p:extLst>
      <p:ext uri="{BB962C8B-B14F-4D97-AF65-F5344CB8AC3E}">
        <p14:creationId xmlns:p14="http://schemas.microsoft.com/office/powerpoint/2010/main" val="3843133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F0FBE-7531-7311-7F87-6FE928837283}"/>
              </a:ext>
            </a:extLst>
          </p:cNvPr>
          <p:cNvSpPr>
            <a:spLocks noGrp="1"/>
          </p:cNvSpPr>
          <p:nvPr>
            <p:ph type="title"/>
          </p:nvPr>
        </p:nvSpPr>
        <p:spPr>
          <a:xfrm>
            <a:off x="677334" y="609600"/>
            <a:ext cx="8596668" cy="694414"/>
          </a:xfrm>
        </p:spPr>
        <p:txBody>
          <a:bodyPr>
            <a:noAutofit/>
          </a:bodyPr>
          <a:lstStyle/>
          <a:p>
            <a:r>
              <a:rPr lang="en-GB" sz="2800" b="1" dirty="0">
                <a:solidFill>
                  <a:srgbClr val="242424"/>
                </a:solidFill>
                <a:latin typeface="sohne"/>
              </a:rPr>
              <a:t>Understanding lead conversion and lead Sources</a:t>
            </a:r>
            <a:br>
              <a:rPr lang="en-GB" sz="2800" b="1" i="0" dirty="0">
                <a:solidFill>
                  <a:srgbClr val="242424"/>
                </a:solidFill>
                <a:effectLst/>
                <a:latin typeface="sohne"/>
              </a:rPr>
            </a:br>
            <a:br>
              <a:rPr lang="en-GB" sz="6000" b="1" i="0" dirty="0">
                <a:solidFill>
                  <a:srgbClr val="000000"/>
                </a:solidFill>
                <a:effectLst/>
                <a:latin typeface="Helvetica Neue"/>
              </a:rPr>
            </a:br>
            <a:endParaRPr lang="en-UG" sz="6000" dirty="0"/>
          </a:p>
        </p:txBody>
      </p:sp>
      <p:sp>
        <p:nvSpPr>
          <p:cNvPr id="6" name="TextBox 5">
            <a:extLst>
              <a:ext uri="{FF2B5EF4-FFF2-40B4-BE49-F238E27FC236}">
                <a16:creationId xmlns:a16="http://schemas.microsoft.com/office/drawing/2014/main" id="{91E9EF09-1036-95CC-DC13-103E54FD455B}"/>
              </a:ext>
            </a:extLst>
          </p:cNvPr>
          <p:cNvSpPr txBox="1"/>
          <p:nvPr/>
        </p:nvSpPr>
        <p:spPr>
          <a:xfrm>
            <a:off x="6424654" y="1423283"/>
            <a:ext cx="3164619" cy="1200329"/>
          </a:xfrm>
          <a:prstGeom prst="rect">
            <a:avLst/>
          </a:prstGeom>
          <a:noFill/>
        </p:spPr>
        <p:txBody>
          <a:bodyPr wrap="square" rtlCol="0">
            <a:spAutoFit/>
          </a:bodyPr>
          <a:lstStyle/>
          <a:p>
            <a:r>
              <a:rPr lang="en-US" dirty="0"/>
              <a:t>From the given graph it is clearly visible that major lead conversion in the lead sources is from “Google”</a:t>
            </a:r>
            <a:endParaRPr lang="en-UG" dirty="0"/>
          </a:p>
        </p:txBody>
      </p:sp>
      <p:pic>
        <p:nvPicPr>
          <p:cNvPr id="1026" name="Picture 2">
            <a:extLst>
              <a:ext uri="{FF2B5EF4-FFF2-40B4-BE49-F238E27FC236}">
                <a16:creationId xmlns:a16="http://schemas.microsoft.com/office/drawing/2014/main" id="{314FDD32-5A11-F314-5C2C-EF539D393E3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rot="16200000">
            <a:off x="2096673" y="-115325"/>
            <a:ext cx="2717812" cy="559136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BA445C7C-7AC9-9434-5E58-45D38950DF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2239432" y="2227505"/>
            <a:ext cx="2884044" cy="637694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194A146-C1F3-32A8-0EF5-139AB3EAD2BE}"/>
              </a:ext>
            </a:extLst>
          </p:cNvPr>
          <p:cNvSpPr txBox="1"/>
          <p:nvPr/>
        </p:nvSpPr>
        <p:spPr>
          <a:xfrm>
            <a:off x="6736080" y="4039263"/>
            <a:ext cx="3164619" cy="1477328"/>
          </a:xfrm>
          <a:prstGeom prst="rect">
            <a:avLst/>
          </a:prstGeom>
          <a:noFill/>
        </p:spPr>
        <p:txBody>
          <a:bodyPr wrap="square" rtlCol="0">
            <a:spAutoFit/>
          </a:bodyPr>
          <a:lstStyle/>
          <a:p>
            <a:r>
              <a:rPr lang="en-US" dirty="0"/>
              <a:t>From the given graph it is clearly visible that major lead conversion in the lead sources is from “Unemployed group”</a:t>
            </a:r>
            <a:endParaRPr lang="en-UG" dirty="0"/>
          </a:p>
        </p:txBody>
      </p:sp>
    </p:spTree>
    <p:extLst>
      <p:ext uri="{BB962C8B-B14F-4D97-AF65-F5344CB8AC3E}">
        <p14:creationId xmlns:p14="http://schemas.microsoft.com/office/powerpoint/2010/main" val="79789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F0FBE-7531-7311-7F87-6FE928837283}"/>
              </a:ext>
            </a:extLst>
          </p:cNvPr>
          <p:cNvSpPr>
            <a:spLocks noGrp="1"/>
          </p:cNvSpPr>
          <p:nvPr>
            <p:ph type="title"/>
          </p:nvPr>
        </p:nvSpPr>
        <p:spPr>
          <a:xfrm>
            <a:off x="677334" y="609600"/>
            <a:ext cx="8596668" cy="694414"/>
          </a:xfrm>
        </p:spPr>
        <p:txBody>
          <a:bodyPr>
            <a:noAutofit/>
          </a:bodyPr>
          <a:lstStyle/>
          <a:p>
            <a:r>
              <a:rPr lang="en-GB" sz="2800" b="1" dirty="0">
                <a:solidFill>
                  <a:srgbClr val="242424"/>
                </a:solidFill>
                <a:latin typeface="sohne"/>
              </a:rPr>
              <a:t>Understanding lead conversion and lead Sources</a:t>
            </a:r>
            <a:br>
              <a:rPr lang="en-GB" sz="2800" b="1" i="0" dirty="0">
                <a:solidFill>
                  <a:srgbClr val="242424"/>
                </a:solidFill>
                <a:effectLst/>
                <a:latin typeface="sohne"/>
              </a:rPr>
            </a:br>
            <a:br>
              <a:rPr lang="en-GB" sz="6000" b="1" i="0" dirty="0">
                <a:solidFill>
                  <a:srgbClr val="000000"/>
                </a:solidFill>
                <a:effectLst/>
                <a:latin typeface="Helvetica Neue"/>
              </a:rPr>
            </a:br>
            <a:endParaRPr lang="en-UG" sz="6000" dirty="0"/>
          </a:p>
        </p:txBody>
      </p:sp>
      <p:sp>
        <p:nvSpPr>
          <p:cNvPr id="6" name="TextBox 5">
            <a:extLst>
              <a:ext uri="{FF2B5EF4-FFF2-40B4-BE49-F238E27FC236}">
                <a16:creationId xmlns:a16="http://schemas.microsoft.com/office/drawing/2014/main" id="{91E9EF09-1036-95CC-DC13-103E54FD455B}"/>
              </a:ext>
            </a:extLst>
          </p:cNvPr>
          <p:cNvSpPr txBox="1"/>
          <p:nvPr/>
        </p:nvSpPr>
        <p:spPr>
          <a:xfrm>
            <a:off x="6646005" y="1231790"/>
            <a:ext cx="3164619" cy="1477328"/>
          </a:xfrm>
          <a:prstGeom prst="rect">
            <a:avLst/>
          </a:prstGeom>
          <a:noFill/>
        </p:spPr>
        <p:txBody>
          <a:bodyPr wrap="square" rtlCol="0">
            <a:spAutoFit/>
          </a:bodyPr>
          <a:lstStyle/>
          <a:p>
            <a:r>
              <a:rPr lang="en-US" dirty="0"/>
              <a:t>From the given graphs it is clearly visible that major lead conversion has happened from Email sent and calls made</a:t>
            </a:r>
            <a:endParaRPr lang="en-UG" dirty="0"/>
          </a:p>
        </p:txBody>
      </p:sp>
      <p:pic>
        <p:nvPicPr>
          <p:cNvPr id="2050" name="Picture 2">
            <a:extLst>
              <a:ext uri="{FF2B5EF4-FFF2-40B4-BE49-F238E27FC236}">
                <a16:creationId xmlns:a16="http://schemas.microsoft.com/office/drawing/2014/main" id="{4D2C1BD2-264A-27AB-FB8C-3CA589F45D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970" y="1032520"/>
            <a:ext cx="5965007" cy="279919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89FF3DE7-57F8-8D96-F8D9-6D0C73DAC5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970" y="3817669"/>
            <a:ext cx="5965007" cy="3040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1434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8D5D1-3777-A2D9-F05F-ABF1BB85340D}"/>
              </a:ext>
            </a:extLst>
          </p:cNvPr>
          <p:cNvSpPr>
            <a:spLocks noGrp="1"/>
          </p:cNvSpPr>
          <p:nvPr>
            <p:ph type="title"/>
          </p:nvPr>
        </p:nvSpPr>
        <p:spPr>
          <a:xfrm>
            <a:off x="677334" y="609600"/>
            <a:ext cx="8596668" cy="678511"/>
          </a:xfrm>
        </p:spPr>
        <p:txBody>
          <a:bodyPr>
            <a:normAutofit fontScale="90000"/>
          </a:bodyPr>
          <a:lstStyle/>
          <a:p>
            <a:r>
              <a:rPr lang="en-CA" b="1" dirty="0">
                <a:solidFill>
                  <a:srgbClr val="000000"/>
                </a:solidFill>
                <a:latin typeface="Helvetica Neue"/>
              </a:rPr>
              <a:t>Data Cleaning</a:t>
            </a:r>
            <a:br>
              <a:rPr lang="en-CA" b="1" i="0" dirty="0">
                <a:solidFill>
                  <a:srgbClr val="000000"/>
                </a:solidFill>
                <a:effectLst/>
                <a:latin typeface="Helvetica Neue"/>
              </a:rPr>
            </a:br>
            <a:endParaRPr lang="en-UG" dirty="0"/>
          </a:p>
        </p:txBody>
      </p:sp>
      <p:sp>
        <p:nvSpPr>
          <p:cNvPr id="10" name="TextBox 9">
            <a:extLst>
              <a:ext uri="{FF2B5EF4-FFF2-40B4-BE49-F238E27FC236}">
                <a16:creationId xmlns:a16="http://schemas.microsoft.com/office/drawing/2014/main" id="{F3963916-6692-2B07-AFED-A4CBF5E7A1B7}"/>
              </a:ext>
            </a:extLst>
          </p:cNvPr>
          <p:cNvSpPr txBox="1"/>
          <p:nvPr/>
        </p:nvSpPr>
        <p:spPr>
          <a:xfrm>
            <a:off x="6647290" y="1357868"/>
            <a:ext cx="2982805" cy="5663089"/>
          </a:xfrm>
          <a:prstGeom prst="rect">
            <a:avLst/>
          </a:prstGeom>
          <a:noFill/>
        </p:spPr>
        <p:txBody>
          <a:bodyPr wrap="square" rtlCol="0">
            <a:spAutoFit/>
          </a:bodyPr>
          <a:lstStyle/>
          <a:p>
            <a:r>
              <a:rPr lang="en-US" dirty="0"/>
              <a:t>There are some interesting facts regarding the data cleaning and preparation:</a:t>
            </a:r>
          </a:p>
          <a:p>
            <a:pPr algn="l">
              <a:buFont typeface="+mj-lt"/>
              <a:buAutoNum type="arabicPeriod"/>
            </a:pPr>
            <a:r>
              <a:rPr lang="en-GB" sz="1600" b="0" i="0" dirty="0">
                <a:solidFill>
                  <a:srgbClr val="000000"/>
                </a:solidFill>
                <a:effectLst/>
                <a:highlight>
                  <a:srgbClr val="FFFFFF"/>
                </a:highlight>
                <a:latin typeface="Helvetica Neue"/>
              </a:rPr>
              <a:t>Cleaning the dataset by removing the redundant variables/features.</a:t>
            </a:r>
          </a:p>
          <a:p>
            <a:pPr algn="l">
              <a:buFont typeface="+mj-lt"/>
              <a:buAutoNum type="arabicPeriod"/>
            </a:pPr>
            <a:r>
              <a:rPr lang="en-GB" sz="1600" b="0" i="0" dirty="0">
                <a:solidFill>
                  <a:srgbClr val="000000"/>
                </a:solidFill>
                <a:effectLst/>
                <a:highlight>
                  <a:srgbClr val="FFFFFF"/>
                </a:highlight>
                <a:latin typeface="Helvetica Neue"/>
              </a:rPr>
              <a:t>Remove columns having more than 40% null values</a:t>
            </a:r>
          </a:p>
          <a:p>
            <a:pPr algn="l">
              <a:buFont typeface="+mj-lt"/>
              <a:buAutoNum type="arabicPeriod"/>
            </a:pPr>
            <a:r>
              <a:rPr lang="en-GB" sz="1600" b="0" i="0" dirty="0">
                <a:solidFill>
                  <a:srgbClr val="000000"/>
                </a:solidFill>
                <a:effectLst/>
                <a:highlight>
                  <a:srgbClr val="FFFFFF"/>
                </a:highlight>
                <a:latin typeface="Helvetica Neue"/>
              </a:rPr>
              <a:t>Imputing missing values as per column data available</a:t>
            </a:r>
          </a:p>
          <a:p>
            <a:pPr algn="l">
              <a:buFont typeface="+mj-lt"/>
              <a:buAutoNum type="arabicPeriod"/>
            </a:pPr>
            <a:r>
              <a:rPr lang="en-GB" sz="1600" b="0" i="0" dirty="0">
                <a:solidFill>
                  <a:srgbClr val="000000"/>
                </a:solidFill>
                <a:effectLst/>
                <a:highlight>
                  <a:srgbClr val="FFFFFF"/>
                </a:highlight>
                <a:latin typeface="Helvetica Neue"/>
              </a:rPr>
              <a:t>Converting yes/no category column in to binary 0 and 1.</a:t>
            </a:r>
          </a:p>
          <a:p>
            <a:pPr algn="l">
              <a:buFont typeface="+mj-lt"/>
              <a:buAutoNum type="arabicPeriod"/>
            </a:pPr>
            <a:r>
              <a:rPr lang="en-GB" sz="1600" dirty="0">
                <a:solidFill>
                  <a:srgbClr val="000000"/>
                </a:solidFill>
                <a:highlight>
                  <a:srgbClr val="FFFFFF"/>
                </a:highlight>
                <a:latin typeface="Helvetica Neue"/>
              </a:rPr>
              <a:t>Deal with outliers.</a:t>
            </a:r>
          </a:p>
          <a:p>
            <a:pPr algn="l">
              <a:buFont typeface="+mj-lt"/>
              <a:buAutoNum type="arabicPeriod"/>
            </a:pPr>
            <a:r>
              <a:rPr lang="en-GB" sz="1600" dirty="0">
                <a:solidFill>
                  <a:srgbClr val="000000"/>
                </a:solidFill>
                <a:highlight>
                  <a:srgbClr val="FFFFFF"/>
                </a:highlight>
                <a:latin typeface="Helvetica Neue"/>
              </a:rPr>
              <a:t>Create dummy variable.</a:t>
            </a:r>
          </a:p>
          <a:p>
            <a:pPr algn="l">
              <a:buFont typeface="+mj-lt"/>
              <a:buAutoNum type="arabicPeriod"/>
            </a:pPr>
            <a:r>
              <a:rPr lang="en-GB" sz="1600" dirty="0">
                <a:solidFill>
                  <a:srgbClr val="000000"/>
                </a:solidFill>
                <a:highlight>
                  <a:srgbClr val="FFFFFF"/>
                </a:highlight>
                <a:latin typeface="Helvetica Neue"/>
              </a:rPr>
              <a:t>Remove all redundant and repeated </a:t>
            </a:r>
            <a:r>
              <a:rPr lang="en-GB" sz="1600" dirty="0" err="1">
                <a:solidFill>
                  <a:srgbClr val="000000"/>
                </a:solidFill>
                <a:highlight>
                  <a:srgbClr val="FFFFFF"/>
                </a:highlight>
                <a:latin typeface="Helvetica Neue"/>
              </a:rPr>
              <a:t>colums</a:t>
            </a:r>
            <a:r>
              <a:rPr lang="en-GB" sz="1600" dirty="0">
                <a:solidFill>
                  <a:srgbClr val="000000"/>
                </a:solidFill>
                <a:highlight>
                  <a:srgbClr val="FFFFFF"/>
                </a:highlight>
                <a:latin typeface="Helvetica Neue"/>
              </a:rPr>
              <a:t>.</a:t>
            </a:r>
          </a:p>
          <a:p>
            <a:pPr algn="l">
              <a:buFont typeface="+mj-lt"/>
              <a:buAutoNum type="arabicPeriod"/>
            </a:pPr>
            <a:endParaRPr lang="en-GB" sz="1600" dirty="0">
              <a:solidFill>
                <a:srgbClr val="000000"/>
              </a:solidFill>
              <a:highlight>
                <a:srgbClr val="FFFFFF"/>
              </a:highlight>
              <a:latin typeface="Helvetica Neue"/>
            </a:endParaRPr>
          </a:p>
          <a:p>
            <a:pPr algn="l">
              <a:buFont typeface="+mj-lt"/>
              <a:buAutoNum type="arabicPeriod"/>
            </a:pPr>
            <a:endParaRPr lang="en-GB" sz="1600" b="0" i="0" dirty="0">
              <a:solidFill>
                <a:srgbClr val="000000"/>
              </a:solidFill>
              <a:effectLst/>
              <a:highlight>
                <a:srgbClr val="FFFFFF"/>
              </a:highlight>
              <a:latin typeface="Helvetica Neue"/>
            </a:endParaRPr>
          </a:p>
          <a:p>
            <a:pPr algn="l">
              <a:buFont typeface="+mj-lt"/>
              <a:buAutoNum type="arabicPeriod"/>
            </a:pPr>
            <a:endParaRPr lang="en-GB" sz="1600" b="0" i="0" dirty="0">
              <a:solidFill>
                <a:srgbClr val="000000"/>
              </a:solidFill>
              <a:effectLst/>
              <a:highlight>
                <a:srgbClr val="FFFFFF"/>
              </a:highlight>
              <a:latin typeface="Helvetica Neue"/>
            </a:endParaRPr>
          </a:p>
          <a:p>
            <a:pPr algn="l">
              <a:buFont typeface="+mj-lt"/>
              <a:buAutoNum type="arabicPeriod"/>
            </a:pPr>
            <a:endParaRPr lang="en-GB" sz="1600" b="0" i="0" dirty="0">
              <a:solidFill>
                <a:srgbClr val="000000"/>
              </a:solidFill>
              <a:effectLst/>
              <a:highlight>
                <a:srgbClr val="FFFFFF"/>
              </a:highlight>
              <a:latin typeface="Helvetica Neue"/>
            </a:endParaRPr>
          </a:p>
          <a:p>
            <a:endParaRPr lang="en-US" dirty="0"/>
          </a:p>
          <a:p>
            <a:endParaRPr lang="en-UG" dirty="0"/>
          </a:p>
        </p:txBody>
      </p:sp>
      <p:pic>
        <p:nvPicPr>
          <p:cNvPr id="3074" name="Picture 2">
            <a:extLst>
              <a:ext uri="{FF2B5EF4-FFF2-40B4-BE49-F238E27FC236}">
                <a16:creationId xmlns:a16="http://schemas.microsoft.com/office/drawing/2014/main" id="{FD215AE3-C3DA-77AE-38F5-174C7CCD7A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751" y="1278354"/>
            <a:ext cx="6400906" cy="46374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1562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24C8C-EDD4-67ED-A590-6B1BDA10CCD5}"/>
              </a:ext>
            </a:extLst>
          </p:cNvPr>
          <p:cNvSpPr>
            <a:spLocks noGrp="1"/>
          </p:cNvSpPr>
          <p:nvPr>
            <p:ph type="title"/>
          </p:nvPr>
        </p:nvSpPr>
        <p:spPr>
          <a:xfrm>
            <a:off x="677334" y="609600"/>
            <a:ext cx="8596668" cy="591047"/>
          </a:xfrm>
        </p:spPr>
        <p:txBody>
          <a:bodyPr>
            <a:normAutofit fontScale="90000"/>
          </a:bodyPr>
          <a:lstStyle/>
          <a:p>
            <a:r>
              <a:rPr lang="en-GB" b="1" i="0" dirty="0">
                <a:solidFill>
                  <a:srgbClr val="242424"/>
                </a:solidFill>
                <a:effectLst/>
                <a:latin typeface="sohne"/>
              </a:rPr>
              <a:t> </a:t>
            </a:r>
            <a:br>
              <a:rPr lang="en-GB" b="1" i="0" dirty="0">
                <a:solidFill>
                  <a:srgbClr val="242424"/>
                </a:solidFill>
                <a:effectLst/>
                <a:latin typeface="sohne"/>
              </a:rPr>
            </a:br>
            <a:endParaRPr lang="en-UG" dirty="0"/>
          </a:p>
        </p:txBody>
      </p:sp>
      <p:sp>
        <p:nvSpPr>
          <p:cNvPr id="6" name="TextBox 5">
            <a:extLst>
              <a:ext uri="{FF2B5EF4-FFF2-40B4-BE49-F238E27FC236}">
                <a16:creationId xmlns:a16="http://schemas.microsoft.com/office/drawing/2014/main" id="{64657C02-1964-3E3B-7BD3-5F9F71BE124E}"/>
              </a:ext>
            </a:extLst>
          </p:cNvPr>
          <p:cNvSpPr txBox="1"/>
          <p:nvPr/>
        </p:nvSpPr>
        <p:spPr>
          <a:xfrm>
            <a:off x="826936" y="1280160"/>
            <a:ext cx="8296571" cy="1200329"/>
          </a:xfrm>
          <a:prstGeom prst="rect">
            <a:avLst/>
          </a:prstGeom>
          <a:noFill/>
        </p:spPr>
        <p:txBody>
          <a:bodyPr wrap="square" rtlCol="0">
            <a:spAutoFit/>
          </a:bodyPr>
          <a:lstStyle/>
          <a:p>
            <a:r>
              <a:rPr lang="en-US" dirty="0"/>
              <a:t>Split the dataset into train and test dataset and scaled in dataset</a:t>
            </a:r>
          </a:p>
          <a:p>
            <a:r>
              <a:rPr lang="en-US" dirty="0"/>
              <a:t>Checking the correlation among the variables</a:t>
            </a:r>
          </a:p>
          <a:p>
            <a:r>
              <a:rPr lang="en-US" dirty="0"/>
              <a:t>Checking highly correlated features</a:t>
            </a:r>
          </a:p>
          <a:p>
            <a:endParaRPr lang="en-UG" dirty="0"/>
          </a:p>
        </p:txBody>
      </p:sp>
      <p:sp>
        <p:nvSpPr>
          <p:cNvPr id="3" name="Title 1">
            <a:extLst>
              <a:ext uri="{FF2B5EF4-FFF2-40B4-BE49-F238E27FC236}">
                <a16:creationId xmlns:a16="http://schemas.microsoft.com/office/drawing/2014/main" id="{FB6BF0CE-A382-9FF4-2988-474553F07CCC}"/>
              </a:ext>
            </a:extLst>
          </p:cNvPr>
          <p:cNvSpPr txBox="1">
            <a:spLocks/>
          </p:cNvSpPr>
          <p:nvPr/>
        </p:nvSpPr>
        <p:spPr>
          <a:xfrm>
            <a:off x="677334" y="609600"/>
            <a:ext cx="8596668" cy="678511"/>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b="1" dirty="0">
                <a:solidFill>
                  <a:srgbClr val="000000"/>
                </a:solidFill>
                <a:latin typeface="Helvetica Neue"/>
              </a:rPr>
              <a:t>Data Preparation</a:t>
            </a:r>
            <a:endParaRPr lang="en-UG" dirty="0"/>
          </a:p>
        </p:txBody>
      </p:sp>
      <p:pic>
        <p:nvPicPr>
          <p:cNvPr id="4100" name="Picture 4">
            <a:extLst>
              <a:ext uri="{FF2B5EF4-FFF2-40B4-BE49-F238E27FC236}">
                <a16:creationId xmlns:a16="http://schemas.microsoft.com/office/drawing/2014/main" id="{B27F37B3-0C7C-F798-634B-9673A9DED3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V="1">
            <a:off x="1" y="2297926"/>
            <a:ext cx="12177256" cy="45600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9306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29A35-738A-7EA9-EFCA-6F8066970FB4}"/>
              </a:ext>
            </a:extLst>
          </p:cNvPr>
          <p:cNvSpPr>
            <a:spLocks noGrp="1"/>
          </p:cNvSpPr>
          <p:nvPr>
            <p:ph type="title"/>
          </p:nvPr>
        </p:nvSpPr>
        <p:spPr>
          <a:xfrm>
            <a:off x="677334" y="609600"/>
            <a:ext cx="8596668" cy="606950"/>
          </a:xfrm>
        </p:spPr>
        <p:txBody>
          <a:bodyPr>
            <a:noAutofit/>
          </a:bodyPr>
          <a:lstStyle/>
          <a:p>
            <a:r>
              <a:rPr lang="en-GB" sz="2800" b="1" dirty="0">
                <a:solidFill>
                  <a:srgbClr val="242424"/>
                </a:solidFill>
                <a:latin typeface="sohne"/>
              </a:rPr>
              <a:t>MODEL EVALUATION-ROC,SENSITIVITY AND SPECIFICITY</a:t>
            </a:r>
            <a:endParaRPr lang="en-UG" sz="2800" dirty="0"/>
          </a:p>
        </p:txBody>
      </p:sp>
      <p:sp>
        <p:nvSpPr>
          <p:cNvPr id="6" name="TextBox 5">
            <a:extLst>
              <a:ext uri="{FF2B5EF4-FFF2-40B4-BE49-F238E27FC236}">
                <a16:creationId xmlns:a16="http://schemas.microsoft.com/office/drawing/2014/main" id="{ED1AAD60-90F3-A92C-151D-8A63D70F7EBD}"/>
              </a:ext>
            </a:extLst>
          </p:cNvPr>
          <p:cNvSpPr txBox="1"/>
          <p:nvPr/>
        </p:nvSpPr>
        <p:spPr>
          <a:xfrm>
            <a:off x="6294236" y="1068926"/>
            <a:ext cx="3110846" cy="923330"/>
          </a:xfrm>
          <a:prstGeom prst="rect">
            <a:avLst/>
          </a:prstGeom>
          <a:noFill/>
        </p:spPr>
        <p:txBody>
          <a:bodyPr wrap="square" rtlCol="0">
            <a:spAutoFit/>
          </a:bodyPr>
          <a:lstStyle/>
          <a:p>
            <a:r>
              <a:rPr lang="en-US" dirty="0"/>
              <a:t>Confusion Matrix</a:t>
            </a:r>
          </a:p>
          <a:p>
            <a:endParaRPr lang="en-US" dirty="0"/>
          </a:p>
          <a:p>
            <a:endParaRPr lang="en-UG" dirty="0"/>
          </a:p>
        </p:txBody>
      </p:sp>
      <p:pic>
        <p:nvPicPr>
          <p:cNvPr id="5122" name="Picture 2">
            <a:extLst>
              <a:ext uri="{FF2B5EF4-FFF2-40B4-BE49-F238E27FC236}">
                <a16:creationId xmlns:a16="http://schemas.microsoft.com/office/drawing/2014/main" id="{5E405C09-C6B5-2E7D-5256-65ED26A956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009816"/>
            <a:ext cx="3085105" cy="2927897"/>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B7733AAB-5845-AC06-39B3-4370E32649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 y="3937713"/>
            <a:ext cx="6369053" cy="292789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D6F47033-0B59-C51E-AF27-E5C46E52AE40}"/>
              </a:ext>
            </a:extLst>
          </p:cNvPr>
          <p:cNvSpPr/>
          <p:nvPr/>
        </p:nvSpPr>
        <p:spPr>
          <a:xfrm>
            <a:off x="6758609" y="1558456"/>
            <a:ext cx="699714" cy="3021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2964</a:t>
            </a:r>
            <a:endParaRPr lang="en-UG" dirty="0"/>
          </a:p>
        </p:txBody>
      </p:sp>
      <p:sp>
        <p:nvSpPr>
          <p:cNvPr id="9" name="Rectangle 8">
            <a:extLst>
              <a:ext uri="{FF2B5EF4-FFF2-40B4-BE49-F238E27FC236}">
                <a16:creationId xmlns:a16="http://schemas.microsoft.com/office/drawing/2014/main" id="{314B8E19-ABA5-2026-9EBF-FFE3315A1F94}"/>
              </a:ext>
            </a:extLst>
          </p:cNvPr>
          <p:cNvSpPr/>
          <p:nvPr/>
        </p:nvSpPr>
        <p:spPr>
          <a:xfrm>
            <a:off x="7594821" y="1558455"/>
            <a:ext cx="699714" cy="3021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1038</a:t>
            </a:r>
            <a:endParaRPr lang="en-UG" dirty="0"/>
          </a:p>
        </p:txBody>
      </p:sp>
      <p:sp>
        <p:nvSpPr>
          <p:cNvPr id="10" name="Rectangle 9">
            <a:extLst>
              <a:ext uri="{FF2B5EF4-FFF2-40B4-BE49-F238E27FC236}">
                <a16:creationId xmlns:a16="http://schemas.microsoft.com/office/drawing/2014/main" id="{37C9EBAD-C7DB-466E-2A78-D3C372E3A69A}"/>
              </a:ext>
            </a:extLst>
          </p:cNvPr>
          <p:cNvSpPr/>
          <p:nvPr/>
        </p:nvSpPr>
        <p:spPr>
          <a:xfrm>
            <a:off x="7594821" y="2123908"/>
            <a:ext cx="699714" cy="3021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2049</a:t>
            </a:r>
            <a:endParaRPr lang="en-UG" dirty="0"/>
          </a:p>
        </p:txBody>
      </p:sp>
      <p:sp>
        <p:nvSpPr>
          <p:cNvPr id="11" name="Rectangle 10">
            <a:extLst>
              <a:ext uri="{FF2B5EF4-FFF2-40B4-BE49-F238E27FC236}">
                <a16:creationId xmlns:a16="http://schemas.microsoft.com/office/drawing/2014/main" id="{4D7CCA89-8E5F-108B-4851-BBEC5D2B1278}"/>
              </a:ext>
            </a:extLst>
          </p:cNvPr>
          <p:cNvSpPr/>
          <p:nvPr/>
        </p:nvSpPr>
        <p:spPr>
          <a:xfrm>
            <a:off x="6758609" y="2163664"/>
            <a:ext cx="699714" cy="3021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417</a:t>
            </a:r>
            <a:endParaRPr lang="en-UG" dirty="0"/>
          </a:p>
        </p:txBody>
      </p:sp>
      <p:sp>
        <p:nvSpPr>
          <p:cNvPr id="13" name="TextBox 12">
            <a:extLst>
              <a:ext uri="{FF2B5EF4-FFF2-40B4-BE49-F238E27FC236}">
                <a16:creationId xmlns:a16="http://schemas.microsoft.com/office/drawing/2014/main" id="{2405CD0E-E89A-EDD0-11F9-76EDBA94160A}"/>
              </a:ext>
            </a:extLst>
          </p:cNvPr>
          <p:cNvSpPr txBox="1"/>
          <p:nvPr/>
        </p:nvSpPr>
        <p:spPr>
          <a:xfrm>
            <a:off x="6671144" y="2894275"/>
            <a:ext cx="2733938" cy="1754326"/>
          </a:xfrm>
          <a:prstGeom prst="rect">
            <a:avLst/>
          </a:prstGeom>
          <a:noFill/>
        </p:spPr>
        <p:txBody>
          <a:bodyPr wrap="square" rtlCol="0">
            <a:spAutoFit/>
          </a:bodyPr>
          <a:lstStyle/>
          <a:p>
            <a:r>
              <a:rPr lang="en-US" dirty="0"/>
              <a:t>Accuracy:- 81%</a:t>
            </a:r>
          </a:p>
          <a:p>
            <a:r>
              <a:rPr lang="en-US" dirty="0"/>
              <a:t>Sensitivity:- 83%</a:t>
            </a:r>
          </a:p>
          <a:p>
            <a:r>
              <a:rPr lang="en-US" dirty="0"/>
              <a:t>Specificity:-74.06%</a:t>
            </a:r>
          </a:p>
          <a:p>
            <a:r>
              <a:rPr lang="en-US" dirty="0"/>
              <a:t>Precision:-66%</a:t>
            </a:r>
          </a:p>
          <a:p>
            <a:r>
              <a:rPr lang="en-US" dirty="0"/>
              <a:t>Recall:-83%</a:t>
            </a:r>
          </a:p>
          <a:p>
            <a:r>
              <a:rPr lang="en-US" dirty="0"/>
              <a:t>Train Set Accuracy: 77%</a:t>
            </a:r>
            <a:endParaRPr lang="en-UG" dirty="0"/>
          </a:p>
        </p:txBody>
      </p:sp>
      <p:pic>
        <p:nvPicPr>
          <p:cNvPr id="5129" name="Picture 9">
            <a:extLst>
              <a:ext uri="{FF2B5EF4-FFF2-40B4-BE49-F238E27FC236}">
                <a16:creationId xmlns:a16="http://schemas.microsoft.com/office/drawing/2014/main" id="{A51A238A-ACF9-E857-ED4A-A21F96D89E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5539" y="986699"/>
            <a:ext cx="3243512" cy="2869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67604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29A35-738A-7EA9-EFCA-6F8066970FB4}"/>
              </a:ext>
            </a:extLst>
          </p:cNvPr>
          <p:cNvSpPr>
            <a:spLocks noGrp="1"/>
          </p:cNvSpPr>
          <p:nvPr>
            <p:ph type="title"/>
          </p:nvPr>
        </p:nvSpPr>
        <p:spPr>
          <a:xfrm>
            <a:off x="677333" y="166907"/>
            <a:ext cx="9365163" cy="473557"/>
          </a:xfrm>
        </p:spPr>
        <p:txBody>
          <a:bodyPr>
            <a:noAutofit/>
          </a:bodyPr>
          <a:lstStyle/>
          <a:p>
            <a:r>
              <a:rPr lang="en-GB" sz="2400" b="1" dirty="0">
                <a:solidFill>
                  <a:srgbClr val="242424"/>
                </a:solidFill>
                <a:latin typeface="sohne"/>
              </a:rPr>
              <a:t>MODEL EVALUATION TEST DATA-ROC,SENSITIVITY AND SPECIFICITY</a:t>
            </a:r>
            <a:endParaRPr lang="en-UG" sz="2400" dirty="0"/>
          </a:p>
        </p:txBody>
      </p:sp>
      <p:sp>
        <p:nvSpPr>
          <p:cNvPr id="6" name="TextBox 5">
            <a:extLst>
              <a:ext uri="{FF2B5EF4-FFF2-40B4-BE49-F238E27FC236}">
                <a16:creationId xmlns:a16="http://schemas.microsoft.com/office/drawing/2014/main" id="{ED1AAD60-90F3-A92C-151D-8A63D70F7EBD}"/>
              </a:ext>
            </a:extLst>
          </p:cNvPr>
          <p:cNvSpPr txBox="1"/>
          <p:nvPr/>
        </p:nvSpPr>
        <p:spPr>
          <a:xfrm>
            <a:off x="6294236" y="1068926"/>
            <a:ext cx="3110846" cy="923330"/>
          </a:xfrm>
          <a:prstGeom prst="rect">
            <a:avLst/>
          </a:prstGeom>
          <a:noFill/>
        </p:spPr>
        <p:txBody>
          <a:bodyPr wrap="square" rtlCol="0">
            <a:spAutoFit/>
          </a:bodyPr>
          <a:lstStyle/>
          <a:p>
            <a:r>
              <a:rPr lang="en-US" dirty="0"/>
              <a:t>Confusion Matrix</a:t>
            </a:r>
          </a:p>
          <a:p>
            <a:endParaRPr lang="en-US" dirty="0"/>
          </a:p>
          <a:p>
            <a:endParaRPr lang="en-UG" dirty="0"/>
          </a:p>
        </p:txBody>
      </p:sp>
      <p:pic>
        <p:nvPicPr>
          <p:cNvPr id="5124" name="Picture 4">
            <a:extLst>
              <a:ext uri="{FF2B5EF4-FFF2-40B4-BE49-F238E27FC236}">
                <a16:creationId xmlns:a16="http://schemas.microsoft.com/office/drawing/2014/main" id="{B7733AAB-5845-AC06-39B3-4370E32649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 y="3937713"/>
            <a:ext cx="6369053" cy="292789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D6F47033-0B59-C51E-AF27-E5C46E52AE40}"/>
              </a:ext>
            </a:extLst>
          </p:cNvPr>
          <p:cNvSpPr/>
          <p:nvPr/>
        </p:nvSpPr>
        <p:spPr>
          <a:xfrm>
            <a:off x="6758609" y="1558456"/>
            <a:ext cx="699714" cy="3021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1228</a:t>
            </a:r>
            <a:endParaRPr lang="en-UG" dirty="0"/>
          </a:p>
        </p:txBody>
      </p:sp>
      <p:sp>
        <p:nvSpPr>
          <p:cNvPr id="9" name="Rectangle 8">
            <a:extLst>
              <a:ext uri="{FF2B5EF4-FFF2-40B4-BE49-F238E27FC236}">
                <a16:creationId xmlns:a16="http://schemas.microsoft.com/office/drawing/2014/main" id="{314B8E19-ABA5-2026-9EBF-FFE3315A1F94}"/>
              </a:ext>
            </a:extLst>
          </p:cNvPr>
          <p:cNvSpPr/>
          <p:nvPr/>
        </p:nvSpPr>
        <p:spPr>
          <a:xfrm>
            <a:off x="7594821" y="1558455"/>
            <a:ext cx="699714" cy="3021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449</a:t>
            </a:r>
            <a:endParaRPr lang="en-UG" dirty="0"/>
          </a:p>
        </p:txBody>
      </p:sp>
      <p:sp>
        <p:nvSpPr>
          <p:cNvPr id="10" name="Rectangle 9">
            <a:extLst>
              <a:ext uri="{FF2B5EF4-FFF2-40B4-BE49-F238E27FC236}">
                <a16:creationId xmlns:a16="http://schemas.microsoft.com/office/drawing/2014/main" id="{37C9EBAD-C7DB-466E-2A78-D3C372E3A69A}"/>
              </a:ext>
            </a:extLst>
          </p:cNvPr>
          <p:cNvSpPr/>
          <p:nvPr/>
        </p:nvSpPr>
        <p:spPr>
          <a:xfrm>
            <a:off x="7594821" y="2123908"/>
            <a:ext cx="699714" cy="3021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925</a:t>
            </a:r>
            <a:endParaRPr lang="en-UG" dirty="0"/>
          </a:p>
        </p:txBody>
      </p:sp>
      <p:sp>
        <p:nvSpPr>
          <p:cNvPr id="11" name="Rectangle 10">
            <a:extLst>
              <a:ext uri="{FF2B5EF4-FFF2-40B4-BE49-F238E27FC236}">
                <a16:creationId xmlns:a16="http://schemas.microsoft.com/office/drawing/2014/main" id="{4D7CCA89-8E5F-108B-4851-BBEC5D2B1278}"/>
              </a:ext>
            </a:extLst>
          </p:cNvPr>
          <p:cNvSpPr/>
          <p:nvPr/>
        </p:nvSpPr>
        <p:spPr>
          <a:xfrm>
            <a:off x="6758609" y="2163664"/>
            <a:ext cx="699714" cy="3021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170</a:t>
            </a:r>
            <a:endParaRPr lang="en-UG" dirty="0"/>
          </a:p>
        </p:txBody>
      </p:sp>
      <p:sp>
        <p:nvSpPr>
          <p:cNvPr id="13" name="TextBox 12">
            <a:extLst>
              <a:ext uri="{FF2B5EF4-FFF2-40B4-BE49-F238E27FC236}">
                <a16:creationId xmlns:a16="http://schemas.microsoft.com/office/drawing/2014/main" id="{2405CD0E-E89A-EDD0-11F9-76EDBA94160A}"/>
              </a:ext>
            </a:extLst>
          </p:cNvPr>
          <p:cNvSpPr txBox="1"/>
          <p:nvPr/>
        </p:nvSpPr>
        <p:spPr>
          <a:xfrm>
            <a:off x="6671144" y="2894275"/>
            <a:ext cx="2733938" cy="2308324"/>
          </a:xfrm>
          <a:prstGeom prst="rect">
            <a:avLst/>
          </a:prstGeom>
          <a:noFill/>
        </p:spPr>
        <p:txBody>
          <a:bodyPr wrap="square" rtlCol="0">
            <a:spAutoFit/>
          </a:bodyPr>
          <a:lstStyle/>
          <a:p>
            <a:r>
              <a:rPr lang="en-US" dirty="0"/>
              <a:t>Accuracy:- 81%</a:t>
            </a:r>
          </a:p>
          <a:p>
            <a:r>
              <a:rPr lang="en-US" dirty="0"/>
              <a:t>Sensitivity:- 84.47%</a:t>
            </a:r>
          </a:p>
          <a:p>
            <a:r>
              <a:rPr lang="en-US" dirty="0"/>
              <a:t>Specificity:-73.23%</a:t>
            </a:r>
          </a:p>
          <a:p>
            <a:r>
              <a:rPr lang="en-US" dirty="0"/>
              <a:t>Precision:-67.32%</a:t>
            </a:r>
          </a:p>
          <a:p>
            <a:r>
              <a:rPr lang="en-US" dirty="0"/>
              <a:t>Recall:-84.47%</a:t>
            </a:r>
          </a:p>
          <a:p>
            <a:r>
              <a:rPr lang="en-US" dirty="0"/>
              <a:t>Train Set Accuracy: 77.67%</a:t>
            </a:r>
          </a:p>
          <a:p>
            <a:r>
              <a:rPr lang="en-US" dirty="0"/>
              <a:t>FI SCORE: 74.92%</a:t>
            </a:r>
            <a:endParaRPr lang="en-UG" dirty="0"/>
          </a:p>
        </p:txBody>
      </p:sp>
      <p:pic>
        <p:nvPicPr>
          <p:cNvPr id="6146" name="Picture 2">
            <a:extLst>
              <a:ext uri="{FF2B5EF4-FFF2-40B4-BE49-F238E27FC236}">
                <a16:creationId xmlns:a16="http://schemas.microsoft.com/office/drawing/2014/main" id="{DA822C4D-D3F6-A323-312C-AC896FC5BD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83695"/>
            <a:ext cx="3140817" cy="2972688"/>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27D67A08-5F95-EEB6-E9F3-BD5335DE50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0818" y="693307"/>
            <a:ext cx="3147582" cy="3163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7584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E2BF0-BFC5-04BC-6D0F-D85874857327}"/>
              </a:ext>
            </a:extLst>
          </p:cNvPr>
          <p:cNvSpPr>
            <a:spLocks noGrp="1"/>
          </p:cNvSpPr>
          <p:nvPr>
            <p:ph type="title"/>
          </p:nvPr>
        </p:nvSpPr>
        <p:spPr>
          <a:xfrm>
            <a:off x="677334" y="609600"/>
            <a:ext cx="8596668" cy="598998"/>
          </a:xfrm>
        </p:spPr>
        <p:txBody>
          <a:bodyPr>
            <a:normAutofit fontScale="90000"/>
          </a:bodyPr>
          <a:lstStyle/>
          <a:p>
            <a:r>
              <a:rPr lang="en-GB" sz="2200" b="1" i="0" dirty="0">
                <a:solidFill>
                  <a:srgbClr val="000000"/>
                </a:solidFill>
                <a:effectLst/>
                <a:latin typeface="Helvetica Neue"/>
              </a:rPr>
              <a:t>Metrics Comparison between Train data set and Test data set</a:t>
            </a:r>
            <a:br>
              <a:rPr lang="en-CA" b="1" i="0" dirty="0">
                <a:solidFill>
                  <a:srgbClr val="000000"/>
                </a:solidFill>
                <a:effectLst/>
                <a:latin typeface="Helvetica Neue"/>
              </a:rPr>
            </a:br>
            <a:endParaRPr lang="en-UG" dirty="0"/>
          </a:p>
        </p:txBody>
      </p:sp>
      <p:sp>
        <p:nvSpPr>
          <p:cNvPr id="6" name="TextBox 5">
            <a:extLst>
              <a:ext uri="{FF2B5EF4-FFF2-40B4-BE49-F238E27FC236}">
                <a16:creationId xmlns:a16="http://schemas.microsoft.com/office/drawing/2014/main" id="{23D8E9CD-2302-7C5D-2C09-E4A168044011}"/>
              </a:ext>
            </a:extLst>
          </p:cNvPr>
          <p:cNvSpPr txBox="1"/>
          <p:nvPr/>
        </p:nvSpPr>
        <p:spPr>
          <a:xfrm>
            <a:off x="3079182" y="1370383"/>
            <a:ext cx="3110845" cy="5078313"/>
          </a:xfrm>
          <a:prstGeom prst="rect">
            <a:avLst/>
          </a:prstGeom>
          <a:noFill/>
        </p:spPr>
        <p:txBody>
          <a:bodyPr wrap="square" rtlCol="0">
            <a:spAutoFit/>
          </a:bodyPr>
          <a:lstStyle/>
          <a:p>
            <a:r>
              <a:rPr lang="en-US" dirty="0"/>
              <a:t>Train Data Set Metrics:</a:t>
            </a:r>
          </a:p>
          <a:p>
            <a:endParaRPr lang="en-US" dirty="0"/>
          </a:p>
          <a:p>
            <a:r>
              <a:rPr lang="en-US" dirty="0"/>
              <a:t>Sensitivity:- 83.09%</a:t>
            </a:r>
          </a:p>
          <a:p>
            <a:r>
              <a:rPr lang="en-US" dirty="0"/>
              <a:t>Specificity:-74.06%</a:t>
            </a:r>
          </a:p>
          <a:p>
            <a:r>
              <a:rPr lang="en-US" dirty="0"/>
              <a:t>Precision:-66.38%</a:t>
            </a:r>
          </a:p>
          <a:p>
            <a:r>
              <a:rPr lang="en-US" dirty="0"/>
              <a:t>Recall:-83.09%</a:t>
            </a:r>
          </a:p>
          <a:p>
            <a:r>
              <a:rPr lang="en-US" dirty="0"/>
              <a:t>Accuracy: 77.5%</a:t>
            </a:r>
          </a:p>
          <a:p>
            <a:endParaRPr lang="en-US" dirty="0"/>
          </a:p>
          <a:p>
            <a:r>
              <a:rPr lang="en-US" dirty="0"/>
              <a:t>Test Data Set Metrics:</a:t>
            </a:r>
          </a:p>
          <a:p>
            <a:endParaRPr lang="en-US" dirty="0"/>
          </a:p>
          <a:p>
            <a:r>
              <a:rPr lang="en-US" dirty="0"/>
              <a:t>Sensitivity:- 84.47%</a:t>
            </a:r>
          </a:p>
          <a:p>
            <a:r>
              <a:rPr lang="en-US" dirty="0"/>
              <a:t>Specificity:-72.23%</a:t>
            </a:r>
          </a:p>
          <a:p>
            <a:r>
              <a:rPr lang="en-US" dirty="0"/>
              <a:t>Precision:-67.32%</a:t>
            </a:r>
          </a:p>
          <a:p>
            <a:r>
              <a:rPr lang="en-US" dirty="0"/>
              <a:t>Recall:-84.47%</a:t>
            </a:r>
          </a:p>
          <a:p>
            <a:r>
              <a:rPr lang="en-US" dirty="0"/>
              <a:t>Accuracy: 77.67%</a:t>
            </a:r>
          </a:p>
          <a:p>
            <a:endParaRPr lang="en-US" dirty="0"/>
          </a:p>
          <a:p>
            <a:endParaRPr lang="en-US" dirty="0"/>
          </a:p>
          <a:p>
            <a:endParaRPr lang="en-UG" dirty="0"/>
          </a:p>
        </p:txBody>
      </p:sp>
    </p:spTree>
    <p:extLst>
      <p:ext uri="{BB962C8B-B14F-4D97-AF65-F5344CB8AC3E}">
        <p14:creationId xmlns:p14="http://schemas.microsoft.com/office/powerpoint/2010/main" val="9618934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364F2-6071-FBA5-9CA1-A7720FEDC0BB}"/>
              </a:ext>
            </a:extLst>
          </p:cNvPr>
          <p:cNvSpPr>
            <a:spLocks noGrp="1"/>
          </p:cNvSpPr>
          <p:nvPr>
            <p:ph type="title"/>
          </p:nvPr>
        </p:nvSpPr>
        <p:spPr/>
        <p:txBody>
          <a:bodyPr/>
          <a:lstStyle/>
          <a:p>
            <a:r>
              <a:rPr lang="en-US" dirty="0"/>
              <a:t>CONCULSION:</a:t>
            </a:r>
            <a:endParaRPr lang="en-UG" dirty="0"/>
          </a:p>
        </p:txBody>
      </p:sp>
      <p:sp>
        <p:nvSpPr>
          <p:cNvPr id="3" name="Content Placeholder 2">
            <a:extLst>
              <a:ext uri="{FF2B5EF4-FFF2-40B4-BE49-F238E27FC236}">
                <a16:creationId xmlns:a16="http://schemas.microsoft.com/office/drawing/2014/main" id="{4327BC30-4CAB-43AF-ACBE-DBAE88578B0C}"/>
              </a:ext>
            </a:extLst>
          </p:cNvPr>
          <p:cNvSpPr>
            <a:spLocks noGrp="1"/>
          </p:cNvSpPr>
          <p:nvPr>
            <p:ph idx="1"/>
          </p:nvPr>
        </p:nvSpPr>
        <p:spPr>
          <a:xfrm>
            <a:off x="677334" y="1319917"/>
            <a:ext cx="8596668" cy="4721445"/>
          </a:xfrm>
        </p:spPr>
        <p:txBody>
          <a:bodyPr>
            <a:normAutofit/>
          </a:bodyPr>
          <a:lstStyle/>
          <a:p>
            <a:pPr marL="0" indent="0">
              <a:buNone/>
            </a:pPr>
            <a:r>
              <a:rPr lang="en-US" dirty="0"/>
              <a:t>After the EDA and Model evaluation we have come to the following conclusion:</a:t>
            </a:r>
          </a:p>
          <a:p>
            <a:pPr algn="l">
              <a:buFont typeface="Arial" panose="020B0604020202020204" pitchFamily="34" charset="0"/>
              <a:buChar char="•"/>
            </a:pPr>
            <a:r>
              <a:rPr lang="en-GB" b="0" i="0" dirty="0">
                <a:solidFill>
                  <a:srgbClr val="000000"/>
                </a:solidFill>
                <a:effectLst/>
                <a:highlight>
                  <a:srgbClr val="FFFFFF"/>
                </a:highlight>
                <a:latin typeface="Helvetica Neue"/>
              </a:rPr>
              <a:t>The Sensitivity and Specificity, Accuracy, Precision and Recall score we got from test set are almost accurate.</a:t>
            </a:r>
          </a:p>
          <a:p>
            <a:pPr algn="l">
              <a:buFont typeface="Arial" panose="020B0604020202020204" pitchFamily="34" charset="0"/>
              <a:buChar char="•"/>
            </a:pPr>
            <a:r>
              <a:rPr lang="en-GB" b="0" i="0" dirty="0">
                <a:solidFill>
                  <a:srgbClr val="000000"/>
                </a:solidFill>
                <a:effectLst/>
                <a:highlight>
                  <a:srgbClr val="FFFFFF"/>
                </a:highlight>
                <a:latin typeface="Helvetica Neue"/>
              </a:rPr>
              <a:t>We have high recall score than precision score which is a sign of good model.</a:t>
            </a:r>
          </a:p>
          <a:p>
            <a:pPr algn="l">
              <a:buFont typeface="Arial" panose="020B0604020202020204" pitchFamily="34" charset="0"/>
              <a:buChar char="•"/>
            </a:pPr>
            <a:r>
              <a:rPr lang="en-GB" b="0" i="0" dirty="0">
                <a:solidFill>
                  <a:srgbClr val="000000"/>
                </a:solidFill>
                <a:effectLst/>
                <a:highlight>
                  <a:srgbClr val="FFFFFF"/>
                </a:highlight>
                <a:latin typeface="Helvetica Neue"/>
              </a:rPr>
              <a:t>In business terms, this model has an ability to adjust with the company’s requirements in coming future.</a:t>
            </a:r>
          </a:p>
          <a:p>
            <a:pPr algn="l">
              <a:buFont typeface="Arial" panose="020B0604020202020204" pitchFamily="34" charset="0"/>
              <a:buChar char="•"/>
            </a:pPr>
            <a:r>
              <a:rPr lang="en-GB" b="0" i="0" dirty="0">
                <a:solidFill>
                  <a:srgbClr val="000000"/>
                </a:solidFill>
                <a:effectLst/>
                <a:highlight>
                  <a:srgbClr val="FFFFFF"/>
                </a:highlight>
                <a:latin typeface="Helvetica Neue"/>
              </a:rPr>
              <a:t>This concludes that the model is in stable state.</a:t>
            </a:r>
          </a:p>
          <a:p>
            <a:pPr algn="l">
              <a:buFont typeface="Arial" panose="020B0604020202020204" pitchFamily="34" charset="0"/>
              <a:buChar char="•"/>
            </a:pPr>
            <a:r>
              <a:rPr lang="en-GB" b="0" i="0" dirty="0">
                <a:solidFill>
                  <a:srgbClr val="000000"/>
                </a:solidFill>
                <a:effectLst/>
                <a:highlight>
                  <a:srgbClr val="FFFFFF"/>
                </a:highlight>
                <a:latin typeface="Helvetica Neue"/>
              </a:rPr>
              <a:t>Important features responsible for good conversion rate or the ones' which contributes more towards the probability of a lead getting converted are :</a:t>
            </a:r>
          </a:p>
          <a:p>
            <a:pPr marL="742950" lvl="1" indent="-285750" algn="l">
              <a:buFont typeface="Arial" panose="020B0604020202020204" pitchFamily="34" charset="0"/>
              <a:buChar char="•"/>
            </a:pPr>
            <a:r>
              <a:rPr lang="en-GB" b="0" i="0" dirty="0">
                <a:solidFill>
                  <a:srgbClr val="000000"/>
                </a:solidFill>
                <a:effectLst/>
                <a:highlight>
                  <a:srgbClr val="FFFFFF"/>
                </a:highlight>
                <a:latin typeface="Helvetica Neue"/>
              </a:rPr>
              <a:t>Lead </a:t>
            </a:r>
            <a:r>
              <a:rPr lang="en-GB" b="0" i="0" dirty="0" err="1">
                <a:solidFill>
                  <a:srgbClr val="000000"/>
                </a:solidFill>
                <a:effectLst/>
                <a:highlight>
                  <a:srgbClr val="FFFFFF"/>
                </a:highlight>
                <a:latin typeface="Helvetica Neue"/>
              </a:rPr>
              <a:t>Origin_Lead</a:t>
            </a:r>
            <a:r>
              <a:rPr lang="en-GB" b="0" i="0" dirty="0">
                <a:solidFill>
                  <a:srgbClr val="000000"/>
                </a:solidFill>
                <a:effectLst/>
                <a:highlight>
                  <a:srgbClr val="FFFFFF"/>
                </a:highlight>
                <a:latin typeface="Helvetica Neue"/>
              </a:rPr>
              <a:t> Add Form</a:t>
            </a:r>
          </a:p>
          <a:p>
            <a:pPr marL="742950" lvl="1" indent="-285750" algn="l">
              <a:buFont typeface="Arial" panose="020B0604020202020204" pitchFamily="34" charset="0"/>
              <a:buChar char="•"/>
            </a:pPr>
            <a:r>
              <a:rPr lang="en-GB" b="0" i="0" dirty="0">
                <a:solidFill>
                  <a:srgbClr val="000000"/>
                </a:solidFill>
                <a:effectLst/>
                <a:highlight>
                  <a:srgbClr val="FFFFFF"/>
                </a:highlight>
                <a:latin typeface="Helvetica Neue"/>
              </a:rPr>
              <a:t>Total Time Spent on Website</a:t>
            </a:r>
          </a:p>
          <a:p>
            <a:pPr marL="742950" lvl="1" indent="-285750" algn="l">
              <a:buFont typeface="Arial" panose="020B0604020202020204" pitchFamily="34" charset="0"/>
              <a:buChar char="•"/>
            </a:pPr>
            <a:r>
              <a:rPr lang="en-GB" b="0" i="0" dirty="0">
                <a:solidFill>
                  <a:srgbClr val="000000"/>
                </a:solidFill>
                <a:effectLst/>
                <a:highlight>
                  <a:srgbClr val="FFFFFF"/>
                </a:highlight>
                <a:latin typeface="Helvetica Neue"/>
              </a:rPr>
              <a:t>What is your current </a:t>
            </a:r>
            <a:r>
              <a:rPr lang="en-GB" b="0" i="0" dirty="0" err="1">
                <a:solidFill>
                  <a:srgbClr val="000000"/>
                </a:solidFill>
                <a:effectLst/>
                <a:highlight>
                  <a:srgbClr val="FFFFFF"/>
                </a:highlight>
                <a:latin typeface="Helvetica Neue"/>
              </a:rPr>
              <a:t>occupation_Working</a:t>
            </a:r>
            <a:r>
              <a:rPr lang="en-GB" b="0" i="0" dirty="0">
                <a:solidFill>
                  <a:srgbClr val="000000"/>
                </a:solidFill>
                <a:effectLst/>
                <a:highlight>
                  <a:srgbClr val="FFFFFF"/>
                </a:highlight>
                <a:latin typeface="Helvetica Neue"/>
              </a:rPr>
              <a:t> Professional</a:t>
            </a:r>
          </a:p>
          <a:p>
            <a:endParaRPr lang="en-UG" dirty="0"/>
          </a:p>
        </p:txBody>
      </p:sp>
    </p:spTree>
    <p:extLst>
      <p:ext uri="{BB962C8B-B14F-4D97-AF65-F5344CB8AC3E}">
        <p14:creationId xmlns:p14="http://schemas.microsoft.com/office/powerpoint/2010/main" val="2843150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97495-91C0-3690-4D3D-ECB4056DD03B}"/>
              </a:ext>
            </a:extLst>
          </p:cNvPr>
          <p:cNvSpPr>
            <a:spLocks noGrp="1"/>
          </p:cNvSpPr>
          <p:nvPr>
            <p:ph type="ctrTitle"/>
          </p:nvPr>
        </p:nvSpPr>
        <p:spPr>
          <a:xfrm>
            <a:off x="1524000" y="1122363"/>
            <a:ext cx="9144000" cy="3648420"/>
          </a:xfrm>
        </p:spPr>
        <p:txBody>
          <a:bodyPr>
            <a:normAutofit fontScale="90000"/>
          </a:bodyPr>
          <a:lstStyle/>
          <a:p>
            <a:pPr algn="l"/>
            <a:br>
              <a:rPr lang="en-US" dirty="0"/>
            </a:br>
            <a:br>
              <a:rPr lang="en-US" dirty="0"/>
            </a:br>
            <a:br>
              <a:rPr lang="en-US" dirty="0"/>
            </a:br>
            <a:br>
              <a:rPr lang="en-US" dirty="0"/>
            </a:br>
            <a:r>
              <a:rPr lang="en-US" dirty="0">
                <a:solidFill>
                  <a:srgbClr val="FF0000"/>
                </a:solidFill>
              </a:rPr>
              <a:t>BATCH: DS C62</a:t>
            </a:r>
            <a:br>
              <a:rPr lang="en-US" dirty="0"/>
            </a:br>
            <a:r>
              <a:rPr lang="en-US" dirty="0">
                <a:solidFill>
                  <a:srgbClr val="FF0000"/>
                </a:solidFill>
              </a:rPr>
              <a:t>BATCH ID: 5674</a:t>
            </a:r>
            <a:br>
              <a:rPr lang="en-US" dirty="0"/>
            </a:br>
            <a:r>
              <a:rPr lang="en-US" sz="4400" dirty="0">
                <a:solidFill>
                  <a:srgbClr val="FF0000"/>
                </a:solidFill>
              </a:rPr>
              <a:t>STUDENT NAME: VIREN ASHOK GANDHI</a:t>
            </a:r>
            <a:br>
              <a:rPr lang="en-US" dirty="0"/>
            </a:br>
            <a:endParaRPr lang="en-UG" dirty="0"/>
          </a:p>
        </p:txBody>
      </p:sp>
    </p:spTree>
    <p:extLst>
      <p:ext uri="{BB962C8B-B14F-4D97-AF65-F5344CB8AC3E}">
        <p14:creationId xmlns:p14="http://schemas.microsoft.com/office/powerpoint/2010/main" val="3555767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31B25-E48C-176B-A6ED-55EF690189F5}"/>
              </a:ext>
            </a:extLst>
          </p:cNvPr>
          <p:cNvSpPr>
            <a:spLocks noGrp="1"/>
          </p:cNvSpPr>
          <p:nvPr>
            <p:ph type="title"/>
          </p:nvPr>
        </p:nvSpPr>
        <p:spPr>
          <a:xfrm>
            <a:off x="677334" y="609600"/>
            <a:ext cx="8596668" cy="646706"/>
          </a:xfrm>
        </p:spPr>
        <p:txBody>
          <a:bodyPr/>
          <a:lstStyle/>
          <a:p>
            <a:r>
              <a:rPr lang="en-CA" dirty="0">
                <a:solidFill>
                  <a:schemeClr val="accent2">
                    <a:lumMod val="75000"/>
                  </a:schemeClr>
                </a:solidFill>
                <a:latin typeface="circular-book"/>
              </a:rPr>
              <a:t>PROBLEM STATEMENT</a:t>
            </a:r>
            <a:endParaRPr lang="en-UG" dirty="0">
              <a:solidFill>
                <a:schemeClr val="accent2">
                  <a:lumMod val="75000"/>
                </a:schemeClr>
              </a:solidFill>
            </a:endParaRPr>
          </a:p>
        </p:txBody>
      </p:sp>
      <p:sp>
        <p:nvSpPr>
          <p:cNvPr id="3" name="Content Placeholder 2">
            <a:extLst>
              <a:ext uri="{FF2B5EF4-FFF2-40B4-BE49-F238E27FC236}">
                <a16:creationId xmlns:a16="http://schemas.microsoft.com/office/drawing/2014/main" id="{A50457C4-84D7-3F4A-D799-09075194F3E7}"/>
              </a:ext>
            </a:extLst>
          </p:cNvPr>
          <p:cNvSpPr>
            <a:spLocks noGrp="1"/>
          </p:cNvSpPr>
          <p:nvPr>
            <p:ph idx="1"/>
          </p:nvPr>
        </p:nvSpPr>
        <p:spPr/>
        <p:txBody>
          <a:bodyPr>
            <a:normAutofit fontScale="92500" lnSpcReduction="20000"/>
          </a:bodyPr>
          <a:lstStyle/>
          <a:p>
            <a:r>
              <a:rPr lang="en-GB" dirty="0">
                <a:solidFill>
                  <a:srgbClr val="000000"/>
                </a:solidFill>
                <a:latin typeface="Comic Sans MS" panose="030F0702030302020204" pitchFamily="66" charset="0"/>
              </a:rPr>
              <a:t>X Education sells online courses to industry professionals.</a:t>
            </a:r>
            <a:r>
              <a:rPr lang="en-GB" sz="1800" i="0" u="none" strike="noStrike" baseline="0" dirty="0">
                <a:solidFill>
                  <a:srgbClr val="000000"/>
                </a:solidFill>
                <a:latin typeface="Comic Sans MS" panose="030F0702030302020204" pitchFamily="66" charset="0"/>
              </a:rPr>
              <a:t> </a:t>
            </a:r>
          </a:p>
          <a:p>
            <a:r>
              <a:rPr lang="en-GB" sz="1800" i="0" u="none" strike="noStrike" baseline="0" dirty="0">
                <a:solidFill>
                  <a:srgbClr val="000000"/>
                </a:solidFill>
                <a:latin typeface="Comic Sans MS" panose="030F0702030302020204" pitchFamily="66" charset="0"/>
              </a:rPr>
              <a:t>The company markets its courses on several websites and search engines like Google.</a:t>
            </a:r>
          </a:p>
          <a:p>
            <a:r>
              <a:rPr lang="en-GB" dirty="0">
                <a:solidFill>
                  <a:srgbClr val="000000"/>
                </a:solidFill>
                <a:latin typeface="Comic Sans MS" panose="030F0702030302020204" pitchFamily="66" charset="0"/>
              </a:rPr>
              <a:t>Once these people land on the website, they might browse the courses or fill up a form for the course or watch some videos. When these people fill up a form providing their email address or phone number, they are classified to be a lead. Moreover, the company also gets leads through past referrals. </a:t>
            </a:r>
          </a:p>
          <a:p>
            <a:r>
              <a:rPr lang="en-GB" sz="1800" i="0" u="none" strike="noStrike" baseline="0" dirty="0">
                <a:solidFill>
                  <a:schemeClr val="tx1"/>
                </a:solidFill>
                <a:latin typeface="Comic Sans MS" panose="030F0702030302020204" pitchFamily="66" charset="0"/>
              </a:rPr>
              <a:t>X Education gets a lot of leads, its lead conversion rate is very poor. For example, if, say, they acquire 100 leads in a day, only about 30 of them are converted.</a:t>
            </a:r>
          </a:p>
          <a:p>
            <a:r>
              <a:rPr lang="en-GB" sz="1800" i="0" u="none" strike="noStrike" baseline="0" dirty="0">
                <a:solidFill>
                  <a:schemeClr val="tx1"/>
                </a:solidFill>
                <a:latin typeface="Comic Sans MS" panose="030F0702030302020204" pitchFamily="66" charset="0"/>
              </a:rPr>
              <a:t>To make this process more efficient, the company wishes to identify the most potential leads, also known as ‘Hot Leads’.</a:t>
            </a:r>
          </a:p>
          <a:p>
            <a:r>
              <a:rPr lang="en-GB" sz="1800" i="0" u="none" strike="noStrike" baseline="0" dirty="0">
                <a:solidFill>
                  <a:schemeClr val="tx1"/>
                </a:solidFill>
                <a:latin typeface="Comic Sans MS" panose="030F0702030302020204" pitchFamily="66" charset="0"/>
              </a:rPr>
              <a:t>If they successfully identify this set of leads, the lead conversion rate should go up as the sales team will now be focusing more on communicating with the potential leads rather than making calls to everyone.</a:t>
            </a:r>
          </a:p>
          <a:p>
            <a:endParaRPr lang="en-GB" b="1" i="0" dirty="0">
              <a:solidFill>
                <a:schemeClr val="tx1"/>
              </a:solidFill>
              <a:effectLst/>
              <a:latin typeface="Comic Sans MS" panose="030F0702030302020204" pitchFamily="66" charset="0"/>
            </a:endParaRPr>
          </a:p>
          <a:p>
            <a:endParaRPr lang="en-UG" dirty="0"/>
          </a:p>
        </p:txBody>
      </p:sp>
    </p:spTree>
    <p:extLst>
      <p:ext uri="{BB962C8B-B14F-4D97-AF65-F5344CB8AC3E}">
        <p14:creationId xmlns:p14="http://schemas.microsoft.com/office/powerpoint/2010/main" val="75328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31B25-E48C-176B-A6ED-55EF690189F5}"/>
              </a:ext>
            </a:extLst>
          </p:cNvPr>
          <p:cNvSpPr>
            <a:spLocks noGrp="1"/>
          </p:cNvSpPr>
          <p:nvPr>
            <p:ph type="title"/>
          </p:nvPr>
        </p:nvSpPr>
        <p:spPr>
          <a:xfrm>
            <a:off x="677334" y="609600"/>
            <a:ext cx="8596668" cy="646706"/>
          </a:xfrm>
        </p:spPr>
        <p:txBody>
          <a:bodyPr/>
          <a:lstStyle/>
          <a:p>
            <a:r>
              <a:rPr lang="en-CA" dirty="0">
                <a:solidFill>
                  <a:schemeClr val="accent2">
                    <a:lumMod val="75000"/>
                  </a:schemeClr>
                </a:solidFill>
                <a:latin typeface="circular-book"/>
              </a:rPr>
              <a:t>BUSINESS OBJECTIVES</a:t>
            </a:r>
            <a:r>
              <a:rPr lang="en-CA" dirty="0">
                <a:solidFill>
                  <a:srgbClr val="1A202C"/>
                </a:solidFill>
                <a:latin typeface="circular-book"/>
              </a:rPr>
              <a:t>:</a:t>
            </a:r>
            <a:endParaRPr lang="en-UG" dirty="0"/>
          </a:p>
        </p:txBody>
      </p:sp>
      <p:sp>
        <p:nvSpPr>
          <p:cNvPr id="3" name="Content Placeholder 2">
            <a:extLst>
              <a:ext uri="{FF2B5EF4-FFF2-40B4-BE49-F238E27FC236}">
                <a16:creationId xmlns:a16="http://schemas.microsoft.com/office/drawing/2014/main" id="{A50457C4-84D7-3F4A-D799-09075194F3E7}"/>
              </a:ext>
            </a:extLst>
          </p:cNvPr>
          <p:cNvSpPr>
            <a:spLocks noGrp="1"/>
          </p:cNvSpPr>
          <p:nvPr>
            <p:ph idx="1"/>
          </p:nvPr>
        </p:nvSpPr>
        <p:spPr/>
        <p:txBody>
          <a:bodyPr>
            <a:normAutofit/>
          </a:bodyPr>
          <a:lstStyle/>
          <a:p>
            <a:r>
              <a:rPr lang="en-GB" sz="1800" b="0" i="0" u="none" strike="noStrike" baseline="0" dirty="0">
                <a:solidFill>
                  <a:schemeClr val="tx1"/>
                </a:solidFill>
                <a:latin typeface="Comic Sans MS" panose="030F0702030302020204" pitchFamily="66" charset="0"/>
              </a:rPr>
              <a:t>X education wants to know most promising leads.</a:t>
            </a:r>
          </a:p>
          <a:p>
            <a:r>
              <a:rPr lang="en-GB" sz="1800" i="0" u="none" strike="noStrike" baseline="0" dirty="0">
                <a:solidFill>
                  <a:srgbClr val="000000"/>
                </a:solidFill>
                <a:latin typeface="Comic Sans MS" panose="030F0702030302020204" pitchFamily="66" charset="0"/>
              </a:rPr>
              <a:t>The company needs a model wherein you a lead score is assigned to each of the leads such that the customers with higher lead score have a higher conversion chance and the customers with lower lead score have a lower conversion chance. </a:t>
            </a:r>
            <a:endParaRPr lang="en-GB" dirty="0">
              <a:solidFill>
                <a:schemeClr val="tx1"/>
              </a:solidFill>
              <a:latin typeface="Comic Sans MS" panose="030F0702030302020204" pitchFamily="66" charset="0"/>
            </a:endParaRPr>
          </a:p>
          <a:p>
            <a:r>
              <a:rPr lang="en-GB" sz="1800" i="0" u="none" strike="noStrike" baseline="0" dirty="0">
                <a:solidFill>
                  <a:srgbClr val="000000"/>
                </a:solidFill>
                <a:latin typeface="Comic Sans MS" panose="030F0702030302020204" pitchFamily="66" charset="0"/>
              </a:rPr>
              <a:t>The CEO, in particular, has given a ballpark of the target lead conversion rate to be around 80%.</a:t>
            </a:r>
            <a:endParaRPr lang="en-GB" sz="1800" i="0" u="none" strike="noStrike" baseline="0" dirty="0">
              <a:solidFill>
                <a:schemeClr val="tx1"/>
              </a:solidFill>
              <a:latin typeface="Comic Sans MS" panose="030F0702030302020204" pitchFamily="66" charset="0"/>
            </a:endParaRPr>
          </a:p>
          <a:p>
            <a:r>
              <a:rPr lang="en-GB" sz="1800" b="0" i="0" u="none" strike="noStrike" baseline="0" dirty="0">
                <a:solidFill>
                  <a:schemeClr val="tx1"/>
                </a:solidFill>
                <a:latin typeface="Comic Sans MS" panose="030F0702030302020204" pitchFamily="66" charset="0"/>
              </a:rPr>
              <a:t>Deployment of model for the future uses</a:t>
            </a:r>
          </a:p>
          <a:p>
            <a:endParaRPr lang="en-GB" sz="1800" b="0" i="0" u="none" strike="noStrike" baseline="0" dirty="0">
              <a:solidFill>
                <a:schemeClr val="tx1"/>
              </a:solidFill>
              <a:latin typeface="Century Gothic" panose="020B0502020202020204" pitchFamily="34" charset="0"/>
            </a:endParaRPr>
          </a:p>
          <a:p>
            <a:endParaRPr lang="en-GB" b="1" i="0" dirty="0">
              <a:solidFill>
                <a:schemeClr val="tx1"/>
              </a:solidFill>
              <a:effectLst/>
              <a:latin typeface="Comic Sans MS" panose="030F0702030302020204" pitchFamily="66" charset="0"/>
            </a:endParaRPr>
          </a:p>
          <a:p>
            <a:endParaRPr lang="en-UG" dirty="0"/>
          </a:p>
        </p:txBody>
      </p:sp>
    </p:spTree>
    <p:extLst>
      <p:ext uri="{BB962C8B-B14F-4D97-AF65-F5344CB8AC3E}">
        <p14:creationId xmlns:p14="http://schemas.microsoft.com/office/powerpoint/2010/main" val="1935531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4F0BA-02A4-CEC2-C7C9-AB04EFF0BA42}"/>
              </a:ext>
            </a:extLst>
          </p:cNvPr>
          <p:cNvSpPr>
            <a:spLocks noGrp="1"/>
          </p:cNvSpPr>
          <p:nvPr>
            <p:ph type="title"/>
          </p:nvPr>
        </p:nvSpPr>
        <p:spPr>
          <a:xfrm>
            <a:off x="677334" y="609600"/>
            <a:ext cx="8596668" cy="606950"/>
          </a:xfrm>
        </p:spPr>
        <p:txBody>
          <a:bodyPr>
            <a:normAutofit fontScale="90000"/>
          </a:bodyPr>
          <a:lstStyle/>
          <a:p>
            <a:r>
              <a:rPr lang="en-US" dirty="0"/>
              <a:t>Methodologies followed to analysis:</a:t>
            </a:r>
            <a:br>
              <a:rPr lang="en-US" dirty="0"/>
            </a:br>
            <a:br>
              <a:rPr lang="en-US" dirty="0"/>
            </a:br>
            <a:endParaRPr lang="en-UG" dirty="0"/>
          </a:p>
        </p:txBody>
      </p:sp>
      <p:sp>
        <p:nvSpPr>
          <p:cNvPr id="3" name="Content Placeholder 2">
            <a:extLst>
              <a:ext uri="{FF2B5EF4-FFF2-40B4-BE49-F238E27FC236}">
                <a16:creationId xmlns:a16="http://schemas.microsoft.com/office/drawing/2014/main" id="{35E47E91-1436-2101-2ED3-9F155EF79EF9}"/>
              </a:ext>
            </a:extLst>
          </p:cNvPr>
          <p:cNvSpPr>
            <a:spLocks noGrp="1"/>
          </p:cNvSpPr>
          <p:nvPr>
            <p:ph idx="1"/>
          </p:nvPr>
        </p:nvSpPr>
        <p:spPr>
          <a:xfrm>
            <a:off x="677334" y="1216551"/>
            <a:ext cx="8596668" cy="4824812"/>
          </a:xfrm>
        </p:spPr>
        <p:txBody>
          <a:bodyPr>
            <a:normAutofit fontScale="25000" lnSpcReduction="20000"/>
          </a:bodyPr>
          <a:lstStyle/>
          <a:p>
            <a:endParaRPr lang="en-GB" dirty="0">
              <a:solidFill>
                <a:srgbClr val="242424"/>
              </a:solidFill>
              <a:latin typeface="Comic Sans MS" panose="030F0702030302020204" pitchFamily="66" charset="0"/>
            </a:endParaRPr>
          </a:p>
          <a:p>
            <a:pPr>
              <a:buFont typeface="Wingdings" panose="05000000000000000000" pitchFamily="2" charset="2"/>
              <a:buChar char="Ø"/>
            </a:pPr>
            <a:r>
              <a:rPr lang="en-US" sz="6400" b="0" i="0" u="none" strike="noStrike" baseline="0" dirty="0">
                <a:solidFill>
                  <a:schemeClr val="tx2"/>
                </a:solidFill>
                <a:latin typeface="Comic Sans MS" panose="030F0702030302020204" pitchFamily="66" charset="0"/>
              </a:rPr>
              <a:t>	</a:t>
            </a:r>
            <a:r>
              <a:rPr lang="en-GB" sz="6400" b="0" i="0" u="none" strike="noStrike" baseline="0" dirty="0">
                <a:solidFill>
                  <a:schemeClr val="tx2"/>
                </a:solidFill>
                <a:latin typeface="Comic Sans MS" panose="030F0702030302020204" pitchFamily="66" charset="0"/>
              </a:rPr>
              <a:t>Data cleaning and data manipulation.</a:t>
            </a:r>
          </a:p>
          <a:p>
            <a:pPr marL="0" indent="0">
              <a:buNone/>
            </a:pPr>
            <a:r>
              <a:rPr lang="en-GB" sz="6400" b="0" i="0" u="none" strike="noStrike" baseline="0" dirty="0">
                <a:solidFill>
                  <a:schemeClr val="tx2"/>
                </a:solidFill>
                <a:latin typeface="Comic Sans MS" panose="030F0702030302020204" pitchFamily="66" charset="0"/>
              </a:rPr>
              <a:t>	1.Check and handle duplicate data.</a:t>
            </a:r>
          </a:p>
          <a:p>
            <a:pPr marL="0" indent="0">
              <a:buNone/>
            </a:pPr>
            <a:r>
              <a:rPr lang="en-GB" sz="6400" dirty="0">
                <a:solidFill>
                  <a:schemeClr val="tx2"/>
                </a:solidFill>
                <a:latin typeface="Comic Sans MS" panose="030F0702030302020204" pitchFamily="66" charset="0"/>
              </a:rPr>
              <a:t>	</a:t>
            </a:r>
            <a:r>
              <a:rPr lang="en-GB" sz="6400" b="0" i="0" u="none" strike="noStrike" baseline="0" dirty="0">
                <a:solidFill>
                  <a:schemeClr val="tx2"/>
                </a:solidFill>
                <a:latin typeface="Comic Sans MS" panose="030F0702030302020204" pitchFamily="66" charset="0"/>
              </a:rPr>
              <a:t>2.Check and handle NA values and missing values.</a:t>
            </a:r>
          </a:p>
          <a:p>
            <a:pPr marL="0" indent="0">
              <a:buNone/>
            </a:pPr>
            <a:r>
              <a:rPr lang="en-GB" sz="6400" dirty="0">
                <a:solidFill>
                  <a:schemeClr val="tx2"/>
                </a:solidFill>
                <a:latin typeface="Comic Sans MS" panose="030F0702030302020204" pitchFamily="66" charset="0"/>
              </a:rPr>
              <a:t>	</a:t>
            </a:r>
            <a:r>
              <a:rPr lang="en-GB" sz="6400" b="0" i="0" u="none" strike="noStrike" baseline="0" dirty="0">
                <a:solidFill>
                  <a:schemeClr val="tx2"/>
                </a:solidFill>
                <a:latin typeface="Comic Sans MS" panose="030F0702030302020204" pitchFamily="66" charset="0"/>
              </a:rPr>
              <a:t>3.Drop columns, if it contains large amount of missing values and not useful for 	the analysis.</a:t>
            </a:r>
          </a:p>
          <a:p>
            <a:pPr marL="0" indent="0">
              <a:buNone/>
            </a:pPr>
            <a:r>
              <a:rPr lang="en-GB" sz="6400" b="0" i="0" u="none" strike="noStrike" baseline="0" dirty="0">
                <a:solidFill>
                  <a:schemeClr val="tx2"/>
                </a:solidFill>
                <a:latin typeface="Comic Sans MS" panose="030F0702030302020204" pitchFamily="66" charset="0"/>
              </a:rPr>
              <a:t>	4.Imputation of the values, if necessary.</a:t>
            </a:r>
          </a:p>
          <a:p>
            <a:pPr marL="0" indent="0">
              <a:buNone/>
            </a:pPr>
            <a:r>
              <a:rPr lang="en-GB" sz="6400" b="0" i="0" u="none" strike="noStrike" baseline="0" dirty="0">
                <a:solidFill>
                  <a:schemeClr val="tx2"/>
                </a:solidFill>
                <a:latin typeface="Comic Sans MS" panose="030F0702030302020204" pitchFamily="66" charset="0"/>
              </a:rPr>
              <a:t>	5.Check and handle outliers in data.</a:t>
            </a:r>
          </a:p>
          <a:p>
            <a:pPr marL="0" indent="0">
              <a:buNone/>
            </a:pPr>
            <a:endParaRPr lang="en-GB" sz="6400" b="0" i="0" u="none" strike="noStrike" baseline="0" dirty="0">
              <a:solidFill>
                <a:schemeClr val="tx2"/>
              </a:solidFill>
              <a:latin typeface="Comic Sans MS" panose="030F0702030302020204" pitchFamily="66" charset="0"/>
            </a:endParaRPr>
          </a:p>
          <a:p>
            <a:pPr>
              <a:buFont typeface="Wingdings" panose="05000000000000000000" pitchFamily="2" charset="2"/>
              <a:buChar char="Ø"/>
            </a:pPr>
            <a:r>
              <a:rPr lang="en-US" sz="6400" b="0" i="0" u="none" strike="noStrike" baseline="0" dirty="0">
                <a:solidFill>
                  <a:schemeClr val="tx2"/>
                </a:solidFill>
                <a:latin typeface="Comic Sans MS" panose="030F0702030302020204" pitchFamily="66" charset="0"/>
              </a:rPr>
              <a:t>	</a:t>
            </a:r>
            <a:r>
              <a:rPr lang="en-UG" sz="6400" b="0" i="0" u="none" strike="noStrike" baseline="0" dirty="0">
                <a:solidFill>
                  <a:schemeClr val="tx2"/>
                </a:solidFill>
                <a:latin typeface="Comic Sans MS" panose="030F0702030302020204" pitchFamily="66" charset="0"/>
              </a:rPr>
              <a:t>EDA</a:t>
            </a:r>
          </a:p>
          <a:p>
            <a:pPr marL="0" indent="0">
              <a:buNone/>
            </a:pPr>
            <a:r>
              <a:rPr lang="en-GB" sz="6400" b="0" i="0" u="none" strike="noStrike" baseline="0" dirty="0">
                <a:solidFill>
                  <a:schemeClr val="tx2"/>
                </a:solidFill>
                <a:latin typeface="Comic Sans MS" panose="030F0702030302020204" pitchFamily="66" charset="0"/>
              </a:rPr>
              <a:t>	1.Univariate data analysis: value count, distribution of variable etc.</a:t>
            </a:r>
          </a:p>
          <a:p>
            <a:pPr marL="0" indent="0">
              <a:buNone/>
            </a:pPr>
            <a:r>
              <a:rPr lang="en-GB" sz="6400" b="0" i="0" u="none" strike="noStrike" baseline="0" dirty="0">
                <a:solidFill>
                  <a:schemeClr val="tx2"/>
                </a:solidFill>
                <a:latin typeface="Comic Sans MS" panose="030F0702030302020204" pitchFamily="66" charset="0"/>
              </a:rPr>
              <a:t>	2.Bivariate data analysis: correlation coefficients and pattern between the 		variables etc.</a:t>
            </a:r>
          </a:p>
          <a:p>
            <a:pPr marL="0" indent="0">
              <a:buNone/>
            </a:pPr>
            <a:r>
              <a:rPr lang="en-CA" sz="6400" dirty="0">
                <a:solidFill>
                  <a:schemeClr val="tx2"/>
                </a:solidFill>
                <a:latin typeface="Comic Sans MS" panose="030F0702030302020204" pitchFamily="66" charset="0"/>
              </a:rPr>
              <a:t>	3. Using different plot like count/bar/pie/</a:t>
            </a:r>
            <a:r>
              <a:rPr lang="en-CA" sz="6400" dirty="0" err="1">
                <a:solidFill>
                  <a:schemeClr val="tx2"/>
                </a:solidFill>
                <a:latin typeface="Comic Sans MS" panose="030F0702030302020204" pitchFamily="66" charset="0"/>
              </a:rPr>
              <a:t>hitmap</a:t>
            </a:r>
            <a:endParaRPr lang="en-CA" sz="6400" dirty="0">
              <a:solidFill>
                <a:schemeClr val="tx2"/>
              </a:solidFill>
              <a:latin typeface="Comic Sans MS" panose="030F0702030302020204" pitchFamily="66" charset="0"/>
            </a:endParaRPr>
          </a:p>
          <a:p>
            <a:endParaRPr lang="en-CA" sz="6400" b="1" i="0" dirty="0">
              <a:solidFill>
                <a:schemeClr val="tx2"/>
              </a:solidFill>
              <a:effectLst/>
              <a:latin typeface="Comic Sans MS" panose="030F0702030302020204" pitchFamily="66" charset="0"/>
            </a:endParaRPr>
          </a:p>
          <a:p>
            <a:endParaRPr lang="en-UG" dirty="0">
              <a:latin typeface="Comic Sans MS" panose="030F0702030302020204" pitchFamily="66" charset="0"/>
            </a:endParaRPr>
          </a:p>
        </p:txBody>
      </p:sp>
    </p:spTree>
    <p:extLst>
      <p:ext uri="{BB962C8B-B14F-4D97-AF65-F5344CB8AC3E}">
        <p14:creationId xmlns:p14="http://schemas.microsoft.com/office/powerpoint/2010/main" val="1035971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4F0BA-02A4-CEC2-C7C9-AB04EFF0BA42}"/>
              </a:ext>
            </a:extLst>
          </p:cNvPr>
          <p:cNvSpPr>
            <a:spLocks noGrp="1"/>
          </p:cNvSpPr>
          <p:nvPr>
            <p:ph type="title"/>
          </p:nvPr>
        </p:nvSpPr>
        <p:spPr>
          <a:xfrm>
            <a:off x="677334" y="609600"/>
            <a:ext cx="8596668" cy="606950"/>
          </a:xfrm>
        </p:spPr>
        <p:txBody>
          <a:bodyPr>
            <a:normAutofit fontScale="90000"/>
          </a:bodyPr>
          <a:lstStyle/>
          <a:p>
            <a:r>
              <a:rPr lang="en-US" dirty="0"/>
              <a:t>Methodologies followed to analysis:</a:t>
            </a:r>
            <a:br>
              <a:rPr lang="en-US" dirty="0"/>
            </a:br>
            <a:br>
              <a:rPr lang="en-US" dirty="0"/>
            </a:br>
            <a:r>
              <a:rPr lang="en-US" dirty="0"/>
              <a:t>	</a:t>
            </a:r>
            <a:endParaRPr lang="en-UG" dirty="0"/>
          </a:p>
        </p:txBody>
      </p:sp>
      <p:sp>
        <p:nvSpPr>
          <p:cNvPr id="3" name="Content Placeholder 2">
            <a:extLst>
              <a:ext uri="{FF2B5EF4-FFF2-40B4-BE49-F238E27FC236}">
                <a16:creationId xmlns:a16="http://schemas.microsoft.com/office/drawing/2014/main" id="{35E47E91-1436-2101-2ED3-9F155EF79EF9}"/>
              </a:ext>
            </a:extLst>
          </p:cNvPr>
          <p:cNvSpPr>
            <a:spLocks noGrp="1"/>
          </p:cNvSpPr>
          <p:nvPr>
            <p:ph idx="1"/>
          </p:nvPr>
        </p:nvSpPr>
        <p:spPr>
          <a:xfrm>
            <a:off x="677334" y="1216551"/>
            <a:ext cx="8596668" cy="4824812"/>
          </a:xfrm>
        </p:spPr>
        <p:txBody>
          <a:bodyPr>
            <a:normAutofit/>
          </a:bodyPr>
          <a:lstStyle/>
          <a:p>
            <a:endParaRPr lang="en-GB" sz="1600" dirty="0">
              <a:solidFill>
                <a:srgbClr val="242424"/>
              </a:solidFill>
              <a:latin typeface="Comic Sans MS" panose="030F0702030302020204" pitchFamily="66" charset="0"/>
            </a:endParaRPr>
          </a:p>
          <a:p>
            <a:r>
              <a:rPr lang="en-GB" sz="1600" b="0" i="0" u="none" strike="noStrike" baseline="0" dirty="0">
                <a:solidFill>
                  <a:schemeClr val="tx2"/>
                </a:solidFill>
                <a:latin typeface="Comic Sans MS" panose="030F0702030302020204" pitchFamily="66" charset="0"/>
              </a:rPr>
              <a:t>Feature Scaling &amp; Dummy Variables and encoding of the data.</a:t>
            </a:r>
          </a:p>
          <a:p>
            <a:r>
              <a:rPr lang="en-GB" sz="1800" b="0" i="0" u="none" strike="noStrike" baseline="0" dirty="0">
                <a:solidFill>
                  <a:srgbClr val="000000"/>
                </a:solidFill>
                <a:latin typeface="Times New Roman" panose="02020603050405020304" pitchFamily="18" charset="0"/>
              </a:rPr>
              <a:t>Splitting the data into Test and Train dataset</a:t>
            </a:r>
          </a:p>
          <a:p>
            <a:r>
              <a:rPr lang="en-GB" sz="1600" b="0" i="0" u="none" strike="noStrike" baseline="0" dirty="0">
                <a:solidFill>
                  <a:schemeClr val="tx2"/>
                </a:solidFill>
                <a:latin typeface="Comic Sans MS" panose="030F0702030302020204" pitchFamily="66" charset="0"/>
              </a:rPr>
              <a:t>Classification technique: logistic regression used for the model making and prediction.</a:t>
            </a:r>
          </a:p>
          <a:p>
            <a:r>
              <a:rPr lang="en-GB" sz="1600" b="0" i="0" u="none" strike="noStrike" baseline="0" dirty="0">
                <a:solidFill>
                  <a:schemeClr val="tx2"/>
                </a:solidFill>
                <a:latin typeface="Comic Sans MS" panose="030F0702030302020204" pitchFamily="66" charset="0"/>
              </a:rPr>
              <a:t>Evaluation the model by using different metrics like Specificity and sensitivity</a:t>
            </a:r>
          </a:p>
          <a:p>
            <a:pPr marL="0" indent="0">
              <a:buNone/>
            </a:pPr>
            <a:r>
              <a:rPr lang="en-GB" sz="1600" dirty="0">
                <a:solidFill>
                  <a:schemeClr val="tx2"/>
                </a:solidFill>
                <a:latin typeface="Comic Sans MS" panose="030F0702030302020204" pitchFamily="66" charset="0"/>
              </a:rPr>
              <a:t>	or precision and Recall</a:t>
            </a:r>
            <a:endParaRPr lang="en-GB" sz="1600" b="0" i="0" u="none" strike="noStrike" baseline="0" dirty="0">
              <a:solidFill>
                <a:schemeClr val="tx2"/>
              </a:solidFill>
              <a:latin typeface="Comic Sans MS" panose="030F0702030302020204" pitchFamily="66" charset="0"/>
            </a:endParaRPr>
          </a:p>
          <a:p>
            <a:r>
              <a:rPr lang="en-UG" sz="1600" b="0" i="0" u="none" strike="noStrike" baseline="0" dirty="0">
                <a:solidFill>
                  <a:schemeClr val="tx2"/>
                </a:solidFill>
                <a:latin typeface="Comic Sans MS" panose="030F0702030302020204" pitchFamily="66" charset="0"/>
              </a:rPr>
              <a:t>Validation of the model.</a:t>
            </a:r>
          </a:p>
          <a:p>
            <a:r>
              <a:rPr lang="en-UG" sz="1600" b="0" i="0" u="none" strike="noStrike" baseline="0" dirty="0">
                <a:solidFill>
                  <a:schemeClr val="tx2"/>
                </a:solidFill>
                <a:latin typeface="Comic Sans MS" panose="030F0702030302020204" pitchFamily="66" charset="0"/>
              </a:rPr>
              <a:t>Model presentation.</a:t>
            </a:r>
          </a:p>
          <a:p>
            <a:r>
              <a:rPr lang="en-UG" sz="1600" b="0" i="0" u="none" strike="noStrike" baseline="0" dirty="0">
                <a:solidFill>
                  <a:schemeClr val="tx2"/>
                </a:solidFill>
                <a:latin typeface="Comic Sans MS" panose="030F0702030302020204" pitchFamily="66" charset="0"/>
              </a:rPr>
              <a:t>Conclusions and recommendations.</a:t>
            </a:r>
          </a:p>
          <a:p>
            <a:pPr>
              <a:buFont typeface="Wingdings" panose="05000000000000000000" pitchFamily="2" charset="2"/>
              <a:buChar char="Ø"/>
            </a:pPr>
            <a:endParaRPr lang="en-UG" sz="1600" dirty="0">
              <a:latin typeface="Comic Sans MS" panose="030F0702030302020204" pitchFamily="66" charset="0"/>
            </a:endParaRPr>
          </a:p>
        </p:txBody>
      </p:sp>
    </p:spTree>
    <p:extLst>
      <p:ext uri="{BB962C8B-B14F-4D97-AF65-F5344CB8AC3E}">
        <p14:creationId xmlns:p14="http://schemas.microsoft.com/office/powerpoint/2010/main" val="769748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4F0BA-02A4-CEC2-C7C9-AB04EFF0BA42}"/>
              </a:ext>
            </a:extLst>
          </p:cNvPr>
          <p:cNvSpPr>
            <a:spLocks noGrp="1"/>
          </p:cNvSpPr>
          <p:nvPr>
            <p:ph type="title"/>
          </p:nvPr>
        </p:nvSpPr>
        <p:spPr>
          <a:xfrm>
            <a:off x="677334" y="609600"/>
            <a:ext cx="8596668" cy="606950"/>
          </a:xfrm>
        </p:spPr>
        <p:txBody>
          <a:bodyPr>
            <a:normAutofit fontScale="90000"/>
          </a:bodyPr>
          <a:lstStyle/>
          <a:p>
            <a:r>
              <a:rPr lang="en-US" dirty="0"/>
              <a:t>Methodologies followed to analysis:</a:t>
            </a:r>
            <a:br>
              <a:rPr lang="en-US" dirty="0"/>
            </a:br>
            <a:br>
              <a:rPr lang="en-US" dirty="0"/>
            </a:br>
            <a:r>
              <a:rPr lang="en-US" dirty="0"/>
              <a:t>	</a:t>
            </a:r>
            <a:endParaRPr lang="en-UG" dirty="0"/>
          </a:p>
        </p:txBody>
      </p:sp>
      <p:sp>
        <p:nvSpPr>
          <p:cNvPr id="3" name="Content Placeholder 2">
            <a:extLst>
              <a:ext uri="{FF2B5EF4-FFF2-40B4-BE49-F238E27FC236}">
                <a16:creationId xmlns:a16="http://schemas.microsoft.com/office/drawing/2014/main" id="{35E47E91-1436-2101-2ED3-9F155EF79EF9}"/>
              </a:ext>
            </a:extLst>
          </p:cNvPr>
          <p:cNvSpPr>
            <a:spLocks noGrp="1"/>
          </p:cNvSpPr>
          <p:nvPr>
            <p:ph idx="1"/>
          </p:nvPr>
        </p:nvSpPr>
        <p:spPr>
          <a:xfrm>
            <a:off x="677333" y="1216551"/>
            <a:ext cx="11170110" cy="4824812"/>
          </a:xfrm>
        </p:spPr>
        <p:txBody>
          <a:bodyPr>
            <a:normAutofit/>
          </a:bodyPr>
          <a:lstStyle/>
          <a:p>
            <a:endParaRPr lang="en-GB" sz="1600" dirty="0">
              <a:solidFill>
                <a:srgbClr val="242424"/>
              </a:solidFill>
              <a:latin typeface="Comic Sans MS" panose="030F0702030302020204" pitchFamily="66" charset="0"/>
            </a:endParaRPr>
          </a:p>
          <a:p>
            <a:pPr>
              <a:buFont typeface="Wingdings" panose="05000000000000000000" pitchFamily="2" charset="2"/>
              <a:buChar char="Ø"/>
            </a:pPr>
            <a:endParaRPr lang="en-UG" sz="1600" dirty="0">
              <a:latin typeface="Comic Sans MS" panose="030F0702030302020204" pitchFamily="66" charset="0"/>
            </a:endParaRPr>
          </a:p>
        </p:txBody>
      </p:sp>
      <p:sp>
        <p:nvSpPr>
          <p:cNvPr id="4" name="TextBox 3">
            <a:extLst>
              <a:ext uri="{FF2B5EF4-FFF2-40B4-BE49-F238E27FC236}">
                <a16:creationId xmlns:a16="http://schemas.microsoft.com/office/drawing/2014/main" id="{8EC58980-EA5F-5646-EAF0-7D3286129FF7}"/>
              </a:ext>
            </a:extLst>
          </p:cNvPr>
          <p:cNvSpPr txBox="1"/>
          <p:nvPr/>
        </p:nvSpPr>
        <p:spPr>
          <a:xfrm>
            <a:off x="946203" y="1431235"/>
            <a:ext cx="2695493" cy="28931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r>
              <a:rPr lang="en-US" sz="1400" dirty="0">
                <a:solidFill>
                  <a:schemeClr val="tx2"/>
                </a:solidFill>
              </a:rPr>
              <a:t>Data Sourcing, clearing and preparation:</a:t>
            </a:r>
          </a:p>
          <a:p>
            <a:endParaRPr lang="en-US" sz="1400" dirty="0">
              <a:solidFill>
                <a:schemeClr val="tx2"/>
              </a:solidFill>
            </a:endParaRPr>
          </a:p>
          <a:p>
            <a:pPr marL="342900" indent="-342900">
              <a:buAutoNum type="arabicPeriod"/>
            </a:pPr>
            <a:r>
              <a:rPr lang="en-US" sz="1400" dirty="0">
                <a:solidFill>
                  <a:schemeClr val="tx2"/>
                </a:solidFill>
              </a:rPr>
              <a:t>Read the data from sources</a:t>
            </a:r>
          </a:p>
          <a:p>
            <a:pPr marL="342900" indent="-342900">
              <a:buAutoNum type="arabicPeriod"/>
            </a:pPr>
            <a:r>
              <a:rPr lang="en-US" sz="1400" dirty="0">
                <a:solidFill>
                  <a:schemeClr val="tx2"/>
                </a:solidFill>
              </a:rPr>
              <a:t>Convert the data in clean format so it is suitable for analysis</a:t>
            </a:r>
          </a:p>
          <a:p>
            <a:pPr marL="342900" indent="-342900">
              <a:buAutoNum type="arabicPeriod"/>
            </a:pPr>
            <a:r>
              <a:rPr lang="en-US" sz="1400" dirty="0">
                <a:solidFill>
                  <a:schemeClr val="tx2"/>
                </a:solidFill>
              </a:rPr>
              <a:t>Remove duplicate data if any</a:t>
            </a:r>
          </a:p>
          <a:p>
            <a:pPr marL="342900" indent="-342900">
              <a:buAutoNum type="arabicPeriod"/>
            </a:pPr>
            <a:r>
              <a:rPr lang="en-US" sz="1400" dirty="0">
                <a:solidFill>
                  <a:schemeClr val="tx2"/>
                </a:solidFill>
              </a:rPr>
              <a:t>Outlier treatment</a:t>
            </a:r>
          </a:p>
          <a:p>
            <a:pPr marL="342900" indent="-342900">
              <a:buAutoNum type="arabicPeriod"/>
            </a:pPr>
            <a:r>
              <a:rPr lang="en-US" sz="1400" dirty="0">
                <a:solidFill>
                  <a:schemeClr val="tx2"/>
                </a:solidFill>
              </a:rPr>
              <a:t>EDA</a:t>
            </a:r>
          </a:p>
          <a:p>
            <a:pPr marL="342900" indent="-342900">
              <a:buAutoNum type="arabicPeriod"/>
            </a:pPr>
            <a:r>
              <a:rPr lang="en-US" sz="1400" dirty="0">
                <a:solidFill>
                  <a:schemeClr val="tx2"/>
                </a:solidFill>
              </a:rPr>
              <a:t>Feature standardization</a:t>
            </a:r>
            <a:endParaRPr lang="en-UG" sz="1400" dirty="0">
              <a:solidFill>
                <a:schemeClr val="tx2"/>
              </a:solidFill>
            </a:endParaRPr>
          </a:p>
        </p:txBody>
      </p:sp>
      <p:sp>
        <p:nvSpPr>
          <p:cNvPr id="6" name="Arrow: Chevron 5">
            <a:extLst>
              <a:ext uri="{FF2B5EF4-FFF2-40B4-BE49-F238E27FC236}">
                <a16:creationId xmlns:a16="http://schemas.microsoft.com/office/drawing/2014/main" id="{493DAF35-BAB3-5C9B-BEF4-8B276D2DFDBA}"/>
              </a:ext>
            </a:extLst>
          </p:cNvPr>
          <p:cNvSpPr/>
          <p:nvPr/>
        </p:nvSpPr>
        <p:spPr>
          <a:xfrm>
            <a:off x="3888188" y="2910177"/>
            <a:ext cx="866692" cy="405517"/>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G">
              <a:solidFill>
                <a:schemeClr val="tx1"/>
              </a:solidFill>
            </a:endParaRPr>
          </a:p>
        </p:txBody>
      </p:sp>
      <p:sp>
        <p:nvSpPr>
          <p:cNvPr id="7" name="TextBox 6">
            <a:extLst>
              <a:ext uri="{FF2B5EF4-FFF2-40B4-BE49-F238E27FC236}">
                <a16:creationId xmlns:a16="http://schemas.microsoft.com/office/drawing/2014/main" id="{823866B4-07D5-BFAD-8128-A4B831C6D222}"/>
              </a:ext>
            </a:extLst>
          </p:cNvPr>
          <p:cNvSpPr txBox="1"/>
          <p:nvPr/>
        </p:nvSpPr>
        <p:spPr>
          <a:xfrm>
            <a:off x="4882688" y="2312716"/>
            <a:ext cx="2695493" cy="16004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r>
              <a:rPr lang="en-US" sz="1400" dirty="0">
                <a:solidFill>
                  <a:schemeClr val="tx2"/>
                </a:solidFill>
              </a:rPr>
              <a:t>Feature scaling and splitting of data:</a:t>
            </a:r>
          </a:p>
          <a:p>
            <a:endParaRPr lang="en-US" sz="1400" dirty="0">
              <a:solidFill>
                <a:schemeClr val="tx2"/>
              </a:solidFill>
            </a:endParaRPr>
          </a:p>
          <a:p>
            <a:pPr marL="342900" indent="-342900">
              <a:buAutoNum type="arabicPeriod"/>
            </a:pPr>
            <a:r>
              <a:rPr lang="en-US" sz="1400" dirty="0">
                <a:solidFill>
                  <a:schemeClr val="tx2"/>
                </a:solidFill>
              </a:rPr>
              <a:t>Feature scaling of numeric data</a:t>
            </a:r>
          </a:p>
          <a:p>
            <a:pPr marL="342900" indent="-342900">
              <a:buAutoNum type="arabicPeriod"/>
            </a:pPr>
            <a:r>
              <a:rPr lang="en-US" sz="1400" dirty="0">
                <a:solidFill>
                  <a:schemeClr val="tx2"/>
                </a:solidFill>
              </a:rPr>
              <a:t>Splitting data in to train and test at ratio of 70:30</a:t>
            </a:r>
          </a:p>
        </p:txBody>
      </p:sp>
      <p:sp>
        <p:nvSpPr>
          <p:cNvPr id="8" name="Arrow: Chevron 7">
            <a:extLst>
              <a:ext uri="{FF2B5EF4-FFF2-40B4-BE49-F238E27FC236}">
                <a16:creationId xmlns:a16="http://schemas.microsoft.com/office/drawing/2014/main" id="{0839823A-4403-6B9F-BDB0-BA329600A169}"/>
              </a:ext>
            </a:extLst>
          </p:cNvPr>
          <p:cNvSpPr/>
          <p:nvPr/>
        </p:nvSpPr>
        <p:spPr>
          <a:xfrm>
            <a:off x="7891949" y="2727296"/>
            <a:ext cx="866692" cy="405517"/>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G">
              <a:solidFill>
                <a:schemeClr val="tx1"/>
              </a:solidFill>
            </a:endParaRPr>
          </a:p>
        </p:txBody>
      </p:sp>
      <p:sp>
        <p:nvSpPr>
          <p:cNvPr id="9" name="TextBox 8">
            <a:extLst>
              <a:ext uri="{FF2B5EF4-FFF2-40B4-BE49-F238E27FC236}">
                <a16:creationId xmlns:a16="http://schemas.microsoft.com/office/drawing/2014/main" id="{F8EB408D-E1C5-E45B-C28C-F1D2FC9D62E1}"/>
              </a:ext>
            </a:extLst>
          </p:cNvPr>
          <p:cNvSpPr txBox="1"/>
          <p:nvPr/>
        </p:nvSpPr>
        <p:spPr>
          <a:xfrm>
            <a:off x="8819174" y="1280746"/>
            <a:ext cx="2695493" cy="267765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r>
              <a:rPr lang="en-US" sz="1400" dirty="0">
                <a:solidFill>
                  <a:schemeClr val="tx2"/>
                </a:solidFill>
              </a:rPr>
              <a:t>Model Building:</a:t>
            </a:r>
          </a:p>
          <a:p>
            <a:pPr marL="342900" indent="-342900">
              <a:buAutoNum type="arabicPeriod"/>
            </a:pPr>
            <a:r>
              <a:rPr lang="en-US" sz="1400" dirty="0">
                <a:solidFill>
                  <a:schemeClr val="tx2"/>
                </a:solidFill>
              </a:rPr>
              <a:t>Feature selection using REF</a:t>
            </a:r>
          </a:p>
          <a:p>
            <a:pPr marL="342900" indent="-342900">
              <a:buAutoNum type="arabicPeriod"/>
            </a:pPr>
            <a:r>
              <a:rPr lang="en-US" sz="1400" dirty="0">
                <a:solidFill>
                  <a:schemeClr val="tx2"/>
                </a:solidFill>
              </a:rPr>
              <a:t>Determine the optimal model using logistic regression</a:t>
            </a:r>
          </a:p>
          <a:p>
            <a:pPr marL="342900" indent="-342900">
              <a:buAutoNum type="arabicPeriod"/>
            </a:pPr>
            <a:r>
              <a:rPr lang="en-US" sz="1400" dirty="0">
                <a:solidFill>
                  <a:schemeClr val="tx2"/>
                </a:solidFill>
              </a:rPr>
              <a:t>Calculation of various metrics like accuracy, sensitivity, specificity, precision and recall</a:t>
            </a:r>
          </a:p>
          <a:p>
            <a:pPr marL="342900" indent="-342900">
              <a:buAutoNum type="arabicPeriod"/>
            </a:pPr>
            <a:r>
              <a:rPr lang="en-US" sz="1400" dirty="0">
                <a:solidFill>
                  <a:schemeClr val="tx2"/>
                </a:solidFill>
              </a:rPr>
              <a:t>Evaluation of model</a:t>
            </a:r>
          </a:p>
          <a:p>
            <a:pPr marL="342900" indent="-342900">
              <a:buAutoNum type="arabicPeriod"/>
            </a:pPr>
            <a:endParaRPr lang="en-US" sz="1400" dirty="0">
              <a:solidFill>
                <a:schemeClr val="tx2"/>
              </a:solidFill>
            </a:endParaRPr>
          </a:p>
        </p:txBody>
      </p:sp>
      <p:sp>
        <p:nvSpPr>
          <p:cNvPr id="12" name="TextBox 11">
            <a:extLst>
              <a:ext uri="{FF2B5EF4-FFF2-40B4-BE49-F238E27FC236}">
                <a16:creationId xmlns:a16="http://schemas.microsoft.com/office/drawing/2014/main" id="{A99EF53C-BC7C-1A64-3478-7CFE37BF272F}"/>
              </a:ext>
            </a:extLst>
          </p:cNvPr>
          <p:cNvSpPr txBox="1"/>
          <p:nvPr/>
        </p:nvSpPr>
        <p:spPr>
          <a:xfrm>
            <a:off x="6230434" y="4611231"/>
            <a:ext cx="2695493" cy="22467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r>
              <a:rPr lang="en-US" sz="1400" dirty="0">
                <a:solidFill>
                  <a:schemeClr val="tx2"/>
                </a:solidFill>
              </a:rPr>
              <a:t>Results</a:t>
            </a:r>
          </a:p>
          <a:p>
            <a:endParaRPr lang="en-US" sz="1400" dirty="0">
              <a:solidFill>
                <a:schemeClr val="tx2"/>
              </a:solidFill>
            </a:endParaRPr>
          </a:p>
          <a:p>
            <a:pPr marL="342900" indent="-342900">
              <a:buAutoNum type="arabicPeriod"/>
            </a:pPr>
            <a:r>
              <a:rPr lang="en-US" sz="1400" dirty="0">
                <a:solidFill>
                  <a:schemeClr val="tx2"/>
                </a:solidFill>
              </a:rPr>
              <a:t>Determine the lead score and check if target final rate more than 70% conversion rate.</a:t>
            </a:r>
          </a:p>
          <a:p>
            <a:pPr marL="342900" indent="-342900">
              <a:buAutoNum type="arabicPeriod"/>
            </a:pPr>
            <a:r>
              <a:rPr lang="en-US" sz="1400" dirty="0">
                <a:solidFill>
                  <a:schemeClr val="tx2"/>
                </a:solidFill>
              </a:rPr>
              <a:t>Evaluate final prediction on the test set using threshold limit</a:t>
            </a:r>
          </a:p>
          <a:p>
            <a:pPr marL="342900" indent="-342900">
              <a:buAutoNum type="arabicPeriod"/>
            </a:pPr>
            <a:endParaRPr lang="en-US" sz="1400" dirty="0">
              <a:solidFill>
                <a:schemeClr val="tx2"/>
              </a:solidFill>
            </a:endParaRPr>
          </a:p>
        </p:txBody>
      </p:sp>
      <p:sp>
        <p:nvSpPr>
          <p:cNvPr id="13" name="Arrow: Bent 12">
            <a:extLst>
              <a:ext uri="{FF2B5EF4-FFF2-40B4-BE49-F238E27FC236}">
                <a16:creationId xmlns:a16="http://schemas.microsoft.com/office/drawing/2014/main" id="{3BF08758-01A5-CF0C-8E26-DEC876AFBD7F}"/>
              </a:ext>
            </a:extLst>
          </p:cNvPr>
          <p:cNvSpPr/>
          <p:nvPr/>
        </p:nvSpPr>
        <p:spPr>
          <a:xfrm rot="10800000">
            <a:off x="9274002" y="4166483"/>
            <a:ext cx="752593" cy="803348"/>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G">
              <a:solidFill>
                <a:schemeClr val="tx1"/>
              </a:solidFill>
            </a:endParaRPr>
          </a:p>
        </p:txBody>
      </p:sp>
    </p:spTree>
    <p:extLst>
      <p:ext uri="{BB962C8B-B14F-4D97-AF65-F5344CB8AC3E}">
        <p14:creationId xmlns:p14="http://schemas.microsoft.com/office/powerpoint/2010/main" val="3862153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EDA45-289B-7FB0-3122-4104873E6CAC}"/>
              </a:ext>
            </a:extLst>
          </p:cNvPr>
          <p:cNvSpPr>
            <a:spLocks noGrp="1"/>
          </p:cNvSpPr>
          <p:nvPr>
            <p:ph type="title"/>
          </p:nvPr>
        </p:nvSpPr>
        <p:spPr>
          <a:xfrm>
            <a:off x="677334" y="609600"/>
            <a:ext cx="8596668" cy="662609"/>
          </a:xfrm>
        </p:spPr>
        <p:txBody>
          <a:bodyPr>
            <a:normAutofit fontScale="90000"/>
          </a:bodyPr>
          <a:lstStyle/>
          <a:p>
            <a:r>
              <a:rPr lang="en-CA" b="1" dirty="0">
                <a:solidFill>
                  <a:srgbClr val="242424"/>
                </a:solidFill>
                <a:latin typeface="sohne"/>
              </a:rPr>
              <a:t>Read and understand the data</a:t>
            </a:r>
            <a:r>
              <a:rPr lang="en-CA" b="1" i="0" dirty="0">
                <a:solidFill>
                  <a:srgbClr val="242424"/>
                </a:solidFill>
                <a:effectLst/>
                <a:latin typeface="sohne"/>
              </a:rPr>
              <a:t>:</a:t>
            </a:r>
            <a:br>
              <a:rPr lang="en-CA" b="1" i="0" dirty="0">
                <a:solidFill>
                  <a:srgbClr val="242424"/>
                </a:solidFill>
                <a:effectLst/>
                <a:latin typeface="sohne"/>
              </a:rPr>
            </a:br>
            <a:endParaRPr lang="en-UG" dirty="0"/>
          </a:p>
        </p:txBody>
      </p:sp>
      <p:sp>
        <p:nvSpPr>
          <p:cNvPr id="6" name="TextBox 5">
            <a:extLst>
              <a:ext uri="{FF2B5EF4-FFF2-40B4-BE49-F238E27FC236}">
                <a16:creationId xmlns:a16="http://schemas.microsoft.com/office/drawing/2014/main" id="{3B47C5F7-AA08-B277-1C98-0C9892427344}"/>
              </a:ext>
            </a:extLst>
          </p:cNvPr>
          <p:cNvSpPr txBox="1"/>
          <p:nvPr/>
        </p:nvSpPr>
        <p:spPr>
          <a:xfrm>
            <a:off x="5288437" y="1667607"/>
            <a:ext cx="4110087" cy="3970318"/>
          </a:xfrm>
          <a:prstGeom prst="rect">
            <a:avLst/>
          </a:prstGeom>
          <a:noFill/>
        </p:spPr>
        <p:txBody>
          <a:bodyPr wrap="square" rtlCol="0">
            <a:spAutoFit/>
          </a:bodyPr>
          <a:lstStyle/>
          <a:p>
            <a:pPr marL="342900" indent="-342900">
              <a:buAutoNum type="arabicPeriod"/>
            </a:pPr>
            <a:r>
              <a:rPr lang="en-GB" b="1" dirty="0">
                <a:solidFill>
                  <a:srgbClr val="242424"/>
                </a:solidFill>
                <a:latin typeface="source-serif-pro"/>
              </a:rPr>
              <a:t>There is total 9240 rows and 37 columns.</a:t>
            </a:r>
          </a:p>
          <a:p>
            <a:pPr marL="342900" indent="-342900">
              <a:buAutoNum type="arabicPeriod"/>
            </a:pPr>
            <a:endParaRPr lang="en-GB" b="1" dirty="0">
              <a:solidFill>
                <a:srgbClr val="242424"/>
              </a:solidFill>
              <a:latin typeface="source-serif-pro"/>
            </a:endParaRPr>
          </a:p>
          <a:p>
            <a:pPr marL="342900" indent="-342900">
              <a:buAutoNum type="arabicPeriod"/>
            </a:pPr>
            <a:r>
              <a:rPr lang="en-GB" b="1" dirty="0">
                <a:solidFill>
                  <a:srgbClr val="242424"/>
                </a:solidFill>
                <a:latin typeface="source-serif-pro"/>
              </a:rPr>
              <a:t>Out of 37 there are 7 numerical and rest 30 are categorical variables. </a:t>
            </a:r>
          </a:p>
          <a:p>
            <a:pPr marL="342900" indent="-342900">
              <a:buAutoNum type="arabicPeriod"/>
            </a:pPr>
            <a:endParaRPr lang="en-GB" b="1" dirty="0">
              <a:solidFill>
                <a:srgbClr val="242424"/>
              </a:solidFill>
              <a:latin typeface="source-serif-pro"/>
            </a:endParaRPr>
          </a:p>
          <a:p>
            <a:pPr marL="342900" indent="-342900">
              <a:buAutoNum type="arabicPeriod"/>
            </a:pPr>
            <a:r>
              <a:rPr lang="en-GB" b="1" dirty="0">
                <a:solidFill>
                  <a:srgbClr val="242424"/>
                </a:solidFill>
                <a:latin typeface="source-serif-pro"/>
              </a:rPr>
              <a:t>Out of 37 there are 17 heading which having null rows  and rest 20 are without null row.</a:t>
            </a:r>
          </a:p>
          <a:p>
            <a:pPr marL="342900" indent="-342900">
              <a:buAutoNum type="arabicPeriod"/>
            </a:pPr>
            <a:endParaRPr lang="en-GB" b="1" dirty="0">
              <a:solidFill>
                <a:srgbClr val="242424"/>
              </a:solidFill>
              <a:latin typeface="source-serif-pro"/>
            </a:endParaRPr>
          </a:p>
          <a:p>
            <a:pPr marL="342900" indent="-342900">
              <a:buAutoNum type="arabicPeriod"/>
            </a:pPr>
            <a:r>
              <a:rPr lang="en-GB" b="1" dirty="0">
                <a:solidFill>
                  <a:srgbClr val="242424"/>
                </a:solidFill>
                <a:latin typeface="source-serif-pro"/>
              </a:rPr>
              <a:t>There are outliers present mostly in '</a:t>
            </a:r>
            <a:r>
              <a:rPr lang="en-GB" b="1" dirty="0" err="1">
                <a:solidFill>
                  <a:srgbClr val="242424"/>
                </a:solidFill>
                <a:latin typeface="source-serif-pro"/>
              </a:rPr>
              <a:t>totalVisits</a:t>
            </a:r>
            <a:r>
              <a:rPr lang="en-GB" b="1" dirty="0">
                <a:solidFill>
                  <a:srgbClr val="242424"/>
                </a:solidFill>
                <a:latin typeface="source-serif-pro"/>
              </a:rPr>
              <a:t>','Total Time Spent on Website' and 'Page Views Per Visit’.</a:t>
            </a:r>
          </a:p>
          <a:p>
            <a:endParaRPr lang="en-GB" b="1" dirty="0">
              <a:solidFill>
                <a:srgbClr val="242424"/>
              </a:solidFill>
              <a:latin typeface="source-serif-pro"/>
            </a:endParaRPr>
          </a:p>
        </p:txBody>
      </p:sp>
      <p:graphicFrame>
        <p:nvGraphicFramePr>
          <p:cNvPr id="7" name="Content Placeholder 6">
            <a:extLst>
              <a:ext uri="{FF2B5EF4-FFF2-40B4-BE49-F238E27FC236}">
                <a16:creationId xmlns:a16="http://schemas.microsoft.com/office/drawing/2014/main" id="{23D0AF1C-D16E-9AF8-B06F-5581F7817D9F}"/>
              </a:ext>
            </a:extLst>
          </p:cNvPr>
          <p:cNvGraphicFramePr>
            <a:graphicFrameLocks noGrp="1"/>
          </p:cNvGraphicFramePr>
          <p:nvPr>
            <p:ph idx="1"/>
            <p:extLst>
              <p:ext uri="{D42A27DB-BD31-4B8C-83A1-F6EECF244321}">
                <p14:modId xmlns:p14="http://schemas.microsoft.com/office/powerpoint/2010/main" val="1284091049"/>
              </p:ext>
            </p:extLst>
          </p:nvPr>
        </p:nvGraphicFramePr>
        <p:xfrm>
          <a:off x="677863" y="2160588"/>
          <a:ext cx="4029309" cy="39460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20890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44B24-0E2B-4DCD-89CE-967B2987AABD}"/>
              </a:ext>
            </a:extLst>
          </p:cNvPr>
          <p:cNvSpPr>
            <a:spLocks noGrp="1"/>
          </p:cNvSpPr>
          <p:nvPr>
            <p:ph type="title"/>
          </p:nvPr>
        </p:nvSpPr>
        <p:spPr>
          <a:xfrm>
            <a:off x="677334" y="609600"/>
            <a:ext cx="8596668" cy="519485"/>
          </a:xfrm>
        </p:spPr>
        <p:txBody>
          <a:bodyPr>
            <a:normAutofit fontScale="90000"/>
          </a:bodyPr>
          <a:lstStyle/>
          <a:p>
            <a:r>
              <a:rPr lang="en-CA" sz="2700" b="1" i="0" dirty="0">
                <a:solidFill>
                  <a:srgbClr val="000000"/>
                </a:solidFill>
                <a:effectLst/>
                <a:latin typeface="Helvetica Neue"/>
              </a:rPr>
              <a:t>Exploratory Data Analysis</a:t>
            </a:r>
            <a:br>
              <a:rPr lang="en-CA" b="1" i="0" dirty="0">
                <a:solidFill>
                  <a:srgbClr val="000000"/>
                </a:solidFill>
                <a:effectLst/>
                <a:latin typeface="Helvetica Neue"/>
              </a:rPr>
            </a:br>
            <a:endParaRPr lang="en-UG" dirty="0"/>
          </a:p>
        </p:txBody>
      </p:sp>
      <p:sp>
        <p:nvSpPr>
          <p:cNvPr id="6" name="TextBox 5">
            <a:extLst>
              <a:ext uri="{FF2B5EF4-FFF2-40B4-BE49-F238E27FC236}">
                <a16:creationId xmlns:a16="http://schemas.microsoft.com/office/drawing/2014/main" id="{C5DED76A-B611-DAEA-A05F-0788778F8632}"/>
              </a:ext>
            </a:extLst>
          </p:cNvPr>
          <p:cNvSpPr txBox="1"/>
          <p:nvPr/>
        </p:nvSpPr>
        <p:spPr>
          <a:xfrm>
            <a:off x="7119778" y="1928971"/>
            <a:ext cx="3280528" cy="2308324"/>
          </a:xfrm>
          <a:prstGeom prst="rect">
            <a:avLst/>
          </a:prstGeom>
          <a:noFill/>
        </p:spPr>
        <p:txBody>
          <a:bodyPr wrap="square" rtlCol="0">
            <a:spAutoFit/>
          </a:bodyPr>
          <a:lstStyle/>
          <a:p>
            <a:pPr marL="342900" indent="-342900">
              <a:buAutoNum type="arabicPeriod"/>
            </a:pPr>
            <a:r>
              <a:rPr lang="en-US" dirty="0"/>
              <a:t>We have around 39% conversion rate in total.</a:t>
            </a:r>
          </a:p>
          <a:p>
            <a:pPr marL="342900" indent="-342900">
              <a:buAutoNum type="arabicPeriod"/>
            </a:pPr>
            <a:endParaRPr lang="en-US" dirty="0"/>
          </a:p>
          <a:p>
            <a:pPr marL="342900" indent="-342900">
              <a:buAutoNum type="arabicPeriod"/>
            </a:pPr>
            <a:r>
              <a:rPr lang="en-GB" dirty="0">
                <a:solidFill>
                  <a:srgbClr val="000000"/>
                </a:solidFill>
                <a:highlight>
                  <a:srgbClr val="FFFFFF"/>
                </a:highlight>
                <a:latin typeface="Comic Sans MS" panose="030F0702030302020204" pitchFamily="66" charset="0"/>
              </a:rPr>
              <a:t>W</a:t>
            </a:r>
            <a:r>
              <a:rPr lang="en-GB" b="0" i="0" dirty="0">
                <a:solidFill>
                  <a:srgbClr val="000000"/>
                </a:solidFill>
                <a:effectLst/>
                <a:highlight>
                  <a:srgbClr val="FFFFFF"/>
                </a:highlight>
                <a:latin typeface="Comic Sans MS" panose="030F0702030302020204" pitchFamily="66" charset="0"/>
              </a:rPr>
              <a:t>e have </a:t>
            </a:r>
            <a:r>
              <a:rPr lang="en-GB" b="0" i="0" dirty="0" err="1">
                <a:solidFill>
                  <a:srgbClr val="000000"/>
                </a:solidFill>
                <a:effectLst/>
                <a:highlight>
                  <a:srgbClr val="FFFFFF"/>
                </a:highlight>
                <a:latin typeface="Comic Sans MS" panose="030F0702030302020204" pitchFamily="66" charset="0"/>
              </a:rPr>
              <a:t>mojor</a:t>
            </a:r>
            <a:r>
              <a:rPr lang="en-GB" b="0" i="0" dirty="0">
                <a:solidFill>
                  <a:srgbClr val="000000"/>
                </a:solidFill>
                <a:effectLst/>
                <a:highlight>
                  <a:srgbClr val="FFFFFF"/>
                </a:highlight>
                <a:latin typeface="Comic Sans MS" panose="030F0702030302020204" pitchFamily="66" charset="0"/>
              </a:rPr>
              <a:t> lead conversion from Total Visits, Total Time Spent on Website, Page Views Per Visit</a:t>
            </a:r>
            <a:endParaRPr lang="en-UG" dirty="0">
              <a:latin typeface="Comic Sans MS" panose="030F0702030302020204" pitchFamily="66" charset="0"/>
            </a:endParaRPr>
          </a:p>
        </p:txBody>
      </p:sp>
      <p:pic>
        <p:nvPicPr>
          <p:cNvPr id="10" name="Content Placeholder 9">
            <a:extLst>
              <a:ext uri="{FF2B5EF4-FFF2-40B4-BE49-F238E27FC236}">
                <a16:creationId xmlns:a16="http://schemas.microsoft.com/office/drawing/2014/main" id="{B6887224-3C6E-5017-F1A2-954EB1E54BC7}"/>
              </a:ext>
            </a:extLst>
          </p:cNvPr>
          <p:cNvPicPr>
            <a:picLocks noGrp="1" noChangeAspect="1"/>
          </p:cNvPicPr>
          <p:nvPr>
            <p:ph idx="1"/>
          </p:nvPr>
        </p:nvPicPr>
        <p:blipFill>
          <a:blip r:embed="rId2"/>
          <a:stretch>
            <a:fillRect/>
          </a:stretch>
        </p:blipFill>
        <p:spPr>
          <a:xfrm>
            <a:off x="3188473" y="1894788"/>
            <a:ext cx="3800723" cy="3677255"/>
          </a:xfrm>
        </p:spPr>
      </p:pic>
      <p:pic>
        <p:nvPicPr>
          <p:cNvPr id="8" name="Picture 7">
            <a:extLst>
              <a:ext uri="{FF2B5EF4-FFF2-40B4-BE49-F238E27FC236}">
                <a16:creationId xmlns:a16="http://schemas.microsoft.com/office/drawing/2014/main" id="{B4B416DE-C553-FD12-4318-068F7564D51E}"/>
              </a:ext>
            </a:extLst>
          </p:cNvPr>
          <p:cNvPicPr>
            <a:picLocks noChangeAspect="1"/>
          </p:cNvPicPr>
          <p:nvPr/>
        </p:nvPicPr>
        <p:blipFill>
          <a:blip r:embed="rId3"/>
          <a:stretch>
            <a:fillRect/>
          </a:stretch>
        </p:blipFill>
        <p:spPr>
          <a:xfrm>
            <a:off x="66671" y="1894788"/>
            <a:ext cx="3121802" cy="3677255"/>
          </a:xfrm>
          <a:prstGeom prst="rect">
            <a:avLst/>
          </a:prstGeom>
        </p:spPr>
      </p:pic>
    </p:spTree>
    <p:extLst>
      <p:ext uri="{BB962C8B-B14F-4D97-AF65-F5344CB8AC3E}">
        <p14:creationId xmlns:p14="http://schemas.microsoft.com/office/powerpoint/2010/main" val="235317310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Organic</Template>
  <TotalTime>525</TotalTime>
  <Words>1189</Words>
  <Application>Microsoft Office PowerPoint</Application>
  <PresentationFormat>Widescreen</PresentationFormat>
  <Paragraphs>154</Paragraphs>
  <Slides>18</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18</vt:i4>
      </vt:variant>
    </vt:vector>
  </HeadingPairs>
  <TitlesOfParts>
    <vt:vector size="30" baseType="lpstr">
      <vt:lpstr>Arial</vt:lpstr>
      <vt:lpstr>Century Gothic</vt:lpstr>
      <vt:lpstr>circular-book</vt:lpstr>
      <vt:lpstr>Comic Sans MS</vt:lpstr>
      <vt:lpstr>Helvetica Neue</vt:lpstr>
      <vt:lpstr>sohne</vt:lpstr>
      <vt:lpstr>source-serif-pro</vt:lpstr>
      <vt:lpstr>Times New Roman</vt:lpstr>
      <vt:lpstr>Trebuchet MS</vt:lpstr>
      <vt:lpstr>Wingdings</vt:lpstr>
      <vt:lpstr>Wingdings 3</vt:lpstr>
      <vt:lpstr>Facet</vt:lpstr>
      <vt:lpstr>LEAD SCORE CASE STUDY</vt:lpstr>
      <vt:lpstr>    BATCH: DS C62 BATCH ID: 5674 STUDENT NAME: VIREN ASHOK GANDHI </vt:lpstr>
      <vt:lpstr>PROBLEM STATEMENT</vt:lpstr>
      <vt:lpstr>BUSINESS OBJECTIVES:</vt:lpstr>
      <vt:lpstr>Methodologies followed to analysis:  </vt:lpstr>
      <vt:lpstr>Methodologies followed to analysis:   </vt:lpstr>
      <vt:lpstr>Methodologies followed to analysis:   </vt:lpstr>
      <vt:lpstr>Read and understand the data: </vt:lpstr>
      <vt:lpstr>Exploratory Data Analysis </vt:lpstr>
      <vt:lpstr>Understanding lead conversion and lead origin  </vt:lpstr>
      <vt:lpstr>Understanding lead conversion and lead Sources  </vt:lpstr>
      <vt:lpstr>Understanding lead conversion and lead Sources  </vt:lpstr>
      <vt:lpstr>Data Cleaning </vt:lpstr>
      <vt:lpstr>  </vt:lpstr>
      <vt:lpstr>MODEL EVALUATION-ROC,SENSITIVITY AND SPECIFICITY</vt:lpstr>
      <vt:lpstr>MODEL EVALUATION TEST DATA-ROC,SENSITIVITY AND SPECIFICITY</vt:lpstr>
      <vt:lpstr>Metrics Comparison between Train data set and Test data set </vt:lpstr>
      <vt:lpstr>CONCULSION: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BATCH: DS C62 BATCH ID: 5674 STUDENT NAME: VIREN ASHOK GANDHI </dc:title>
  <dc:creator>EAPSL EAST AFRICAN PACKAGING</dc:creator>
  <cp:lastModifiedBy>EAPSL EAST AFRICAN PACKAGING</cp:lastModifiedBy>
  <cp:revision>32</cp:revision>
  <dcterms:created xsi:type="dcterms:W3CDTF">2024-01-28T12:52:13Z</dcterms:created>
  <dcterms:modified xsi:type="dcterms:W3CDTF">2024-05-19T11:55:27Z</dcterms:modified>
</cp:coreProperties>
</file>