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La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MavenPro-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19" Type="http://schemas.openxmlformats.org/officeDocument/2006/relationships/font" Target="fonts/Nunito-boldItalic.fntdata"/><Relationship Id="rId18" Type="http://schemas.openxmlformats.org/officeDocument/2006/relationships/font" Target="fonts/Nuni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726f53a91_2_1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726f53a91_2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726f53a9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1726f53a9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1726f53a9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1726f53a9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726f53a9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726f53a9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a9121d75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a9121d75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a9121d75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1a9121d75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a9121d75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a9121d75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a9121d75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a9121d75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a9121d75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1a9121d75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613450"/>
            <a:ext cx="8520600" cy="94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IT301 Midsem Project Report</a:t>
            </a:r>
            <a:endParaRPr/>
          </a:p>
        </p:txBody>
      </p:sp>
      <p:sp>
        <p:nvSpPr>
          <p:cNvPr id="278" name="Google Shape;278;p13"/>
          <p:cNvSpPr txBox="1"/>
          <p:nvPr/>
        </p:nvSpPr>
        <p:spPr>
          <a:xfrm>
            <a:off x="550525" y="1478550"/>
            <a:ext cx="5395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solidFill>
                  <a:srgbClr val="FFFFFF"/>
                </a:solidFill>
                <a:latin typeface="Lato"/>
                <a:ea typeface="Lato"/>
                <a:cs typeface="Lato"/>
                <a:sym typeface="Lato"/>
              </a:rPr>
              <a:t>Parallelization of the Harris Corner Detector</a:t>
            </a:r>
            <a:endParaRPr sz="2100">
              <a:solidFill>
                <a:srgbClr val="FFFFFF"/>
              </a:solidFill>
              <a:latin typeface="Lato"/>
              <a:ea typeface="Lato"/>
              <a:cs typeface="Lato"/>
              <a:sym typeface="Lato"/>
            </a:endParaRPr>
          </a:p>
        </p:txBody>
      </p:sp>
      <p:sp>
        <p:nvSpPr>
          <p:cNvPr id="279" name="Google Shape;279;p13"/>
          <p:cNvSpPr txBox="1"/>
          <p:nvPr/>
        </p:nvSpPr>
        <p:spPr>
          <a:xfrm>
            <a:off x="5489800" y="2200000"/>
            <a:ext cx="300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Nunito"/>
                <a:ea typeface="Nunito"/>
                <a:cs typeface="Nunito"/>
                <a:sym typeface="Nunito"/>
              </a:rPr>
              <a:t>By: Viren Varma 191ME293</a:t>
            </a:r>
            <a:endParaRPr>
              <a:solidFill>
                <a:schemeClr val="lt1"/>
              </a:solidFill>
              <a:latin typeface="Nunito"/>
              <a:ea typeface="Nunito"/>
              <a:cs typeface="Nunito"/>
              <a:sym typeface="Nunito"/>
            </a:endParaRPr>
          </a:p>
          <a:p>
            <a:pPr indent="0" lvl="0" marL="0" rtl="0" algn="l">
              <a:spcBef>
                <a:spcPts val="0"/>
              </a:spcBef>
              <a:spcAft>
                <a:spcPts val="0"/>
              </a:spcAft>
              <a:buNone/>
            </a:pPr>
            <a:r>
              <a:rPr lang="en-GB">
                <a:solidFill>
                  <a:schemeClr val="lt1"/>
                </a:solidFill>
                <a:latin typeface="Nunito"/>
                <a:ea typeface="Nunito"/>
                <a:cs typeface="Nunito"/>
                <a:sym typeface="Nunito"/>
              </a:rPr>
              <a:t>       Rahul Maheshwari 191CH039</a:t>
            </a:r>
            <a:endParaRPr>
              <a:solidFill>
                <a:schemeClr val="lt1"/>
              </a:solidFill>
              <a:latin typeface="Nunito"/>
              <a:ea typeface="Nunito"/>
              <a:cs typeface="Nunito"/>
              <a:sym typeface="Nunito"/>
            </a:endParaRPr>
          </a:p>
          <a:p>
            <a:pPr indent="0" lvl="0" marL="0" rtl="0" algn="l">
              <a:spcBef>
                <a:spcPts val="0"/>
              </a:spcBef>
              <a:spcAft>
                <a:spcPts val="0"/>
              </a:spcAft>
              <a:buNone/>
            </a:pPr>
            <a:r>
              <a:rPr lang="en-GB">
                <a:solidFill>
                  <a:schemeClr val="lt1"/>
                </a:solidFill>
                <a:latin typeface="Nunito"/>
                <a:ea typeface="Nunito"/>
                <a:cs typeface="Nunito"/>
                <a:sym typeface="Nunito"/>
              </a:rPr>
              <a:t>       Shreyas Rao 191EE224</a:t>
            </a:r>
            <a:endParaRPr>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ctrTitle"/>
          </p:nvPr>
        </p:nvSpPr>
        <p:spPr>
          <a:xfrm>
            <a:off x="6171225" y="3671225"/>
            <a:ext cx="2516700" cy="1095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1900"/>
              <a:t>Detecting features (such as edges, corners etc) from images is an important preprocessing step in most computer vision applications. Our goal is to reliably detect corners in an image.</a:t>
            </a:r>
            <a:endParaRPr sz="1900"/>
          </a:p>
        </p:txBody>
      </p:sp>
      <p:sp>
        <p:nvSpPr>
          <p:cNvPr id="285" name="Google Shape;285;p14"/>
          <p:cNvSpPr txBox="1"/>
          <p:nvPr>
            <p:ph idx="1" type="subTitle"/>
          </p:nvPr>
        </p:nvSpPr>
        <p:spPr>
          <a:xfrm>
            <a:off x="824000" y="3407550"/>
            <a:ext cx="4255500" cy="13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b="1" lang="en-GB" sz="1960"/>
              <a:t>Some of the operations involved in the algorithms are matrix multiplication, convolution and for loops.</a:t>
            </a:r>
            <a:endParaRPr b="1" sz="1960"/>
          </a:p>
        </p:txBody>
      </p:sp>
      <p:sp>
        <p:nvSpPr>
          <p:cNvPr id="286" name="Google Shape;286;p14"/>
          <p:cNvSpPr txBox="1"/>
          <p:nvPr/>
        </p:nvSpPr>
        <p:spPr>
          <a:xfrm>
            <a:off x="550000" y="295375"/>
            <a:ext cx="781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900" u="sng">
                <a:solidFill>
                  <a:schemeClr val="lt1"/>
                </a:solidFill>
                <a:latin typeface="Nunito"/>
                <a:ea typeface="Nunito"/>
                <a:cs typeface="Nunito"/>
                <a:sym typeface="Nunito"/>
              </a:rPr>
              <a:t>Objectives:</a:t>
            </a:r>
            <a:endParaRPr sz="2900" u="sng">
              <a:solidFill>
                <a:schemeClr val="lt1"/>
              </a:solidFill>
              <a:latin typeface="Nunito"/>
              <a:ea typeface="Nunito"/>
              <a:cs typeface="Nunito"/>
              <a:sym typeface="Nunito"/>
            </a:endParaRPr>
          </a:p>
        </p:txBody>
      </p:sp>
      <p:pic>
        <p:nvPicPr>
          <p:cNvPr id="287" name="Google Shape;287;p14"/>
          <p:cNvPicPr preferRelativeResize="0"/>
          <p:nvPr/>
        </p:nvPicPr>
        <p:blipFill>
          <a:blip r:embed="rId3">
            <a:alphaModFix/>
          </a:blip>
          <a:stretch>
            <a:fillRect/>
          </a:stretch>
        </p:blipFill>
        <p:spPr>
          <a:xfrm>
            <a:off x="5775850" y="1028900"/>
            <a:ext cx="2857500" cy="285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ctrTitle"/>
          </p:nvPr>
        </p:nvSpPr>
        <p:spPr>
          <a:xfrm>
            <a:off x="824000" y="597721"/>
            <a:ext cx="4255500" cy="125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Sample Image</a:t>
            </a:r>
            <a:endParaRPr/>
          </a:p>
        </p:txBody>
      </p:sp>
      <p:pic>
        <p:nvPicPr>
          <p:cNvPr id="293" name="Google Shape;293;p15"/>
          <p:cNvPicPr preferRelativeResize="0"/>
          <p:nvPr/>
        </p:nvPicPr>
        <p:blipFill>
          <a:blip r:embed="rId3">
            <a:alphaModFix/>
          </a:blip>
          <a:stretch>
            <a:fillRect/>
          </a:stretch>
        </p:blipFill>
        <p:spPr>
          <a:xfrm>
            <a:off x="1071900" y="1850825"/>
            <a:ext cx="3759700" cy="287960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nvSpPr>
        <p:spPr>
          <a:xfrm>
            <a:off x="387025" y="203700"/>
            <a:ext cx="8188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u="sng">
                <a:solidFill>
                  <a:schemeClr val="lt1"/>
                </a:solidFill>
                <a:latin typeface="Nunito"/>
                <a:ea typeface="Nunito"/>
                <a:cs typeface="Nunito"/>
                <a:sym typeface="Nunito"/>
              </a:rPr>
              <a:t>Algorithm:</a:t>
            </a:r>
            <a:endParaRPr sz="2200" u="sng">
              <a:solidFill>
                <a:schemeClr val="lt1"/>
              </a:solidFill>
              <a:latin typeface="Nunito"/>
              <a:ea typeface="Nunito"/>
              <a:cs typeface="Nunito"/>
              <a:sym typeface="Nunito"/>
            </a:endParaRPr>
          </a:p>
        </p:txBody>
      </p:sp>
      <p:sp>
        <p:nvSpPr>
          <p:cNvPr id="299" name="Google Shape;299;p16"/>
          <p:cNvSpPr txBox="1"/>
          <p:nvPr/>
        </p:nvSpPr>
        <p:spPr>
          <a:xfrm>
            <a:off x="581975" y="912300"/>
            <a:ext cx="6810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1"/>
                </a:solidFill>
                <a:latin typeface="Nunito"/>
                <a:ea typeface="Nunito"/>
                <a:cs typeface="Nunito"/>
                <a:sym typeface="Nunito"/>
              </a:rPr>
              <a:t>Step 1: Perform convolution with Sobel filters</a:t>
            </a:r>
            <a:endParaRPr sz="1800">
              <a:solidFill>
                <a:schemeClr val="lt1"/>
              </a:solidFill>
              <a:latin typeface="Nunito"/>
              <a:ea typeface="Nunito"/>
              <a:cs typeface="Nunito"/>
              <a:sym typeface="Nunito"/>
            </a:endParaRPr>
          </a:p>
        </p:txBody>
      </p:sp>
      <p:pic>
        <p:nvPicPr>
          <p:cNvPr id="300" name="Google Shape;300;p16"/>
          <p:cNvPicPr preferRelativeResize="0"/>
          <p:nvPr/>
        </p:nvPicPr>
        <p:blipFill>
          <a:blip r:embed="rId3">
            <a:alphaModFix/>
          </a:blip>
          <a:stretch>
            <a:fillRect/>
          </a:stretch>
        </p:blipFill>
        <p:spPr>
          <a:xfrm>
            <a:off x="581975" y="1715150"/>
            <a:ext cx="5581650" cy="2228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idx="1" type="subTitle"/>
          </p:nvPr>
        </p:nvSpPr>
        <p:spPr>
          <a:xfrm>
            <a:off x="824000" y="723550"/>
            <a:ext cx="6380100" cy="356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t>Step 2: Generate three images Ix2,Iy2 and Ixy in following way. Ix2 and Iy2 are the element wise square of matrices Ix and Iy respectively. Ixy is the element wise product of matrices Ix and Iy. </a:t>
            </a:r>
            <a:endParaRPr sz="1700"/>
          </a:p>
          <a:p>
            <a:pPr indent="0" lvl="0" marL="0" rtl="0" algn="l">
              <a:spcBef>
                <a:spcPts val="0"/>
              </a:spcBef>
              <a:spcAft>
                <a:spcPts val="0"/>
              </a:spcAft>
              <a:buNone/>
            </a:pPr>
            <a:r>
              <a:t/>
            </a:r>
            <a:endParaRPr sz="1700"/>
          </a:p>
        </p:txBody>
      </p:sp>
      <p:pic>
        <p:nvPicPr>
          <p:cNvPr id="306" name="Google Shape;306;p17"/>
          <p:cNvPicPr preferRelativeResize="0"/>
          <p:nvPr/>
        </p:nvPicPr>
        <p:blipFill>
          <a:blip r:embed="rId3">
            <a:alphaModFix/>
          </a:blip>
          <a:stretch>
            <a:fillRect/>
          </a:stretch>
        </p:blipFill>
        <p:spPr>
          <a:xfrm>
            <a:off x="1273952" y="2111500"/>
            <a:ext cx="6380099" cy="18678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idx="1" type="subTitle"/>
          </p:nvPr>
        </p:nvSpPr>
        <p:spPr>
          <a:xfrm>
            <a:off x="824000" y="534800"/>
            <a:ext cx="5939700" cy="375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Step 3: Apply gaussian kernel to all the three images. Gaussian kernel is shown below. Let’s call the output matrices Jx2,Jy2 and Jxy.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312" name="Google Shape;312;p18"/>
          <p:cNvPicPr preferRelativeResize="0"/>
          <p:nvPr/>
        </p:nvPicPr>
        <p:blipFill>
          <a:blip r:embed="rId3">
            <a:alphaModFix/>
          </a:blip>
          <a:stretch>
            <a:fillRect/>
          </a:stretch>
        </p:blipFill>
        <p:spPr>
          <a:xfrm>
            <a:off x="2625327" y="1809750"/>
            <a:ext cx="3408775" cy="177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idx="1" type="subTitle"/>
          </p:nvPr>
        </p:nvSpPr>
        <p:spPr>
          <a:xfrm>
            <a:off x="824000" y="629175"/>
            <a:ext cx="5892300" cy="366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Step 4: After applying gaussian kernel, for each pixel [i,j] in the image design a 2x2 matrix M whose entries are given as shown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Step 5: Compute the following parameter</a:t>
            </a:r>
            <a:endParaRPr sz="1800"/>
          </a:p>
          <a:p>
            <a:pPr indent="0" lvl="0" marL="0" rtl="0" algn="l">
              <a:spcBef>
                <a:spcPts val="0"/>
              </a:spcBef>
              <a:spcAft>
                <a:spcPts val="0"/>
              </a:spcAft>
              <a:buNone/>
            </a:pPr>
            <a:r>
              <a:t/>
            </a:r>
            <a:endParaRPr sz="1800"/>
          </a:p>
        </p:txBody>
      </p:sp>
      <p:pic>
        <p:nvPicPr>
          <p:cNvPr id="318" name="Google Shape;318;p19"/>
          <p:cNvPicPr preferRelativeResize="0"/>
          <p:nvPr/>
        </p:nvPicPr>
        <p:blipFill>
          <a:blip r:embed="rId3">
            <a:alphaModFix/>
          </a:blip>
          <a:stretch>
            <a:fillRect/>
          </a:stretch>
        </p:blipFill>
        <p:spPr>
          <a:xfrm>
            <a:off x="1793025" y="1724925"/>
            <a:ext cx="3823500" cy="1030450"/>
          </a:xfrm>
          <a:prstGeom prst="rect">
            <a:avLst/>
          </a:prstGeom>
          <a:noFill/>
          <a:ln>
            <a:noFill/>
          </a:ln>
        </p:spPr>
      </p:pic>
      <p:pic>
        <p:nvPicPr>
          <p:cNvPr id="319" name="Google Shape;319;p19"/>
          <p:cNvPicPr preferRelativeResize="0"/>
          <p:nvPr/>
        </p:nvPicPr>
        <p:blipFill>
          <a:blip r:embed="rId4">
            <a:alphaModFix/>
          </a:blip>
          <a:stretch>
            <a:fillRect/>
          </a:stretch>
        </p:blipFill>
        <p:spPr>
          <a:xfrm>
            <a:off x="1552325" y="3484475"/>
            <a:ext cx="5077025" cy="573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idx="1" type="subTitle"/>
          </p:nvPr>
        </p:nvSpPr>
        <p:spPr>
          <a:xfrm>
            <a:off x="824000" y="534800"/>
            <a:ext cx="5609400" cy="375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Step 7: Generate a binary image by comparing R value for each pixel with a threshold. If R is greater than threshold, assign 1 to the corresponding pixel and 0 otherwise</a:t>
            </a:r>
            <a:endParaRPr sz="1800"/>
          </a:p>
          <a:p>
            <a:pPr indent="0" lvl="0" marL="0" rtl="0" algn="l">
              <a:spcBef>
                <a:spcPts val="0"/>
              </a:spcBef>
              <a:spcAft>
                <a:spcPts val="0"/>
              </a:spcAft>
              <a:buNone/>
            </a:pPr>
            <a:r>
              <a:t/>
            </a:r>
            <a:endParaRPr sz="1800"/>
          </a:p>
        </p:txBody>
      </p:sp>
      <p:pic>
        <p:nvPicPr>
          <p:cNvPr id="325" name="Google Shape;325;p20"/>
          <p:cNvPicPr preferRelativeResize="0"/>
          <p:nvPr/>
        </p:nvPicPr>
        <p:blipFill>
          <a:blip r:embed="rId3">
            <a:alphaModFix/>
          </a:blip>
          <a:stretch>
            <a:fillRect/>
          </a:stretch>
        </p:blipFill>
        <p:spPr>
          <a:xfrm>
            <a:off x="2056025" y="1918975"/>
            <a:ext cx="3543625" cy="2700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idx="1" type="subTitle"/>
          </p:nvPr>
        </p:nvSpPr>
        <p:spPr>
          <a:xfrm>
            <a:off x="824000" y="534800"/>
            <a:ext cx="6317100" cy="375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Final Output:</a:t>
            </a:r>
            <a:endParaRPr sz="1800"/>
          </a:p>
          <a:p>
            <a:pPr indent="0" lvl="0" marL="0" rtl="0" algn="l">
              <a:spcBef>
                <a:spcPts val="0"/>
              </a:spcBef>
              <a:spcAft>
                <a:spcPts val="0"/>
              </a:spcAft>
              <a:buNone/>
            </a:pPr>
            <a:r>
              <a:t/>
            </a:r>
            <a:endParaRPr/>
          </a:p>
        </p:txBody>
      </p:sp>
      <p:pic>
        <p:nvPicPr>
          <p:cNvPr id="331" name="Google Shape;331;p21"/>
          <p:cNvPicPr preferRelativeResize="0"/>
          <p:nvPr/>
        </p:nvPicPr>
        <p:blipFill>
          <a:blip r:embed="rId3">
            <a:alphaModFix/>
          </a:blip>
          <a:stretch>
            <a:fillRect/>
          </a:stretch>
        </p:blipFill>
        <p:spPr>
          <a:xfrm>
            <a:off x="2204025" y="1205100"/>
            <a:ext cx="4276475" cy="333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