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6"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B6BED-DB01-4DA5-B4EC-1630198DE0BC}"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ED9A0-3CC1-48D6-89BD-4D60E1A84383}" type="slidenum">
              <a:rPr lang="en-IN" smtClean="0"/>
              <a:t>‹#›</a:t>
            </a:fld>
            <a:endParaRPr lang="en-IN"/>
          </a:p>
        </p:txBody>
      </p:sp>
    </p:spTree>
    <p:extLst>
      <p:ext uri="{BB962C8B-B14F-4D97-AF65-F5344CB8AC3E}">
        <p14:creationId xmlns:p14="http://schemas.microsoft.com/office/powerpoint/2010/main" val="73004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17ED9A0-3CC1-48D6-89BD-4D60E1A84383}" type="slidenum">
              <a:rPr lang="en-IN" smtClean="0"/>
              <a:t>3</a:t>
            </a:fld>
            <a:endParaRPr lang="en-IN"/>
          </a:p>
        </p:txBody>
      </p:sp>
    </p:spTree>
    <p:extLst>
      <p:ext uri="{BB962C8B-B14F-4D97-AF65-F5344CB8AC3E}">
        <p14:creationId xmlns:p14="http://schemas.microsoft.com/office/powerpoint/2010/main" val="1229679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AB2F4DE-92C1-4B50-9DE0-D9BD1F2D306B}" type="datetimeFigureOut">
              <a:rPr lang="en-IN" smtClean="0"/>
              <a:t>30-04-2024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249BC4F-B9C5-4B35-A7D7-3EDAB02DF44B}" type="slidenum">
              <a:rPr lang="en-IN" smtClean="0"/>
              <a:t>‹#›</a:t>
            </a:fld>
            <a:endParaRPr lang="en-IN"/>
          </a:p>
        </p:txBody>
      </p:sp>
    </p:spTree>
    <p:extLst>
      <p:ext uri="{BB962C8B-B14F-4D97-AF65-F5344CB8AC3E}">
        <p14:creationId xmlns:p14="http://schemas.microsoft.com/office/powerpoint/2010/main" val="9418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B2F4DE-92C1-4B50-9DE0-D9BD1F2D306B}"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249BC4F-B9C5-4B35-A7D7-3EDAB02DF44B}" type="slidenum">
              <a:rPr lang="en-IN" smtClean="0"/>
              <a:t>‹#›</a:t>
            </a:fld>
            <a:endParaRPr lang="en-IN"/>
          </a:p>
        </p:txBody>
      </p:sp>
    </p:spTree>
    <p:extLst>
      <p:ext uri="{BB962C8B-B14F-4D97-AF65-F5344CB8AC3E}">
        <p14:creationId xmlns:p14="http://schemas.microsoft.com/office/powerpoint/2010/main" val="3698098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B2F4DE-92C1-4B50-9DE0-D9BD1F2D306B}"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49BC4F-B9C5-4B35-A7D7-3EDAB02DF44B}" type="slidenum">
              <a:rPr lang="en-IN" smtClean="0"/>
              <a:t>‹#›</a:t>
            </a:fld>
            <a:endParaRPr lang="en-IN"/>
          </a:p>
        </p:txBody>
      </p:sp>
    </p:spTree>
    <p:extLst>
      <p:ext uri="{BB962C8B-B14F-4D97-AF65-F5344CB8AC3E}">
        <p14:creationId xmlns:p14="http://schemas.microsoft.com/office/powerpoint/2010/main" val="2227067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B2F4DE-92C1-4B50-9DE0-D9BD1F2D306B}"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49BC4F-B9C5-4B35-A7D7-3EDAB02DF44B}" type="slidenum">
              <a:rPr lang="en-IN" smtClean="0"/>
              <a:t>‹#›</a:t>
            </a:fld>
            <a:endParaRPr lang="en-IN"/>
          </a:p>
        </p:txBody>
      </p:sp>
    </p:spTree>
    <p:extLst>
      <p:ext uri="{BB962C8B-B14F-4D97-AF65-F5344CB8AC3E}">
        <p14:creationId xmlns:p14="http://schemas.microsoft.com/office/powerpoint/2010/main" val="558085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B2F4DE-92C1-4B50-9DE0-D9BD1F2D306B}"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49BC4F-B9C5-4B35-A7D7-3EDAB02DF44B}" type="slidenum">
              <a:rPr lang="en-IN" smtClean="0"/>
              <a:t>‹#›</a:t>
            </a:fld>
            <a:endParaRPr lang="en-IN"/>
          </a:p>
        </p:txBody>
      </p:sp>
    </p:spTree>
    <p:extLst>
      <p:ext uri="{BB962C8B-B14F-4D97-AF65-F5344CB8AC3E}">
        <p14:creationId xmlns:p14="http://schemas.microsoft.com/office/powerpoint/2010/main" val="1243460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B2F4DE-92C1-4B50-9DE0-D9BD1F2D306B}" type="datetimeFigureOut">
              <a:rPr lang="en-IN" smtClean="0"/>
              <a:t>30-04-2024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49BC4F-B9C5-4B35-A7D7-3EDAB02DF44B}" type="slidenum">
              <a:rPr lang="en-IN" smtClean="0"/>
              <a:t>‹#›</a:t>
            </a:fld>
            <a:endParaRPr lang="en-IN"/>
          </a:p>
        </p:txBody>
      </p:sp>
    </p:spTree>
    <p:extLst>
      <p:ext uri="{BB962C8B-B14F-4D97-AF65-F5344CB8AC3E}">
        <p14:creationId xmlns:p14="http://schemas.microsoft.com/office/powerpoint/2010/main" val="672279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B2F4DE-92C1-4B50-9DE0-D9BD1F2D306B}" type="datetimeFigureOut">
              <a:rPr lang="en-IN" smtClean="0"/>
              <a:t>30-04-2024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E249BC4F-B9C5-4B35-A7D7-3EDAB02DF44B}" type="slidenum">
              <a:rPr lang="en-IN" smtClean="0"/>
              <a:t>‹#›</a:t>
            </a:fld>
            <a:endParaRPr lang="en-IN"/>
          </a:p>
        </p:txBody>
      </p:sp>
    </p:spTree>
    <p:extLst>
      <p:ext uri="{BB962C8B-B14F-4D97-AF65-F5344CB8AC3E}">
        <p14:creationId xmlns:p14="http://schemas.microsoft.com/office/powerpoint/2010/main" val="3359411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AB2F4DE-92C1-4B50-9DE0-D9BD1F2D306B}"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9BC4F-B9C5-4B35-A7D7-3EDAB02DF44B}" type="slidenum">
              <a:rPr lang="en-IN" smtClean="0"/>
              <a:t>‹#›</a:t>
            </a:fld>
            <a:endParaRPr lang="en-IN"/>
          </a:p>
        </p:txBody>
      </p:sp>
    </p:spTree>
    <p:extLst>
      <p:ext uri="{BB962C8B-B14F-4D97-AF65-F5344CB8AC3E}">
        <p14:creationId xmlns:p14="http://schemas.microsoft.com/office/powerpoint/2010/main" val="2184412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AB2F4DE-92C1-4B50-9DE0-D9BD1F2D306B}"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49BC4F-B9C5-4B35-A7D7-3EDAB02DF44B}" type="slidenum">
              <a:rPr lang="en-IN" smtClean="0"/>
              <a:t>‹#›</a:t>
            </a:fld>
            <a:endParaRPr lang="en-IN"/>
          </a:p>
        </p:txBody>
      </p:sp>
    </p:spTree>
    <p:extLst>
      <p:ext uri="{BB962C8B-B14F-4D97-AF65-F5344CB8AC3E}">
        <p14:creationId xmlns:p14="http://schemas.microsoft.com/office/powerpoint/2010/main" val="1628202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B2F4DE-92C1-4B50-9DE0-D9BD1F2D306B}"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9BC4F-B9C5-4B35-A7D7-3EDAB02DF44B}" type="slidenum">
              <a:rPr lang="en-IN" smtClean="0"/>
              <a:t>‹#›</a:t>
            </a:fld>
            <a:endParaRPr lang="en-IN"/>
          </a:p>
        </p:txBody>
      </p:sp>
    </p:spTree>
    <p:extLst>
      <p:ext uri="{BB962C8B-B14F-4D97-AF65-F5344CB8AC3E}">
        <p14:creationId xmlns:p14="http://schemas.microsoft.com/office/powerpoint/2010/main" val="32550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B2F4DE-92C1-4B50-9DE0-D9BD1F2D306B}"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49BC4F-B9C5-4B35-A7D7-3EDAB02DF44B}" type="slidenum">
              <a:rPr lang="en-IN" smtClean="0"/>
              <a:t>‹#›</a:t>
            </a:fld>
            <a:endParaRPr lang="en-IN"/>
          </a:p>
        </p:txBody>
      </p:sp>
    </p:spTree>
    <p:extLst>
      <p:ext uri="{BB962C8B-B14F-4D97-AF65-F5344CB8AC3E}">
        <p14:creationId xmlns:p14="http://schemas.microsoft.com/office/powerpoint/2010/main" val="1061446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B2F4DE-92C1-4B50-9DE0-D9BD1F2D306B}"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49BC4F-B9C5-4B35-A7D7-3EDAB02DF44B}" type="slidenum">
              <a:rPr lang="en-IN" smtClean="0"/>
              <a:t>‹#›</a:t>
            </a:fld>
            <a:endParaRPr lang="en-IN"/>
          </a:p>
        </p:txBody>
      </p:sp>
    </p:spTree>
    <p:extLst>
      <p:ext uri="{BB962C8B-B14F-4D97-AF65-F5344CB8AC3E}">
        <p14:creationId xmlns:p14="http://schemas.microsoft.com/office/powerpoint/2010/main" val="2532631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B2F4DE-92C1-4B50-9DE0-D9BD1F2D306B}" type="datetimeFigureOut">
              <a:rPr lang="en-IN" smtClean="0"/>
              <a:t>30-04-2024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49BC4F-B9C5-4B35-A7D7-3EDAB02DF44B}" type="slidenum">
              <a:rPr lang="en-IN" smtClean="0"/>
              <a:t>‹#›</a:t>
            </a:fld>
            <a:endParaRPr lang="en-IN"/>
          </a:p>
        </p:txBody>
      </p:sp>
    </p:spTree>
    <p:extLst>
      <p:ext uri="{BB962C8B-B14F-4D97-AF65-F5344CB8AC3E}">
        <p14:creationId xmlns:p14="http://schemas.microsoft.com/office/powerpoint/2010/main" val="330422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B2F4DE-92C1-4B50-9DE0-D9BD1F2D306B}" type="datetimeFigureOut">
              <a:rPr lang="en-IN" smtClean="0"/>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49BC4F-B9C5-4B35-A7D7-3EDAB02DF44B}" type="slidenum">
              <a:rPr lang="en-IN" smtClean="0"/>
              <a:t>‹#›</a:t>
            </a:fld>
            <a:endParaRPr lang="en-IN"/>
          </a:p>
        </p:txBody>
      </p:sp>
    </p:spTree>
    <p:extLst>
      <p:ext uri="{BB962C8B-B14F-4D97-AF65-F5344CB8AC3E}">
        <p14:creationId xmlns:p14="http://schemas.microsoft.com/office/powerpoint/2010/main" val="2978843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2F4DE-92C1-4B50-9DE0-D9BD1F2D306B}" type="datetimeFigureOut">
              <a:rPr lang="en-IN" smtClean="0"/>
              <a:t>30-04-2024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249BC4F-B9C5-4B35-A7D7-3EDAB02DF44B}" type="slidenum">
              <a:rPr lang="en-IN" smtClean="0"/>
              <a:t>‹#›</a:t>
            </a:fld>
            <a:endParaRPr lang="en-IN"/>
          </a:p>
        </p:txBody>
      </p:sp>
    </p:spTree>
    <p:extLst>
      <p:ext uri="{BB962C8B-B14F-4D97-AF65-F5344CB8AC3E}">
        <p14:creationId xmlns:p14="http://schemas.microsoft.com/office/powerpoint/2010/main" val="101023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B2F4DE-92C1-4B50-9DE0-D9BD1F2D306B}"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249BC4F-B9C5-4B35-A7D7-3EDAB02DF44B}" type="slidenum">
              <a:rPr lang="en-IN" smtClean="0"/>
              <a:t>‹#›</a:t>
            </a:fld>
            <a:endParaRPr lang="en-IN"/>
          </a:p>
        </p:txBody>
      </p:sp>
    </p:spTree>
    <p:extLst>
      <p:ext uri="{BB962C8B-B14F-4D97-AF65-F5344CB8AC3E}">
        <p14:creationId xmlns:p14="http://schemas.microsoft.com/office/powerpoint/2010/main" val="1814016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B2F4DE-92C1-4B50-9DE0-D9BD1F2D306B}"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249BC4F-B9C5-4B35-A7D7-3EDAB02DF44B}" type="slidenum">
              <a:rPr lang="en-IN" smtClean="0"/>
              <a:t>‹#›</a:t>
            </a:fld>
            <a:endParaRPr lang="en-IN"/>
          </a:p>
        </p:txBody>
      </p:sp>
    </p:spTree>
    <p:extLst>
      <p:ext uri="{BB962C8B-B14F-4D97-AF65-F5344CB8AC3E}">
        <p14:creationId xmlns:p14="http://schemas.microsoft.com/office/powerpoint/2010/main" val="289889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AB2F4DE-92C1-4B50-9DE0-D9BD1F2D306B}" type="datetimeFigureOut">
              <a:rPr lang="en-IN" smtClean="0"/>
              <a:t>30-04-2024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249BC4F-B9C5-4B35-A7D7-3EDAB02DF44B}" type="slidenum">
              <a:rPr lang="en-IN" smtClean="0"/>
              <a:t>‹#›</a:t>
            </a:fld>
            <a:endParaRPr lang="en-IN"/>
          </a:p>
        </p:txBody>
      </p:sp>
    </p:spTree>
    <p:extLst>
      <p:ext uri="{BB962C8B-B14F-4D97-AF65-F5344CB8AC3E}">
        <p14:creationId xmlns:p14="http://schemas.microsoft.com/office/powerpoint/2010/main" val="13320028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352758"/>
            <a:ext cx="8825658" cy="2677648"/>
          </a:xfrm>
        </p:spPr>
        <p:txBody>
          <a:bodyPr/>
          <a:lstStyle/>
          <a:p>
            <a:r>
              <a:rPr lang="en-US" b="1" dirty="0" smtClean="0"/>
              <a:t>AMAZON SALES DATA ANALYSYS</a:t>
            </a:r>
            <a:endParaRPr lang="en-IN" b="1" dirty="0"/>
          </a:p>
        </p:txBody>
      </p:sp>
    </p:spTree>
    <p:extLst>
      <p:ext uri="{BB962C8B-B14F-4D97-AF65-F5344CB8AC3E}">
        <p14:creationId xmlns:p14="http://schemas.microsoft.com/office/powerpoint/2010/main" val="425945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93950" y="2240922"/>
            <a:ext cx="7309226" cy="3139321"/>
          </a:xfrm>
          <a:prstGeom prst="rect">
            <a:avLst/>
          </a:prstGeom>
          <a:noFill/>
        </p:spPr>
        <p:txBody>
          <a:bodyPr wrap="square" rtlCol="0">
            <a:spAutoFit/>
          </a:bodyPr>
          <a:lstStyle/>
          <a:p>
            <a:r>
              <a:rPr lang="en-US" dirty="0" smtClean="0"/>
              <a:t> </a:t>
            </a:r>
            <a:r>
              <a:rPr lang="en-US" dirty="0"/>
              <a:t>The following report presents a comprehensive analysis of Amazon sales spanning the years 2010 to 2017. Amazon, the global e-commerce giant, has witnessed substantial growth and evolution over this period, reflecting both its internal strategies and the broader market dynamics. This analysis aims to provide insights into various aspects of Amazon's sales performance, including revenue trends, product categories, geographical distribution, and sales channels. By examining sales data from multiple perspectives, this report offers valuable insights into Amazon's market position, competitive strategies, and potential growth opportunities.</a:t>
            </a:r>
            <a:r>
              <a:rPr lang="en-US" dirty="0" smtClean="0"/>
              <a:t>  </a:t>
            </a:r>
            <a:endParaRPr lang="en-IN" dirty="0"/>
          </a:p>
        </p:txBody>
      </p:sp>
      <p:sp>
        <p:nvSpPr>
          <p:cNvPr id="8" name="TextBox 7"/>
          <p:cNvSpPr txBox="1"/>
          <p:nvPr/>
        </p:nvSpPr>
        <p:spPr>
          <a:xfrm>
            <a:off x="1493950" y="1403797"/>
            <a:ext cx="3567447" cy="523220"/>
          </a:xfrm>
          <a:prstGeom prst="rect">
            <a:avLst/>
          </a:prstGeom>
          <a:noFill/>
        </p:spPr>
        <p:txBody>
          <a:bodyPr wrap="square" rtlCol="0">
            <a:spAutoFit/>
          </a:bodyPr>
          <a:lstStyle/>
          <a:p>
            <a:r>
              <a:rPr lang="en-US" sz="2800" b="1" dirty="0" smtClean="0">
                <a:solidFill>
                  <a:schemeClr val="bg1"/>
                </a:solidFill>
              </a:rPr>
              <a:t>INTRODUCTION</a:t>
            </a:r>
            <a:endParaRPr lang="en-IN" sz="2800" b="1" dirty="0">
              <a:solidFill>
                <a:schemeClr val="bg1"/>
              </a:solidFill>
            </a:endParaRPr>
          </a:p>
        </p:txBody>
      </p:sp>
    </p:spTree>
    <p:extLst>
      <p:ext uri="{BB962C8B-B14F-4D97-AF65-F5344CB8AC3E}">
        <p14:creationId xmlns:p14="http://schemas.microsoft.com/office/powerpoint/2010/main" val="899129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5616" y="1030311"/>
            <a:ext cx="2693366" cy="400110"/>
          </a:xfrm>
          <a:prstGeom prst="rect">
            <a:avLst/>
          </a:prstGeom>
          <a:noFill/>
        </p:spPr>
        <p:txBody>
          <a:bodyPr wrap="none" rtlCol="0">
            <a:spAutoFit/>
          </a:bodyPr>
          <a:lstStyle/>
          <a:p>
            <a:r>
              <a:rPr lang="en-US" sz="2000" b="1" dirty="0" smtClean="0">
                <a:solidFill>
                  <a:schemeClr val="bg1"/>
                </a:solidFill>
              </a:rPr>
              <a:t>ANALYSIS BASED ON</a:t>
            </a:r>
            <a:endParaRPr lang="en-IN" sz="2000" b="1" dirty="0">
              <a:solidFill>
                <a:schemeClr val="bg1"/>
              </a:solidFill>
            </a:endParaRPr>
          </a:p>
        </p:txBody>
      </p:sp>
      <p:sp>
        <p:nvSpPr>
          <p:cNvPr id="6" name="TextBox 5"/>
          <p:cNvSpPr txBox="1"/>
          <p:nvPr/>
        </p:nvSpPr>
        <p:spPr>
          <a:xfrm>
            <a:off x="1133341" y="1957589"/>
            <a:ext cx="1558440" cy="2585323"/>
          </a:xfrm>
          <a:prstGeom prst="rect">
            <a:avLst/>
          </a:prstGeom>
          <a:noFill/>
        </p:spPr>
        <p:txBody>
          <a:bodyPr wrap="none" rtlCol="0">
            <a:spAutoFit/>
          </a:bodyPr>
          <a:lstStyle/>
          <a:p>
            <a:r>
              <a:rPr lang="en-US" dirty="0" smtClean="0">
                <a:solidFill>
                  <a:schemeClr val="bg1"/>
                </a:solidFill>
              </a:rPr>
              <a:t>TIME PERIOD</a:t>
            </a:r>
          </a:p>
          <a:p>
            <a:pPr marL="285750" indent="-285750">
              <a:buFont typeface="Arial" panose="020B0604020202020204" pitchFamily="34" charset="0"/>
              <a:buChar char="•"/>
            </a:pPr>
            <a:r>
              <a:rPr lang="en-US" dirty="0" smtClean="0"/>
              <a:t>2010</a:t>
            </a:r>
          </a:p>
          <a:p>
            <a:pPr marL="285750" indent="-285750">
              <a:buFont typeface="Arial" panose="020B0604020202020204" pitchFamily="34" charset="0"/>
              <a:buChar char="•"/>
            </a:pPr>
            <a:r>
              <a:rPr lang="en-US" dirty="0" smtClean="0"/>
              <a:t>2011</a:t>
            </a:r>
          </a:p>
          <a:p>
            <a:pPr marL="285750" indent="-285750">
              <a:buFont typeface="Arial" panose="020B0604020202020204" pitchFamily="34" charset="0"/>
              <a:buChar char="•"/>
            </a:pPr>
            <a:r>
              <a:rPr lang="en-US" dirty="0" smtClean="0"/>
              <a:t>2012</a:t>
            </a:r>
          </a:p>
          <a:p>
            <a:pPr marL="285750" indent="-285750">
              <a:buFont typeface="Arial" panose="020B0604020202020204" pitchFamily="34" charset="0"/>
              <a:buChar char="•"/>
            </a:pPr>
            <a:r>
              <a:rPr lang="en-US" dirty="0" smtClean="0"/>
              <a:t>2013</a:t>
            </a:r>
          </a:p>
          <a:p>
            <a:pPr marL="285750" indent="-285750">
              <a:buFont typeface="Arial" panose="020B0604020202020204" pitchFamily="34" charset="0"/>
              <a:buChar char="•"/>
            </a:pPr>
            <a:r>
              <a:rPr lang="en-US" dirty="0" smtClean="0"/>
              <a:t>2014</a:t>
            </a:r>
          </a:p>
          <a:p>
            <a:pPr marL="285750" indent="-285750">
              <a:buFont typeface="Arial" panose="020B0604020202020204" pitchFamily="34" charset="0"/>
              <a:buChar char="•"/>
            </a:pPr>
            <a:r>
              <a:rPr lang="en-US" dirty="0" smtClean="0"/>
              <a:t>2014</a:t>
            </a:r>
          </a:p>
          <a:p>
            <a:pPr marL="285750" indent="-285750">
              <a:buFont typeface="Arial" panose="020B0604020202020204" pitchFamily="34" charset="0"/>
              <a:buChar char="•"/>
            </a:pPr>
            <a:r>
              <a:rPr lang="en-US" dirty="0" smtClean="0"/>
              <a:t>2016</a:t>
            </a:r>
          </a:p>
          <a:p>
            <a:pPr marL="285750" indent="-285750">
              <a:buFont typeface="Arial" panose="020B0604020202020204" pitchFamily="34" charset="0"/>
              <a:buChar char="•"/>
            </a:pPr>
            <a:r>
              <a:rPr lang="en-US" dirty="0" smtClean="0"/>
              <a:t>2017</a:t>
            </a:r>
            <a:endParaRPr lang="en-IN" dirty="0"/>
          </a:p>
        </p:txBody>
      </p:sp>
      <p:sp>
        <p:nvSpPr>
          <p:cNvPr id="7" name="TextBox 6"/>
          <p:cNvSpPr txBox="1"/>
          <p:nvPr/>
        </p:nvSpPr>
        <p:spPr>
          <a:xfrm>
            <a:off x="3050146" y="1957588"/>
            <a:ext cx="4483920" cy="2308324"/>
          </a:xfrm>
          <a:prstGeom prst="rect">
            <a:avLst/>
          </a:prstGeom>
          <a:noFill/>
        </p:spPr>
        <p:txBody>
          <a:bodyPr wrap="none" rtlCol="0">
            <a:spAutoFit/>
          </a:bodyPr>
          <a:lstStyle/>
          <a:p>
            <a:r>
              <a:rPr lang="en-US" dirty="0" smtClean="0">
                <a:solidFill>
                  <a:schemeClr val="bg1"/>
                </a:solidFill>
              </a:rPr>
              <a:t>REGION</a:t>
            </a:r>
          </a:p>
          <a:p>
            <a:pPr marL="285750" indent="-285750">
              <a:buFont typeface="Arial" panose="020B0604020202020204" pitchFamily="34" charset="0"/>
              <a:buChar char="•"/>
            </a:pPr>
            <a:r>
              <a:rPr lang="en-US" dirty="0" smtClean="0"/>
              <a:t>EUORPE</a:t>
            </a:r>
          </a:p>
          <a:p>
            <a:pPr marL="285750" indent="-285750">
              <a:buFont typeface="Arial" panose="020B0604020202020204" pitchFamily="34" charset="0"/>
              <a:buChar char="•"/>
            </a:pPr>
            <a:r>
              <a:rPr lang="en-US" dirty="0" smtClean="0"/>
              <a:t>AUSTRALIA AND OCEANIA</a:t>
            </a:r>
          </a:p>
          <a:p>
            <a:pPr marL="285750" indent="-285750">
              <a:buFont typeface="Arial" panose="020B0604020202020204" pitchFamily="34" charset="0"/>
              <a:buChar char="•"/>
            </a:pPr>
            <a:r>
              <a:rPr lang="en-US" dirty="0" smtClean="0"/>
              <a:t>ASIA</a:t>
            </a:r>
          </a:p>
          <a:p>
            <a:pPr marL="285750" indent="-285750">
              <a:buFont typeface="Arial" panose="020B0604020202020204" pitchFamily="34" charset="0"/>
              <a:buChar char="•"/>
            </a:pPr>
            <a:r>
              <a:rPr lang="en-US" dirty="0" smtClean="0"/>
              <a:t>CENTRAL AMARICA AND CARABIAN</a:t>
            </a:r>
          </a:p>
          <a:p>
            <a:pPr marL="285750" indent="-285750">
              <a:buFont typeface="Arial" panose="020B0604020202020204" pitchFamily="34" charset="0"/>
              <a:buChar char="•"/>
            </a:pPr>
            <a:r>
              <a:rPr lang="en-US" dirty="0" smtClean="0"/>
              <a:t>MIDDLE EAST</a:t>
            </a:r>
          </a:p>
          <a:p>
            <a:pPr marL="285750" indent="-285750">
              <a:buFont typeface="Arial" panose="020B0604020202020204" pitchFamily="34" charset="0"/>
              <a:buChar char="•"/>
            </a:pPr>
            <a:r>
              <a:rPr lang="en-US" dirty="0" smtClean="0"/>
              <a:t>SUB-SAHARAN AFRICA</a:t>
            </a:r>
          </a:p>
          <a:p>
            <a:pPr marL="285750" indent="-285750">
              <a:buFont typeface="Arial" panose="020B0604020202020204" pitchFamily="34" charset="0"/>
              <a:buChar char="•"/>
            </a:pPr>
            <a:r>
              <a:rPr lang="en-US" dirty="0" smtClean="0"/>
              <a:t>NORTH AMERICA</a:t>
            </a:r>
          </a:p>
        </p:txBody>
      </p:sp>
      <p:sp>
        <p:nvSpPr>
          <p:cNvPr id="8" name="TextBox 7"/>
          <p:cNvSpPr txBox="1"/>
          <p:nvPr/>
        </p:nvSpPr>
        <p:spPr>
          <a:xfrm>
            <a:off x="7789572" y="1819088"/>
            <a:ext cx="2403222" cy="3693319"/>
          </a:xfrm>
          <a:prstGeom prst="rect">
            <a:avLst/>
          </a:prstGeom>
          <a:noFill/>
        </p:spPr>
        <p:txBody>
          <a:bodyPr wrap="none" rtlCol="0">
            <a:spAutoFit/>
          </a:bodyPr>
          <a:lstStyle/>
          <a:p>
            <a:r>
              <a:rPr lang="en-US" dirty="0" smtClean="0">
                <a:solidFill>
                  <a:schemeClr val="bg1"/>
                </a:solidFill>
              </a:rPr>
              <a:t>ITEMS SET</a:t>
            </a:r>
          </a:p>
          <a:p>
            <a:pPr marL="285750" indent="-285750">
              <a:buFont typeface="Arial" panose="020B0604020202020204" pitchFamily="34" charset="0"/>
              <a:buChar char="•"/>
            </a:pPr>
            <a:r>
              <a:rPr lang="en-US" dirty="0" smtClean="0"/>
              <a:t>BABY FOOD</a:t>
            </a:r>
          </a:p>
          <a:p>
            <a:pPr marL="285750" indent="-285750">
              <a:buFont typeface="Arial" panose="020B0604020202020204" pitchFamily="34" charset="0"/>
              <a:buChar char="•"/>
            </a:pPr>
            <a:r>
              <a:rPr lang="en-US" dirty="0" smtClean="0"/>
              <a:t>BEVERAGES</a:t>
            </a:r>
          </a:p>
          <a:p>
            <a:pPr marL="285750" indent="-285750">
              <a:buFont typeface="Arial" panose="020B0604020202020204" pitchFamily="34" charset="0"/>
              <a:buChar char="•"/>
            </a:pPr>
            <a:r>
              <a:rPr lang="en-US" dirty="0" smtClean="0"/>
              <a:t>CEREAL</a:t>
            </a:r>
          </a:p>
          <a:p>
            <a:pPr marL="285750" indent="-285750">
              <a:buFont typeface="Arial" panose="020B0604020202020204" pitchFamily="34" charset="0"/>
              <a:buChar char="•"/>
            </a:pPr>
            <a:r>
              <a:rPr lang="en-US" dirty="0" smtClean="0"/>
              <a:t>CLOTHES</a:t>
            </a:r>
          </a:p>
          <a:p>
            <a:pPr marL="285750" indent="-285750">
              <a:buFont typeface="Arial" panose="020B0604020202020204" pitchFamily="34" charset="0"/>
              <a:buChar char="•"/>
            </a:pPr>
            <a:r>
              <a:rPr lang="en-US" dirty="0" smtClean="0"/>
              <a:t>COSMETICS</a:t>
            </a:r>
          </a:p>
          <a:p>
            <a:pPr marL="285750" indent="-285750">
              <a:buFont typeface="Arial" panose="020B0604020202020204" pitchFamily="34" charset="0"/>
              <a:buChar char="•"/>
            </a:pPr>
            <a:r>
              <a:rPr lang="en-US" dirty="0" smtClean="0"/>
              <a:t>FRUITS</a:t>
            </a:r>
          </a:p>
          <a:p>
            <a:pPr marL="285750" indent="-285750">
              <a:buFont typeface="Arial" panose="020B0604020202020204" pitchFamily="34" charset="0"/>
              <a:buChar char="•"/>
            </a:pPr>
            <a:r>
              <a:rPr lang="en-US" dirty="0" smtClean="0"/>
              <a:t>HOUSEOLD</a:t>
            </a:r>
          </a:p>
          <a:p>
            <a:pPr marL="285750" indent="-285750">
              <a:buFont typeface="Arial" panose="020B0604020202020204" pitchFamily="34" charset="0"/>
              <a:buChar char="•"/>
            </a:pPr>
            <a:r>
              <a:rPr lang="en-US" dirty="0" smtClean="0"/>
              <a:t>MEAT</a:t>
            </a:r>
          </a:p>
          <a:p>
            <a:pPr marL="285750" indent="-285750">
              <a:buFont typeface="Arial" panose="020B0604020202020204" pitchFamily="34" charset="0"/>
              <a:buChar char="•"/>
            </a:pPr>
            <a:r>
              <a:rPr lang="en-US" dirty="0" smtClean="0"/>
              <a:t>OFFICE SUPPLIERS</a:t>
            </a:r>
          </a:p>
          <a:p>
            <a:pPr marL="285750" indent="-285750">
              <a:buFont typeface="Arial" panose="020B0604020202020204" pitchFamily="34" charset="0"/>
              <a:buChar char="•"/>
            </a:pPr>
            <a:r>
              <a:rPr lang="en-US" dirty="0" smtClean="0"/>
              <a:t>PERSONAL CARE</a:t>
            </a:r>
          </a:p>
          <a:p>
            <a:pPr marL="285750" indent="-285750">
              <a:buFont typeface="Arial" panose="020B0604020202020204" pitchFamily="34" charset="0"/>
              <a:buChar char="•"/>
            </a:pPr>
            <a:r>
              <a:rPr lang="en-US" dirty="0" smtClean="0"/>
              <a:t>SNACKS</a:t>
            </a:r>
          </a:p>
          <a:p>
            <a:pPr marL="285750" indent="-285750">
              <a:buFont typeface="Arial" panose="020B0604020202020204" pitchFamily="34" charset="0"/>
              <a:buChar char="•"/>
            </a:pPr>
            <a:r>
              <a:rPr lang="en-US" dirty="0" smtClean="0"/>
              <a:t>VEGETABLE</a:t>
            </a:r>
          </a:p>
        </p:txBody>
      </p:sp>
    </p:spTree>
    <p:extLst>
      <p:ext uri="{BB962C8B-B14F-4D97-AF65-F5344CB8AC3E}">
        <p14:creationId xmlns:p14="http://schemas.microsoft.com/office/powerpoint/2010/main" val="1614844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8652" y="641554"/>
            <a:ext cx="3181082" cy="646331"/>
          </a:xfrm>
          <a:prstGeom prst="rect">
            <a:avLst/>
          </a:prstGeom>
          <a:noFill/>
        </p:spPr>
        <p:txBody>
          <a:bodyPr wrap="square" rtlCol="0">
            <a:spAutoFit/>
          </a:bodyPr>
          <a:lstStyle/>
          <a:p>
            <a:r>
              <a:rPr lang="en-US" sz="3600" b="1" dirty="0" smtClean="0">
                <a:solidFill>
                  <a:schemeClr val="bg1"/>
                </a:solidFill>
              </a:rPr>
              <a:t>MY FINDINGS</a:t>
            </a:r>
            <a:endParaRPr lang="en-IN" sz="3600" b="1"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679" y="1287886"/>
            <a:ext cx="9011205" cy="260199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534" y="3941392"/>
            <a:ext cx="4277236" cy="2402283"/>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9279" y="3941392"/>
            <a:ext cx="5918379" cy="2402283"/>
          </a:xfrm>
          <a:prstGeom prst="rect">
            <a:avLst/>
          </a:prstGeom>
        </p:spPr>
      </p:pic>
    </p:spTree>
    <p:extLst>
      <p:ext uri="{BB962C8B-B14F-4D97-AF65-F5344CB8AC3E}">
        <p14:creationId xmlns:p14="http://schemas.microsoft.com/office/powerpoint/2010/main" val="3359356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530" y="3966693"/>
            <a:ext cx="4289252" cy="23872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4276" y="3922244"/>
            <a:ext cx="6465194" cy="24317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521" y="618186"/>
            <a:ext cx="10341735" cy="3232596"/>
          </a:xfrm>
          <a:prstGeom prst="rect">
            <a:avLst/>
          </a:prstGeom>
        </p:spPr>
      </p:pic>
    </p:spTree>
    <p:extLst>
      <p:ext uri="{BB962C8B-B14F-4D97-AF65-F5344CB8AC3E}">
        <p14:creationId xmlns:p14="http://schemas.microsoft.com/office/powerpoint/2010/main" val="3116413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65780" y="1825401"/>
            <a:ext cx="5251493" cy="3055691"/>
          </a:xfrm>
          <a:prstGeom prst="rect">
            <a:avLst/>
          </a:prstGeom>
        </p:spPr>
      </p:pic>
      <p:sp>
        <p:nvSpPr>
          <p:cNvPr id="6" name="TextBox 5"/>
          <p:cNvSpPr txBox="1"/>
          <p:nvPr/>
        </p:nvSpPr>
        <p:spPr>
          <a:xfrm>
            <a:off x="4443212" y="1416676"/>
            <a:ext cx="7031864" cy="923330"/>
          </a:xfrm>
          <a:prstGeom prst="rect">
            <a:avLst/>
          </a:prstGeom>
          <a:noFill/>
        </p:spPr>
        <p:txBody>
          <a:bodyPr wrap="square" rtlCol="0">
            <a:spAutoFit/>
          </a:bodyPr>
          <a:lstStyle/>
          <a:p>
            <a:pPr algn="just"/>
            <a:r>
              <a:rPr lang="en-US" dirty="0" smtClean="0"/>
              <a:t>In the given image based on analysis we can see </a:t>
            </a:r>
            <a:r>
              <a:rPr lang="en-US" dirty="0" smtClean="0">
                <a:solidFill>
                  <a:schemeClr val="bg1"/>
                </a:solidFill>
              </a:rPr>
              <a:t>Sao Tome</a:t>
            </a:r>
          </a:p>
          <a:p>
            <a:pPr algn="just"/>
            <a:r>
              <a:rPr lang="en-US" dirty="0" smtClean="0">
                <a:solidFill>
                  <a:schemeClr val="bg1"/>
                </a:solidFill>
              </a:rPr>
              <a:t>And Principe</a:t>
            </a:r>
            <a:r>
              <a:rPr lang="en-US" dirty="0" smtClean="0"/>
              <a:t> ranked top at highest number of unit sold whereas  </a:t>
            </a:r>
            <a:r>
              <a:rPr lang="en-US" dirty="0" err="1" smtClean="0">
                <a:solidFill>
                  <a:schemeClr val="bg1"/>
                </a:solidFill>
              </a:rPr>
              <a:t>Kyrgystan</a:t>
            </a:r>
            <a:r>
              <a:rPr lang="en-US" dirty="0" smtClean="0">
                <a:solidFill>
                  <a:schemeClr val="bg1"/>
                </a:solidFill>
              </a:rPr>
              <a:t> </a:t>
            </a:r>
            <a:r>
              <a:rPr lang="en-US" dirty="0" smtClean="0"/>
              <a:t>stands at last position.</a:t>
            </a:r>
            <a:endParaRPr lang="en-IN"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60564" t="116" r="7298"/>
          <a:stretch/>
        </p:blipFill>
        <p:spPr>
          <a:xfrm>
            <a:off x="7727324" y="2485622"/>
            <a:ext cx="2215965" cy="3873969"/>
          </a:xfrm>
          <a:prstGeom prst="rect">
            <a:avLst/>
          </a:prstGeom>
        </p:spPr>
      </p:pic>
    </p:spTree>
    <p:extLst>
      <p:ext uri="{BB962C8B-B14F-4D97-AF65-F5344CB8AC3E}">
        <p14:creationId xmlns:p14="http://schemas.microsoft.com/office/powerpoint/2010/main" val="2460398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8946" y="669701"/>
            <a:ext cx="1784463" cy="707886"/>
          </a:xfrm>
          <a:prstGeom prst="rect">
            <a:avLst/>
          </a:prstGeom>
          <a:noFill/>
        </p:spPr>
        <p:txBody>
          <a:bodyPr wrap="none" rtlCol="0">
            <a:spAutoFit/>
          </a:bodyPr>
          <a:lstStyle/>
          <a:p>
            <a:r>
              <a:rPr lang="en-US" sz="4000" b="1" dirty="0" smtClean="0">
                <a:solidFill>
                  <a:schemeClr val="bg1"/>
                </a:solidFill>
              </a:rPr>
              <a:t>RESULT</a:t>
            </a:r>
            <a:endParaRPr lang="en-IN" sz="4000" b="1" dirty="0">
              <a:solidFill>
                <a:schemeClr val="bg1"/>
              </a:solidFill>
            </a:endParaRPr>
          </a:p>
        </p:txBody>
      </p:sp>
      <p:sp>
        <p:nvSpPr>
          <p:cNvPr id="3" name="TextBox 2"/>
          <p:cNvSpPr txBox="1"/>
          <p:nvPr/>
        </p:nvSpPr>
        <p:spPr>
          <a:xfrm>
            <a:off x="892399" y="1858314"/>
            <a:ext cx="10136108" cy="3970318"/>
          </a:xfrm>
          <a:prstGeom prst="rect">
            <a:avLst/>
          </a:prstGeom>
          <a:noFill/>
        </p:spPr>
        <p:txBody>
          <a:bodyPr wrap="none" rtlCol="0">
            <a:spAutoFit/>
          </a:bodyPr>
          <a:lstStyle/>
          <a:p>
            <a:pPr marL="285750" indent="-285750">
              <a:buFont typeface="Arial" panose="020B0604020202020204" pitchFamily="34" charset="0"/>
              <a:buChar char="•"/>
            </a:pPr>
            <a:r>
              <a:rPr lang="en-US" dirty="0" smtClean="0">
                <a:solidFill>
                  <a:schemeClr val="bg1"/>
                </a:solidFill>
              </a:rPr>
              <a:t>SUB-SAHARAN AFRICA </a:t>
            </a:r>
            <a:r>
              <a:rPr lang="en-US" dirty="0" smtClean="0"/>
              <a:t>occupied the first place in total revenue generated among all </a:t>
            </a:r>
          </a:p>
          <a:p>
            <a:r>
              <a:rPr lang="en-US" dirty="0" smtClean="0"/>
              <a:t>     Other regions.</a:t>
            </a:r>
          </a:p>
          <a:p>
            <a:pPr marL="285750" indent="-285750">
              <a:buFont typeface="Arial" panose="020B0604020202020204" pitchFamily="34" charset="0"/>
              <a:buChar char="•"/>
            </a:pPr>
            <a:r>
              <a:rPr lang="en-US" dirty="0" smtClean="0">
                <a:solidFill>
                  <a:schemeClr val="bg1"/>
                </a:solidFill>
              </a:rPr>
              <a:t>Offline sales </a:t>
            </a:r>
            <a:r>
              <a:rPr lang="en-US" dirty="0" smtClean="0"/>
              <a:t>channel has gain more profit than the online sales channels.</a:t>
            </a:r>
          </a:p>
          <a:p>
            <a:r>
              <a:rPr lang="en-US" dirty="0" smtClean="0"/>
              <a:t>     Company gain 47.4% of the profit.</a:t>
            </a:r>
          </a:p>
          <a:p>
            <a:pPr marL="285750" indent="-285750">
              <a:buFont typeface="Arial" panose="020B0604020202020204" pitchFamily="34" charset="0"/>
              <a:buChar char="•"/>
            </a:pPr>
            <a:r>
              <a:rPr lang="en-US" dirty="0" smtClean="0">
                <a:solidFill>
                  <a:schemeClr val="bg1"/>
                </a:solidFill>
              </a:rPr>
              <a:t>Cosmetics </a:t>
            </a:r>
            <a:r>
              <a:rPr lang="en-US" dirty="0" smtClean="0"/>
              <a:t>and </a:t>
            </a:r>
            <a:r>
              <a:rPr lang="en-US" dirty="0" smtClean="0">
                <a:solidFill>
                  <a:schemeClr val="bg1"/>
                </a:solidFill>
              </a:rPr>
              <a:t>Clothing</a:t>
            </a:r>
            <a:r>
              <a:rPr lang="en-US" dirty="0" smtClean="0"/>
              <a:t> product are highest selling product between 2010-2017. While</a:t>
            </a:r>
          </a:p>
          <a:p>
            <a:r>
              <a:rPr lang="en-US" dirty="0" smtClean="0"/>
              <a:t>     Meat items were least selling.</a:t>
            </a:r>
          </a:p>
          <a:p>
            <a:pPr marL="285750" indent="-285750">
              <a:buFont typeface="Arial" panose="020B0604020202020204" pitchFamily="34" charset="0"/>
              <a:buChar char="•"/>
            </a:pPr>
            <a:r>
              <a:rPr lang="en-US" dirty="0" smtClean="0">
                <a:solidFill>
                  <a:schemeClr val="bg1"/>
                </a:solidFill>
              </a:rPr>
              <a:t>Sub-Saharan Region </a:t>
            </a:r>
            <a:r>
              <a:rPr lang="en-US" dirty="0" smtClean="0"/>
              <a:t>had highest sum of units sold among all other regions.</a:t>
            </a:r>
          </a:p>
          <a:p>
            <a:pPr marL="285750" indent="-285750">
              <a:buFont typeface="Arial" panose="020B0604020202020204" pitchFamily="34" charset="0"/>
              <a:buChar char="•"/>
            </a:pPr>
            <a:r>
              <a:rPr lang="en-US" dirty="0"/>
              <a:t>The year with the maximum revenue based on the provided data is: 2017.</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3706065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27643" y="2967335"/>
            <a:ext cx="5336718" cy="1200329"/>
          </a:xfrm>
          <a:prstGeom prst="rect">
            <a:avLst/>
          </a:prstGeom>
          <a:noFill/>
        </p:spPr>
        <p:txBody>
          <a:bodyPr wrap="none" lIns="91440" tIns="45720" rIns="91440" bIns="45720">
            <a:spAutoFit/>
          </a:bodyPr>
          <a:lstStyle/>
          <a:p>
            <a:pPr algn="ctr"/>
            <a:r>
              <a:rPr lang="en-US" sz="7200" b="1" cap="none" spc="0" dirty="0" smtClean="0">
                <a:ln w="6600">
                  <a:solidFill>
                    <a:schemeClr val="accent2"/>
                  </a:solidFill>
                  <a:prstDash val="solid"/>
                </a:ln>
                <a:solidFill>
                  <a:srgbClr val="FFFFFF"/>
                </a:solidFill>
                <a:effectLst>
                  <a:outerShdw dist="38100" dir="2700000" algn="tl" rotWithShape="0">
                    <a:schemeClr val="accent2"/>
                  </a:outerShdw>
                </a:effectLst>
              </a:rPr>
              <a:t>THANK YOU</a:t>
            </a:r>
            <a:endParaRPr lang="en-US" sz="7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7867919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87</TotalTime>
  <Words>271</Words>
  <Application>Microsoft Office PowerPoint</Application>
  <PresentationFormat>Widescreen</PresentationFormat>
  <Paragraphs>52</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 Boardroom</vt:lpstr>
      <vt:lpstr>AMAZON SALES DATA ANALYSYS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ANALYSYS</dc:title>
  <dc:creator>dell</dc:creator>
  <cp:lastModifiedBy>dell</cp:lastModifiedBy>
  <cp:revision>10</cp:revision>
  <dcterms:created xsi:type="dcterms:W3CDTF">2024-04-07T19:30:56Z</dcterms:created>
  <dcterms:modified xsi:type="dcterms:W3CDTF">2024-04-30T18:15:45Z</dcterms:modified>
</cp:coreProperties>
</file>