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62" r:id="rId2"/>
    <p:sldId id="256" r:id="rId3"/>
    <p:sldId id="257" r:id="rId4"/>
    <p:sldId id="258" r:id="rId5"/>
    <p:sldId id="260" r:id="rId6"/>
    <p:sldId id="259"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B93A19-7190-4702-9633-1960B3D44E14}" type="datetimeFigureOut">
              <a:rPr lang="en-IN" smtClean="0"/>
              <a:t>01-05-2024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8BCE1F-8F61-4C0E-A88F-6D8BA964D891}" type="slidenum">
              <a:rPr lang="en-IN" smtClean="0"/>
              <a:t>‹#›</a:t>
            </a:fld>
            <a:endParaRPr lang="en-IN"/>
          </a:p>
        </p:txBody>
      </p:sp>
    </p:spTree>
    <p:extLst>
      <p:ext uri="{BB962C8B-B14F-4D97-AF65-F5344CB8AC3E}">
        <p14:creationId xmlns:p14="http://schemas.microsoft.com/office/powerpoint/2010/main" val="1113618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A8BCE1F-8F61-4C0E-A88F-6D8BA964D891}" type="slidenum">
              <a:rPr lang="en-IN" smtClean="0"/>
              <a:t>6</a:t>
            </a:fld>
            <a:endParaRPr lang="en-IN"/>
          </a:p>
        </p:txBody>
      </p:sp>
    </p:spTree>
    <p:extLst>
      <p:ext uri="{BB962C8B-B14F-4D97-AF65-F5344CB8AC3E}">
        <p14:creationId xmlns:p14="http://schemas.microsoft.com/office/powerpoint/2010/main" val="532565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HEART DISEASE DIAGNOSTIC ANALYSIS</a:t>
            </a:r>
            <a:endParaRPr lang="en-IN" dirty="0"/>
          </a:p>
        </p:txBody>
      </p:sp>
      <p:sp>
        <p:nvSpPr>
          <p:cNvPr id="3" name="Subtitle 2"/>
          <p:cNvSpPr>
            <a:spLocks noGrp="1"/>
          </p:cNvSpPr>
          <p:nvPr>
            <p:ph type="subTitle" idx="1"/>
          </p:nvPr>
        </p:nvSpPr>
        <p:spPr>
          <a:xfrm>
            <a:off x="1154955" y="5176625"/>
            <a:ext cx="8825658" cy="861420"/>
          </a:xfrm>
        </p:spPr>
        <p:txBody>
          <a:bodyPr/>
          <a:lstStyle/>
          <a:p>
            <a:r>
              <a:rPr lang="en-US" dirty="0" smtClean="0"/>
              <a:t>By </a:t>
            </a:r>
            <a:r>
              <a:rPr lang="en-US" dirty="0" err="1" smtClean="0"/>
              <a:t>sushil</a:t>
            </a:r>
            <a:r>
              <a:rPr lang="en-US" dirty="0" smtClean="0"/>
              <a:t> </a:t>
            </a:r>
            <a:r>
              <a:rPr lang="en-US" dirty="0" err="1" smtClean="0"/>
              <a:t>maurya</a:t>
            </a:r>
            <a:endParaRPr lang="en-IN" dirty="0"/>
          </a:p>
        </p:txBody>
      </p:sp>
      <p:sp>
        <p:nvSpPr>
          <p:cNvPr id="4" name="Rectangle 3"/>
          <p:cNvSpPr/>
          <p:nvPr/>
        </p:nvSpPr>
        <p:spPr>
          <a:xfrm>
            <a:off x="0" y="283334"/>
            <a:ext cx="10419008" cy="66970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0270" y="2601871"/>
            <a:ext cx="2902433" cy="2902433"/>
          </a:xfrm>
          <a:prstGeom prst="rect">
            <a:avLst/>
          </a:prstGeom>
        </p:spPr>
      </p:pic>
    </p:spTree>
    <p:extLst>
      <p:ext uri="{BB962C8B-B14F-4D97-AF65-F5344CB8AC3E}">
        <p14:creationId xmlns:p14="http://schemas.microsoft.com/office/powerpoint/2010/main" val="2756354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5765" y="682581"/>
            <a:ext cx="9625370" cy="6463308"/>
          </a:xfrm>
          <a:prstGeom prst="rect">
            <a:avLst/>
          </a:prstGeom>
          <a:noFill/>
        </p:spPr>
        <p:txBody>
          <a:bodyPr wrap="square" rtlCol="0">
            <a:spAutoFit/>
          </a:bodyPr>
          <a:lstStyle/>
          <a:p>
            <a:r>
              <a:rPr lang="en-US" dirty="0"/>
              <a:t>Heart disease remains one of the leading causes of mortality worldwide, underscoring the necessity for robust diagnostic tools and insights into its underlying factors. In response to this imperative, our project delves into the realm of heart disease diagnosis analysis, leveraging Extract, Transform, Load (ETL) techniques alongside the powerful visualization capabilities of Python's </a:t>
            </a:r>
            <a:r>
              <a:rPr lang="en-US" dirty="0" err="1"/>
              <a:t>Matplotlib</a:t>
            </a:r>
            <a:r>
              <a:rPr lang="en-US" dirty="0"/>
              <a:t> library and Microsoft Power BI</a:t>
            </a:r>
            <a:r>
              <a:rPr lang="en-US" dirty="0" smtClean="0"/>
              <a:t>.</a:t>
            </a:r>
            <a:r>
              <a:rPr lang="en-US" dirty="0"/>
              <a:t> With a multidimensional approach, we aim to not only scrutinize existing data but also illuminate potential patterns, correlations, and predictive indicators within heart disease datasets. </a:t>
            </a:r>
            <a:endParaRPr lang="en-US" dirty="0" smtClean="0"/>
          </a:p>
          <a:p>
            <a:endParaRPr lang="en-US" dirty="0"/>
          </a:p>
          <a:p>
            <a:r>
              <a:rPr lang="en-US" dirty="0"/>
              <a:t>This project unfolds in three distinct phases</a:t>
            </a:r>
            <a:r>
              <a:rPr lang="en-US" dirty="0" smtClean="0"/>
              <a:t>:</a:t>
            </a:r>
          </a:p>
          <a:p>
            <a:endParaRPr lang="en-US" dirty="0"/>
          </a:p>
          <a:p>
            <a:r>
              <a:rPr lang="en-US" b="1" dirty="0"/>
              <a:t>Data Extraction:</a:t>
            </a:r>
            <a:r>
              <a:rPr lang="en-US" dirty="0"/>
              <a:t> We meticulously gather diverse datasets encompassing a spectrum of demographic, clinical, and lifestyle factors potentially associated with heart disease. Through ETL processes, we cleanse, harmonize, and integrate these disparate data sources into a cohesive analytical framework</a:t>
            </a:r>
            <a:r>
              <a:rPr lang="en-US" dirty="0" smtClean="0"/>
              <a:t>.</a:t>
            </a:r>
          </a:p>
          <a:p>
            <a:endParaRPr lang="en-US" dirty="0" smtClean="0"/>
          </a:p>
          <a:p>
            <a:r>
              <a:rPr lang="en-US" b="1" dirty="0"/>
              <a:t>Exploratory Data Analysis (EDA):</a:t>
            </a:r>
            <a:r>
              <a:rPr lang="en-US" dirty="0"/>
              <a:t> Harnessing the expressive capabilities of Python's </a:t>
            </a:r>
            <a:r>
              <a:rPr lang="en-US" dirty="0" err="1"/>
              <a:t>Matplotlib</a:t>
            </a:r>
            <a:r>
              <a:rPr lang="en-US" dirty="0"/>
              <a:t> library, we embark on a journey of exploration into the heart of our data</a:t>
            </a:r>
            <a:r>
              <a:rPr lang="en-US" dirty="0" smtClean="0"/>
              <a:t>.</a:t>
            </a:r>
          </a:p>
          <a:p>
            <a:endParaRPr lang="en-US" dirty="0" smtClean="0"/>
          </a:p>
          <a:p>
            <a:r>
              <a:rPr lang="en-US" b="1" dirty="0"/>
              <a:t>Insightful Visualization with Power BI:</a:t>
            </a:r>
            <a:r>
              <a:rPr lang="en-US" dirty="0"/>
              <a:t> Transitioning from Python to the dynamic environment of Power BI, we construct interactive dashboards that distill our findings into intuitive visual narratives. </a:t>
            </a:r>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5764"/>
            <a:ext cx="1048214" cy="1048214"/>
          </a:xfrm>
          <a:prstGeom prst="rect">
            <a:avLst/>
          </a:prstGeom>
        </p:spPr>
      </p:pic>
      <p:sp>
        <p:nvSpPr>
          <p:cNvPr id="7" name="Title 1"/>
          <p:cNvSpPr>
            <a:spLocks noGrp="1"/>
          </p:cNvSpPr>
          <p:nvPr>
            <p:ph type="ctrTitle"/>
          </p:nvPr>
        </p:nvSpPr>
        <p:spPr>
          <a:xfrm>
            <a:off x="884496" y="0"/>
            <a:ext cx="5052662" cy="875764"/>
          </a:xfrm>
        </p:spPr>
        <p:txBody>
          <a:bodyPr/>
          <a:lstStyle/>
          <a:p>
            <a:r>
              <a:rPr lang="en-US" sz="4000" dirty="0" smtClean="0"/>
              <a:t>INTRODUCTION</a:t>
            </a:r>
            <a:endParaRPr lang="en-IN" sz="4000" dirty="0"/>
          </a:p>
        </p:txBody>
      </p:sp>
    </p:spTree>
    <p:extLst>
      <p:ext uri="{BB962C8B-B14F-4D97-AF65-F5344CB8AC3E}">
        <p14:creationId xmlns:p14="http://schemas.microsoft.com/office/powerpoint/2010/main" val="377624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5558" y="0"/>
            <a:ext cx="9418600" cy="1231006"/>
          </a:xfrm>
        </p:spPr>
        <p:txBody>
          <a:bodyPr/>
          <a:lstStyle/>
          <a:p>
            <a:r>
              <a:rPr lang="en-US" sz="4800" dirty="0" smtClean="0"/>
              <a:t>POWER BI DASHBOARD</a:t>
            </a:r>
            <a:endParaRPr lang="en-IN" sz="4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558" y="1635617"/>
            <a:ext cx="7564042" cy="4654768"/>
          </a:xfrm>
          <a:prstGeom prst="rect">
            <a:avLst/>
          </a:prstGeom>
        </p:spPr>
      </p:pic>
      <p:sp>
        <p:nvSpPr>
          <p:cNvPr id="8" name="TextBox 7"/>
          <p:cNvSpPr txBox="1"/>
          <p:nvPr/>
        </p:nvSpPr>
        <p:spPr>
          <a:xfrm>
            <a:off x="8873545" y="1493949"/>
            <a:ext cx="1880314" cy="4801314"/>
          </a:xfrm>
          <a:prstGeom prst="rect">
            <a:avLst/>
          </a:prstGeom>
          <a:noFill/>
        </p:spPr>
        <p:txBody>
          <a:bodyPr wrap="square" rtlCol="0">
            <a:spAutoFit/>
          </a:bodyPr>
          <a:lstStyle/>
          <a:p>
            <a:r>
              <a:rPr lang="en-US" dirty="0" smtClean="0"/>
              <a:t>In this page it is shown in fig Heart Disease Present and absent.</a:t>
            </a:r>
          </a:p>
          <a:p>
            <a:r>
              <a:rPr lang="en-US" dirty="0" smtClean="0"/>
              <a:t>Then What is the age distribution gender wise.</a:t>
            </a:r>
          </a:p>
          <a:p>
            <a:r>
              <a:rPr lang="en-US" dirty="0" smtClean="0"/>
              <a:t>And lastly Blood Pressure </a:t>
            </a:r>
            <a:r>
              <a:rPr lang="en-US" dirty="0" err="1" smtClean="0"/>
              <a:t>Cholestroll</a:t>
            </a:r>
            <a:r>
              <a:rPr lang="en-US" dirty="0" smtClean="0"/>
              <a:t> and Max Heart  rate  present in the person who have heart disease .</a:t>
            </a:r>
            <a:endParaRPr lang="en-IN" dirty="0"/>
          </a:p>
        </p:txBody>
      </p:sp>
    </p:spTree>
    <p:extLst>
      <p:ext uri="{BB962C8B-B14F-4D97-AF65-F5344CB8AC3E}">
        <p14:creationId xmlns:p14="http://schemas.microsoft.com/office/powerpoint/2010/main" val="1432196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87" y="900448"/>
            <a:ext cx="7418969" cy="5957552"/>
          </a:xfrm>
          <a:prstGeom prst="rect">
            <a:avLst/>
          </a:prstGeom>
        </p:spPr>
      </p:pic>
      <p:sp>
        <p:nvSpPr>
          <p:cNvPr id="10" name="TextBox 9"/>
          <p:cNvSpPr txBox="1"/>
          <p:nvPr/>
        </p:nvSpPr>
        <p:spPr>
          <a:xfrm>
            <a:off x="8268236" y="1140444"/>
            <a:ext cx="2060621" cy="5078313"/>
          </a:xfrm>
          <a:prstGeom prst="rect">
            <a:avLst/>
          </a:prstGeom>
          <a:noFill/>
        </p:spPr>
        <p:txBody>
          <a:bodyPr wrap="square" rtlCol="0">
            <a:spAutoFit/>
          </a:bodyPr>
          <a:lstStyle/>
          <a:p>
            <a:r>
              <a:rPr lang="en-US" dirty="0" smtClean="0"/>
              <a:t>In this chart we can see which age category has the more number of Blood Pressure </a:t>
            </a:r>
            <a:r>
              <a:rPr lang="en-US" dirty="0" err="1" smtClean="0"/>
              <a:t>Cholestrol</a:t>
            </a:r>
            <a:r>
              <a:rPr lang="en-US" dirty="0" smtClean="0"/>
              <a:t> and Max Heart Rate as we can see in the graph age 58 has the highest number of BP, </a:t>
            </a:r>
            <a:r>
              <a:rPr lang="en-US" dirty="0" err="1" smtClean="0"/>
              <a:t>Cholestrol</a:t>
            </a:r>
            <a:r>
              <a:rPr lang="en-US" dirty="0" smtClean="0"/>
              <a:t> and Heart Rate .  So we can target more on the age group of 50 to 60.</a:t>
            </a:r>
            <a:endParaRPr lang="en-IN" dirty="0"/>
          </a:p>
        </p:txBody>
      </p:sp>
      <p:sp>
        <p:nvSpPr>
          <p:cNvPr id="11" name="Rectangle 10"/>
          <p:cNvSpPr/>
          <p:nvPr/>
        </p:nvSpPr>
        <p:spPr>
          <a:xfrm>
            <a:off x="334851" y="204919"/>
            <a:ext cx="11243256" cy="523220"/>
          </a:xfrm>
          <a:prstGeom prst="rect">
            <a:avLst/>
          </a:prstGeom>
        </p:spPr>
        <p:txBody>
          <a:bodyPr wrap="square">
            <a:spAutoFit/>
          </a:bodyPr>
          <a:lstStyle/>
          <a:p>
            <a:r>
              <a:rPr lang="en-US" sz="2800" dirty="0" smtClean="0"/>
              <a:t>BLOOD PRESSURE , CHOLESTROL AND MAX HEART RATE BY AGE</a:t>
            </a:r>
            <a:endParaRPr lang="en-IN" sz="2800" dirty="0"/>
          </a:p>
        </p:txBody>
      </p:sp>
    </p:spTree>
    <p:extLst>
      <p:ext uri="{BB962C8B-B14F-4D97-AF65-F5344CB8AC3E}">
        <p14:creationId xmlns:p14="http://schemas.microsoft.com/office/powerpoint/2010/main" val="2657225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30" y="1115275"/>
            <a:ext cx="6833285" cy="5666704"/>
          </a:xfrm>
          <a:prstGeom prst="rect">
            <a:avLst/>
          </a:prstGeom>
        </p:spPr>
      </p:pic>
      <p:sp>
        <p:nvSpPr>
          <p:cNvPr id="5" name="TextBox 4"/>
          <p:cNvSpPr txBox="1"/>
          <p:nvPr/>
        </p:nvSpPr>
        <p:spPr>
          <a:xfrm>
            <a:off x="1326525" y="1115275"/>
            <a:ext cx="2562896" cy="4801314"/>
          </a:xfrm>
          <a:prstGeom prst="rect">
            <a:avLst/>
          </a:prstGeom>
          <a:noFill/>
        </p:spPr>
        <p:txBody>
          <a:bodyPr wrap="square" rtlCol="0">
            <a:spAutoFit/>
          </a:bodyPr>
          <a:lstStyle/>
          <a:p>
            <a:r>
              <a:rPr lang="en-US" dirty="0" smtClean="0"/>
              <a:t>In the chart one it </a:t>
            </a:r>
            <a:r>
              <a:rPr lang="en-US" dirty="0" err="1" smtClean="0"/>
              <a:t>it</a:t>
            </a:r>
            <a:r>
              <a:rPr lang="en-US" dirty="0" smtClean="0"/>
              <a:t> shown that Chest Pain experienced was present in 526 and where as in 499 it was found absent . </a:t>
            </a:r>
          </a:p>
          <a:p>
            <a:endParaRPr lang="en-US" dirty="0"/>
          </a:p>
          <a:p>
            <a:r>
              <a:rPr lang="en-US" dirty="0" smtClean="0"/>
              <a:t>IN second chart I have tried to categorize the Heart disease by gender in which I have got that Male have highest number of Heart diseases by 69.56% where as in women it has 30.44%</a:t>
            </a:r>
            <a:endParaRPr lang="en-IN" dirty="0"/>
          </a:p>
        </p:txBody>
      </p:sp>
      <p:sp>
        <p:nvSpPr>
          <p:cNvPr id="6" name="Rectangle 5"/>
          <p:cNvSpPr/>
          <p:nvPr/>
        </p:nvSpPr>
        <p:spPr>
          <a:xfrm>
            <a:off x="1712890" y="204919"/>
            <a:ext cx="8512360" cy="523220"/>
          </a:xfrm>
          <a:prstGeom prst="rect">
            <a:avLst/>
          </a:prstGeom>
        </p:spPr>
        <p:txBody>
          <a:bodyPr wrap="square">
            <a:spAutoFit/>
          </a:bodyPr>
          <a:lstStyle/>
          <a:p>
            <a:r>
              <a:rPr lang="en-US" sz="2800" dirty="0" smtClean="0"/>
              <a:t>DISTRIBUTION OF HEART DISEASE BY GENDER</a:t>
            </a:r>
            <a:endParaRPr lang="en-IN" sz="2800" dirty="0"/>
          </a:p>
        </p:txBody>
      </p:sp>
    </p:spTree>
    <p:extLst>
      <p:ext uri="{BB962C8B-B14F-4D97-AF65-F5344CB8AC3E}">
        <p14:creationId xmlns:p14="http://schemas.microsoft.com/office/powerpoint/2010/main" val="1385037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11" y="918729"/>
            <a:ext cx="6229082" cy="5662373"/>
          </a:xfrm>
          <a:prstGeom prst="rect">
            <a:avLst/>
          </a:prstGeom>
        </p:spPr>
      </p:pic>
      <p:sp>
        <p:nvSpPr>
          <p:cNvPr id="6" name="TextBox 5"/>
          <p:cNvSpPr txBox="1"/>
          <p:nvPr/>
        </p:nvSpPr>
        <p:spPr>
          <a:xfrm>
            <a:off x="6344993" y="1983346"/>
            <a:ext cx="5847007" cy="3970318"/>
          </a:xfrm>
          <a:prstGeom prst="rect">
            <a:avLst/>
          </a:prstGeom>
          <a:noFill/>
        </p:spPr>
        <p:txBody>
          <a:bodyPr wrap="square" rtlCol="0">
            <a:spAutoFit/>
          </a:bodyPr>
          <a:lstStyle/>
          <a:p>
            <a:r>
              <a:rPr lang="en-US" dirty="0"/>
              <a:t>Data indicates that individuals aged 50- 60 have a nearly equal presence and absence of ST depression (</a:t>
            </a:r>
            <a:r>
              <a:rPr lang="en-US" dirty="0" err="1"/>
              <a:t>oldpeak</a:t>
            </a:r>
            <a:r>
              <a:rPr lang="en-US" dirty="0"/>
              <a:t>) during exercise, suggesting a balanced cardiovascular response in this age group. - In contrast, those aged 55-75 show fewer instances of </a:t>
            </a:r>
            <a:r>
              <a:rPr lang="en-US" dirty="0" err="1"/>
              <a:t>oldpeak</a:t>
            </a:r>
            <a:r>
              <a:rPr lang="en-US" dirty="0"/>
              <a:t> and a higher rate of its absence, possibly reflecting diminished exercise-induced cardiac stress or reduced exercise intensity with increasing age. - These findings highlight the need for age-specific exercise guidelines and cardiovascular screening protocols to better prevent and manage heart disease in different age demographics, optimizing cardiovascular health across the lifespan. </a:t>
            </a:r>
            <a:endParaRPr lang="en-IN" dirty="0"/>
          </a:p>
        </p:txBody>
      </p:sp>
      <p:sp>
        <p:nvSpPr>
          <p:cNvPr id="7" name="TextBox 6"/>
          <p:cNvSpPr txBox="1"/>
          <p:nvPr/>
        </p:nvSpPr>
        <p:spPr>
          <a:xfrm>
            <a:off x="2253802" y="111241"/>
            <a:ext cx="7740203" cy="584775"/>
          </a:xfrm>
          <a:prstGeom prst="rect">
            <a:avLst/>
          </a:prstGeom>
          <a:noFill/>
        </p:spPr>
        <p:txBody>
          <a:bodyPr wrap="square" rtlCol="0">
            <a:spAutoFit/>
          </a:bodyPr>
          <a:lstStyle/>
          <a:p>
            <a:r>
              <a:rPr lang="en-US" sz="3200" dirty="0" smtClean="0"/>
              <a:t>PRESENCE OF OLDPEAK BY GENDER </a:t>
            </a:r>
            <a:endParaRPr lang="en-IN" sz="3200" dirty="0"/>
          </a:p>
        </p:txBody>
      </p:sp>
    </p:spTree>
    <p:extLst>
      <p:ext uri="{BB962C8B-B14F-4D97-AF65-F5344CB8AC3E}">
        <p14:creationId xmlns:p14="http://schemas.microsoft.com/office/powerpoint/2010/main" val="4043898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1671" y="360609"/>
            <a:ext cx="9324305" cy="6001643"/>
          </a:xfrm>
          <a:prstGeom prst="rect">
            <a:avLst/>
          </a:prstGeom>
          <a:noFill/>
        </p:spPr>
        <p:txBody>
          <a:bodyPr wrap="square" rtlCol="0">
            <a:spAutoFit/>
          </a:bodyPr>
          <a:lstStyle/>
          <a:p>
            <a:r>
              <a:rPr lang="en-US" sz="5400" dirty="0"/>
              <a:t>Conclusion</a:t>
            </a:r>
            <a:r>
              <a:rPr lang="en-US" dirty="0"/>
              <a:t> </a:t>
            </a:r>
            <a:endParaRPr lang="en-US" dirty="0" smtClean="0"/>
          </a:p>
          <a:p>
            <a:endParaRPr lang="en-US" dirty="0" smtClean="0"/>
          </a:p>
          <a:p>
            <a:pPr marL="285750" indent="-285750">
              <a:buFont typeface="Wingdings" panose="05000000000000000000" pitchFamily="2" charset="2"/>
              <a:buChar char="v"/>
            </a:pPr>
            <a:r>
              <a:rPr lang="en-US" sz="2400" dirty="0"/>
              <a:t>From the overall population, Males having heart disease (69.56%) and Females having heart disease(30.44</a:t>
            </a:r>
            <a:r>
              <a:rPr lang="en-US" sz="2400" dirty="0" smtClean="0"/>
              <a:t>%).</a:t>
            </a:r>
            <a:endParaRPr lang="en-US" sz="2400" dirty="0"/>
          </a:p>
          <a:p>
            <a:pPr marL="285750" indent="-285750">
              <a:buFont typeface="Wingdings" panose="05000000000000000000" pitchFamily="2" charset="2"/>
              <a:buChar char="v"/>
            </a:pPr>
            <a:endParaRPr lang="en-US" sz="2400" dirty="0" smtClean="0"/>
          </a:p>
          <a:p>
            <a:pPr marL="285750" indent="-285750">
              <a:buFont typeface="Wingdings" panose="05000000000000000000" pitchFamily="2" charset="2"/>
              <a:buChar char="v"/>
            </a:pPr>
            <a:r>
              <a:rPr lang="en-US" sz="2400" dirty="0" smtClean="0"/>
              <a:t>It </a:t>
            </a:r>
            <a:r>
              <a:rPr lang="en-US" sz="2400" dirty="0"/>
              <a:t>seems people having Non-</a:t>
            </a:r>
            <a:r>
              <a:rPr lang="en-US" sz="2400" dirty="0" err="1"/>
              <a:t>Anginal</a:t>
            </a:r>
            <a:r>
              <a:rPr lang="en-US" sz="2400" dirty="0"/>
              <a:t> chest pain have a higher chance of heart </a:t>
            </a:r>
            <a:r>
              <a:rPr lang="en-US" sz="2400" dirty="0" smtClean="0"/>
              <a:t>disease</a:t>
            </a:r>
          </a:p>
          <a:p>
            <a:endParaRPr lang="en-US" sz="2400" dirty="0" smtClean="0"/>
          </a:p>
          <a:p>
            <a:pPr marL="285750" indent="-285750">
              <a:buFont typeface="Wingdings" panose="05000000000000000000" pitchFamily="2" charset="2"/>
              <a:buChar char="v"/>
            </a:pPr>
            <a:r>
              <a:rPr lang="en-US" sz="2400" dirty="0" smtClean="0"/>
              <a:t> </a:t>
            </a:r>
            <a:r>
              <a:rPr lang="en-US" sz="2400" dirty="0"/>
              <a:t>We can see that a higher number of men are suffering from Typical Angina type of Chest </a:t>
            </a:r>
            <a:r>
              <a:rPr lang="en-US" sz="2400" dirty="0" smtClean="0"/>
              <a:t>Pain</a:t>
            </a:r>
          </a:p>
          <a:p>
            <a:pPr marL="285750" indent="-285750">
              <a:buFont typeface="Wingdings" panose="05000000000000000000" pitchFamily="2" charset="2"/>
              <a:buChar char="v"/>
            </a:pPr>
            <a:endParaRPr lang="en-US" sz="2400" dirty="0" smtClean="0"/>
          </a:p>
          <a:p>
            <a:pPr marL="285750" indent="-285750">
              <a:buFont typeface="Wingdings" panose="05000000000000000000" pitchFamily="2" charset="2"/>
              <a:buChar char="v"/>
            </a:pPr>
            <a:r>
              <a:rPr lang="en-US" sz="2400" dirty="0" smtClean="0"/>
              <a:t> </a:t>
            </a:r>
            <a:r>
              <a:rPr lang="en-US" sz="2400" dirty="0"/>
              <a:t>Males have high number of Fasting Blood Sugar over </a:t>
            </a:r>
            <a:r>
              <a:rPr lang="en-US" sz="2400" dirty="0" smtClean="0"/>
              <a:t>120</a:t>
            </a:r>
          </a:p>
          <a:p>
            <a:r>
              <a:rPr lang="en-US" sz="2400" dirty="0" smtClean="0"/>
              <a:t> </a:t>
            </a:r>
          </a:p>
          <a:p>
            <a:pPr marL="285750" indent="-285750">
              <a:buFont typeface="Wingdings" panose="05000000000000000000" pitchFamily="2" charset="2"/>
              <a:buChar char="v"/>
            </a:pPr>
            <a:r>
              <a:rPr lang="en-US" sz="2400" dirty="0" smtClean="0"/>
              <a:t>Higher </a:t>
            </a:r>
            <a:r>
              <a:rPr lang="en-US" sz="2400" dirty="0" err="1"/>
              <a:t>Cholestrol</a:t>
            </a:r>
            <a:r>
              <a:rPr lang="en-US" sz="2400" dirty="0"/>
              <a:t> Level and Higher Blood Pressure </a:t>
            </a:r>
            <a:r>
              <a:rPr lang="en-US" sz="2400" dirty="0" err="1"/>
              <a:t>Levelcauses</a:t>
            </a:r>
            <a:r>
              <a:rPr lang="en-US" sz="2400" dirty="0"/>
              <a:t> Chances Of Heart Disease </a:t>
            </a:r>
            <a:endParaRPr lang="en-IN" sz="2400" dirty="0"/>
          </a:p>
        </p:txBody>
      </p:sp>
    </p:spTree>
    <p:extLst>
      <p:ext uri="{BB962C8B-B14F-4D97-AF65-F5344CB8AC3E}">
        <p14:creationId xmlns:p14="http://schemas.microsoft.com/office/powerpoint/2010/main" val="3821584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3653" y="2967335"/>
            <a:ext cx="4044698"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THANK YOU</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68128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45</TotalTime>
  <Words>580</Words>
  <Application>Microsoft Office PowerPoint</Application>
  <PresentationFormat>Widescreen</PresentationFormat>
  <Paragraphs>37</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Wingdings</vt:lpstr>
      <vt:lpstr>Wingdings 3</vt:lpstr>
      <vt:lpstr>Ion</vt:lpstr>
      <vt:lpstr>HEART DISEASE DIAGNOSTIC ANALYSIS</vt:lpstr>
      <vt:lpstr>INTRODUCTION</vt:lpstr>
      <vt:lpstr>POWER BI DASHBOARD</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DIAGNOSTIC ANALYSIS</dc:title>
  <dc:creator>dell</dc:creator>
  <cp:lastModifiedBy>dell</cp:lastModifiedBy>
  <cp:revision>6</cp:revision>
  <dcterms:created xsi:type="dcterms:W3CDTF">2024-05-01T07:41:54Z</dcterms:created>
  <dcterms:modified xsi:type="dcterms:W3CDTF">2024-05-01T08:27:19Z</dcterms:modified>
</cp:coreProperties>
</file>