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8" r:id="rId3"/>
    <p:sldId id="280" r:id="rId4"/>
    <p:sldId id="282" r:id="rId5"/>
    <p:sldId id="283" r:id="rId6"/>
    <p:sldId id="284" r:id="rId7"/>
    <p:sldId id="285" r:id="rId8"/>
    <p:sldId id="281" r:id="rId9"/>
    <p:sldId id="286" r:id="rId10"/>
    <p:sldId id="287" r:id="rId11"/>
    <p:sldId id="288" r:id="rId12"/>
    <p:sldId id="289" r:id="rId13"/>
    <p:sldId id="29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11/18/2022</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EE9D2DA1-C8E3-4854-8B59-0D5A6F13D801}"/>
              </a:ext>
            </a:extLst>
          </p:cNvPr>
          <p:cNvSpPr/>
          <p:nvPr userDrawn="1"/>
        </p:nvSpPr>
        <p:spPr>
          <a:xfrm>
            <a:off x="9692640" y="5344160"/>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11/18/2022</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11/18/2022</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11/18/2022</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4709117E-D144-4645-A788-9C835E2E397C}"/>
              </a:ext>
            </a:extLst>
          </p:cNvPr>
          <p:cNvSpPr/>
          <p:nvPr userDrawn="1"/>
        </p:nvSpPr>
        <p:spPr>
          <a:xfrm>
            <a:off x="10779760" y="5682457"/>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11/18/2022</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11/18/2022</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11/18/2022</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11/18/2022</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11/18/2022</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11/18/2022</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11/18/2022</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11/18/2022</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DB10-A911-43A3-A2AF-37E3073F830B}"/>
              </a:ext>
            </a:extLst>
          </p:cNvPr>
          <p:cNvSpPr>
            <a:spLocks noGrp="1"/>
          </p:cNvSpPr>
          <p:nvPr>
            <p:ph type="ctrTitle"/>
          </p:nvPr>
        </p:nvSpPr>
        <p:spPr>
          <a:xfrm>
            <a:off x="1351280" y="574358"/>
            <a:ext cx="9144000" cy="2387600"/>
          </a:xfrm>
        </p:spPr>
        <p:txBody>
          <a:bodyPr>
            <a:normAutofit fontScale="90000"/>
          </a:bodyPr>
          <a:lstStyle/>
          <a:p>
            <a:r>
              <a:rPr lang="en-US" sz="6600" b="1" dirty="0"/>
              <a:t>Spark Performance Tuning</a:t>
            </a:r>
            <a:br>
              <a:rPr lang="en-US" sz="6600" b="1" dirty="0"/>
            </a:br>
            <a:r>
              <a:rPr lang="en-US" sz="6600" b="1" dirty="0"/>
              <a:t>Handling Skew Data</a:t>
            </a:r>
            <a:br>
              <a:rPr lang="en-US" sz="6600" b="1" dirty="0"/>
            </a:br>
            <a:r>
              <a:rPr lang="en-US" sz="6600" b="1" dirty="0"/>
              <a:t>Salt  Technique</a:t>
            </a:r>
            <a:endParaRPr lang="en-US" sz="3600" b="1" dirty="0"/>
          </a:p>
        </p:txBody>
      </p:sp>
      <p:pic>
        <p:nvPicPr>
          <p:cNvPr id="5" name="Picture 4">
            <a:extLst>
              <a:ext uri="{FF2B5EF4-FFF2-40B4-BE49-F238E27FC236}">
                <a16:creationId xmlns:a16="http://schemas.microsoft.com/office/drawing/2014/main" id="{35FB3ACC-A67D-4E01-A20B-47183A93E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880" y="3510280"/>
            <a:ext cx="4460240" cy="2387600"/>
          </a:xfrm>
          <a:prstGeom prst="rect">
            <a:avLst/>
          </a:prstGeom>
        </p:spPr>
      </p:pic>
      <p:sp>
        <p:nvSpPr>
          <p:cNvPr id="4" name="TextBox 3">
            <a:extLst>
              <a:ext uri="{FF2B5EF4-FFF2-40B4-BE49-F238E27FC236}">
                <a16:creationId xmlns:a16="http://schemas.microsoft.com/office/drawing/2014/main" id="{43A62D9D-332B-48D2-A453-B1FCCD51B764}"/>
              </a:ext>
            </a:extLst>
          </p:cNvPr>
          <p:cNvSpPr txBox="1"/>
          <p:nvPr/>
        </p:nvSpPr>
        <p:spPr>
          <a:xfrm rot="19258797">
            <a:off x="249370" y="627973"/>
            <a:ext cx="2048994" cy="707886"/>
          </a:xfrm>
          <a:prstGeom prst="rect">
            <a:avLst/>
          </a:prstGeom>
          <a:noFill/>
        </p:spPr>
        <p:txBody>
          <a:bodyPr wrap="square" rtlCol="0">
            <a:spAutoFit/>
          </a:bodyPr>
          <a:lstStyle/>
          <a:p>
            <a:r>
              <a:rPr lang="en-US" sz="4000" dirty="0">
                <a:highlight>
                  <a:srgbClr val="00FFFF"/>
                </a:highlight>
              </a:rPr>
              <a:t>Part-1</a:t>
            </a:r>
          </a:p>
        </p:txBody>
      </p:sp>
    </p:spTree>
    <p:extLst>
      <p:ext uri="{BB962C8B-B14F-4D97-AF65-F5344CB8AC3E}">
        <p14:creationId xmlns:p14="http://schemas.microsoft.com/office/powerpoint/2010/main" val="965358600"/>
      </p:ext>
    </p:extLst>
  </p:cSld>
  <p:clrMapOvr>
    <a:masterClrMapping/>
  </p:clrMapOvr>
  <mc:AlternateContent xmlns:mc="http://schemas.openxmlformats.org/markup-compatibility/2006" xmlns:p14="http://schemas.microsoft.com/office/powerpoint/2010/main">
    <mc:Choice Requires="p14">
      <p:transition spd="slow" p14:dur="2000" advTm="31520"/>
    </mc:Choice>
    <mc:Fallback xmlns="">
      <p:transition spd="slow" advTm="3152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Salting</a:t>
            </a:r>
          </a:p>
        </p:txBody>
      </p:sp>
      <p:graphicFrame>
        <p:nvGraphicFramePr>
          <p:cNvPr id="6" name="Table 5">
            <a:extLst>
              <a:ext uri="{FF2B5EF4-FFF2-40B4-BE49-F238E27FC236}">
                <a16:creationId xmlns:a16="http://schemas.microsoft.com/office/drawing/2014/main" id="{29076DD6-BFC5-416A-BCA2-C159471230CE}"/>
              </a:ext>
            </a:extLst>
          </p:cNvPr>
          <p:cNvGraphicFramePr>
            <a:graphicFrameLocks noGrp="1"/>
          </p:cNvGraphicFramePr>
          <p:nvPr>
            <p:extLst>
              <p:ext uri="{D42A27DB-BD31-4B8C-83A1-F6EECF244321}">
                <p14:modId xmlns:p14="http://schemas.microsoft.com/office/powerpoint/2010/main" val="2080170588"/>
              </p:ext>
            </p:extLst>
          </p:nvPr>
        </p:nvGraphicFramePr>
        <p:xfrm>
          <a:off x="838200" y="1034625"/>
          <a:ext cx="10795000" cy="3863130"/>
        </p:xfrm>
        <a:graphic>
          <a:graphicData uri="http://schemas.openxmlformats.org/drawingml/2006/table">
            <a:tbl>
              <a:tblPr firstRow="1" bandRow="1">
                <a:tableStyleId>{5C22544A-7EE6-4342-B048-85BDC9FD1C3A}</a:tableStyleId>
              </a:tblPr>
              <a:tblGrid>
                <a:gridCol w="2192735">
                  <a:extLst>
                    <a:ext uri="{9D8B030D-6E8A-4147-A177-3AD203B41FA5}">
                      <a16:colId xmlns:a16="http://schemas.microsoft.com/office/drawing/2014/main" val="1582404142"/>
                    </a:ext>
                  </a:extLst>
                </a:gridCol>
                <a:gridCol w="2501966">
                  <a:extLst>
                    <a:ext uri="{9D8B030D-6E8A-4147-A177-3AD203B41FA5}">
                      <a16:colId xmlns:a16="http://schemas.microsoft.com/office/drawing/2014/main" val="1855742688"/>
                    </a:ext>
                  </a:extLst>
                </a:gridCol>
                <a:gridCol w="2501966">
                  <a:extLst>
                    <a:ext uri="{9D8B030D-6E8A-4147-A177-3AD203B41FA5}">
                      <a16:colId xmlns:a16="http://schemas.microsoft.com/office/drawing/2014/main" val="1050888889"/>
                    </a:ext>
                  </a:extLst>
                </a:gridCol>
                <a:gridCol w="3598333">
                  <a:extLst>
                    <a:ext uri="{9D8B030D-6E8A-4147-A177-3AD203B41FA5}">
                      <a16:colId xmlns:a16="http://schemas.microsoft.com/office/drawing/2014/main" val="2798104743"/>
                    </a:ext>
                  </a:extLst>
                </a:gridCol>
              </a:tblGrid>
              <a:tr h="386313">
                <a:tc>
                  <a:txBody>
                    <a:bodyPr/>
                    <a:lstStyle/>
                    <a:p>
                      <a:r>
                        <a:rPr lang="en-US" dirty="0"/>
                        <a:t>Partition Id</a:t>
                      </a:r>
                    </a:p>
                  </a:txBody>
                  <a:tcPr/>
                </a:tc>
                <a:tc>
                  <a:txBody>
                    <a:bodyPr/>
                    <a:lstStyle/>
                    <a:p>
                      <a:r>
                        <a:rPr lang="en-US" dirty="0"/>
                        <a:t>Data column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column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column N</a:t>
                      </a:r>
                    </a:p>
                  </a:txBody>
                  <a:tcPr/>
                </a:tc>
                <a:extLst>
                  <a:ext uri="{0D108BD9-81ED-4DB2-BD59-A6C34878D82A}">
                    <a16:rowId xmlns:a16="http://schemas.microsoft.com/office/drawing/2014/main" val="1631967788"/>
                  </a:ext>
                </a:extLst>
              </a:tr>
              <a:tr h="386313">
                <a:tc>
                  <a:txBody>
                    <a:bodyPr/>
                    <a:lstStyle/>
                    <a:p>
                      <a:r>
                        <a:rPr lang="en-US" dirty="0"/>
                        <a:t>1+31 = 32</a:t>
                      </a:r>
                    </a:p>
                  </a:txBody>
                  <a:tcPr/>
                </a:tc>
                <a:tc>
                  <a:txBody>
                    <a:bodyPr/>
                    <a:lstStyle/>
                    <a:p>
                      <a:r>
                        <a:rPr lang="en-US" dirty="0"/>
                        <a:t>d1</a:t>
                      </a:r>
                    </a:p>
                  </a:txBody>
                  <a:tcPr/>
                </a:tc>
                <a:tc>
                  <a:txBody>
                    <a:bodyPr/>
                    <a:lstStyle/>
                    <a:p>
                      <a:r>
                        <a:rPr lang="en-US" dirty="0"/>
                        <a:t>d2</a:t>
                      </a:r>
                    </a:p>
                  </a:txBody>
                  <a:tcPr/>
                </a:tc>
                <a:tc>
                  <a:txBody>
                    <a:bodyPr/>
                    <a:lstStyle/>
                    <a:p>
                      <a:r>
                        <a:rPr lang="en-US" dirty="0"/>
                        <a:t>d3</a:t>
                      </a:r>
                    </a:p>
                  </a:txBody>
                  <a:tcPr/>
                </a:tc>
                <a:extLst>
                  <a:ext uri="{0D108BD9-81ED-4DB2-BD59-A6C34878D82A}">
                    <a16:rowId xmlns:a16="http://schemas.microsoft.com/office/drawing/2014/main" val="2974873679"/>
                  </a:ext>
                </a:extLst>
              </a:tr>
              <a:tr h="386313">
                <a:tc>
                  <a:txBody>
                    <a:bodyPr/>
                    <a:lstStyle/>
                    <a:p>
                      <a:r>
                        <a:rPr lang="en-US" dirty="0"/>
                        <a:t>1+22 = 23</a:t>
                      </a:r>
                    </a:p>
                  </a:txBody>
                  <a:tcPr/>
                </a:tc>
                <a:tc>
                  <a:txBody>
                    <a:bodyPr/>
                    <a:lstStyle/>
                    <a:p>
                      <a:r>
                        <a:rPr lang="en-US" dirty="0"/>
                        <a:t>d4</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56783807"/>
                  </a:ext>
                </a:extLst>
              </a:tr>
              <a:tr h="386313">
                <a:tc>
                  <a:txBody>
                    <a:bodyPr/>
                    <a:lstStyle/>
                    <a:p>
                      <a:r>
                        <a:rPr lang="en-US" dirty="0"/>
                        <a:t>1+67 = 68</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66166652"/>
                  </a:ext>
                </a:extLst>
              </a:tr>
              <a:tr h="386313">
                <a:tc>
                  <a:txBody>
                    <a:bodyPr/>
                    <a:lstStyle/>
                    <a:p>
                      <a:r>
                        <a:rPr lang="en-US" dirty="0"/>
                        <a:t>1+80 = 81</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31646716"/>
                  </a:ext>
                </a:extLst>
              </a:tr>
              <a:tr h="386313">
                <a:tc>
                  <a:txBody>
                    <a:bodyPr/>
                    <a:lstStyle/>
                    <a:p>
                      <a:r>
                        <a:rPr lang="en-US" dirty="0"/>
                        <a:t>1+43 = 44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63313343"/>
                  </a:ext>
                </a:extLst>
              </a:tr>
              <a:tr h="386313">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66044267"/>
                  </a:ext>
                </a:extLst>
              </a:tr>
              <a:tr h="386313">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85803195"/>
                  </a:ext>
                </a:extLst>
              </a:tr>
              <a:tr h="386313">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35040441"/>
                  </a:ext>
                </a:extLst>
              </a:tr>
              <a:tr h="386313">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38370059"/>
                  </a:ext>
                </a:extLst>
              </a:tr>
            </a:tbl>
          </a:graphicData>
        </a:graphic>
      </p:graphicFrame>
      <p:sp>
        <p:nvSpPr>
          <p:cNvPr id="3" name="TextBox 2">
            <a:extLst>
              <a:ext uri="{FF2B5EF4-FFF2-40B4-BE49-F238E27FC236}">
                <a16:creationId xmlns:a16="http://schemas.microsoft.com/office/drawing/2014/main" id="{9F35385F-FBCB-4E6A-91C1-EEB4B34B55B2}"/>
              </a:ext>
            </a:extLst>
          </p:cNvPr>
          <p:cNvSpPr txBox="1"/>
          <p:nvPr/>
        </p:nvSpPr>
        <p:spPr>
          <a:xfrm>
            <a:off x="838200" y="5140960"/>
            <a:ext cx="9504680" cy="1384995"/>
          </a:xfrm>
          <a:prstGeom prst="rect">
            <a:avLst/>
          </a:prstGeom>
          <a:noFill/>
        </p:spPr>
        <p:txBody>
          <a:bodyPr wrap="square" rtlCol="0">
            <a:spAutoFit/>
          </a:bodyPr>
          <a:lstStyle/>
          <a:p>
            <a:r>
              <a:rPr lang="en-US" sz="2800" dirty="0"/>
              <a:t>Now the partition key is more distributed, now when the partitions created by the default Hash </a:t>
            </a:r>
            <a:r>
              <a:rPr lang="en-US" sz="2800" dirty="0" err="1"/>
              <a:t>Partitioner</a:t>
            </a:r>
            <a:r>
              <a:rPr lang="en-US" sz="2800" dirty="0"/>
              <a:t>, data would be more evenly distributed.</a:t>
            </a:r>
          </a:p>
        </p:txBody>
      </p:sp>
    </p:spTree>
    <p:extLst>
      <p:ext uri="{BB962C8B-B14F-4D97-AF65-F5344CB8AC3E}">
        <p14:creationId xmlns:p14="http://schemas.microsoft.com/office/powerpoint/2010/main" val="2680874574"/>
      </p:ext>
    </p:extLst>
  </p:cSld>
  <p:clrMapOvr>
    <a:masterClrMapping/>
  </p:clrMapOvr>
  <mc:AlternateContent xmlns:mc="http://schemas.openxmlformats.org/markup-compatibility/2006" xmlns:p14="http://schemas.microsoft.com/office/powerpoint/2010/main">
    <mc:Choice Requires="p14">
      <p:transition spd="slow" p14:dur="2000" advTm="81354"/>
    </mc:Choice>
    <mc:Fallback xmlns="">
      <p:transition spd="slow" advTm="8135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Salting</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692776"/>
          </a:xfrm>
        </p:spPr>
        <p:txBody>
          <a:bodyPr>
            <a:normAutofit fontScale="77500" lnSpcReduction="20000"/>
          </a:bodyPr>
          <a:lstStyle/>
          <a:p>
            <a:pPr marL="0" indent="0">
              <a:buNone/>
            </a:pPr>
            <a:r>
              <a:rPr lang="en-US" dirty="0"/>
              <a:t>In this technique, we add salt(randomization) to the keys used for partitioning the dataset.</a:t>
            </a:r>
          </a:p>
          <a:p>
            <a:pPr marL="0" indent="0">
              <a:buNone/>
            </a:pPr>
            <a:r>
              <a:rPr lang="en-US" dirty="0"/>
              <a:t>For e.g. : In real telecom data , 80% of the traffic comes from the 20% of the towers, so if </a:t>
            </a:r>
            <a:r>
              <a:rPr lang="en-US" b="1" dirty="0" err="1">
                <a:highlight>
                  <a:srgbClr val="00FFFF"/>
                </a:highlight>
              </a:rPr>
              <a:t>towerId</a:t>
            </a:r>
            <a:r>
              <a:rPr lang="en-US" dirty="0"/>
              <a:t> is used for partitioning, then 80% of the data is skewed.</a:t>
            </a:r>
          </a:p>
          <a:p>
            <a:pPr marL="0" indent="0">
              <a:buNone/>
            </a:pPr>
            <a:r>
              <a:rPr lang="en-US" dirty="0"/>
              <a:t>Consider We have datasets of (1000 data records), from 5 towers(unique </a:t>
            </a:r>
            <a:r>
              <a:rPr lang="en-US" dirty="0" err="1"/>
              <a:t>towerIds</a:t>
            </a:r>
            <a:r>
              <a:rPr lang="en-US" dirty="0"/>
              <a:t>) out of which </a:t>
            </a:r>
          </a:p>
          <a:p>
            <a:pPr marL="0" indent="0">
              <a:buNone/>
            </a:pPr>
            <a:r>
              <a:rPr lang="en-US" dirty="0"/>
              <a:t>1st </a:t>
            </a:r>
            <a:r>
              <a:rPr lang="en-US" dirty="0" err="1"/>
              <a:t>towerId</a:t>
            </a:r>
            <a:r>
              <a:rPr lang="en-US" dirty="0"/>
              <a:t> Partition - is having 800 data records ,</a:t>
            </a:r>
          </a:p>
          <a:p>
            <a:pPr marL="0" indent="0">
              <a:buNone/>
            </a:pPr>
            <a:r>
              <a:rPr lang="en-US" dirty="0"/>
              <a:t>2</a:t>
            </a:r>
            <a:r>
              <a:rPr lang="en-US" baseline="30000" dirty="0"/>
              <a:t>nd</a:t>
            </a:r>
            <a:r>
              <a:rPr lang="en-US" dirty="0"/>
              <a:t> </a:t>
            </a:r>
            <a:r>
              <a:rPr lang="en-US" dirty="0" err="1"/>
              <a:t>towerId</a:t>
            </a:r>
            <a:r>
              <a:rPr lang="en-US" dirty="0"/>
              <a:t> Partition - 50</a:t>
            </a:r>
          </a:p>
          <a:p>
            <a:pPr marL="0" indent="0">
              <a:buNone/>
            </a:pPr>
            <a:r>
              <a:rPr lang="en-US" dirty="0"/>
              <a:t>3</a:t>
            </a:r>
            <a:r>
              <a:rPr lang="en-US" baseline="30000" dirty="0"/>
              <a:t>rd</a:t>
            </a:r>
            <a:r>
              <a:rPr lang="en-US" dirty="0"/>
              <a:t> </a:t>
            </a:r>
            <a:r>
              <a:rPr lang="en-US" dirty="0" err="1"/>
              <a:t>towerId</a:t>
            </a:r>
            <a:r>
              <a:rPr lang="en-US" dirty="0"/>
              <a:t> Partition - 50</a:t>
            </a:r>
          </a:p>
          <a:p>
            <a:pPr marL="0" indent="0">
              <a:buNone/>
            </a:pPr>
            <a:r>
              <a:rPr lang="en-US" dirty="0"/>
              <a:t>4</a:t>
            </a:r>
            <a:r>
              <a:rPr lang="en-US" baseline="30000" dirty="0"/>
              <a:t>th</a:t>
            </a:r>
            <a:r>
              <a:rPr lang="en-US" dirty="0"/>
              <a:t>  </a:t>
            </a:r>
            <a:r>
              <a:rPr lang="en-US" dirty="0" err="1"/>
              <a:t>towerId</a:t>
            </a:r>
            <a:r>
              <a:rPr lang="en-US" dirty="0"/>
              <a:t> Partition - 50</a:t>
            </a:r>
          </a:p>
          <a:p>
            <a:pPr marL="0" indent="0">
              <a:buNone/>
            </a:pPr>
            <a:r>
              <a:rPr lang="en-US" dirty="0"/>
              <a:t>5</a:t>
            </a:r>
            <a:r>
              <a:rPr lang="en-US" baseline="30000" dirty="0"/>
              <a:t>th</a:t>
            </a:r>
            <a:r>
              <a:rPr lang="en-US" dirty="0"/>
              <a:t> </a:t>
            </a:r>
            <a:r>
              <a:rPr lang="en-US" dirty="0" err="1"/>
              <a:t>towerId</a:t>
            </a:r>
            <a:r>
              <a:rPr lang="en-US" dirty="0"/>
              <a:t> Partition -  50</a:t>
            </a:r>
          </a:p>
          <a:p>
            <a:pPr marL="0" indent="0">
              <a:buNone/>
            </a:pPr>
            <a:r>
              <a:rPr lang="en-US" dirty="0"/>
              <a:t>So, here data is skewed for first partition.</a:t>
            </a:r>
          </a:p>
          <a:p>
            <a:pPr marL="0" indent="0">
              <a:buNone/>
            </a:pPr>
            <a:r>
              <a:rPr lang="en-US" dirty="0"/>
              <a:t>This indicates if partitions is based on original key then we can observe imbalanced distribution of data across the partitions.</a:t>
            </a:r>
          </a:p>
          <a:p>
            <a:pPr marL="0" indent="0">
              <a:buNone/>
            </a:pPr>
            <a:endParaRPr lang="en-US" dirty="0"/>
          </a:p>
          <a:p>
            <a:pPr marL="0" indent="0">
              <a:buNone/>
            </a:pPr>
            <a:r>
              <a:rPr lang="en-US" dirty="0"/>
              <a:t>In order to curb this situation we should modified our original keys to some modified keys whose hash partitioning cause the proper distributions of records among the partitions.</a:t>
            </a:r>
          </a:p>
          <a:p>
            <a:pPr marL="0" indent="0">
              <a:buNone/>
            </a:pPr>
            <a:endParaRPr lang="en-US" dirty="0"/>
          </a:p>
        </p:txBody>
      </p:sp>
    </p:spTree>
    <p:extLst>
      <p:ext uri="{BB962C8B-B14F-4D97-AF65-F5344CB8AC3E}">
        <p14:creationId xmlns:p14="http://schemas.microsoft.com/office/powerpoint/2010/main" val="3851173294"/>
      </p:ext>
    </p:extLst>
  </p:cSld>
  <p:clrMapOvr>
    <a:masterClrMapping/>
  </p:clrMapOvr>
  <mc:AlternateContent xmlns:mc="http://schemas.openxmlformats.org/markup-compatibility/2006" xmlns:p14="http://schemas.microsoft.com/office/powerpoint/2010/main">
    <mc:Choice Requires="p14">
      <p:transition spd="slow" p14:dur="2000" advTm="3728"/>
    </mc:Choice>
    <mc:Fallback xmlns="">
      <p:transition spd="slow" advTm="372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Salting</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692776"/>
          </a:xfrm>
        </p:spPr>
        <p:txBody>
          <a:bodyPr>
            <a:normAutofit/>
          </a:bodyPr>
          <a:lstStyle/>
          <a:p>
            <a:r>
              <a:rPr lang="en-US" dirty="0"/>
              <a:t>In Salting Technique there are two stages of aggregation :</a:t>
            </a:r>
          </a:p>
          <a:p>
            <a:r>
              <a:rPr lang="en-US" b="1" dirty="0"/>
              <a:t>Stage 1 :</a:t>
            </a:r>
            <a:r>
              <a:rPr lang="en-US" dirty="0"/>
              <a:t> </a:t>
            </a:r>
          </a:p>
          <a:p>
            <a:pPr lvl="1"/>
            <a:r>
              <a:rPr lang="en-US" dirty="0"/>
              <a:t>convert the keys into salted keys.</a:t>
            </a:r>
          </a:p>
          <a:p>
            <a:pPr lvl="1"/>
            <a:r>
              <a:rPr lang="en-US" dirty="0"/>
              <a:t>Prepare the salted keys and value tuple using map transformation.</a:t>
            </a:r>
          </a:p>
          <a:p>
            <a:pPr lvl="1"/>
            <a:r>
              <a:rPr lang="en-US" dirty="0"/>
              <a:t>Perform required operations like join, on the salted keys.</a:t>
            </a:r>
          </a:p>
          <a:p>
            <a:pPr lvl="1"/>
            <a:endParaRPr lang="en-US" dirty="0"/>
          </a:p>
          <a:p>
            <a:r>
              <a:rPr lang="en-US" b="1" dirty="0"/>
              <a:t>Stage 2 :</a:t>
            </a:r>
            <a:r>
              <a:rPr lang="en-US" dirty="0"/>
              <a:t> Once business operation is finished using salted keys , we must again perform operations to access unsalted Key results.</a:t>
            </a:r>
          </a:p>
          <a:p>
            <a:endParaRPr lang="en-US" dirty="0"/>
          </a:p>
          <a:p>
            <a:r>
              <a:rPr lang="en-US" dirty="0"/>
              <a:t>Through this technique we can reduce the processing time to a greater extend while performing join operation on skewed data.</a:t>
            </a:r>
          </a:p>
          <a:p>
            <a:pPr marL="0" indent="0">
              <a:buNone/>
            </a:pPr>
            <a:endParaRPr lang="en-US" dirty="0"/>
          </a:p>
        </p:txBody>
      </p:sp>
    </p:spTree>
    <p:extLst>
      <p:ext uri="{BB962C8B-B14F-4D97-AF65-F5344CB8AC3E}">
        <p14:creationId xmlns:p14="http://schemas.microsoft.com/office/powerpoint/2010/main" val="567530941"/>
      </p:ext>
    </p:extLst>
  </p:cSld>
  <p:clrMapOvr>
    <a:masterClrMapping/>
  </p:clrMapOvr>
  <mc:AlternateContent xmlns:mc="http://schemas.openxmlformats.org/markup-compatibility/2006" xmlns:p14="http://schemas.microsoft.com/office/powerpoint/2010/main">
    <mc:Choice Requires="p14">
      <p:transition spd="slow" p14:dur="2000" advTm="70307"/>
    </mc:Choice>
    <mc:Fallback xmlns="">
      <p:transition spd="slow" advTm="7030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Salting</a:t>
            </a:r>
          </a:p>
        </p:txBody>
      </p:sp>
      <p:sp>
        <p:nvSpPr>
          <p:cNvPr id="6" name="Rectangle: Rounded Corners 5">
            <a:extLst>
              <a:ext uri="{FF2B5EF4-FFF2-40B4-BE49-F238E27FC236}">
                <a16:creationId xmlns:a16="http://schemas.microsoft.com/office/drawing/2014/main" id="{FDF9C5AF-3138-4A83-8B19-89B2F4DC1B61}"/>
              </a:ext>
            </a:extLst>
          </p:cNvPr>
          <p:cNvSpPr/>
          <p:nvPr/>
        </p:nvSpPr>
        <p:spPr>
          <a:xfrm>
            <a:off x="1473200" y="1036321"/>
            <a:ext cx="9540240" cy="5456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t>val</a:t>
            </a:r>
            <a:r>
              <a:rPr lang="en-US" sz="2400" dirty="0"/>
              <a:t> </a:t>
            </a:r>
            <a:r>
              <a:rPr lang="en-US" sz="2400" dirty="0" err="1"/>
              <a:t>saltedSkewedData</a:t>
            </a:r>
            <a:r>
              <a:rPr lang="en-US" sz="2400" dirty="0"/>
              <a:t> = </a:t>
            </a:r>
            <a:r>
              <a:rPr lang="en-US" sz="2400" dirty="0" err="1"/>
              <a:t>skewedDataSet.rdd.mapPartitions</a:t>
            </a:r>
            <a:r>
              <a:rPr lang="en-US" sz="2400" dirty="0"/>
              <a:t>(it =&gt; {</a:t>
            </a:r>
          </a:p>
          <a:p>
            <a:endParaRPr lang="en-US" sz="2400" dirty="0"/>
          </a:p>
          <a:p>
            <a:r>
              <a:rPr lang="en-US" sz="2400" dirty="0"/>
              <a:t>//Salting with Random Integer….</a:t>
            </a:r>
          </a:p>
          <a:p>
            <a:r>
              <a:rPr lang="en-US" sz="2400" dirty="0"/>
              <a:t>      </a:t>
            </a:r>
            <a:r>
              <a:rPr lang="en-US" sz="2400" dirty="0" err="1"/>
              <a:t>val</a:t>
            </a:r>
            <a:r>
              <a:rPr lang="en-US" sz="2400" dirty="0"/>
              <a:t> random = new Random()</a:t>
            </a:r>
          </a:p>
          <a:p>
            <a:endParaRPr lang="en-US" sz="2400" dirty="0"/>
          </a:p>
          <a:p>
            <a:r>
              <a:rPr lang="en-US" sz="2400" dirty="0"/>
              <a:t>     </a:t>
            </a:r>
            <a:r>
              <a:rPr lang="en-US" sz="2400" dirty="0" err="1"/>
              <a:t>df</a:t>
            </a:r>
            <a:r>
              <a:rPr lang="en-US" sz="2400" dirty="0"/>
              <a:t> =  </a:t>
            </a:r>
            <a:r>
              <a:rPr lang="en-US" sz="2400" dirty="0" err="1"/>
              <a:t>it.map</a:t>
            </a:r>
            <a:r>
              <a:rPr lang="en-US" sz="2400" dirty="0"/>
              <a:t>(r =&gt; {</a:t>
            </a:r>
          </a:p>
          <a:p>
            <a:r>
              <a:rPr lang="en-US" sz="2400" dirty="0"/>
              <a:t>        </a:t>
            </a:r>
            <a:r>
              <a:rPr lang="en-US" sz="2400" dirty="0" err="1"/>
              <a:t>val</a:t>
            </a:r>
            <a:r>
              <a:rPr lang="en-US" sz="2400" dirty="0"/>
              <a:t> group = </a:t>
            </a:r>
            <a:r>
              <a:rPr lang="en-US" sz="2400" dirty="0" err="1"/>
              <a:t>r.getAs</a:t>
            </a:r>
            <a:r>
              <a:rPr lang="en-US" sz="2400" dirty="0"/>
              <a:t>[String]("group")</a:t>
            </a:r>
          </a:p>
          <a:p>
            <a:r>
              <a:rPr lang="en-US" sz="2400" dirty="0"/>
              <a:t>        </a:t>
            </a:r>
            <a:r>
              <a:rPr lang="en-US" sz="2400" dirty="0" err="1"/>
              <a:t>val</a:t>
            </a:r>
            <a:r>
              <a:rPr lang="en-US" sz="2400" dirty="0"/>
              <a:t> value = </a:t>
            </a:r>
            <a:r>
              <a:rPr lang="en-US" sz="2400" dirty="0" err="1"/>
              <a:t>r.getAs</a:t>
            </a:r>
            <a:r>
              <a:rPr lang="en-US" sz="2400" dirty="0"/>
              <a:t>[Long]("value")</a:t>
            </a:r>
          </a:p>
          <a:p>
            <a:endParaRPr lang="en-US" sz="2400" dirty="0"/>
          </a:p>
          <a:p>
            <a:r>
              <a:rPr lang="en-US" sz="2400" dirty="0"/>
              <a:t>        (group + "_" + </a:t>
            </a:r>
            <a:r>
              <a:rPr lang="en-US" sz="2400" dirty="0" err="1"/>
              <a:t>random.nextInt</a:t>
            </a:r>
            <a:r>
              <a:rPr lang="en-US" sz="2400" dirty="0"/>
              <a:t>(2), value)</a:t>
            </a:r>
          </a:p>
          <a:p>
            <a:r>
              <a:rPr lang="en-US" sz="2400" dirty="0"/>
              <a:t>      })</a:t>
            </a:r>
          </a:p>
          <a:p>
            <a:r>
              <a:rPr lang="en-US" sz="2400" dirty="0"/>
              <a:t>    }).collect()</a:t>
            </a:r>
          </a:p>
          <a:p>
            <a:endParaRPr lang="en-US" sz="2400" dirty="0"/>
          </a:p>
          <a:p>
            <a:r>
              <a:rPr lang="en-US" sz="2400" dirty="0" err="1"/>
              <a:t>df.map</a:t>
            </a:r>
            <a:r>
              <a:rPr lang="en-US" sz="2400" dirty="0"/>
              <a:t>(_.</a:t>
            </a:r>
            <a:r>
              <a:rPr lang="en-US" sz="2400" dirty="0" err="1"/>
              <a:t>toUpper</a:t>
            </a:r>
            <a:r>
              <a:rPr lang="en-US" sz="2400" dirty="0"/>
              <a:t>()).write(adl://)</a:t>
            </a:r>
          </a:p>
        </p:txBody>
      </p:sp>
    </p:spTree>
    <p:extLst>
      <p:ext uri="{BB962C8B-B14F-4D97-AF65-F5344CB8AC3E}">
        <p14:creationId xmlns:p14="http://schemas.microsoft.com/office/powerpoint/2010/main" val="3185518189"/>
      </p:ext>
    </p:extLst>
  </p:cSld>
  <p:clrMapOvr>
    <a:masterClrMapping/>
  </p:clrMapOvr>
  <mc:AlternateContent xmlns:mc="http://schemas.openxmlformats.org/markup-compatibility/2006" xmlns:p14="http://schemas.microsoft.com/office/powerpoint/2010/main">
    <mc:Choice Requires="p14">
      <p:transition spd="slow" p14:dur="2000" advTm="42272"/>
    </mc:Choice>
    <mc:Fallback xmlns="">
      <p:transition spd="slow" advTm="4227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Other techniques in Part-2, </a:t>
            </a:r>
          </a:p>
          <a:p>
            <a:pPr marL="0" indent="0">
              <a:buNone/>
            </a:pPr>
            <a:r>
              <a:rPr lang="en-US" dirty="0"/>
              <a:t>		Thanks and do subscribe to my channel</a:t>
            </a:r>
          </a:p>
        </p:txBody>
      </p:sp>
    </p:spTree>
    <p:extLst>
      <p:ext uri="{BB962C8B-B14F-4D97-AF65-F5344CB8AC3E}">
        <p14:creationId xmlns:p14="http://schemas.microsoft.com/office/powerpoint/2010/main" val="2266636808"/>
      </p:ext>
    </p:extLst>
  </p:cSld>
  <p:clrMapOvr>
    <a:masterClrMapping/>
  </p:clrMapOvr>
  <mc:AlternateContent xmlns:mc="http://schemas.openxmlformats.org/markup-compatibility/2006" xmlns:p14="http://schemas.microsoft.com/office/powerpoint/2010/main">
    <mc:Choice Requires="p14">
      <p:transition spd="slow" p14:dur="2000" advTm="26215"/>
    </mc:Choice>
    <mc:Fallback xmlns="">
      <p:transition spd="slow" advTm="2621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What is Data Skewness</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286375"/>
          </a:xfrm>
        </p:spPr>
        <p:txBody>
          <a:bodyPr>
            <a:normAutofit fontScale="92500" lnSpcReduction="10000"/>
          </a:bodyPr>
          <a:lstStyle/>
          <a:p>
            <a:pPr marL="0" indent="0" fontAlgn="base">
              <a:buNone/>
            </a:pPr>
            <a:r>
              <a:rPr lang="en-US" dirty="0"/>
              <a:t>Data skew is a condition in which data is unevenly distributed among partitions in the cluster. </a:t>
            </a:r>
          </a:p>
          <a:p>
            <a:pPr marL="0" indent="0" fontAlgn="base">
              <a:buNone/>
            </a:pPr>
            <a:endParaRPr lang="en-US" dirty="0"/>
          </a:p>
          <a:p>
            <a:pPr marL="0" indent="0" fontAlgn="base">
              <a:buNone/>
            </a:pPr>
            <a:r>
              <a:rPr lang="en-US" dirty="0"/>
              <a:t>That means , it is the condition where in one partition the amount of data is huge compared to the other partition of the same data set.</a:t>
            </a:r>
          </a:p>
          <a:p>
            <a:pPr marL="0" indent="0" fontAlgn="base">
              <a:buNone/>
            </a:pPr>
            <a:endParaRPr lang="en-US" dirty="0"/>
          </a:p>
          <a:p>
            <a:pPr marL="0" indent="0" fontAlgn="base">
              <a:buNone/>
            </a:pPr>
            <a:r>
              <a:rPr lang="en-US" dirty="0"/>
              <a:t>						One tasks for the skewed 								partition is holding the entire job</a:t>
            </a:r>
          </a:p>
          <a:p>
            <a:pPr marL="0" indent="0" fontAlgn="base">
              <a:buNone/>
            </a:pPr>
            <a:endParaRPr lang="en-US" dirty="0"/>
          </a:p>
          <a:p>
            <a:pPr marL="0" indent="0" fontAlgn="base">
              <a:buNone/>
            </a:pPr>
            <a:endParaRPr lang="en-US" dirty="0"/>
          </a:p>
          <a:p>
            <a:pPr marL="0" indent="0" fontAlgn="base">
              <a:buNone/>
            </a:pPr>
            <a:r>
              <a:rPr lang="en-US" dirty="0"/>
              <a:t>Data skew can severely downgrade performance of queries, especially those with joins. Joins between big tables require shuffling data and the skew can lead to an extreme imbalance of work in the cluster.</a:t>
            </a:r>
          </a:p>
        </p:txBody>
      </p:sp>
      <p:cxnSp>
        <p:nvCxnSpPr>
          <p:cNvPr id="6" name="Straight Connector 5">
            <a:extLst>
              <a:ext uri="{FF2B5EF4-FFF2-40B4-BE49-F238E27FC236}">
                <a16:creationId xmlns:a16="http://schemas.microsoft.com/office/drawing/2014/main" id="{8FB47521-E0B8-4968-954B-5332FE9A5C39}"/>
              </a:ext>
            </a:extLst>
          </p:cNvPr>
          <p:cNvCxnSpPr/>
          <p:nvPr/>
        </p:nvCxnSpPr>
        <p:spPr>
          <a:xfrm>
            <a:off x="1290320" y="3357880"/>
            <a:ext cx="0" cy="13411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7B3B232-3AA0-49BB-A6E2-AD9DADFF382B}"/>
              </a:ext>
            </a:extLst>
          </p:cNvPr>
          <p:cNvSpPr/>
          <p:nvPr/>
        </p:nvSpPr>
        <p:spPr>
          <a:xfrm>
            <a:off x="1442720" y="3357880"/>
            <a:ext cx="3911600" cy="10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9980E7B-C3EF-4075-8DA2-39A7123E56CA}"/>
              </a:ext>
            </a:extLst>
          </p:cNvPr>
          <p:cNvSpPr/>
          <p:nvPr/>
        </p:nvSpPr>
        <p:spPr>
          <a:xfrm>
            <a:off x="1442720" y="3563620"/>
            <a:ext cx="538470" cy="10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D74316-AD26-43C6-9BD4-BDF67E083A3C}"/>
              </a:ext>
            </a:extLst>
          </p:cNvPr>
          <p:cNvSpPr/>
          <p:nvPr/>
        </p:nvSpPr>
        <p:spPr>
          <a:xfrm>
            <a:off x="1442720" y="3753484"/>
            <a:ext cx="538470" cy="10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D15F37-7E43-4DC4-9E85-C2FF9B855011}"/>
              </a:ext>
            </a:extLst>
          </p:cNvPr>
          <p:cNvSpPr/>
          <p:nvPr/>
        </p:nvSpPr>
        <p:spPr>
          <a:xfrm>
            <a:off x="1442720" y="3956684"/>
            <a:ext cx="538470" cy="10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6D0276-414E-4054-9E3B-49688E2409CE}"/>
              </a:ext>
            </a:extLst>
          </p:cNvPr>
          <p:cNvSpPr/>
          <p:nvPr/>
        </p:nvSpPr>
        <p:spPr>
          <a:xfrm>
            <a:off x="1442720" y="4154804"/>
            <a:ext cx="538470" cy="10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9E0268-3FC1-4764-86C5-7F8553B8C46E}"/>
              </a:ext>
            </a:extLst>
          </p:cNvPr>
          <p:cNvSpPr/>
          <p:nvPr/>
        </p:nvSpPr>
        <p:spPr>
          <a:xfrm>
            <a:off x="1442720" y="4352924"/>
            <a:ext cx="538470" cy="10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FCB7CAA-BEDC-45B6-8879-3AC1DD98B7A8}"/>
              </a:ext>
            </a:extLst>
          </p:cNvPr>
          <p:cNvSpPr/>
          <p:nvPr/>
        </p:nvSpPr>
        <p:spPr>
          <a:xfrm>
            <a:off x="1442720" y="4559300"/>
            <a:ext cx="538470" cy="10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Brace 16">
            <a:extLst>
              <a:ext uri="{FF2B5EF4-FFF2-40B4-BE49-F238E27FC236}">
                <a16:creationId xmlns:a16="http://schemas.microsoft.com/office/drawing/2014/main" id="{E2F13114-6C65-49F3-8B1E-961DBFB4EF2D}"/>
              </a:ext>
            </a:extLst>
          </p:cNvPr>
          <p:cNvSpPr/>
          <p:nvPr/>
        </p:nvSpPr>
        <p:spPr>
          <a:xfrm>
            <a:off x="5537200" y="3251200"/>
            <a:ext cx="416557" cy="144780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68315268"/>
      </p:ext>
    </p:extLst>
  </p:cSld>
  <p:clrMapOvr>
    <a:masterClrMapping/>
  </p:clrMapOvr>
  <mc:AlternateContent xmlns:mc="http://schemas.openxmlformats.org/markup-compatibility/2006" xmlns:p14="http://schemas.microsoft.com/office/powerpoint/2010/main">
    <mc:Choice Requires="p14">
      <p:transition spd="slow" p14:dur="2000" advTm="111596"/>
    </mc:Choice>
    <mc:Fallback xmlns="">
      <p:transition spd="slow" advTm="11159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What is Data Skewness</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286375"/>
          </a:xfrm>
        </p:spPr>
        <p:txBody>
          <a:bodyPr>
            <a:normAutofit/>
          </a:bodyPr>
          <a:lstStyle/>
          <a:p>
            <a:pPr marL="0" indent="0">
              <a:buNone/>
            </a:pPr>
            <a:r>
              <a:rPr lang="en-US" dirty="0"/>
              <a:t>From the statistical analysis:</a:t>
            </a:r>
          </a:p>
          <a:p>
            <a:pPr marL="0" indent="0">
              <a:buNone/>
            </a:pPr>
            <a:r>
              <a:rPr lang="en-US" dirty="0"/>
              <a:t>Data is skewed when the mean, the median and the mode are not equal to each other , as in the case with normal distribution.</a:t>
            </a:r>
          </a:p>
          <a:p>
            <a:pPr marL="0" indent="0">
              <a:buNone/>
            </a:pPr>
            <a:endParaRPr lang="en-US" dirty="0"/>
          </a:p>
          <a:p>
            <a:pPr marL="0" indent="0">
              <a:buNone/>
            </a:pPr>
            <a:r>
              <a:rPr lang="en-US" dirty="0"/>
              <a:t>It’s likely that data skew is affecting a spark job if a job appears to be stuck in finishing very few tasks.</a:t>
            </a:r>
          </a:p>
          <a:p>
            <a:pPr marL="0" indent="0">
              <a:buNone/>
            </a:pPr>
            <a:endParaRPr lang="en-US" dirty="0"/>
          </a:p>
          <a:p>
            <a:pPr marL="0" indent="0">
              <a:buNone/>
            </a:pPr>
            <a:r>
              <a:rPr lang="en-US" sz="2000" dirty="0"/>
              <a:t>(In Spark UI)</a:t>
            </a:r>
          </a:p>
          <a:p>
            <a:pPr marL="0" indent="0">
              <a:buNone/>
            </a:pPr>
            <a:r>
              <a:rPr lang="en-US" dirty="0"/>
              <a:t>For example, the last 2 tasks out of 200</a:t>
            </a:r>
          </a:p>
          <a:p>
            <a:pPr marL="0" indent="0">
              <a:buNone/>
            </a:pPr>
            <a:r>
              <a:rPr lang="en-US" dirty="0"/>
              <a:t>OR</a:t>
            </a:r>
          </a:p>
          <a:p>
            <a:pPr marL="0" indent="0">
              <a:buNone/>
            </a:pPr>
            <a:r>
              <a:rPr lang="en-US" dirty="0"/>
              <a:t>199/200 task are finished </a:t>
            </a:r>
          </a:p>
        </p:txBody>
      </p:sp>
    </p:spTree>
    <p:extLst>
      <p:ext uri="{BB962C8B-B14F-4D97-AF65-F5344CB8AC3E}">
        <p14:creationId xmlns:p14="http://schemas.microsoft.com/office/powerpoint/2010/main" val="3103758299"/>
      </p:ext>
    </p:extLst>
  </p:cSld>
  <p:clrMapOvr>
    <a:masterClrMapping/>
  </p:clrMapOvr>
  <mc:AlternateContent xmlns:mc="http://schemas.openxmlformats.org/markup-compatibility/2006" xmlns:p14="http://schemas.microsoft.com/office/powerpoint/2010/main">
    <mc:Choice Requires="p14">
      <p:transition spd="slow" p14:dur="2000" advTm="87758"/>
    </mc:Choice>
    <mc:Fallback xmlns="">
      <p:transition spd="slow" advTm="8775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Performance Issues with Data Skewness</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286375"/>
          </a:xfrm>
        </p:spPr>
        <p:txBody>
          <a:bodyPr>
            <a:normAutofit fontScale="92500"/>
          </a:bodyPr>
          <a:lstStyle/>
          <a:p>
            <a:r>
              <a:rPr lang="en-US" dirty="0"/>
              <a:t>Data skew is a serious problem in a distributed processing environment and occurs when the data is not evenly divided among the partitions created across the cluster.</a:t>
            </a:r>
          </a:p>
          <a:p>
            <a:endParaRPr lang="en-US" dirty="0"/>
          </a:p>
          <a:p>
            <a:r>
              <a:rPr lang="en-US" dirty="0"/>
              <a:t>This can lead to inconsistent processing times.</a:t>
            </a:r>
          </a:p>
          <a:p>
            <a:endParaRPr lang="en-US" dirty="0"/>
          </a:p>
          <a:p>
            <a:r>
              <a:rPr lang="en-US" dirty="0"/>
              <a:t>Partitions containing uneven distribution will hamper the parallelism benefit and eventually leads to degradation in execution time of tasks.</a:t>
            </a:r>
          </a:p>
          <a:p>
            <a:endParaRPr lang="en-US" dirty="0"/>
          </a:p>
          <a:p>
            <a:r>
              <a:rPr lang="en-US" dirty="0"/>
              <a:t>Specially while performing join or Group-By, Majority of your tasks rapidly completed but spend most of the time (90% of total time) in finishing the last few, this means you are dealing with badly skewed dataset. </a:t>
            </a:r>
          </a:p>
          <a:p>
            <a:pPr marL="0" indent="0">
              <a:buNone/>
            </a:pPr>
            <a:endParaRPr lang="en-US" dirty="0"/>
          </a:p>
        </p:txBody>
      </p:sp>
    </p:spTree>
    <p:extLst>
      <p:ext uri="{BB962C8B-B14F-4D97-AF65-F5344CB8AC3E}">
        <p14:creationId xmlns:p14="http://schemas.microsoft.com/office/powerpoint/2010/main" val="738235179"/>
      </p:ext>
    </p:extLst>
  </p:cSld>
  <p:clrMapOvr>
    <a:masterClrMapping/>
  </p:clrMapOvr>
  <mc:AlternateContent xmlns:mc="http://schemas.openxmlformats.org/markup-compatibility/2006" xmlns:p14="http://schemas.microsoft.com/office/powerpoint/2010/main">
    <mc:Choice Requires="p14">
      <p:transition spd="slow" p14:dur="2000" advTm="67949"/>
    </mc:Choice>
    <mc:Fallback xmlns="">
      <p:transition spd="slow" advTm="6794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Solutions in Spark</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286375"/>
          </a:xfrm>
        </p:spPr>
        <p:txBody>
          <a:bodyPr>
            <a:normAutofit lnSpcReduction="10000"/>
          </a:bodyPr>
          <a:lstStyle/>
          <a:p>
            <a:pPr marL="514350" indent="-514350">
              <a:buFont typeface="+mj-lt"/>
              <a:buAutoNum type="arabicPeriod"/>
            </a:pPr>
            <a:r>
              <a:rPr lang="en-US" dirty="0"/>
              <a:t>Repartition</a:t>
            </a:r>
          </a:p>
          <a:p>
            <a:pPr marL="514350" indent="-514350">
              <a:buFont typeface="+mj-lt"/>
              <a:buAutoNum type="arabicPeriod"/>
            </a:pPr>
            <a:endParaRPr lang="en-US" dirty="0"/>
          </a:p>
          <a:p>
            <a:pPr marL="514350" indent="-514350">
              <a:buFont typeface="+mj-lt"/>
              <a:buAutoNum type="arabicPeriod"/>
            </a:pPr>
            <a:r>
              <a:rPr lang="en-US" dirty="0"/>
              <a:t>Salting Technique </a:t>
            </a:r>
          </a:p>
          <a:p>
            <a:pPr marL="514350" indent="-514350">
              <a:buFont typeface="+mj-lt"/>
              <a:buAutoNum type="arabicPeriod"/>
            </a:pPr>
            <a:endParaRPr lang="en-US" dirty="0"/>
          </a:p>
          <a:p>
            <a:pPr marL="514350" indent="-514350">
              <a:buFont typeface="+mj-lt"/>
              <a:buAutoNum type="arabicPeriod"/>
            </a:pPr>
            <a:r>
              <a:rPr lang="en-US" dirty="0"/>
              <a:t>Isolating Salting</a:t>
            </a:r>
          </a:p>
          <a:p>
            <a:pPr marL="514350" indent="-514350">
              <a:buFont typeface="+mj-lt"/>
              <a:buAutoNum type="arabicPeriod"/>
            </a:pPr>
            <a:endParaRPr lang="en-US" dirty="0"/>
          </a:p>
          <a:p>
            <a:pPr marL="514350" indent="-514350">
              <a:buFont typeface="+mj-lt"/>
              <a:buAutoNum type="arabicPeriod"/>
            </a:pPr>
            <a:r>
              <a:rPr lang="en-US" dirty="0"/>
              <a:t>Isolating Map Join</a:t>
            </a:r>
          </a:p>
          <a:p>
            <a:pPr marL="514350" indent="-514350">
              <a:buFont typeface="+mj-lt"/>
              <a:buAutoNum type="arabicPeriod"/>
            </a:pPr>
            <a:endParaRPr lang="en-US" dirty="0"/>
          </a:p>
          <a:p>
            <a:pPr marL="514350" indent="-514350">
              <a:buFont typeface="+mj-lt"/>
              <a:buAutoNum type="arabicPeriod"/>
            </a:pPr>
            <a:r>
              <a:rPr lang="en-US" dirty="0"/>
              <a:t>Iterative broadcast Join</a:t>
            </a:r>
          </a:p>
          <a:p>
            <a:pPr marL="0" indent="0">
              <a:buNone/>
            </a:pPr>
            <a:endParaRPr lang="en-US" dirty="0"/>
          </a:p>
          <a:p>
            <a:pPr marL="0" indent="0">
              <a:buNone/>
            </a:pPr>
            <a:r>
              <a:rPr lang="en-US" dirty="0"/>
              <a:t>Let’s understand each of these techniques in detail…</a:t>
            </a:r>
          </a:p>
        </p:txBody>
      </p:sp>
    </p:spTree>
    <p:extLst>
      <p:ext uri="{BB962C8B-B14F-4D97-AF65-F5344CB8AC3E}">
        <p14:creationId xmlns:p14="http://schemas.microsoft.com/office/powerpoint/2010/main" val="2547136231"/>
      </p:ext>
    </p:extLst>
  </p:cSld>
  <p:clrMapOvr>
    <a:masterClrMapping/>
  </p:clrMapOvr>
  <mc:AlternateContent xmlns:mc="http://schemas.openxmlformats.org/markup-compatibility/2006" xmlns:p14="http://schemas.microsoft.com/office/powerpoint/2010/main">
    <mc:Choice Requires="p14">
      <p:transition spd="slow" p14:dur="2000" advTm="80244"/>
    </mc:Choice>
    <mc:Fallback xmlns="">
      <p:transition spd="slow" advTm="8024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Repartitioning</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286375"/>
          </a:xfrm>
        </p:spPr>
        <p:txBody>
          <a:bodyPr>
            <a:normAutofit lnSpcReduction="10000"/>
          </a:bodyPr>
          <a:lstStyle/>
          <a:p>
            <a:pPr marL="0" indent="0">
              <a:buNone/>
            </a:pPr>
            <a:r>
              <a:rPr lang="en-US" dirty="0"/>
              <a:t>In case of data skewness ,we will have irregular distribution of data among the partitions.</a:t>
            </a:r>
          </a:p>
          <a:p>
            <a:pPr marL="0" indent="0">
              <a:buNone/>
            </a:pPr>
            <a:endParaRPr lang="en-US" dirty="0"/>
          </a:p>
          <a:p>
            <a:pPr marL="0" indent="0">
              <a:buNone/>
            </a:pPr>
            <a:r>
              <a:rPr lang="en-US" dirty="0"/>
              <a:t>In simple words most of the rows are present on a small number of </a:t>
            </a:r>
            <a:r>
              <a:rPr lang="en-US" dirty="0" err="1"/>
              <a:t>partitions.while</a:t>
            </a:r>
            <a:r>
              <a:rPr lang="en-US" dirty="0"/>
              <a:t> majority of the partitions may remain empty.</a:t>
            </a:r>
          </a:p>
          <a:p>
            <a:pPr marL="0" indent="0">
              <a:buNone/>
            </a:pPr>
            <a:endParaRPr lang="en-US" dirty="0"/>
          </a:p>
          <a:p>
            <a:pPr marL="0" indent="0">
              <a:buNone/>
            </a:pPr>
            <a:r>
              <a:rPr lang="en-US" dirty="0"/>
              <a:t>To deal with this, we can try to repartition the dataset using repartition or coalesce based on the cluster topology, number of nodes </a:t>
            </a:r>
            <a:r>
              <a:rPr lang="en-US" dirty="0" err="1"/>
              <a:t>etc.,which</a:t>
            </a:r>
            <a:r>
              <a:rPr lang="en-US" dirty="0"/>
              <a:t> will evenly distribute the </a:t>
            </a:r>
            <a:r>
              <a:rPr lang="en-US" dirty="0" err="1"/>
              <a:t>data.Primary</a:t>
            </a:r>
            <a:r>
              <a:rPr lang="en-US" dirty="0"/>
              <a:t> keys of the datasets could be used.</a:t>
            </a:r>
          </a:p>
          <a:p>
            <a:pPr marL="0" indent="0">
              <a:buNone/>
            </a:pPr>
            <a:endParaRPr lang="en-US" dirty="0"/>
          </a:p>
          <a:p>
            <a:pPr marL="0" indent="0">
              <a:buNone/>
            </a:pPr>
            <a:r>
              <a:rPr lang="en-US" dirty="0"/>
              <a:t>In Spark SQL, increase the value by  </a:t>
            </a:r>
            <a:r>
              <a:rPr lang="en-US" b="1" dirty="0" err="1">
                <a:highlight>
                  <a:srgbClr val="00FFFF"/>
                </a:highlight>
              </a:rPr>
              <a:t>spark.sql.shuffle.partitions</a:t>
            </a:r>
            <a:endParaRPr lang="en-US" b="1" dirty="0">
              <a:highlight>
                <a:srgbClr val="00FFFF"/>
              </a:highlight>
            </a:endParaRPr>
          </a:p>
          <a:p>
            <a:pPr marL="0" indent="0">
              <a:buNone/>
            </a:pPr>
            <a:endParaRPr lang="en-US" dirty="0"/>
          </a:p>
        </p:txBody>
      </p:sp>
    </p:spTree>
    <p:extLst>
      <p:ext uri="{BB962C8B-B14F-4D97-AF65-F5344CB8AC3E}">
        <p14:creationId xmlns:p14="http://schemas.microsoft.com/office/powerpoint/2010/main" val="1467996086"/>
      </p:ext>
    </p:extLst>
  </p:cSld>
  <p:clrMapOvr>
    <a:masterClrMapping/>
  </p:clrMapOvr>
  <mc:AlternateContent xmlns:mc="http://schemas.openxmlformats.org/markup-compatibility/2006" xmlns:p14="http://schemas.microsoft.com/office/powerpoint/2010/main">
    <mc:Choice Requires="p14">
      <p:transition spd="slow" p14:dur="2000" advTm="60993"/>
    </mc:Choice>
    <mc:Fallback xmlns="">
      <p:transition spd="slow" advTm="609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Repartitioning</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286375"/>
          </a:xfrm>
        </p:spPr>
        <p:txBody>
          <a:bodyPr>
            <a:normAutofit/>
          </a:bodyPr>
          <a:lstStyle/>
          <a:p>
            <a:pPr marL="0" indent="0">
              <a:buNone/>
            </a:pPr>
            <a:r>
              <a:rPr lang="en-US" dirty="0"/>
              <a:t>Repartitioning doesn’t guarantee that data will be distributed evenly between partitions. </a:t>
            </a:r>
          </a:p>
          <a:p>
            <a:pPr marL="0" indent="0">
              <a:buNone/>
            </a:pPr>
            <a:endParaRPr lang="en-US" dirty="0"/>
          </a:p>
          <a:p>
            <a:pPr marL="0" indent="0">
              <a:buNone/>
            </a:pPr>
            <a:r>
              <a:rPr lang="en-US" dirty="0"/>
              <a:t>It all depends on the hash of the expression used for distribution.</a:t>
            </a:r>
          </a:p>
          <a:p>
            <a:pPr marL="0" indent="0">
              <a:buNone/>
            </a:pPr>
            <a:endParaRPr lang="en-US" dirty="0"/>
          </a:p>
          <a:p>
            <a:pPr marL="0" indent="0">
              <a:buNone/>
            </a:pPr>
            <a:r>
              <a:rPr lang="en-US" dirty="0"/>
              <a:t>In most cases, with bigger data samples, this trick can mitigate the skewness problem. </a:t>
            </a:r>
          </a:p>
          <a:p>
            <a:pPr marL="0" indent="0">
              <a:buNone/>
            </a:pPr>
            <a:endParaRPr lang="en-US" dirty="0"/>
          </a:p>
          <a:p>
            <a:pPr marL="0" indent="0">
              <a:buNone/>
            </a:pPr>
            <a:r>
              <a:rPr lang="en-US" dirty="0"/>
              <a:t>Repartition helps us in fighting the skewness issue to some extent but not completely.</a:t>
            </a:r>
          </a:p>
        </p:txBody>
      </p:sp>
    </p:spTree>
    <p:extLst>
      <p:ext uri="{BB962C8B-B14F-4D97-AF65-F5344CB8AC3E}">
        <p14:creationId xmlns:p14="http://schemas.microsoft.com/office/powerpoint/2010/main" val="1609920169"/>
      </p:ext>
    </p:extLst>
  </p:cSld>
  <p:clrMapOvr>
    <a:masterClrMapping/>
  </p:clrMapOvr>
  <mc:AlternateContent xmlns:mc="http://schemas.openxmlformats.org/markup-compatibility/2006" xmlns:p14="http://schemas.microsoft.com/office/powerpoint/2010/main">
    <mc:Choice Requires="p14">
      <p:transition spd="slow" p14:dur="2000" advTm="69908"/>
    </mc:Choice>
    <mc:Fallback xmlns="">
      <p:transition spd="slow" advTm="6990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Salting</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822960"/>
            <a:ext cx="10515600" cy="5882640"/>
          </a:xfrm>
        </p:spPr>
        <p:txBody>
          <a:bodyPr>
            <a:normAutofit fontScale="77500" lnSpcReduction="20000"/>
          </a:bodyPr>
          <a:lstStyle/>
          <a:p>
            <a:pPr marL="0" indent="0">
              <a:buNone/>
            </a:pPr>
            <a:r>
              <a:rPr lang="en-US" dirty="0"/>
              <a:t>In this technique, we add salt(randomization) to the keys used for partitioning the dataset.</a:t>
            </a:r>
          </a:p>
          <a:p>
            <a:pPr marL="0" indent="0">
              <a:buNone/>
            </a:pPr>
            <a:r>
              <a:rPr lang="en-US" dirty="0"/>
              <a:t>For e.g. : In real telecom data , 80% of the traffic comes from the 20% of the towers, so if </a:t>
            </a:r>
            <a:r>
              <a:rPr lang="en-US" b="1" dirty="0" err="1">
                <a:highlight>
                  <a:srgbClr val="00FFFF"/>
                </a:highlight>
              </a:rPr>
              <a:t>towerId</a:t>
            </a:r>
            <a:r>
              <a:rPr lang="en-US" dirty="0"/>
              <a:t> is used for partitioning, then 80% of the data is skewed.</a:t>
            </a:r>
          </a:p>
          <a:p>
            <a:pPr marL="0" indent="0">
              <a:buNone/>
            </a:pPr>
            <a:r>
              <a:rPr lang="en-US" dirty="0"/>
              <a:t>Consider We have datasets of (1000 data records), from 5 towers(unique </a:t>
            </a:r>
            <a:r>
              <a:rPr lang="en-US" dirty="0" err="1"/>
              <a:t>towerIds</a:t>
            </a:r>
            <a:r>
              <a:rPr lang="en-US" dirty="0"/>
              <a:t>) out of which </a:t>
            </a:r>
          </a:p>
          <a:p>
            <a:pPr marL="0" indent="0">
              <a:buNone/>
            </a:pPr>
            <a:r>
              <a:rPr lang="en-US" dirty="0"/>
              <a:t>1st </a:t>
            </a:r>
            <a:r>
              <a:rPr lang="en-US" dirty="0" err="1"/>
              <a:t>towerId</a:t>
            </a:r>
            <a:r>
              <a:rPr lang="en-US" dirty="0"/>
              <a:t> Partition - is having 800 data records ,</a:t>
            </a:r>
          </a:p>
          <a:p>
            <a:pPr marL="0" indent="0">
              <a:buNone/>
            </a:pPr>
            <a:r>
              <a:rPr lang="en-US" dirty="0"/>
              <a:t>2</a:t>
            </a:r>
            <a:r>
              <a:rPr lang="en-US" baseline="30000" dirty="0"/>
              <a:t>nd</a:t>
            </a:r>
            <a:r>
              <a:rPr lang="en-US" dirty="0"/>
              <a:t> </a:t>
            </a:r>
            <a:r>
              <a:rPr lang="en-US" dirty="0" err="1"/>
              <a:t>towerId</a:t>
            </a:r>
            <a:r>
              <a:rPr lang="en-US" dirty="0"/>
              <a:t> Partition - 50</a:t>
            </a:r>
          </a:p>
          <a:p>
            <a:pPr marL="0" indent="0">
              <a:buNone/>
            </a:pPr>
            <a:r>
              <a:rPr lang="en-US" dirty="0"/>
              <a:t>3</a:t>
            </a:r>
            <a:r>
              <a:rPr lang="en-US" baseline="30000" dirty="0"/>
              <a:t>rd</a:t>
            </a:r>
            <a:r>
              <a:rPr lang="en-US" dirty="0"/>
              <a:t> </a:t>
            </a:r>
            <a:r>
              <a:rPr lang="en-US" dirty="0" err="1"/>
              <a:t>towerId</a:t>
            </a:r>
            <a:r>
              <a:rPr lang="en-US" dirty="0"/>
              <a:t> Partition - 50</a:t>
            </a:r>
          </a:p>
          <a:p>
            <a:pPr marL="0" indent="0">
              <a:buNone/>
            </a:pPr>
            <a:r>
              <a:rPr lang="en-US" dirty="0"/>
              <a:t>4</a:t>
            </a:r>
            <a:r>
              <a:rPr lang="en-US" baseline="30000" dirty="0"/>
              <a:t>th</a:t>
            </a:r>
            <a:r>
              <a:rPr lang="en-US" dirty="0"/>
              <a:t>  </a:t>
            </a:r>
            <a:r>
              <a:rPr lang="en-US" dirty="0" err="1"/>
              <a:t>towerId</a:t>
            </a:r>
            <a:r>
              <a:rPr lang="en-US" dirty="0"/>
              <a:t> Partition - 50</a:t>
            </a:r>
          </a:p>
          <a:p>
            <a:pPr marL="0" indent="0">
              <a:buNone/>
            </a:pPr>
            <a:r>
              <a:rPr lang="en-US" dirty="0"/>
              <a:t>5</a:t>
            </a:r>
            <a:r>
              <a:rPr lang="en-US" baseline="30000" dirty="0"/>
              <a:t>th</a:t>
            </a:r>
            <a:r>
              <a:rPr lang="en-US" dirty="0"/>
              <a:t> </a:t>
            </a:r>
            <a:r>
              <a:rPr lang="en-US" dirty="0" err="1"/>
              <a:t>towerId</a:t>
            </a:r>
            <a:r>
              <a:rPr lang="en-US" dirty="0"/>
              <a:t> Partition -  50</a:t>
            </a:r>
          </a:p>
          <a:p>
            <a:pPr marL="0" indent="0">
              <a:buNone/>
            </a:pPr>
            <a:r>
              <a:rPr lang="en-US" dirty="0"/>
              <a:t>So, here data is skewed for first partition.</a:t>
            </a:r>
          </a:p>
          <a:p>
            <a:pPr marL="0" indent="0">
              <a:buNone/>
            </a:pPr>
            <a:endParaRPr lang="en-US" dirty="0"/>
          </a:p>
          <a:p>
            <a:pPr marL="0" indent="0">
              <a:buNone/>
            </a:pPr>
            <a:r>
              <a:rPr lang="en-US" dirty="0"/>
              <a:t>This indicates if partitions is based on original key then we can observe imbalanced distribution of data across the partitions.</a:t>
            </a:r>
          </a:p>
          <a:p>
            <a:pPr marL="0" indent="0">
              <a:buNone/>
            </a:pPr>
            <a:r>
              <a:rPr lang="en-US" dirty="0"/>
              <a:t>In order to curb this situation we should modified our original keys to some modified keys whose hash partitioning cause the proper distributions of records among the partitions.</a:t>
            </a:r>
          </a:p>
        </p:txBody>
      </p:sp>
    </p:spTree>
    <p:extLst>
      <p:ext uri="{BB962C8B-B14F-4D97-AF65-F5344CB8AC3E}">
        <p14:creationId xmlns:p14="http://schemas.microsoft.com/office/powerpoint/2010/main" val="2943066858"/>
      </p:ext>
    </p:extLst>
  </p:cSld>
  <p:clrMapOvr>
    <a:masterClrMapping/>
  </p:clrMapOvr>
  <mc:AlternateContent xmlns:mc="http://schemas.openxmlformats.org/markup-compatibility/2006" xmlns:p14="http://schemas.microsoft.com/office/powerpoint/2010/main">
    <mc:Choice Requires="p14">
      <p:transition spd="slow" p14:dur="2000" advTm="197371"/>
    </mc:Choice>
    <mc:Fallback xmlns="">
      <p:transition spd="slow" advTm="19737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Salting</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692776"/>
          </a:xfrm>
        </p:spPr>
        <p:txBody>
          <a:bodyPr>
            <a:normAutofit/>
          </a:bodyPr>
          <a:lstStyle/>
          <a:p>
            <a:pPr marL="0" indent="0">
              <a:buNone/>
            </a:pPr>
            <a:r>
              <a:rPr lang="en-US" dirty="0"/>
              <a:t>Let’s apply the salting technique:</a:t>
            </a:r>
          </a:p>
          <a:p>
            <a:pPr marL="0" indent="0">
              <a:buNone/>
            </a:pPr>
            <a:r>
              <a:rPr lang="en-US" dirty="0"/>
              <a:t>Current partition key : “</a:t>
            </a:r>
            <a:r>
              <a:rPr lang="en-US" dirty="0" err="1"/>
              <a:t>towerId</a:t>
            </a:r>
            <a:r>
              <a:rPr lang="en-US" dirty="0"/>
              <a:t>”</a:t>
            </a:r>
          </a:p>
          <a:p>
            <a:pPr marL="0" indent="0">
              <a:buNone/>
            </a:pPr>
            <a:r>
              <a:rPr lang="en-US" dirty="0"/>
              <a:t>Salted Key : “</a:t>
            </a:r>
            <a:r>
              <a:rPr lang="en-US" dirty="0" err="1"/>
              <a:t>towerId</a:t>
            </a:r>
            <a:r>
              <a:rPr lang="en-US" dirty="0"/>
              <a:t>”+Random Integer</a:t>
            </a:r>
          </a:p>
        </p:txBody>
      </p:sp>
      <p:graphicFrame>
        <p:nvGraphicFramePr>
          <p:cNvPr id="3" name="Table 2">
            <a:extLst>
              <a:ext uri="{FF2B5EF4-FFF2-40B4-BE49-F238E27FC236}">
                <a16:creationId xmlns:a16="http://schemas.microsoft.com/office/drawing/2014/main" id="{292C3672-CCB9-4A14-9377-67DD2EB4C8A8}"/>
              </a:ext>
            </a:extLst>
          </p:cNvPr>
          <p:cNvGraphicFramePr>
            <a:graphicFrameLocks noGrp="1"/>
          </p:cNvGraphicFramePr>
          <p:nvPr>
            <p:extLst>
              <p:ext uri="{D42A27DB-BD31-4B8C-83A1-F6EECF244321}">
                <p14:modId xmlns:p14="http://schemas.microsoft.com/office/powerpoint/2010/main" val="4215826438"/>
              </p:ext>
            </p:extLst>
          </p:nvPr>
        </p:nvGraphicFramePr>
        <p:xfrm>
          <a:off x="838200" y="2629745"/>
          <a:ext cx="10795000" cy="3863130"/>
        </p:xfrm>
        <a:graphic>
          <a:graphicData uri="http://schemas.openxmlformats.org/drawingml/2006/table">
            <a:tbl>
              <a:tblPr firstRow="1" bandRow="1">
                <a:tableStyleId>{5C22544A-7EE6-4342-B048-85BDC9FD1C3A}</a:tableStyleId>
              </a:tblPr>
              <a:tblGrid>
                <a:gridCol w="2192735">
                  <a:extLst>
                    <a:ext uri="{9D8B030D-6E8A-4147-A177-3AD203B41FA5}">
                      <a16:colId xmlns:a16="http://schemas.microsoft.com/office/drawing/2014/main" val="1582404142"/>
                    </a:ext>
                  </a:extLst>
                </a:gridCol>
                <a:gridCol w="2501966">
                  <a:extLst>
                    <a:ext uri="{9D8B030D-6E8A-4147-A177-3AD203B41FA5}">
                      <a16:colId xmlns:a16="http://schemas.microsoft.com/office/drawing/2014/main" val="1855742688"/>
                    </a:ext>
                  </a:extLst>
                </a:gridCol>
                <a:gridCol w="2501966">
                  <a:extLst>
                    <a:ext uri="{9D8B030D-6E8A-4147-A177-3AD203B41FA5}">
                      <a16:colId xmlns:a16="http://schemas.microsoft.com/office/drawing/2014/main" val="1050888889"/>
                    </a:ext>
                  </a:extLst>
                </a:gridCol>
                <a:gridCol w="3598333">
                  <a:extLst>
                    <a:ext uri="{9D8B030D-6E8A-4147-A177-3AD203B41FA5}">
                      <a16:colId xmlns:a16="http://schemas.microsoft.com/office/drawing/2014/main" val="2798104743"/>
                    </a:ext>
                  </a:extLst>
                </a:gridCol>
              </a:tblGrid>
              <a:tr h="386313">
                <a:tc>
                  <a:txBody>
                    <a:bodyPr/>
                    <a:lstStyle/>
                    <a:p>
                      <a:r>
                        <a:rPr lang="en-US" dirty="0"/>
                        <a:t>Partition Id</a:t>
                      </a:r>
                    </a:p>
                  </a:txBody>
                  <a:tcPr/>
                </a:tc>
                <a:tc>
                  <a:txBody>
                    <a:bodyPr/>
                    <a:lstStyle/>
                    <a:p>
                      <a:r>
                        <a:rPr lang="en-US" dirty="0"/>
                        <a:t>Data column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column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column N</a:t>
                      </a:r>
                    </a:p>
                  </a:txBody>
                  <a:tcPr/>
                </a:tc>
                <a:extLst>
                  <a:ext uri="{0D108BD9-81ED-4DB2-BD59-A6C34878D82A}">
                    <a16:rowId xmlns:a16="http://schemas.microsoft.com/office/drawing/2014/main" val="1631967788"/>
                  </a:ext>
                </a:extLst>
              </a:tr>
              <a:tr h="386313">
                <a:tc>
                  <a:txBody>
                    <a:bodyPr/>
                    <a:lstStyle/>
                    <a:p>
                      <a:r>
                        <a:rPr lang="en-US" dirty="0"/>
                        <a:t>1</a:t>
                      </a:r>
                    </a:p>
                  </a:txBody>
                  <a:tcPr/>
                </a:tc>
                <a:tc>
                  <a:txBody>
                    <a:bodyPr/>
                    <a:lstStyle/>
                    <a:p>
                      <a:r>
                        <a:rPr lang="en-US" dirty="0"/>
                        <a:t>d1</a:t>
                      </a:r>
                    </a:p>
                  </a:txBody>
                  <a:tcPr/>
                </a:tc>
                <a:tc>
                  <a:txBody>
                    <a:bodyPr/>
                    <a:lstStyle/>
                    <a:p>
                      <a:r>
                        <a:rPr lang="en-US" dirty="0"/>
                        <a:t>d2</a:t>
                      </a:r>
                    </a:p>
                  </a:txBody>
                  <a:tcPr/>
                </a:tc>
                <a:tc>
                  <a:txBody>
                    <a:bodyPr/>
                    <a:lstStyle/>
                    <a:p>
                      <a:r>
                        <a:rPr lang="en-US" dirty="0"/>
                        <a:t>d3</a:t>
                      </a:r>
                    </a:p>
                  </a:txBody>
                  <a:tcPr/>
                </a:tc>
                <a:extLst>
                  <a:ext uri="{0D108BD9-81ED-4DB2-BD59-A6C34878D82A}">
                    <a16:rowId xmlns:a16="http://schemas.microsoft.com/office/drawing/2014/main" val="2974873679"/>
                  </a:ext>
                </a:extLst>
              </a:tr>
              <a:tr h="386313">
                <a:tc>
                  <a:txBody>
                    <a:bodyPr/>
                    <a:lstStyle/>
                    <a:p>
                      <a:r>
                        <a:rPr lang="en-US" dirty="0"/>
                        <a:t>1</a:t>
                      </a:r>
                    </a:p>
                  </a:txBody>
                  <a:tcPr/>
                </a:tc>
                <a:tc>
                  <a:txBody>
                    <a:bodyPr/>
                    <a:lstStyle/>
                    <a:p>
                      <a:r>
                        <a:rPr lang="en-US" dirty="0"/>
                        <a:t>d5</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56783807"/>
                  </a:ext>
                </a:extLst>
              </a:tr>
              <a:tr h="386313">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66166652"/>
                  </a:ext>
                </a:extLst>
              </a:tr>
              <a:tr h="386313">
                <a:tc>
                  <a:txBody>
                    <a:bodyPr/>
                    <a:lstStyle/>
                    <a:p>
                      <a:r>
                        <a:rPr lang="en-US" dirty="0"/>
                        <a:t>1</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31646716"/>
                  </a:ext>
                </a:extLst>
              </a:tr>
              <a:tr h="386313">
                <a:tc>
                  <a:txBody>
                    <a:bodyPr/>
                    <a:lstStyle/>
                    <a:p>
                      <a:r>
                        <a:rPr lang="en-US" dirty="0"/>
                        <a:t>1</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63313343"/>
                  </a:ext>
                </a:extLst>
              </a:tr>
              <a:tr h="386313">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66044267"/>
                  </a:ext>
                </a:extLst>
              </a:tr>
              <a:tr h="386313">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85803195"/>
                  </a:ext>
                </a:extLst>
              </a:tr>
              <a:tr h="386313">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35040441"/>
                  </a:ext>
                </a:extLst>
              </a:tr>
              <a:tr h="386313">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38370059"/>
                  </a:ext>
                </a:extLst>
              </a:tr>
            </a:tbl>
          </a:graphicData>
        </a:graphic>
      </p:graphicFrame>
    </p:spTree>
    <p:extLst>
      <p:ext uri="{BB962C8B-B14F-4D97-AF65-F5344CB8AC3E}">
        <p14:creationId xmlns:p14="http://schemas.microsoft.com/office/powerpoint/2010/main" val="2434438392"/>
      </p:ext>
    </p:extLst>
  </p:cSld>
  <p:clrMapOvr>
    <a:masterClrMapping/>
  </p:clrMapOvr>
  <mc:AlternateContent xmlns:mc="http://schemas.openxmlformats.org/markup-compatibility/2006" xmlns:p14="http://schemas.microsoft.com/office/powerpoint/2010/main">
    <mc:Choice Requires="p14">
      <p:transition spd="slow" p14:dur="2000" advTm="36214"/>
    </mc:Choice>
    <mc:Fallback xmlns="">
      <p:transition spd="slow" advTm="3621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8049</TotalTime>
  <Words>1137</Words>
  <Application>Microsoft Office PowerPoint</Application>
  <PresentationFormat>Widescreen</PresentationFormat>
  <Paragraphs>154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Spark Performance Tuning Handling Skew Data Salt  Technique</vt:lpstr>
      <vt:lpstr>What is Data Skewness</vt:lpstr>
      <vt:lpstr>What is Data Skewness</vt:lpstr>
      <vt:lpstr>Performance Issues with Data Skewness</vt:lpstr>
      <vt:lpstr>Solutions in Spark</vt:lpstr>
      <vt:lpstr>Repartitioning</vt:lpstr>
      <vt:lpstr>Repartitioning</vt:lpstr>
      <vt:lpstr>Salting</vt:lpstr>
      <vt:lpstr>Salting</vt:lpstr>
      <vt:lpstr>Salting</vt:lpstr>
      <vt:lpstr>Salting</vt:lpstr>
      <vt:lpstr>Salting</vt:lpstr>
      <vt:lpstr>Salting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AVRO Internals</dc:title>
  <dc:creator>Viresh Kumar</dc:creator>
  <cp:lastModifiedBy>Viresh Kumar</cp:lastModifiedBy>
  <cp:revision>169</cp:revision>
  <dcterms:created xsi:type="dcterms:W3CDTF">2018-12-28T03:34:44Z</dcterms:created>
  <dcterms:modified xsi:type="dcterms:W3CDTF">2022-11-22T05:29:12Z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virkumar@microsoft.com</vt:lpwstr>
  </property>
  <property fmtid="{D5CDD505-2E9C-101B-9397-08002B2CF9AE}" pid="5" name="MSIP_Label_f42aa342-8706-4288-bd11-ebb85995028c_SetDate">
    <vt:lpwstr>2018-12-28T03:35:17.5833276Z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