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4" r:id="rId3"/>
    <p:sldId id="275" r:id="rId4"/>
    <p:sldId id="277" r:id="rId5"/>
    <p:sldId id="278"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1/1/2019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1/1/2019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p:txBody>
          <a:bodyPr>
            <a:normAutofit/>
          </a:bodyPr>
          <a:lstStyle/>
          <a:p>
            <a:r>
              <a:rPr lang="en-US" dirty="0"/>
              <a:t>Spark Interview Questions</a:t>
            </a:r>
            <a:br>
              <a:rPr lang="en-US" dirty="0"/>
            </a:br>
            <a:r>
              <a:rPr lang="en-US" sz="3600" dirty="0"/>
              <a:t>Different Modes in Apache Spark</a:t>
            </a:r>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880" y="3429000"/>
            <a:ext cx="4460240" cy="2387600"/>
          </a:xfrm>
          <a:prstGeom prst="rect">
            <a:avLst/>
          </a:prstGeom>
        </p:spPr>
      </p:pic>
      <p:pic>
        <p:nvPicPr>
          <p:cNvPr id="4" name="Audio 3">
            <a:hlinkClick r:id="" action="ppaction://media"/>
            <a:extLst>
              <a:ext uri="{FF2B5EF4-FFF2-40B4-BE49-F238E27FC236}">
                <a16:creationId xmlns:a16="http://schemas.microsoft.com/office/drawing/2014/main" id="{5AB9A1FF-BA58-4D9D-9041-BDAAA20C2BD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965358600"/>
      </p:ext>
    </p:extLst>
  </p:cSld>
  <p:clrMapOvr>
    <a:masterClrMapping/>
  </p:clrMapOvr>
  <mc:AlternateContent xmlns:mc="http://schemas.openxmlformats.org/markup-compatibility/2006" xmlns:p14="http://schemas.microsoft.com/office/powerpoint/2010/main">
    <mc:Choice Requires="p14">
      <p:transition spd="slow" p14:dur="2000" advTm="12450"/>
    </mc:Choice>
    <mc:Fallback xmlns="">
      <p:transition spd="slow" advTm="124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Running Modes In Spark</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fontAlgn="base"/>
            <a:r>
              <a:rPr lang="en-US" dirty="0"/>
              <a:t>Running modes define where the execution of the spark job will happen whether it will run </a:t>
            </a:r>
          </a:p>
          <a:p>
            <a:pPr marL="0" indent="0" fontAlgn="base">
              <a:buNone/>
            </a:pPr>
            <a:endParaRPr lang="en-US" dirty="0"/>
          </a:p>
          <a:p>
            <a:pPr lvl="1" fontAlgn="base"/>
            <a:r>
              <a:rPr lang="en-US" dirty="0"/>
              <a:t>on the local machine, </a:t>
            </a:r>
          </a:p>
          <a:p>
            <a:pPr lvl="1" fontAlgn="base"/>
            <a:r>
              <a:rPr lang="en-US" dirty="0"/>
              <a:t>or in the form of one node cluster on your local machine </a:t>
            </a:r>
          </a:p>
          <a:p>
            <a:pPr lvl="1" fontAlgn="base"/>
            <a:r>
              <a:rPr lang="en-US" dirty="0"/>
              <a:t>or on the spark enabled external cluster.</a:t>
            </a:r>
          </a:p>
          <a:p>
            <a:pPr fontAlgn="base"/>
            <a:endParaRPr lang="en-US" dirty="0"/>
          </a:p>
          <a:p>
            <a:pPr fontAlgn="base"/>
            <a:r>
              <a:rPr lang="en-US" dirty="0"/>
              <a:t>Apache Spark can be run in following two mode :</a:t>
            </a:r>
          </a:p>
          <a:p>
            <a:pPr lvl="1" fontAlgn="base"/>
            <a:r>
              <a:rPr lang="en-US" dirty="0"/>
              <a:t> Local mode</a:t>
            </a:r>
          </a:p>
          <a:p>
            <a:pPr lvl="1" fontAlgn="base"/>
            <a:endParaRPr lang="en-US" dirty="0"/>
          </a:p>
          <a:p>
            <a:pPr lvl="1" fontAlgn="base"/>
            <a:r>
              <a:rPr lang="en-US" dirty="0"/>
              <a:t>Cluster Mode</a:t>
            </a:r>
            <a:br>
              <a:rPr lang="en-US" dirty="0"/>
            </a:br>
            <a:endParaRPr lang="en-US" dirty="0"/>
          </a:p>
          <a:p>
            <a:pPr marL="457200" lvl="1" indent="0">
              <a:buNone/>
            </a:pPr>
            <a:endParaRPr lang="en-US" dirty="0"/>
          </a:p>
        </p:txBody>
      </p:sp>
      <p:pic>
        <p:nvPicPr>
          <p:cNvPr id="4" name="Audio 3">
            <a:hlinkClick r:id="" action="ppaction://media"/>
            <a:extLst>
              <a:ext uri="{FF2B5EF4-FFF2-40B4-BE49-F238E27FC236}">
                <a16:creationId xmlns:a16="http://schemas.microsoft.com/office/drawing/2014/main" id="{AC19331B-5137-487F-A481-F9E199B930B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355999221"/>
      </p:ext>
    </p:extLst>
  </p:cSld>
  <p:clrMapOvr>
    <a:masterClrMapping/>
  </p:clrMapOvr>
  <mc:AlternateContent xmlns:mc="http://schemas.openxmlformats.org/markup-compatibility/2006" xmlns:p14="http://schemas.microsoft.com/office/powerpoint/2010/main">
    <mc:Choice Requires="p14">
      <p:transition spd="slow" p14:dur="2000" advTm="155698"/>
    </mc:Choice>
    <mc:Fallback xmlns="">
      <p:transition spd="slow" advTm="1556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Deploy Modes In Spark</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lvl="1"/>
            <a:r>
              <a:rPr lang="en-US" dirty="0"/>
              <a:t>In the context of the cluster running mode, there comes the concept of the deployment modes.</a:t>
            </a:r>
          </a:p>
          <a:p>
            <a:pPr lvl="1"/>
            <a:endParaRPr lang="en-US" dirty="0"/>
          </a:p>
          <a:p>
            <a:pPr lvl="1"/>
            <a:r>
              <a:rPr lang="en-US" dirty="0"/>
              <a:t>Deployment Modes on the cluster in spark specifies where exactly the driver program will run.</a:t>
            </a:r>
          </a:p>
          <a:p>
            <a:pPr lvl="1"/>
            <a:endParaRPr lang="en-US" dirty="0"/>
          </a:p>
          <a:p>
            <a:pPr lvl="1"/>
            <a:r>
              <a:rPr lang="en-US" dirty="0"/>
              <a:t>Based on this, There are two kinds of deployment modes:</a:t>
            </a:r>
          </a:p>
          <a:p>
            <a:pPr lvl="2"/>
            <a:r>
              <a:rPr lang="en-US" sz="2400" dirty="0"/>
              <a:t>Spark cluster mode : driver program runs on the worker node inside the cluster.</a:t>
            </a:r>
          </a:p>
          <a:p>
            <a:pPr lvl="2"/>
            <a:r>
              <a:rPr lang="en-US" sz="2400" dirty="0"/>
              <a:t>Spark Client Mode : driver program runs on the external client.</a:t>
            </a:r>
          </a:p>
        </p:txBody>
      </p:sp>
      <p:pic>
        <p:nvPicPr>
          <p:cNvPr id="4" name="Audio 3">
            <a:hlinkClick r:id="" action="ppaction://media"/>
            <a:extLst>
              <a:ext uri="{FF2B5EF4-FFF2-40B4-BE49-F238E27FC236}">
                <a16:creationId xmlns:a16="http://schemas.microsoft.com/office/drawing/2014/main" id="{AC19331B-5137-487F-A481-F9E199B930B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799089167"/>
      </p:ext>
    </p:extLst>
  </p:cSld>
  <p:clrMapOvr>
    <a:masterClrMapping/>
  </p:clrMapOvr>
  <mc:AlternateContent xmlns:mc="http://schemas.openxmlformats.org/markup-compatibility/2006" xmlns:p14="http://schemas.microsoft.com/office/powerpoint/2010/main">
    <mc:Choice Requires="p14">
      <p:transition spd="slow" p14:dur="2000" advTm="155698"/>
    </mc:Choice>
    <mc:Fallback xmlns="">
      <p:transition spd="slow" advTm="1556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Client Mode in Spark</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fontScale="92500" lnSpcReduction="20000"/>
          </a:bodyPr>
          <a:lstStyle/>
          <a:p>
            <a:pPr fontAlgn="base"/>
            <a:r>
              <a:rPr lang="en-US" dirty="0"/>
              <a:t>Here, in the client mode “driver”  component of spark job will run on the machine from which job is submitted. </a:t>
            </a:r>
          </a:p>
          <a:p>
            <a:pPr fontAlgn="base"/>
            <a:endParaRPr lang="en-US" dirty="0"/>
          </a:p>
          <a:p>
            <a:pPr fontAlgn="base"/>
            <a:r>
              <a:rPr lang="en-US" dirty="0"/>
              <a:t>Now the performance of this deployment mode depends on the fact that where is the job submitting machine lies with </a:t>
            </a:r>
            <a:r>
              <a:rPr lang="en-US" dirty="0" err="1"/>
              <a:t>repesct</a:t>
            </a:r>
            <a:r>
              <a:rPr lang="en-US" dirty="0"/>
              <a:t> to the spark infrastructure(Cluster).</a:t>
            </a:r>
          </a:p>
          <a:p>
            <a:pPr fontAlgn="base"/>
            <a:endParaRPr lang="en-US" dirty="0"/>
          </a:p>
          <a:p>
            <a:pPr fontAlgn="base"/>
            <a:r>
              <a:rPr lang="en-US" dirty="0"/>
              <a:t> When job submitting machine is within or near to spark infrastructure(Cluster). Then there would not be any network latency and it will work best. Example jobs submitted from the Edge Node.</a:t>
            </a:r>
          </a:p>
          <a:p>
            <a:pPr fontAlgn="base"/>
            <a:endParaRPr lang="en-US" dirty="0"/>
          </a:p>
          <a:p>
            <a:pPr fontAlgn="base"/>
            <a:r>
              <a:rPr lang="en-US" dirty="0"/>
              <a:t>When job submitting machine is very remote to spark infrastructure(Cluster) and also have high network latency, in that case, this spark mode does not work in a good manner.</a:t>
            </a:r>
          </a:p>
          <a:p>
            <a:pPr marL="457200" lvl="1" indent="0">
              <a:buNone/>
            </a:pPr>
            <a:endParaRPr lang="en-US" dirty="0"/>
          </a:p>
        </p:txBody>
      </p:sp>
      <p:pic>
        <p:nvPicPr>
          <p:cNvPr id="4" name="Audio 3">
            <a:hlinkClick r:id="" action="ppaction://media"/>
            <a:extLst>
              <a:ext uri="{FF2B5EF4-FFF2-40B4-BE49-F238E27FC236}">
                <a16:creationId xmlns:a16="http://schemas.microsoft.com/office/drawing/2014/main" id="{AC19331B-5137-487F-A481-F9E199B930B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573196437"/>
      </p:ext>
    </p:extLst>
  </p:cSld>
  <p:clrMapOvr>
    <a:masterClrMapping/>
  </p:clrMapOvr>
  <mc:AlternateContent xmlns:mc="http://schemas.openxmlformats.org/markup-compatibility/2006" xmlns:p14="http://schemas.microsoft.com/office/powerpoint/2010/main">
    <mc:Choice Requires="p14">
      <p:transition spd="slow" p14:dur="2000" advTm="155698"/>
    </mc:Choice>
    <mc:Fallback xmlns="">
      <p:transition spd="slow" advTm="1556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Cluster Deploy Modes In Spark</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fontAlgn="base"/>
            <a:r>
              <a:rPr lang="en-US" dirty="0"/>
              <a:t>Here, in this mode the Driver program would be launched inside the spark cluster itself, on any of the available node in the cluster.</a:t>
            </a:r>
          </a:p>
          <a:p>
            <a:pPr marL="0" indent="0" fontAlgn="base">
              <a:buNone/>
            </a:pPr>
            <a:endParaRPr lang="en-US" b="1" dirty="0"/>
          </a:p>
          <a:p>
            <a:pPr marL="0" indent="0" fontAlgn="base">
              <a:buNone/>
            </a:pPr>
            <a:r>
              <a:rPr lang="en-US" b="1" dirty="0"/>
              <a:t>Benefits :</a:t>
            </a:r>
          </a:p>
          <a:p>
            <a:pPr fontAlgn="base"/>
            <a:r>
              <a:rPr lang="en-US" dirty="0"/>
              <a:t>As in this mode driver program run with in the cluster ,this reduces the data movement overhead between the submitting machine and the cluster.</a:t>
            </a:r>
          </a:p>
          <a:p>
            <a:pPr fontAlgn="base"/>
            <a:endParaRPr lang="en-US" dirty="0"/>
          </a:p>
          <a:p>
            <a:pPr fontAlgn="base"/>
            <a:r>
              <a:rPr lang="en-US" dirty="0"/>
              <a:t>In this spark mode, the chance of network disconnection between driver and spark infrastructure  reduces. as they reside in the same infrastructure(</a:t>
            </a:r>
            <a:r>
              <a:rPr lang="en-US"/>
              <a:t>cluster), </a:t>
            </a:r>
            <a:r>
              <a:rPr lang="en-US" dirty="0"/>
              <a:t>It highly reduces the chance of job failure.</a:t>
            </a:r>
          </a:p>
          <a:p>
            <a:pPr marL="457200" lvl="1" indent="0">
              <a:buNone/>
            </a:pPr>
            <a:endParaRPr lang="en-US" sz="2400" dirty="0"/>
          </a:p>
        </p:txBody>
      </p:sp>
      <p:pic>
        <p:nvPicPr>
          <p:cNvPr id="4" name="Audio 3">
            <a:hlinkClick r:id="" action="ppaction://media"/>
            <a:extLst>
              <a:ext uri="{FF2B5EF4-FFF2-40B4-BE49-F238E27FC236}">
                <a16:creationId xmlns:a16="http://schemas.microsoft.com/office/drawing/2014/main" id="{AC19331B-5137-487F-A481-F9E199B930B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741226480"/>
      </p:ext>
    </p:extLst>
  </p:cSld>
  <p:clrMapOvr>
    <a:masterClrMapping/>
  </p:clrMapOvr>
  <mc:AlternateContent xmlns:mc="http://schemas.openxmlformats.org/markup-compatibility/2006" xmlns:p14="http://schemas.microsoft.com/office/powerpoint/2010/main">
    <mc:Choice Requires="p14">
      <p:transition spd="slow" p14:dur="2000" advTm="155698"/>
    </mc:Choice>
    <mc:Fallback xmlns="">
      <p:transition spd="slow" advTm="1556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5" name="Audio 4">
            <a:hlinkClick r:id="" action="ppaction://media"/>
            <a:extLst>
              <a:ext uri="{FF2B5EF4-FFF2-40B4-BE49-F238E27FC236}">
                <a16:creationId xmlns:a16="http://schemas.microsoft.com/office/drawing/2014/main" id="{CDEDE1EF-3A59-4C96-8893-D1944A2E983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2473"/>
    </mc:Choice>
    <mc:Fallback xmlns="">
      <p:transition spd="slow" advTm="24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317</Words>
  <Application>Microsoft Office PowerPoint</Application>
  <PresentationFormat>Widescreen</PresentationFormat>
  <Paragraphs>40</Paragraphs>
  <Slides>6</Slides>
  <Notes>0</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Spark Interview Questions Different Modes in Apache Spark</vt:lpstr>
      <vt:lpstr>Running Modes In Spark</vt:lpstr>
      <vt:lpstr>Deploy Modes In Spark</vt:lpstr>
      <vt:lpstr>Client Mode in Spark</vt:lpstr>
      <vt:lpstr>Cluster Deploy Modes In Spark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74</cp:revision>
  <dcterms:created xsi:type="dcterms:W3CDTF">2018-12-28T03:34:44Z</dcterms:created>
  <dcterms:modified xsi:type="dcterms:W3CDTF">2019-01-01T06:48:24Z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