
<file path=[Content_Types].xml><?xml version="1.0" encoding="utf-8"?>
<Types xmlns="http://schemas.openxmlformats.org/package/2006/content-types">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76" r:id="rId3"/>
    <p:sldId id="279" r:id="rId4"/>
    <p:sldId id="277" r:id="rId5"/>
    <p:sldId id="278"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E0A9-F71F-4F40-B85A-9028C0CD3B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015138-43FB-4A30-8024-805DD781C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D5E02-DC50-427A-8FEB-A058FBF5BC0A}"/>
              </a:ext>
            </a:extLst>
          </p:cNvPr>
          <p:cNvSpPr>
            <a:spLocks noGrp="1"/>
          </p:cNvSpPr>
          <p:nvPr>
            <p:ph type="dt" sz="half" idx="10"/>
          </p:nvPr>
        </p:nvSpPr>
        <p:spPr/>
        <p:txBody>
          <a:bodyPr/>
          <a:lstStyle/>
          <a:p>
            <a:fld id="{15DD1B23-F958-4E0A-893E-C68E6A3B2F92}" type="datetimeFigureOut">
              <a:rPr lang="en-US" smtClean="0"/>
              <a:t>2/19/2019</a:t>
            </a:fld>
            <a:endParaRPr lang="en-US"/>
          </a:p>
        </p:txBody>
      </p:sp>
      <p:sp>
        <p:nvSpPr>
          <p:cNvPr id="5" name="Footer Placeholder 4">
            <a:extLst>
              <a:ext uri="{FF2B5EF4-FFF2-40B4-BE49-F238E27FC236}">
                <a16:creationId xmlns:a16="http://schemas.microsoft.com/office/drawing/2014/main" id="{F3F96CCD-8AC2-49AE-A48F-47551A1D8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CE32A-5133-4C84-B041-FF485EBD8CE2}"/>
              </a:ext>
            </a:extLst>
          </p:cNvPr>
          <p:cNvSpPr>
            <a:spLocks noGrp="1"/>
          </p:cNvSpPr>
          <p:nvPr>
            <p:ph type="sldNum" sz="quarter" idx="12"/>
          </p:nvPr>
        </p:nvSpPr>
        <p:spPr/>
        <p:txBody>
          <a:bodyPr/>
          <a:lstStyle/>
          <a:p>
            <a:fld id="{B91FDBF2-C35B-4913-AA7C-CBA4457853EA}" type="slidenum">
              <a:rPr lang="en-US" smtClean="0"/>
              <a:t>‹#›</a:t>
            </a:fld>
            <a:endParaRPr lang="en-US"/>
          </a:p>
        </p:txBody>
      </p:sp>
      <p:sp>
        <p:nvSpPr>
          <p:cNvPr id="7" name="Rectangle 6">
            <a:extLst>
              <a:ext uri="{FF2B5EF4-FFF2-40B4-BE49-F238E27FC236}">
                <a16:creationId xmlns:a16="http://schemas.microsoft.com/office/drawing/2014/main" id="{EE9D2DA1-C8E3-4854-8B59-0D5A6F13D801}"/>
              </a:ext>
            </a:extLst>
          </p:cNvPr>
          <p:cNvSpPr/>
          <p:nvPr userDrawn="1"/>
        </p:nvSpPr>
        <p:spPr>
          <a:xfrm>
            <a:off x="9692640" y="5344160"/>
            <a:ext cx="1412240" cy="11684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508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9DD6-3B22-448E-A9A4-5B44DB6FB9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FEBA07-749A-4E1E-A675-0716B5C92F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03403-3ED2-4F79-B489-8D09CB7EDDF1}"/>
              </a:ext>
            </a:extLst>
          </p:cNvPr>
          <p:cNvSpPr>
            <a:spLocks noGrp="1"/>
          </p:cNvSpPr>
          <p:nvPr>
            <p:ph type="dt" sz="half" idx="10"/>
          </p:nvPr>
        </p:nvSpPr>
        <p:spPr/>
        <p:txBody>
          <a:bodyPr/>
          <a:lstStyle/>
          <a:p>
            <a:fld id="{15DD1B23-F958-4E0A-893E-C68E6A3B2F92}" type="datetimeFigureOut">
              <a:rPr lang="en-US" smtClean="0"/>
              <a:t>2/19/2019</a:t>
            </a:fld>
            <a:endParaRPr lang="en-US"/>
          </a:p>
        </p:txBody>
      </p:sp>
      <p:sp>
        <p:nvSpPr>
          <p:cNvPr id="5" name="Footer Placeholder 4">
            <a:extLst>
              <a:ext uri="{FF2B5EF4-FFF2-40B4-BE49-F238E27FC236}">
                <a16:creationId xmlns:a16="http://schemas.microsoft.com/office/drawing/2014/main" id="{9FEA9463-6482-4465-86DF-E3C999558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FB87F-B509-4D42-B1DB-79B48D65B847}"/>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30192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236B-F278-4839-BE13-85D3CBB431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83437B-B3F5-44D9-937E-BC2912CBC7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3A360-6908-4552-B528-CEF345C27828}"/>
              </a:ext>
            </a:extLst>
          </p:cNvPr>
          <p:cNvSpPr>
            <a:spLocks noGrp="1"/>
          </p:cNvSpPr>
          <p:nvPr>
            <p:ph type="dt" sz="half" idx="10"/>
          </p:nvPr>
        </p:nvSpPr>
        <p:spPr/>
        <p:txBody>
          <a:bodyPr/>
          <a:lstStyle/>
          <a:p>
            <a:fld id="{15DD1B23-F958-4E0A-893E-C68E6A3B2F92}" type="datetimeFigureOut">
              <a:rPr lang="en-US" smtClean="0"/>
              <a:t>2/19/2019</a:t>
            </a:fld>
            <a:endParaRPr lang="en-US"/>
          </a:p>
        </p:txBody>
      </p:sp>
      <p:sp>
        <p:nvSpPr>
          <p:cNvPr id="5" name="Footer Placeholder 4">
            <a:extLst>
              <a:ext uri="{FF2B5EF4-FFF2-40B4-BE49-F238E27FC236}">
                <a16:creationId xmlns:a16="http://schemas.microsoft.com/office/drawing/2014/main" id="{4497E44A-FDA6-404E-86B7-FC28AEDCE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68BD3-9C66-45B9-9B39-42CA8A75A76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345378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F3FB-EC8E-4B85-B241-74E02AA8B2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ACF352-CFB7-4957-A124-04E866303D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2D79E-8055-40D0-BEB9-8CBC1E2E87CB}"/>
              </a:ext>
            </a:extLst>
          </p:cNvPr>
          <p:cNvSpPr>
            <a:spLocks noGrp="1"/>
          </p:cNvSpPr>
          <p:nvPr>
            <p:ph type="dt" sz="half" idx="10"/>
          </p:nvPr>
        </p:nvSpPr>
        <p:spPr/>
        <p:txBody>
          <a:bodyPr/>
          <a:lstStyle/>
          <a:p>
            <a:fld id="{15DD1B23-F958-4E0A-893E-C68E6A3B2F92}" type="datetimeFigureOut">
              <a:rPr lang="en-US" smtClean="0"/>
              <a:t>2/19/2019</a:t>
            </a:fld>
            <a:endParaRPr lang="en-US"/>
          </a:p>
        </p:txBody>
      </p:sp>
      <p:sp>
        <p:nvSpPr>
          <p:cNvPr id="5" name="Footer Placeholder 4">
            <a:extLst>
              <a:ext uri="{FF2B5EF4-FFF2-40B4-BE49-F238E27FC236}">
                <a16:creationId xmlns:a16="http://schemas.microsoft.com/office/drawing/2014/main" id="{3D258006-0641-48A6-B9BA-6F9CB8F1B2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2114E-CEF0-4976-95E6-826BC690FCC3}"/>
              </a:ext>
            </a:extLst>
          </p:cNvPr>
          <p:cNvSpPr>
            <a:spLocks noGrp="1"/>
          </p:cNvSpPr>
          <p:nvPr>
            <p:ph type="sldNum" sz="quarter" idx="12"/>
          </p:nvPr>
        </p:nvSpPr>
        <p:spPr/>
        <p:txBody>
          <a:bodyPr/>
          <a:lstStyle/>
          <a:p>
            <a:fld id="{B91FDBF2-C35B-4913-AA7C-CBA4457853EA}" type="slidenum">
              <a:rPr lang="en-US" smtClean="0"/>
              <a:t>‹#›</a:t>
            </a:fld>
            <a:endParaRPr lang="en-US"/>
          </a:p>
        </p:txBody>
      </p:sp>
      <p:sp>
        <p:nvSpPr>
          <p:cNvPr id="7" name="Rectangle 6">
            <a:extLst>
              <a:ext uri="{FF2B5EF4-FFF2-40B4-BE49-F238E27FC236}">
                <a16:creationId xmlns:a16="http://schemas.microsoft.com/office/drawing/2014/main" id="{4709117E-D144-4645-A788-9C835E2E397C}"/>
              </a:ext>
            </a:extLst>
          </p:cNvPr>
          <p:cNvSpPr/>
          <p:nvPr userDrawn="1"/>
        </p:nvSpPr>
        <p:spPr>
          <a:xfrm>
            <a:off x="10779760" y="5682457"/>
            <a:ext cx="1412240" cy="11684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9007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9043-217C-4EA2-8F66-6CF3B7D678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B949EE-C24C-4CC0-9EDD-9B2E4B862E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D71BD4-6E96-4BDA-946B-FBFDA477CC74}"/>
              </a:ext>
            </a:extLst>
          </p:cNvPr>
          <p:cNvSpPr>
            <a:spLocks noGrp="1"/>
          </p:cNvSpPr>
          <p:nvPr>
            <p:ph type="dt" sz="half" idx="10"/>
          </p:nvPr>
        </p:nvSpPr>
        <p:spPr/>
        <p:txBody>
          <a:bodyPr/>
          <a:lstStyle/>
          <a:p>
            <a:fld id="{15DD1B23-F958-4E0A-893E-C68E6A3B2F92}" type="datetimeFigureOut">
              <a:rPr lang="en-US" smtClean="0"/>
              <a:t>2/19/2019</a:t>
            </a:fld>
            <a:endParaRPr lang="en-US"/>
          </a:p>
        </p:txBody>
      </p:sp>
      <p:sp>
        <p:nvSpPr>
          <p:cNvPr id="5" name="Footer Placeholder 4">
            <a:extLst>
              <a:ext uri="{FF2B5EF4-FFF2-40B4-BE49-F238E27FC236}">
                <a16:creationId xmlns:a16="http://schemas.microsoft.com/office/drawing/2014/main" id="{8915A8DB-C598-4793-8DC2-186C45638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291C7-3317-49B3-944B-22D05951C30A}"/>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52422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6D75-75E6-4E72-BFF3-F77884A0F4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582F82-865B-4F62-9D72-E5A2E941DFC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13B93-CEF1-496F-BAB3-B93451485E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FFBEEA-9C36-475B-933D-C15049DA5016}"/>
              </a:ext>
            </a:extLst>
          </p:cNvPr>
          <p:cNvSpPr>
            <a:spLocks noGrp="1"/>
          </p:cNvSpPr>
          <p:nvPr>
            <p:ph type="dt" sz="half" idx="10"/>
          </p:nvPr>
        </p:nvSpPr>
        <p:spPr/>
        <p:txBody>
          <a:bodyPr/>
          <a:lstStyle/>
          <a:p>
            <a:fld id="{15DD1B23-F958-4E0A-893E-C68E6A3B2F92}" type="datetimeFigureOut">
              <a:rPr lang="en-US" smtClean="0"/>
              <a:t>2/19/2019</a:t>
            </a:fld>
            <a:endParaRPr lang="en-US"/>
          </a:p>
        </p:txBody>
      </p:sp>
      <p:sp>
        <p:nvSpPr>
          <p:cNvPr id="6" name="Footer Placeholder 5">
            <a:extLst>
              <a:ext uri="{FF2B5EF4-FFF2-40B4-BE49-F238E27FC236}">
                <a16:creationId xmlns:a16="http://schemas.microsoft.com/office/drawing/2014/main" id="{DA412271-56AB-4D94-A5F7-2E0EEED61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BB062-9C1D-4A9F-AF72-18CD8D8DDB5A}"/>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4245936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6C53-4B66-444E-8C21-292D733880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B22278-D553-4F4F-ADF1-6E51AB0AE1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C9895B6-D83D-431F-8EE7-2354B6BF621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FAB65D-008A-4C95-9C62-F9E536B3AB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83CAA6-BA85-4552-83E2-990C8FA78A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E75B18-015A-4890-BDA7-1C59E818B7DB}"/>
              </a:ext>
            </a:extLst>
          </p:cNvPr>
          <p:cNvSpPr>
            <a:spLocks noGrp="1"/>
          </p:cNvSpPr>
          <p:nvPr>
            <p:ph type="dt" sz="half" idx="10"/>
          </p:nvPr>
        </p:nvSpPr>
        <p:spPr/>
        <p:txBody>
          <a:bodyPr/>
          <a:lstStyle/>
          <a:p>
            <a:fld id="{15DD1B23-F958-4E0A-893E-C68E6A3B2F92}" type="datetimeFigureOut">
              <a:rPr lang="en-US" smtClean="0"/>
              <a:t>2/19/2019</a:t>
            </a:fld>
            <a:endParaRPr lang="en-US"/>
          </a:p>
        </p:txBody>
      </p:sp>
      <p:sp>
        <p:nvSpPr>
          <p:cNvPr id="8" name="Footer Placeholder 7">
            <a:extLst>
              <a:ext uri="{FF2B5EF4-FFF2-40B4-BE49-F238E27FC236}">
                <a16:creationId xmlns:a16="http://schemas.microsoft.com/office/drawing/2014/main" id="{21D0C76E-6CFD-4566-B37A-54F49D69F5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B0BA5C-BEC6-4FCA-94EA-872366A706FF}"/>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1027144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739D-84CA-4545-B7E4-5317EBA45C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34CA39-7F8B-4870-A782-1A6FC38C0E87}"/>
              </a:ext>
            </a:extLst>
          </p:cNvPr>
          <p:cNvSpPr>
            <a:spLocks noGrp="1"/>
          </p:cNvSpPr>
          <p:nvPr>
            <p:ph type="dt" sz="half" idx="10"/>
          </p:nvPr>
        </p:nvSpPr>
        <p:spPr/>
        <p:txBody>
          <a:bodyPr/>
          <a:lstStyle/>
          <a:p>
            <a:fld id="{15DD1B23-F958-4E0A-893E-C68E6A3B2F92}" type="datetimeFigureOut">
              <a:rPr lang="en-US" smtClean="0"/>
              <a:t>2/19/2019</a:t>
            </a:fld>
            <a:endParaRPr lang="en-US"/>
          </a:p>
        </p:txBody>
      </p:sp>
      <p:sp>
        <p:nvSpPr>
          <p:cNvPr id="4" name="Footer Placeholder 3">
            <a:extLst>
              <a:ext uri="{FF2B5EF4-FFF2-40B4-BE49-F238E27FC236}">
                <a16:creationId xmlns:a16="http://schemas.microsoft.com/office/drawing/2014/main" id="{9CB2BDD0-3848-47F0-8198-9370176B31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E35C48-4DCC-4340-832E-F4EB2C1E395C}"/>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621639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847AC8-B9D3-4D88-8482-81660597D687}"/>
              </a:ext>
            </a:extLst>
          </p:cNvPr>
          <p:cNvSpPr>
            <a:spLocks noGrp="1"/>
          </p:cNvSpPr>
          <p:nvPr>
            <p:ph type="dt" sz="half" idx="10"/>
          </p:nvPr>
        </p:nvSpPr>
        <p:spPr/>
        <p:txBody>
          <a:bodyPr/>
          <a:lstStyle/>
          <a:p>
            <a:fld id="{15DD1B23-F958-4E0A-893E-C68E6A3B2F92}" type="datetimeFigureOut">
              <a:rPr lang="en-US" smtClean="0"/>
              <a:t>2/19/2019</a:t>
            </a:fld>
            <a:endParaRPr lang="en-US"/>
          </a:p>
        </p:txBody>
      </p:sp>
      <p:sp>
        <p:nvSpPr>
          <p:cNvPr id="3" name="Footer Placeholder 2">
            <a:extLst>
              <a:ext uri="{FF2B5EF4-FFF2-40B4-BE49-F238E27FC236}">
                <a16:creationId xmlns:a16="http://schemas.microsoft.com/office/drawing/2014/main" id="{86861BAA-F094-4329-9512-8606E545D8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70FDE6-7C68-40CE-856C-0EE1651B9E8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26666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C929-556F-4A40-BA72-7B2BA1F3D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1EB104-A90A-4800-9D07-0BB01FF8EB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F51EA7-AABE-44D7-92BB-2F3F4FEB2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A4B427-058F-4C7A-929B-6DAEF2F3BE67}"/>
              </a:ext>
            </a:extLst>
          </p:cNvPr>
          <p:cNvSpPr>
            <a:spLocks noGrp="1"/>
          </p:cNvSpPr>
          <p:nvPr>
            <p:ph type="dt" sz="half" idx="10"/>
          </p:nvPr>
        </p:nvSpPr>
        <p:spPr/>
        <p:txBody>
          <a:bodyPr/>
          <a:lstStyle/>
          <a:p>
            <a:fld id="{15DD1B23-F958-4E0A-893E-C68E6A3B2F92}" type="datetimeFigureOut">
              <a:rPr lang="en-US" smtClean="0"/>
              <a:t>2/19/2019</a:t>
            </a:fld>
            <a:endParaRPr lang="en-US"/>
          </a:p>
        </p:txBody>
      </p:sp>
      <p:sp>
        <p:nvSpPr>
          <p:cNvPr id="6" name="Footer Placeholder 5">
            <a:extLst>
              <a:ext uri="{FF2B5EF4-FFF2-40B4-BE49-F238E27FC236}">
                <a16:creationId xmlns:a16="http://schemas.microsoft.com/office/drawing/2014/main" id="{C2EB9E28-BBB8-46A8-826A-65224E45DD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2CF07-881F-4EC3-AED1-542DBC8DC391}"/>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199985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4C37-C29B-41FF-ABC5-406C2C6AC6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93676A-27E0-45A8-B502-E760C60999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32C911-5D3E-445C-899B-1063F5852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AA96AC-6BD5-4B8E-8FF3-497107170F39}"/>
              </a:ext>
            </a:extLst>
          </p:cNvPr>
          <p:cNvSpPr>
            <a:spLocks noGrp="1"/>
          </p:cNvSpPr>
          <p:nvPr>
            <p:ph type="dt" sz="half" idx="10"/>
          </p:nvPr>
        </p:nvSpPr>
        <p:spPr/>
        <p:txBody>
          <a:bodyPr/>
          <a:lstStyle/>
          <a:p>
            <a:fld id="{15DD1B23-F958-4E0A-893E-C68E6A3B2F92}" type="datetimeFigureOut">
              <a:rPr lang="en-US" smtClean="0"/>
              <a:t>2/19/2019</a:t>
            </a:fld>
            <a:endParaRPr lang="en-US"/>
          </a:p>
        </p:txBody>
      </p:sp>
      <p:sp>
        <p:nvSpPr>
          <p:cNvPr id="6" name="Footer Placeholder 5">
            <a:extLst>
              <a:ext uri="{FF2B5EF4-FFF2-40B4-BE49-F238E27FC236}">
                <a16:creationId xmlns:a16="http://schemas.microsoft.com/office/drawing/2014/main" id="{B2405D07-65FF-46CD-8E05-0FC6D1113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D9303A-1F8A-4E2A-B587-C76B7C57825E}"/>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463649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EACD80-25DD-498B-8518-16ECF004D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57B007-A9C2-412B-BB9A-F67A5D5373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CD26A-C49F-41F7-AC24-F5FFA4B47F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D1B23-F958-4E0A-893E-C68E6A3B2F92}" type="datetimeFigureOut">
              <a:rPr lang="en-US" smtClean="0"/>
              <a:t>2/19/2019</a:t>
            </a:fld>
            <a:endParaRPr lang="en-US"/>
          </a:p>
        </p:txBody>
      </p:sp>
      <p:sp>
        <p:nvSpPr>
          <p:cNvPr id="5" name="Footer Placeholder 4">
            <a:extLst>
              <a:ext uri="{FF2B5EF4-FFF2-40B4-BE49-F238E27FC236}">
                <a16:creationId xmlns:a16="http://schemas.microsoft.com/office/drawing/2014/main" id="{E1225065-5567-47AF-889A-9579BE59F4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965AE0-822B-4353-9D25-FB1DEF9DC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FDBF2-C35B-4913-AA7C-CBA4457853EA}" type="slidenum">
              <a:rPr lang="en-US" smtClean="0"/>
              <a:t>‹#›</a:t>
            </a:fld>
            <a:endParaRPr lang="en-US"/>
          </a:p>
        </p:txBody>
      </p:sp>
    </p:spTree>
    <p:extLst>
      <p:ext uri="{BB962C8B-B14F-4D97-AF65-F5344CB8AC3E}">
        <p14:creationId xmlns:p14="http://schemas.microsoft.com/office/powerpoint/2010/main" val="1718399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DB10-A911-43A3-A2AF-37E3073F830B}"/>
              </a:ext>
            </a:extLst>
          </p:cNvPr>
          <p:cNvSpPr>
            <a:spLocks noGrp="1"/>
          </p:cNvSpPr>
          <p:nvPr>
            <p:ph type="ctrTitle"/>
          </p:nvPr>
        </p:nvSpPr>
        <p:spPr/>
        <p:txBody>
          <a:bodyPr>
            <a:normAutofit fontScale="90000"/>
          </a:bodyPr>
          <a:lstStyle/>
          <a:p>
            <a:br>
              <a:rPr lang="en-US" dirty="0"/>
            </a:br>
            <a:r>
              <a:rPr lang="en-US" b="1" dirty="0"/>
              <a:t>SPARK Interview Question </a:t>
            </a:r>
            <a:br>
              <a:rPr lang="en-US" b="1" dirty="0"/>
            </a:br>
            <a:r>
              <a:rPr lang="en-US" b="1" dirty="0"/>
              <a:t>Spark </a:t>
            </a:r>
            <a:r>
              <a:rPr lang="en-US" b="1" dirty="0" err="1"/>
              <a:t>ReduceBy</a:t>
            </a:r>
            <a:r>
              <a:rPr lang="en-US" b="1" dirty="0"/>
              <a:t> VS </a:t>
            </a:r>
            <a:r>
              <a:rPr lang="en-US" b="1" dirty="0" err="1"/>
              <a:t>GroupBy</a:t>
            </a:r>
            <a:br>
              <a:rPr lang="en-US" b="1" dirty="0"/>
            </a:br>
            <a:endParaRPr lang="en-US" sz="3200" b="1" dirty="0"/>
          </a:p>
        </p:txBody>
      </p:sp>
      <p:sp>
        <p:nvSpPr>
          <p:cNvPr id="3" name="Subtitle 2">
            <a:extLst>
              <a:ext uri="{FF2B5EF4-FFF2-40B4-BE49-F238E27FC236}">
                <a16:creationId xmlns:a16="http://schemas.microsoft.com/office/drawing/2014/main" id="{0F7B3630-F42F-42E1-AC9D-CC2B4953D362}"/>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35FB3ACC-A67D-4E01-A20B-47183A93ED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5880" y="3561080"/>
            <a:ext cx="4460240" cy="2387600"/>
          </a:xfrm>
          <a:prstGeom prst="rect">
            <a:avLst/>
          </a:prstGeom>
        </p:spPr>
      </p:pic>
      <p:pic>
        <p:nvPicPr>
          <p:cNvPr id="4" name="Audio 3">
            <a:hlinkClick r:id="" action="ppaction://media"/>
            <a:extLst>
              <a:ext uri="{FF2B5EF4-FFF2-40B4-BE49-F238E27FC236}">
                <a16:creationId xmlns:a16="http://schemas.microsoft.com/office/drawing/2014/main" id="{08397ABA-8EC2-4B2E-B65B-0FDEE9A53D9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965358600"/>
      </p:ext>
    </p:extLst>
  </p:cSld>
  <p:clrMapOvr>
    <a:masterClrMapping/>
  </p:clrMapOvr>
  <mc:AlternateContent xmlns:mc="http://schemas.openxmlformats.org/markup-compatibility/2006" xmlns:p14="http://schemas.microsoft.com/office/powerpoint/2010/main">
    <mc:Choice Requires="p14">
      <p:transition spd="slow" p14:dur="2000" advTm="47270"/>
    </mc:Choice>
    <mc:Fallback xmlns="">
      <p:transition spd="slow" advTm="4727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Spark : </a:t>
            </a:r>
            <a:r>
              <a:rPr lang="en-US" sz="2800" b="1" dirty="0" err="1"/>
              <a:t>ReduceBy</a:t>
            </a:r>
            <a:r>
              <a:rPr lang="en-US" sz="2800" b="1" dirty="0"/>
              <a:t> vs </a:t>
            </a:r>
            <a:r>
              <a:rPr lang="en-US" sz="2800" b="1" dirty="0" err="1"/>
              <a:t>GroupBy</a:t>
            </a:r>
            <a:endParaRPr lang="en-US" sz="2800" b="1"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903514"/>
            <a:ext cx="10515600" cy="5273449"/>
          </a:xfrm>
        </p:spPr>
        <p:txBody>
          <a:bodyPr>
            <a:normAutofit fontScale="92500" lnSpcReduction="20000"/>
          </a:bodyPr>
          <a:lstStyle/>
          <a:p>
            <a:pPr marL="457200" lvl="1" indent="0">
              <a:buNone/>
            </a:pPr>
            <a:endParaRPr lang="en-US" b="1" dirty="0"/>
          </a:p>
          <a:p>
            <a:pPr marL="457200" lvl="1" indent="0">
              <a:buNone/>
            </a:pPr>
            <a:r>
              <a:rPr lang="en-US" b="1" dirty="0"/>
              <a:t>While both </a:t>
            </a:r>
            <a:r>
              <a:rPr lang="en-US" b="1" dirty="0" err="1">
                <a:highlight>
                  <a:srgbClr val="00FFFF"/>
                </a:highlight>
              </a:rPr>
              <a:t>reducebykey</a:t>
            </a:r>
            <a:r>
              <a:rPr lang="en-US" b="1" dirty="0"/>
              <a:t> and </a:t>
            </a:r>
            <a:r>
              <a:rPr lang="en-US" b="1" dirty="0" err="1">
                <a:highlight>
                  <a:srgbClr val="00FFFF"/>
                </a:highlight>
              </a:rPr>
              <a:t>groupbykey</a:t>
            </a:r>
            <a:r>
              <a:rPr lang="en-US" b="1" dirty="0"/>
              <a:t> will produce the same answer, the </a:t>
            </a:r>
            <a:r>
              <a:rPr lang="en-US" b="1" dirty="0" err="1"/>
              <a:t>reduceByKey</a:t>
            </a:r>
            <a:r>
              <a:rPr lang="en-US" b="1" dirty="0"/>
              <a:t> example works much better on a large dataset.</a:t>
            </a:r>
            <a:endParaRPr lang="en-US" dirty="0">
              <a:highlight>
                <a:srgbClr val="00FFFF"/>
              </a:highlight>
            </a:endParaRPr>
          </a:p>
          <a:p>
            <a:pPr marL="457200" lvl="1" indent="0">
              <a:buNone/>
            </a:pPr>
            <a:endParaRPr lang="en-US" b="1" dirty="0">
              <a:highlight>
                <a:srgbClr val="00FFFF"/>
              </a:highlight>
            </a:endParaRPr>
          </a:p>
          <a:p>
            <a:pPr marL="457200" lvl="1" indent="0">
              <a:buNone/>
            </a:pPr>
            <a:r>
              <a:rPr lang="en-US" b="1" dirty="0" err="1">
                <a:highlight>
                  <a:srgbClr val="00FFFF"/>
                </a:highlight>
              </a:rPr>
              <a:t>reduceByKey</a:t>
            </a:r>
            <a:r>
              <a:rPr lang="en-US" dirty="0"/>
              <a:t> : </a:t>
            </a:r>
          </a:p>
          <a:p>
            <a:pPr lvl="1"/>
            <a:r>
              <a:rPr lang="en-US" dirty="0"/>
              <a:t>will aggregate  keys before shuffling at the partition level itself.</a:t>
            </a:r>
          </a:p>
          <a:p>
            <a:pPr lvl="1"/>
            <a:r>
              <a:rPr lang="en-US" dirty="0"/>
              <a:t>In case of </a:t>
            </a:r>
            <a:r>
              <a:rPr lang="en-US" dirty="0" err="1"/>
              <a:t>reduceBy</a:t>
            </a:r>
            <a:r>
              <a:rPr lang="en-US" dirty="0"/>
              <a:t>, Spark knows it can combine output with a common key on each partition before shuffling the data.  Then the function is called again to reduce all the values from each partition to produce final result.</a:t>
            </a:r>
          </a:p>
          <a:p>
            <a:pPr lvl="1"/>
            <a:r>
              <a:rPr lang="en-US" dirty="0"/>
              <a:t>Data is combined so that at each partition there should be at least one value for each key. And then shuffle happens and it is sent over the network to some particular executor for some action such as reduce.</a:t>
            </a:r>
          </a:p>
          <a:p>
            <a:pPr marL="457200" lvl="1" indent="0">
              <a:buNone/>
            </a:pPr>
            <a:endParaRPr lang="en-US" dirty="0"/>
          </a:p>
          <a:p>
            <a:pPr marL="457200" lvl="1" indent="0">
              <a:buNone/>
            </a:pPr>
            <a:r>
              <a:rPr lang="en-US" b="1" dirty="0" err="1">
                <a:highlight>
                  <a:srgbClr val="00FFFF"/>
                </a:highlight>
              </a:rPr>
              <a:t>groupByKey</a:t>
            </a:r>
            <a:r>
              <a:rPr lang="en-US" dirty="0"/>
              <a:t> : will shuffle all the value key pairs and then perform the aggregation.</a:t>
            </a:r>
          </a:p>
          <a:p>
            <a:pPr marL="457200" lvl="1" indent="0">
              <a:buNone/>
            </a:pPr>
            <a:r>
              <a:rPr lang="en-US" dirty="0"/>
              <a:t>In case of </a:t>
            </a:r>
            <a:r>
              <a:rPr lang="en-US" dirty="0" err="1"/>
              <a:t>groupBy</a:t>
            </a:r>
            <a:r>
              <a:rPr lang="en-US" dirty="0"/>
              <a:t> , all the key-value pairs are shuffled around. This is a lot of unnecessary data to being transferred over the network.</a:t>
            </a:r>
          </a:p>
          <a:p>
            <a:pPr marL="457200" lvl="1" indent="0">
              <a:buNone/>
            </a:pPr>
            <a:endParaRPr lang="en-US" dirty="0"/>
          </a:p>
          <a:p>
            <a:pPr marL="457200" lvl="1" indent="0">
              <a:buNone/>
            </a:pPr>
            <a:r>
              <a:rPr lang="en-US" b="1" dirty="0"/>
              <a:t>Note</a:t>
            </a:r>
            <a:r>
              <a:rPr lang="en-US" dirty="0"/>
              <a:t>: One similarity is they all are wide transformations.</a:t>
            </a:r>
          </a:p>
        </p:txBody>
      </p:sp>
      <p:pic>
        <p:nvPicPr>
          <p:cNvPr id="7" name="Audio 6">
            <a:hlinkClick r:id="" action="ppaction://media"/>
            <a:extLst>
              <a:ext uri="{FF2B5EF4-FFF2-40B4-BE49-F238E27FC236}">
                <a16:creationId xmlns:a16="http://schemas.microsoft.com/office/drawing/2014/main" id="{3A0E44E4-F6DD-422D-82EC-9BCA60DF1513}"/>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3986073107"/>
      </p:ext>
    </p:extLst>
  </p:cSld>
  <p:clrMapOvr>
    <a:masterClrMapping/>
  </p:clrMapOvr>
  <mc:AlternateContent xmlns:mc="http://schemas.openxmlformats.org/markup-compatibility/2006" xmlns:p14="http://schemas.microsoft.com/office/powerpoint/2010/main">
    <mc:Choice Requires="p14">
      <p:transition spd="slow" p14:dur="2000" advTm="66307"/>
    </mc:Choice>
    <mc:Fallback xmlns="">
      <p:transition spd="slow" advTm="6630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8F3DF9A6-6EC6-41BB-BFF8-A705C861F4D6}"/>
              </a:ext>
            </a:extLst>
          </p:cNvPr>
          <p:cNvSpPr/>
          <p:nvPr/>
        </p:nvSpPr>
        <p:spPr>
          <a:xfrm>
            <a:off x="1121228" y="3741783"/>
            <a:ext cx="6313714" cy="184258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663209C9-457C-4D1A-9123-DBADB299F112}"/>
              </a:ext>
            </a:extLst>
          </p:cNvPr>
          <p:cNvSpPr/>
          <p:nvPr/>
        </p:nvSpPr>
        <p:spPr>
          <a:xfrm>
            <a:off x="1219200" y="2046514"/>
            <a:ext cx="6313714" cy="150222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Spark : </a:t>
            </a:r>
            <a:r>
              <a:rPr lang="en-US" sz="2800" b="1" dirty="0" err="1"/>
              <a:t>ReduceBy</a:t>
            </a:r>
            <a:r>
              <a:rPr lang="en-US" sz="2800" b="1" dirty="0"/>
              <a:t> vs </a:t>
            </a:r>
            <a:r>
              <a:rPr lang="en-US" sz="2800" b="1" dirty="0" err="1"/>
              <a:t>GroupBy</a:t>
            </a:r>
            <a:endParaRPr lang="en-US" sz="2800" b="1"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normAutofit/>
          </a:bodyPr>
          <a:lstStyle/>
          <a:p>
            <a:pPr marL="457200" lvl="1" indent="0">
              <a:buNone/>
            </a:pPr>
            <a:r>
              <a:rPr lang="en-US" dirty="0" err="1"/>
              <a:t>val</a:t>
            </a:r>
            <a:r>
              <a:rPr lang="en-US" dirty="0"/>
              <a:t> words = Array("one", "two", "two", "three", "three", "three")</a:t>
            </a:r>
          </a:p>
          <a:p>
            <a:pPr marL="457200" lvl="1" indent="0">
              <a:buNone/>
            </a:pPr>
            <a:r>
              <a:rPr lang="en-US" dirty="0" err="1"/>
              <a:t>val</a:t>
            </a:r>
            <a:r>
              <a:rPr lang="en-US" dirty="0"/>
              <a:t> </a:t>
            </a:r>
            <a:r>
              <a:rPr lang="en-US" dirty="0" err="1"/>
              <a:t>wordPairsRDD</a:t>
            </a:r>
            <a:r>
              <a:rPr lang="en-US" dirty="0"/>
              <a:t> = </a:t>
            </a:r>
            <a:r>
              <a:rPr lang="en-US" dirty="0" err="1"/>
              <a:t>sc.parallelize</a:t>
            </a:r>
            <a:r>
              <a:rPr lang="en-US" dirty="0"/>
              <a:t>(words).map(word =&gt; (word, 1))</a:t>
            </a:r>
          </a:p>
          <a:p>
            <a:pPr marL="457200" lvl="1" indent="0">
              <a:buNone/>
            </a:pPr>
            <a:endParaRPr lang="en-US" dirty="0"/>
          </a:p>
          <a:p>
            <a:pPr marL="457200" lvl="1" indent="0">
              <a:buNone/>
            </a:pPr>
            <a:r>
              <a:rPr lang="en-US" dirty="0" err="1"/>
              <a:t>val</a:t>
            </a:r>
            <a:r>
              <a:rPr lang="en-US" dirty="0"/>
              <a:t> </a:t>
            </a:r>
            <a:r>
              <a:rPr lang="en-US" dirty="0" err="1"/>
              <a:t>wordCountsWithReduce</a:t>
            </a:r>
            <a:r>
              <a:rPr lang="en-US" dirty="0"/>
              <a:t> = </a:t>
            </a:r>
            <a:r>
              <a:rPr lang="en-US" dirty="0" err="1"/>
              <a:t>wordPairsRDD</a:t>
            </a:r>
            <a:endParaRPr lang="en-US" dirty="0"/>
          </a:p>
          <a:p>
            <a:pPr marL="457200" lvl="1" indent="0">
              <a:buNone/>
            </a:pPr>
            <a:r>
              <a:rPr lang="en-US" dirty="0"/>
              <a:t>  .</a:t>
            </a:r>
            <a:r>
              <a:rPr lang="en-US" dirty="0" err="1"/>
              <a:t>reduceByKey</a:t>
            </a:r>
            <a:r>
              <a:rPr lang="en-US" dirty="0"/>
              <a:t>(_ + _)</a:t>
            </a:r>
          </a:p>
          <a:p>
            <a:pPr marL="457200" lvl="1" indent="0">
              <a:buNone/>
            </a:pPr>
            <a:r>
              <a:rPr lang="en-US" dirty="0"/>
              <a:t>  .collect()</a:t>
            </a:r>
          </a:p>
          <a:p>
            <a:pPr marL="457200" lvl="1" indent="0">
              <a:buNone/>
            </a:pPr>
            <a:endParaRPr lang="en-US" dirty="0"/>
          </a:p>
          <a:p>
            <a:pPr marL="457200" lvl="1" indent="0">
              <a:buNone/>
            </a:pPr>
            <a:r>
              <a:rPr lang="en-US" dirty="0" err="1"/>
              <a:t>val</a:t>
            </a:r>
            <a:r>
              <a:rPr lang="en-US" dirty="0"/>
              <a:t> </a:t>
            </a:r>
            <a:r>
              <a:rPr lang="en-US" dirty="0" err="1"/>
              <a:t>wordCountsWithGroup</a:t>
            </a:r>
            <a:r>
              <a:rPr lang="en-US" dirty="0"/>
              <a:t> = </a:t>
            </a:r>
            <a:r>
              <a:rPr lang="en-US" dirty="0" err="1"/>
              <a:t>wordPairsRDD</a:t>
            </a:r>
            <a:endParaRPr lang="en-US" dirty="0"/>
          </a:p>
          <a:p>
            <a:pPr marL="457200" lvl="1" indent="0">
              <a:buNone/>
            </a:pPr>
            <a:r>
              <a:rPr lang="en-US" dirty="0"/>
              <a:t>  .</a:t>
            </a:r>
            <a:r>
              <a:rPr lang="en-US" dirty="0" err="1"/>
              <a:t>groupByKey</a:t>
            </a:r>
            <a:r>
              <a:rPr lang="en-US" dirty="0"/>
              <a:t>()</a:t>
            </a:r>
          </a:p>
          <a:p>
            <a:pPr marL="457200" lvl="1" indent="0">
              <a:buNone/>
            </a:pPr>
            <a:r>
              <a:rPr lang="en-US" dirty="0"/>
              <a:t>  .map(t =&gt; (t._1, t._2.sum))</a:t>
            </a:r>
          </a:p>
          <a:p>
            <a:pPr marL="457200" lvl="1" indent="0">
              <a:buNone/>
            </a:pPr>
            <a:r>
              <a:rPr lang="en-US" dirty="0"/>
              <a:t>  .collect()</a:t>
            </a:r>
          </a:p>
        </p:txBody>
      </p:sp>
      <p:pic>
        <p:nvPicPr>
          <p:cNvPr id="7" name="Audio 6">
            <a:hlinkClick r:id="" action="ppaction://media"/>
            <a:extLst>
              <a:ext uri="{FF2B5EF4-FFF2-40B4-BE49-F238E27FC236}">
                <a16:creationId xmlns:a16="http://schemas.microsoft.com/office/drawing/2014/main" id="{3A0E44E4-F6DD-422D-82EC-9BCA60DF1513}"/>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2520289519"/>
      </p:ext>
    </p:extLst>
  </p:cSld>
  <p:clrMapOvr>
    <a:masterClrMapping/>
  </p:clrMapOvr>
  <mc:AlternateContent xmlns:mc="http://schemas.openxmlformats.org/markup-compatibility/2006" xmlns:p14="http://schemas.microsoft.com/office/powerpoint/2010/main">
    <mc:Choice Requires="p14">
      <p:transition spd="slow" p14:dur="2000" advTm="66307"/>
    </mc:Choice>
    <mc:Fallback xmlns="">
      <p:transition spd="slow" advTm="6630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Spark : </a:t>
            </a:r>
            <a:r>
              <a:rPr lang="en-US" sz="2800" b="1" dirty="0" err="1"/>
              <a:t>ReduceBy</a:t>
            </a:r>
            <a:endParaRPr lang="en-US" sz="2800" b="1" dirty="0"/>
          </a:p>
        </p:txBody>
      </p:sp>
      <p:pic>
        <p:nvPicPr>
          <p:cNvPr id="7" name="Audio 6">
            <a:hlinkClick r:id="" action="ppaction://media"/>
            <a:extLst>
              <a:ext uri="{FF2B5EF4-FFF2-40B4-BE49-F238E27FC236}">
                <a16:creationId xmlns:a16="http://schemas.microsoft.com/office/drawing/2014/main" id="{3A0E44E4-F6DD-422D-82EC-9BCA60DF1513}"/>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
        <p:nvSpPr>
          <p:cNvPr id="4" name="Rectangle: Rounded Corners 3">
            <a:extLst>
              <a:ext uri="{FF2B5EF4-FFF2-40B4-BE49-F238E27FC236}">
                <a16:creationId xmlns:a16="http://schemas.microsoft.com/office/drawing/2014/main" id="{3E44B87C-47A9-4F9D-A805-0F9261371F4D}"/>
              </a:ext>
            </a:extLst>
          </p:cNvPr>
          <p:cNvSpPr/>
          <p:nvPr/>
        </p:nvSpPr>
        <p:spPr>
          <a:xfrm>
            <a:off x="1872343" y="1016000"/>
            <a:ext cx="2383971" cy="185782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FF0000"/>
                </a:solidFill>
              </a:rPr>
              <a:t>(a,1)  	     (a,1)</a:t>
            </a:r>
          </a:p>
          <a:p>
            <a:r>
              <a:rPr lang="en-US" b="1" dirty="0">
                <a:solidFill>
                  <a:srgbClr val="FF0000"/>
                </a:solidFill>
              </a:rPr>
              <a:t>(b,1)              (b,1)</a:t>
            </a:r>
          </a:p>
          <a:p>
            <a:endParaRPr lang="en-US" b="1" dirty="0">
              <a:solidFill>
                <a:srgbClr val="FF0000"/>
              </a:solidFill>
            </a:endParaRPr>
          </a:p>
        </p:txBody>
      </p:sp>
      <p:sp>
        <p:nvSpPr>
          <p:cNvPr id="6" name="Rectangle: Rounded Corners 5">
            <a:extLst>
              <a:ext uri="{FF2B5EF4-FFF2-40B4-BE49-F238E27FC236}">
                <a16:creationId xmlns:a16="http://schemas.microsoft.com/office/drawing/2014/main" id="{A4DC8765-7DFA-451A-B995-C32AA74CB440}"/>
              </a:ext>
            </a:extLst>
          </p:cNvPr>
          <p:cNvSpPr/>
          <p:nvPr/>
        </p:nvSpPr>
        <p:spPr>
          <a:xfrm>
            <a:off x="4863193" y="1015999"/>
            <a:ext cx="2383971" cy="185782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b="1" dirty="0">
                <a:solidFill>
                  <a:srgbClr val="FF0000"/>
                </a:solidFill>
              </a:rPr>
              <a:t>(a,1) </a:t>
            </a:r>
          </a:p>
          <a:p>
            <a:r>
              <a:rPr lang="en-US" b="1" dirty="0">
                <a:solidFill>
                  <a:srgbClr val="FF0000"/>
                </a:solidFill>
              </a:rPr>
              <a:t>(a,1) 	     (a,2)</a:t>
            </a:r>
          </a:p>
          <a:p>
            <a:r>
              <a:rPr lang="en-US" b="1" dirty="0">
                <a:solidFill>
                  <a:srgbClr val="FF0000"/>
                </a:solidFill>
              </a:rPr>
              <a:t>(b,1)              (b,2)</a:t>
            </a:r>
          </a:p>
          <a:p>
            <a:r>
              <a:rPr lang="en-US" b="1" dirty="0">
                <a:solidFill>
                  <a:srgbClr val="FF0000"/>
                </a:solidFill>
              </a:rPr>
              <a:t>(b,1)</a:t>
            </a:r>
          </a:p>
        </p:txBody>
      </p:sp>
      <p:sp>
        <p:nvSpPr>
          <p:cNvPr id="8" name="Rectangle: Rounded Corners 7">
            <a:extLst>
              <a:ext uri="{FF2B5EF4-FFF2-40B4-BE49-F238E27FC236}">
                <a16:creationId xmlns:a16="http://schemas.microsoft.com/office/drawing/2014/main" id="{F2730FB2-3804-463E-919E-354D5B5164AD}"/>
              </a:ext>
            </a:extLst>
          </p:cNvPr>
          <p:cNvSpPr/>
          <p:nvPr/>
        </p:nvSpPr>
        <p:spPr>
          <a:xfrm>
            <a:off x="7854044" y="1015999"/>
            <a:ext cx="2383971" cy="185782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b="1" dirty="0">
                <a:solidFill>
                  <a:srgbClr val="FF0000"/>
                </a:solidFill>
              </a:rPr>
              <a:t>(a,1) </a:t>
            </a:r>
          </a:p>
          <a:p>
            <a:r>
              <a:rPr lang="en-US" b="1" dirty="0">
                <a:solidFill>
                  <a:srgbClr val="FF0000"/>
                </a:solidFill>
              </a:rPr>
              <a:t>(a,1) 	</a:t>
            </a:r>
          </a:p>
          <a:p>
            <a:r>
              <a:rPr lang="en-US" b="1" dirty="0">
                <a:solidFill>
                  <a:srgbClr val="FF0000"/>
                </a:solidFill>
              </a:rPr>
              <a:t>(a,1)               (a,3)</a:t>
            </a:r>
          </a:p>
          <a:p>
            <a:r>
              <a:rPr lang="en-US" b="1" dirty="0">
                <a:solidFill>
                  <a:srgbClr val="FF0000"/>
                </a:solidFill>
              </a:rPr>
              <a:t>(b,1)               (b,3)</a:t>
            </a:r>
          </a:p>
          <a:p>
            <a:r>
              <a:rPr lang="en-US" b="1" dirty="0">
                <a:solidFill>
                  <a:srgbClr val="FF0000"/>
                </a:solidFill>
              </a:rPr>
              <a:t>(b,1)</a:t>
            </a:r>
          </a:p>
          <a:p>
            <a:r>
              <a:rPr lang="en-US" b="1" dirty="0">
                <a:solidFill>
                  <a:srgbClr val="FF0000"/>
                </a:solidFill>
              </a:rPr>
              <a:t>(b,1)</a:t>
            </a:r>
          </a:p>
        </p:txBody>
      </p:sp>
      <p:sp>
        <p:nvSpPr>
          <p:cNvPr id="9" name="Rectangle: Rounded Corners 8">
            <a:extLst>
              <a:ext uri="{FF2B5EF4-FFF2-40B4-BE49-F238E27FC236}">
                <a16:creationId xmlns:a16="http://schemas.microsoft.com/office/drawing/2014/main" id="{30835175-EC31-4837-AC7F-545E2FC59C7F}"/>
              </a:ext>
            </a:extLst>
          </p:cNvPr>
          <p:cNvSpPr/>
          <p:nvPr/>
        </p:nvSpPr>
        <p:spPr>
          <a:xfrm>
            <a:off x="3273877" y="4122622"/>
            <a:ext cx="2383971" cy="143691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b="1" dirty="0">
                <a:solidFill>
                  <a:srgbClr val="FF0000"/>
                </a:solidFill>
              </a:rPr>
              <a:t>(a,1) </a:t>
            </a:r>
          </a:p>
          <a:p>
            <a:r>
              <a:rPr lang="en-US" b="1" dirty="0">
                <a:solidFill>
                  <a:srgbClr val="FF0000"/>
                </a:solidFill>
              </a:rPr>
              <a:t>(a,2)              (a,6) 	</a:t>
            </a:r>
          </a:p>
          <a:p>
            <a:r>
              <a:rPr lang="en-US" b="1" dirty="0">
                <a:solidFill>
                  <a:srgbClr val="FF0000"/>
                </a:solidFill>
              </a:rPr>
              <a:t>(a,3)</a:t>
            </a:r>
          </a:p>
        </p:txBody>
      </p:sp>
      <p:sp>
        <p:nvSpPr>
          <p:cNvPr id="10" name="Rectangle: Rounded Corners 9">
            <a:extLst>
              <a:ext uri="{FF2B5EF4-FFF2-40B4-BE49-F238E27FC236}">
                <a16:creationId xmlns:a16="http://schemas.microsoft.com/office/drawing/2014/main" id="{244F1916-7564-4748-AC53-41B12D53D30D}"/>
              </a:ext>
            </a:extLst>
          </p:cNvPr>
          <p:cNvSpPr/>
          <p:nvPr/>
        </p:nvSpPr>
        <p:spPr>
          <a:xfrm>
            <a:off x="6572255" y="4122621"/>
            <a:ext cx="2383971" cy="143691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b="1" dirty="0">
                <a:solidFill>
                  <a:srgbClr val="FF0000"/>
                </a:solidFill>
              </a:rPr>
              <a:t>(b,1)</a:t>
            </a:r>
          </a:p>
          <a:p>
            <a:r>
              <a:rPr lang="en-US" b="1" dirty="0">
                <a:solidFill>
                  <a:srgbClr val="FF0000"/>
                </a:solidFill>
              </a:rPr>
              <a:t>(b,2)               (b,6)</a:t>
            </a:r>
          </a:p>
          <a:p>
            <a:r>
              <a:rPr lang="en-US" b="1" dirty="0">
                <a:solidFill>
                  <a:srgbClr val="FF0000"/>
                </a:solidFill>
              </a:rPr>
              <a:t>(b,3)</a:t>
            </a:r>
          </a:p>
        </p:txBody>
      </p:sp>
      <p:cxnSp>
        <p:nvCxnSpPr>
          <p:cNvPr id="11" name="Straight Arrow Connector 10">
            <a:extLst>
              <a:ext uri="{FF2B5EF4-FFF2-40B4-BE49-F238E27FC236}">
                <a16:creationId xmlns:a16="http://schemas.microsoft.com/office/drawing/2014/main" id="{C3E19168-D116-4A40-AE3B-E7FF73E056D5}"/>
              </a:ext>
            </a:extLst>
          </p:cNvPr>
          <p:cNvCxnSpPr>
            <a:cxnSpLocks/>
          </p:cNvCxnSpPr>
          <p:nvPr/>
        </p:nvCxnSpPr>
        <p:spPr>
          <a:xfrm>
            <a:off x="2950029" y="2873828"/>
            <a:ext cx="1515833" cy="12487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B0B5B8E-8BE9-4E6F-905C-EAAF5166D43A}"/>
              </a:ext>
            </a:extLst>
          </p:cNvPr>
          <p:cNvCxnSpPr>
            <a:cxnSpLocks/>
            <a:endCxn id="10" idx="0"/>
          </p:cNvCxnSpPr>
          <p:nvPr/>
        </p:nvCxnSpPr>
        <p:spPr>
          <a:xfrm>
            <a:off x="2950029" y="2873828"/>
            <a:ext cx="4814212" cy="12487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884EC5-F0BF-4EB9-95CF-C7C42BE9B7AF}"/>
              </a:ext>
            </a:extLst>
          </p:cNvPr>
          <p:cNvCxnSpPr>
            <a:cxnSpLocks/>
            <a:stCxn id="6" idx="2"/>
            <a:endCxn id="10" idx="0"/>
          </p:cNvCxnSpPr>
          <p:nvPr/>
        </p:nvCxnSpPr>
        <p:spPr>
          <a:xfrm>
            <a:off x="6055179" y="2873828"/>
            <a:ext cx="1709062" cy="12487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C4E8FA4-F7FD-49B7-9E2C-79B374273796}"/>
              </a:ext>
            </a:extLst>
          </p:cNvPr>
          <p:cNvCxnSpPr>
            <a:cxnSpLocks/>
            <a:stCxn id="8" idx="2"/>
            <a:endCxn id="10" idx="0"/>
          </p:cNvCxnSpPr>
          <p:nvPr/>
        </p:nvCxnSpPr>
        <p:spPr>
          <a:xfrm flipH="1">
            <a:off x="7764241" y="2873828"/>
            <a:ext cx="1281789" cy="12487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296C6AA-04E6-451B-9220-24791208783B}"/>
              </a:ext>
            </a:extLst>
          </p:cNvPr>
          <p:cNvCxnSpPr>
            <a:cxnSpLocks/>
            <a:stCxn id="6" idx="2"/>
            <a:endCxn id="9" idx="0"/>
          </p:cNvCxnSpPr>
          <p:nvPr/>
        </p:nvCxnSpPr>
        <p:spPr>
          <a:xfrm flipH="1">
            <a:off x="4465863" y="2873828"/>
            <a:ext cx="1589316" cy="12487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C146CEA-182C-4074-AEB9-6E9325804EBD}"/>
              </a:ext>
            </a:extLst>
          </p:cNvPr>
          <p:cNvCxnSpPr>
            <a:cxnSpLocks/>
            <a:stCxn id="8" idx="2"/>
            <a:endCxn id="9" idx="0"/>
          </p:cNvCxnSpPr>
          <p:nvPr/>
        </p:nvCxnSpPr>
        <p:spPr>
          <a:xfrm flipH="1">
            <a:off x="4465863" y="2873828"/>
            <a:ext cx="4580167" cy="12487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90DAA6D-CFF4-40D9-8769-0E4AE1FE78B5}"/>
              </a:ext>
            </a:extLst>
          </p:cNvPr>
          <p:cNvCxnSpPr>
            <a:cxnSpLocks/>
          </p:cNvCxnSpPr>
          <p:nvPr/>
        </p:nvCxnSpPr>
        <p:spPr>
          <a:xfrm>
            <a:off x="2677891" y="1817914"/>
            <a:ext cx="381000" cy="0"/>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B2A2DEE-767A-4C38-936A-2C0F3880A9F0}"/>
              </a:ext>
            </a:extLst>
          </p:cNvPr>
          <p:cNvCxnSpPr>
            <a:cxnSpLocks/>
          </p:cNvCxnSpPr>
          <p:nvPr/>
        </p:nvCxnSpPr>
        <p:spPr>
          <a:xfrm>
            <a:off x="5674179" y="1948542"/>
            <a:ext cx="381000" cy="0"/>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FEDB036-FD02-4383-8CC0-3973692E4E8E}"/>
              </a:ext>
            </a:extLst>
          </p:cNvPr>
          <p:cNvCxnSpPr>
            <a:cxnSpLocks/>
          </p:cNvCxnSpPr>
          <p:nvPr/>
        </p:nvCxnSpPr>
        <p:spPr>
          <a:xfrm>
            <a:off x="8665030" y="1948541"/>
            <a:ext cx="478970" cy="0"/>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AF14E14-C768-41D2-9ADE-C732816CEF60}"/>
              </a:ext>
            </a:extLst>
          </p:cNvPr>
          <p:cNvCxnSpPr>
            <a:cxnSpLocks/>
          </p:cNvCxnSpPr>
          <p:nvPr/>
        </p:nvCxnSpPr>
        <p:spPr>
          <a:xfrm>
            <a:off x="4027715" y="4865912"/>
            <a:ext cx="478970" cy="0"/>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BACF398-3A6D-4C91-9921-42373D13E525}"/>
              </a:ext>
            </a:extLst>
          </p:cNvPr>
          <p:cNvCxnSpPr>
            <a:cxnSpLocks/>
          </p:cNvCxnSpPr>
          <p:nvPr/>
        </p:nvCxnSpPr>
        <p:spPr>
          <a:xfrm>
            <a:off x="7375074" y="4876795"/>
            <a:ext cx="478970" cy="0"/>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087446"/>
      </p:ext>
    </p:extLst>
  </p:cSld>
  <p:clrMapOvr>
    <a:masterClrMapping/>
  </p:clrMapOvr>
  <mc:AlternateContent xmlns:mc="http://schemas.openxmlformats.org/markup-compatibility/2006" xmlns:p14="http://schemas.microsoft.com/office/powerpoint/2010/main">
    <mc:Choice Requires="p14">
      <p:transition spd="slow" p14:dur="2000" advTm="66307"/>
    </mc:Choice>
    <mc:Fallback xmlns="">
      <p:transition spd="slow" advTm="6630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Spark </a:t>
            </a:r>
            <a:r>
              <a:rPr lang="en-US" sz="2800" b="1" dirty="0" err="1"/>
              <a:t>GroupBy</a:t>
            </a:r>
            <a:endParaRPr lang="en-US" sz="2800" b="1" dirty="0"/>
          </a:p>
        </p:txBody>
      </p:sp>
      <p:pic>
        <p:nvPicPr>
          <p:cNvPr id="7" name="Audio 6">
            <a:hlinkClick r:id="" action="ppaction://media"/>
            <a:extLst>
              <a:ext uri="{FF2B5EF4-FFF2-40B4-BE49-F238E27FC236}">
                <a16:creationId xmlns:a16="http://schemas.microsoft.com/office/drawing/2014/main" id="{3A0E44E4-F6DD-422D-82EC-9BCA60DF1513}"/>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
        <p:nvSpPr>
          <p:cNvPr id="5" name="Rectangle: Rounded Corners 4">
            <a:extLst>
              <a:ext uri="{FF2B5EF4-FFF2-40B4-BE49-F238E27FC236}">
                <a16:creationId xmlns:a16="http://schemas.microsoft.com/office/drawing/2014/main" id="{6BB23897-DAA9-4E23-93F5-804B189F803F}"/>
              </a:ext>
            </a:extLst>
          </p:cNvPr>
          <p:cNvSpPr/>
          <p:nvPr/>
        </p:nvSpPr>
        <p:spPr>
          <a:xfrm>
            <a:off x="1872343" y="1016000"/>
            <a:ext cx="2383971" cy="185782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FF0000"/>
                </a:solidFill>
              </a:rPr>
              <a:t>(a,1)  	     </a:t>
            </a:r>
          </a:p>
          <a:p>
            <a:r>
              <a:rPr lang="en-US" b="1" dirty="0">
                <a:solidFill>
                  <a:srgbClr val="FF0000"/>
                </a:solidFill>
              </a:rPr>
              <a:t>(b,1)</a:t>
            </a:r>
          </a:p>
          <a:p>
            <a:endParaRPr lang="en-US" b="1" dirty="0">
              <a:solidFill>
                <a:srgbClr val="FF0000"/>
              </a:solidFill>
            </a:endParaRPr>
          </a:p>
        </p:txBody>
      </p:sp>
      <p:sp>
        <p:nvSpPr>
          <p:cNvPr id="6" name="Rectangle: Rounded Corners 5">
            <a:extLst>
              <a:ext uri="{FF2B5EF4-FFF2-40B4-BE49-F238E27FC236}">
                <a16:creationId xmlns:a16="http://schemas.microsoft.com/office/drawing/2014/main" id="{A29F1E0D-C2D9-4DB5-9652-06778EEBD907}"/>
              </a:ext>
            </a:extLst>
          </p:cNvPr>
          <p:cNvSpPr/>
          <p:nvPr/>
        </p:nvSpPr>
        <p:spPr>
          <a:xfrm>
            <a:off x="4863193" y="1015999"/>
            <a:ext cx="2383971" cy="185782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b="1" dirty="0">
                <a:solidFill>
                  <a:srgbClr val="FF0000"/>
                </a:solidFill>
              </a:rPr>
              <a:t>(a,1) </a:t>
            </a:r>
          </a:p>
          <a:p>
            <a:r>
              <a:rPr lang="en-US" b="1" dirty="0">
                <a:solidFill>
                  <a:srgbClr val="FF0000"/>
                </a:solidFill>
              </a:rPr>
              <a:t>(a,1) 	     </a:t>
            </a:r>
          </a:p>
          <a:p>
            <a:r>
              <a:rPr lang="en-US" b="1" dirty="0">
                <a:solidFill>
                  <a:srgbClr val="FF0000"/>
                </a:solidFill>
              </a:rPr>
              <a:t>(b,1)              </a:t>
            </a:r>
          </a:p>
          <a:p>
            <a:r>
              <a:rPr lang="en-US" b="1" dirty="0">
                <a:solidFill>
                  <a:srgbClr val="FF0000"/>
                </a:solidFill>
              </a:rPr>
              <a:t>(b,1)</a:t>
            </a:r>
          </a:p>
        </p:txBody>
      </p:sp>
      <p:sp>
        <p:nvSpPr>
          <p:cNvPr id="8" name="Rectangle: Rounded Corners 7">
            <a:extLst>
              <a:ext uri="{FF2B5EF4-FFF2-40B4-BE49-F238E27FC236}">
                <a16:creationId xmlns:a16="http://schemas.microsoft.com/office/drawing/2014/main" id="{5899E38A-FE27-47D9-8CE0-F16574CBDB4D}"/>
              </a:ext>
            </a:extLst>
          </p:cNvPr>
          <p:cNvSpPr/>
          <p:nvPr/>
        </p:nvSpPr>
        <p:spPr>
          <a:xfrm>
            <a:off x="7854044" y="1015999"/>
            <a:ext cx="2383971" cy="185782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b="1" dirty="0">
                <a:solidFill>
                  <a:srgbClr val="FF0000"/>
                </a:solidFill>
              </a:rPr>
              <a:t>(a,1) </a:t>
            </a:r>
          </a:p>
          <a:p>
            <a:r>
              <a:rPr lang="en-US" b="1" dirty="0">
                <a:solidFill>
                  <a:srgbClr val="FF0000"/>
                </a:solidFill>
              </a:rPr>
              <a:t>(a,1) 	</a:t>
            </a:r>
          </a:p>
          <a:p>
            <a:r>
              <a:rPr lang="en-US" b="1" dirty="0">
                <a:solidFill>
                  <a:srgbClr val="FF0000"/>
                </a:solidFill>
              </a:rPr>
              <a:t>(a,1)               </a:t>
            </a:r>
          </a:p>
          <a:p>
            <a:r>
              <a:rPr lang="en-US" b="1" dirty="0">
                <a:solidFill>
                  <a:srgbClr val="FF0000"/>
                </a:solidFill>
              </a:rPr>
              <a:t>(b,1)               </a:t>
            </a:r>
          </a:p>
          <a:p>
            <a:r>
              <a:rPr lang="en-US" b="1" dirty="0">
                <a:solidFill>
                  <a:srgbClr val="FF0000"/>
                </a:solidFill>
              </a:rPr>
              <a:t>(b,1)</a:t>
            </a:r>
          </a:p>
          <a:p>
            <a:r>
              <a:rPr lang="en-US" b="1" dirty="0">
                <a:solidFill>
                  <a:srgbClr val="FF0000"/>
                </a:solidFill>
              </a:rPr>
              <a:t>(b,1)</a:t>
            </a:r>
          </a:p>
        </p:txBody>
      </p:sp>
      <p:sp>
        <p:nvSpPr>
          <p:cNvPr id="9" name="Rectangle: Rounded Corners 8">
            <a:extLst>
              <a:ext uri="{FF2B5EF4-FFF2-40B4-BE49-F238E27FC236}">
                <a16:creationId xmlns:a16="http://schemas.microsoft.com/office/drawing/2014/main" id="{205F847C-7CD2-484A-8D96-2FBBED31CF92}"/>
              </a:ext>
            </a:extLst>
          </p:cNvPr>
          <p:cNvSpPr/>
          <p:nvPr/>
        </p:nvSpPr>
        <p:spPr>
          <a:xfrm>
            <a:off x="3273877" y="4122622"/>
            <a:ext cx="2383971" cy="205086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b="1" dirty="0">
                <a:solidFill>
                  <a:srgbClr val="FF0000"/>
                </a:solidFill>
              </a:rPr>
              <a:t>(a,1) </a:t>
            </a:r>
          </a:p>
          <a:p>
            <a:r>
              <a:rPr lang="en-US" b="1" dirty="0">
                <a:solidFill>
                  <a:srgbClr val="FF0000"/>
                </a:solidFill>
              </a:rPr>
              <a:t>(a,1)              	</a:t>
            </a:r>
          </a:p>
          <a:p>
            <a:r>
              <a:rPr lang="en-US" b="1" dirty="0">
                <a:solidFill>
                  <a:srgbClr val="FF0000"/>
                </a:solidFill>
              </a:rPr>
              <a:t>(a,1)</a:t>
            </a:r>
          </a:p>
          <a:p>
            <a:r>
              <a:rPr lang="en-US" b="1" dirty="0">
                <a:solidFill>
                  <a:srgbClr val="FF0000"/>
                </a:solidFill>
              </a:rPr>
              <a:t>(a,1)              </a:t>
            </a:r>
            <a:r>
              <a:rPr lang="en-US" sz="2400" b="1" dirty="0">
                <a:solidFill>
                  <a:srgbClr val="FF0000"/>
                </a:solidFill>
              </a:rPr>
              <a:t> (a,6) </a:t>
            </a:r>
          </a:p>
          <a:p>
            <a:r>
              <a:rPr lang="en-US" b="1" dirty="0">
                <a:solidFill>
                  <a:srgbClr val="FF0000"/>
                </a:solidFill>
              </a:rPr>
              <a:t>(a,1) 	</a:t>
            </a:r>
          </a:p>
          <a:p>
            <a:r>
              <a:rPr lang="en-US" b="1" dirty="0">
                <a:solidFill>
                  <a:srgbClr val="FF0000"/>
                </a:solidFill>
              </a:rPr>
              <a:t>(a,1)</a:t>
            </a:r>
          </a:p>
          <a:p>
            <a:endParaRPr lang="en-US" b="1" dirty="0">
              <a:solidFill>
                <a:srgbClr val="FF0000"/>
              </a:solidFill>
            </a:endParaRPr>
          </a:p>
        </p:txBody>
      </p:sp>
      <p:sp>
        <p:nvSpPr>
          <p:cNvPr id="10" name="Rectangle: Rounded Corners 9">
            <a:extLst>
              <a:ext uri="{FF2B5EF4-FFF2-40B4-BE49-F238E27FC236}">
                <a16:creationId xmlns:a16="http://schemas.microsoft.com/office/drawing/2014/main" id="{07A9F29B-2F51-4122-8071-7D01135E0EE5}"/>
              </a:ext>
            </a:extLst>
          </p:cNvPr>
          <p:cNvSpPr/>
          <p:nvPr/>
        </p:nvSpPr>
        <p:spPr>
          <a:xfrm>
            <a:off x="6572255" y="4122621"/>
            <a:ext cx="2383971" cy="205086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b="1" dirty="0">
                <a:solidFill>
                  <a:srgbClr val="FF0000"/>
                </a:solidFill>
              </a:rPr>
              <a:t>(b,1)</a:t>
            </a:r>
          </a:p>
          <a:p>
            <a:r>
              <a:rPr lang="en-US" b="1" dirty="0">
                <a:solidFill>
                  <a:srgbClr val="FF0000"/>
                </a:solidFill>
              </a:rPr>
              <a:t>(b,1)</a:t>
            </a:r>
            <a:endParaRPr lang="en-US" sz="2400" b="1" dirty="0">
              <a:solidFill>
                <a:srgbClr val="FF0000"/>
              </a:solidFill>
            </a:endParaRPr>
          </a:p>
          <a:p>
            <a:r>
              <a:rPr lang="en-US" b="1" dirty="0">
                <a:solidFill>
                  <a:srgbClr val="FF0000"/>
                </a:solidFill>
              </a:rPr>
              <a:t>(b,1)</a:t>
            </a:r>
          </a:p>
          <a:p>
            <a:r>
              <a:rPr lang="en-US" b="1" dirty="0">
                <a:solidFill>
                  <a:srgbClr val="FF0000"/>
                </a:solidFill>
              </a:rPr>
              <a:t>(b,1)              </a:t>
            </a:r>
            <a:r>
              <a:rPr lang="en-US" sz="2400" b="1" dirty="0">
                <a:solidFill>
                  <a:srgbClr val="FF0000"/>
                </a:solidFill>
              </a:rPr>
              <a:t> (b,6)</a:t>
            </a:r>
          </a:p>
          <a:p>
            <a:r>
              <a:rPr lang="en-US" b="1" dirty="0">
                <a:solidFill>
                  <a:srgbClr val="FF0000"/>
                </a:solidFill>
              </a:rPr>
              <a:t>(b,1)               </a:t>
            </a:r>
          </a:p>
          <a:p>
            <a:r>
              <a:rPr lang="en-US" b="1" dirty="0">
                <a:solidFill>
                  <a:srgbClr val="FF0000"/>
                </a:solidFill>
              </a:rPr>
              <a:t>(b,1)</a:t>
            </a:r>
          </a:p>
          <a:p>
            <a:endParaRPr lang="en-US" b="1" dirty="0">
              <a:solidFill>
                <a:srgbClr val="FF0000"/>
              </a:solidFill>
            </a:endParaRPr>
          </a:p>
        </p:txBody>
      </p:sp>
      <p:cxnSp>
        <p:nvCxnSpPr>
          <p:cNvPr id="11" name="Straight Arrow Connector 10">
            <a:extLst>
              <a:ext uri="{FF2B5EF4-FFF2-40B4-BE49-F238E27FC236}">
                <a16:creationId xmlns:a16="http://schemas.microsoft.com/office/drawing/2014/main" id="{FDB51F1F-C04C-4482-AC27-26345068BC8F}"/>
              </a:ext>
            </a:extLst>
          </p:cNvPr>
          <p:cNvCxnSpPr>
            <a:cxnSpLocks/>
          </p:cNvCxnSpPr>
          <p:nvPr/>
        </p:nvCxnSpPr>
        <p:spPr>
          <a:xfrm>
            <a:off x="2950029" y="2873828"/>
            <a:ext cx="1515833" cy="12487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5971602-6A1B-438A-9465-3F08CAACC99C}"/>
              </a:ext>
            </a:extLst>
          </p:cNvPr>
          <p:cNvCxnSpPr>
            <a:cxnSpLocks/>
            <a:endCxn id="10" idx="0"/>
          </p:cNvCxnSpPr>
          <p:nvPr/>
        </p:nvCxnSpPr>
        <p:spPr>
          <a:xfrm>
            <a:off x="2950029" y="2873828"/>
            <a:ext cx="4814212" cy="12487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0DA7D99-B89A-461B-ADCF-117020574E51}"/>
              </a:ext>
            </a:extLst>
          </p:cNvPr>
          <p:cNvCxnSpPr>
            <a:cxnSpLocks/>
            <a:stCxn id="6" idx="2"/>
            <a:endCxn id="10" idx="0"/>
          </p:cNvCxnSpPr>
          <p:nvPr/>
        </p:nvCxnSpPr>
        <p:spPr>
          <a:xfrm>
            <a:off x="6055179" y="2873828"/>
            <a:ext cx="1709062" cy="12487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51CEFC0-7906-48FE-A9BE-01B2E7BAE135}"/>
              </a:ext>
            </a:extLst>
          </p:cNvPr>
          <p:cNvCxnSpPr>
            <a:cxnSpLocks/>
            <a:stCxn id="8" idx="2"/>
            <a:endCxn id="10" idx="0"/>
          </p:cNvCxnSpPr>
          <p:nvPr/>
        </p:nvCxnSpPr>
        <p:spPr>
          <a:xfrm flipH="1">
            <a:off x="7764241" y="2873828"/>
            <a:ext cx="1281789" cy="12487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18E9671-3DAD-4BCF-8E72-19046E0C4924}"/>
              </a:ext>
            </a:extLst>
          </p:cNvPr>
          <p:cNvCxnSpPr>
            <a:cxnSpLocks/>
            <a:stCxn id="6" idx="2"/>
            <a:endCxn id="9" idx="0"/>
          </p:cNvCxnSpPr>
          <p:nvPr/>
        </p:nvCxnSpPr>
        <p:spPr>
          <a:xfrm flipH="1">
            <a:off x="4465863" y="2873828"/>
            <a:ext cx="1589316" cy="12487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296CABE-2AB0-4318-89DF-58085A17BA27}"/>
              </a:ext>
            </a:extLst>
          </p:cNvPr>
          <p:cNvCxnSpPr>
            <a:cxnSpLocks/>
            <a:stCxn id="8" idx="2"/>
            <a:endCxn id="9" idx="0"/>
          </p:cNvCxnSpPr>
          <p:nvPr/>
        </p:nvCxnSpPr>
        <p:spPr>
          <a:xfrm flipH="1">
            <a:off x="4465863" y="2873828"/>
            <a:ext cx="4580167" cy="12487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6CE51DA-32A2-4E3E-AE67-F0A24804E997}"/>
              </a:ext>
            </a:extLst>
          </p:cNvPr>
          <p:cNvCxnSpPr>
            <a:cxnSpLocks/>
          </p:cNvCxnSpPr>
          <p:nvPr/>
        </p:nvCxnSpPr>
        <p:spPr>
          <a:xfrm>
            <a:off x="4027715" y="5094516"/>
            <a:ext cx="478970" cy="0"/>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32EFAEB-1D7E-49A1-A6CA-EBC3845B914F}"/>
              </a:ext>
            </a:extLst>
          </p:cNvPr>
          <p:cNvCxnSpPr>
            <a:cxnSpLocks/>
          </p:cNvCxnSpPr>
          <p:nvPr/>
        </p:nvCxnSpPr>
        <p:spPr>
          <a:xfrm>
            <a:off x="7375074" y="5094516"/>
            <a:ext cx="478970" cy="0"/>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6909280"/>
      </p:ext>
    </p:extLst>
  </p:cSld>
  <p:clrMapOvr>
    <a:masterClrMapping/>
  </p:clrMapOvr>
  <mc:AlternateContent xmlns:mc="http://schemas.openxmlformats.org/markup-compatibility/2006" xmlns:p14="http://schemas.microsoft.com/office/powerpoint/2010/main">
    <mc:Choice Requires="p14">
      <p:transition spd="slow" p14:dur="2000" advTm="66307"/>
    </mc:Choice>
    <mc:Fallback xmlns="">
      <p:transition spd="slow" advTm="6630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endParaRPr lang="en-US" sz="2800"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lstStyle/>
          <a:p>
            <a:pPr marL="0" indent="0">
              <a:buNone/>
            </a:pPr>
            <a:r>
              <a:rPr lang="en-US" dirty="0"/>
              <a:t>		</a:t>
            </a:r>
          </a:p>
          <a:p>
            <a:pPr marL="0" indent="0">
              <a:buNone/>
            </a:pPr>
            <a:endParaRPr lang="en-US" dirty="0"/>
          </a:p>
          <a:p>
            <a:pPr marL="0" indent="0">
              <a:buNone/>
            </a:pPr>
            <a:r>
              <a:rPr lang="en-US" dirty="0"/>
              <a:t>		</a:t>
            </a:r>
          </a:p>
          <a:p>
            <a:pPr marL="0" indent="0">
              <a:buNone/>
            </a:pPr>
            <a:r>
              <a:rPr lang="en-US" dirty="0"/>
              <a:t>				</a:t>
            </a:r>
          </a:p>
          <a:p>
            <a:pPr marL="0" indent="0">
              <a:buNone/>
            </a:pPr>
            <a:r>
              <a:rPr lang="en-US" dirty="0"/>
              <a:t>		Thanks and do subscribe to my channel</a:t>
            </a:r>
          </a:p>
        </p:txBody>
      </p:sp>
      <p:pic>
        <p:nvPicPr>
          <p:cNvPr id="5" name="Audio 4">
            <a:hlinkClick r:id="" action="ppaction://media"/>
            <a:extLst>
              <a:ext uri="{FF2B5EF4-FFF2-40B4-BE49-F238E27FC236}">
                <a16:creationId xmlns:a16="http://schemas.microsoft.com/office/drawing/2014/main" id="{DD0A595E-B9C4-41FB-BE1C-DD6629E2793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2266636808"/>
      </p:ext>
    </p:extLst>
  </p:cSld>
  <p:clrMapOvr>
    <a:masterClrMapping/>
  </p:clrMapOvr>
  <mc:AlternateContent xmlns:mc="http://schemas.openxmlformats.org/markup-compatibility/2006" xmlns:p14="http://schemas.microsoft.com/office/powerpoint/2010/main">
    <mc:Choice Requires="p14">
      <p:transition spd="slow" p14:dur="2000" advTm="3280"/>
    </mc:Choice>
    <mc:Fallback xmlns="">
      <p:transition spd="slow" advTm="328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712</TotalTime>
  <Words>286</Words>
  <Application>Microsoft Office PowerPoint</Application>
  <PresentationFormat>Widescreen</PresentationFormat>
  <Paragraphs>75</Paragraphs>
  <Slides>6</Slides>
  <Notes>0</Notes>
  <HiddenSlides>0</HiddenSlides>
  <MMClips>6</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 SPARK Interview Question  Spark ReduceBy VS GroupBy </vt:lpstr>
      <vt:lpstr>Spark : ReduceBy vs GroupBy</vt:lpstr>
      <vt:lpstr>Spark : ReduceBy vs GroupBy</vt:lpstr>
      <vt:lpstr>Spark : ReduceBy</vt:lpstr>
      <vt:lpstr>Spark GroupBy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AVRO Internals</dc:title>
  <dc:creator>Viresh Kumar</dc:creator>
  <cp:lastModifiedBy>Viresh Kumar</cp:lastModifiedBy>
  <cp:revision>141</cp:revision>
  <dcterms:created xsi:type="dcterms:W3CDTF">2018-12-28T03:34:44Z</dcterms:created>
  <dcterms:modified xsi:type="dcterms:W3CDTF">2019-02-19T17:24:06Z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virkumar@microsoft.com</vt:lpwstr>
  </property>
  <property fmtid="{D5CDD505-2E9C-101B-9397-08002B2CF9AE}" pid="5" name="MSIP_Label_f42aa342-8706-4288-bd11-ebb85995028c_SetDate">
    <vt:lpwstr>2018-12-28T03:35:17.5833276Z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