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74" r:id="rId3"/>
    <p:sldId id="275" r:id="rId4"/>
    <p:sldId id="257" r:id="rId5"/>
    <p:sldId id="272" r:id="rId6"/>
    <p:sldId id="276" r:id="rId7"/>
    <p:sldId id="273" r:id="rId8"/>
    <p:sldId id="271" r:id="rId9"/>
    <p:sldId id="277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24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8E0A9-F71F-4F40-B85A-9028C0CD3B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015138-43FB-4A30-8024-805DD781CC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D5E02-DC50-427A-8FEB-A058FBF5B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F96CCD-8AC2-49AE-A48F-47551A1D8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CE32A-5133-4C84-B041-FF485EBD8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9D2DA1-C8E3-4854-8B59-0D5A6F13D801}"/>
              </a:ext>
            </a:extLst>
          </p:cNvPr>
          <p:cNvSpPr/>
          <p:nvPr userDrawn="1"/>
        </p:nvSpPr>
        <p:spPr>
          <a:xfrm>
            <a:off x="9692640" y="5344160"/>
            <a:ext cx="1412240" cy="11684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508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19DD6-3B22-448E-A9A4-5B44DB6FB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FEBA07-749A-4E1E-A675-0716B5C92F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03403-3ED2-4F79-B489-8D09CB7ED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A9463-6482-4465-86DF-E3C999558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FB87F-B509-4D42-B1DB-79B48D65B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923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236B-F278-4839-BE13-85D3CBB431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83437B-B3F5-44D9-937E-BC2912CBC7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F3A360-6908-4552-B528-CEF345C27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7E44A-FDA6-404E-86B7-FC28AEDCE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68BD3-9C66-45B9-9B39-42CA8A75A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787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3F3FB-EC8E-4B85-B241-74E02AA8B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CF352-CFB7-4957-A124-04E866303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2D79E-8055-40D0-BEB9-8CBC1E2E8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58006-0641-48A6-B9BA-6F9CB8F1B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2114E-CEF0-4976-95E6-826BC690F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09117E-D144-4645-A788-9C835E2E397C}"/>
              </a:ext>
            </a:extLst>
          </p:cNvPr>
          <p:cNvSpPr/>
          <p:nvPr userDrawn="1"/>
        </p:nvSpPr>
        <p:spPr>
          <a:xfrm>
            <a:off x="10779760" y="5682457"/>
            <a:ext cx="1412240" cy="11684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007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B9043-217C-4EA2-8F66-6CF3B7D67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B949EE-C24C-4CC0-9EDD-9B2E4B862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71BD4-6E96-4BDA-946B-FBFDA477C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5A8DB-C598-4793-8DC2-186C45638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291C7-3317-49B3-944B-22D05951C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220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36D75-75E6-4E72-BFF3-F77884A0F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82F82-865B-4F62-9D72-E5A2E941DF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A13B93-CEF1-496F-BAB3-B93451485E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FFBEEA-9C36-475B-933D-C15049DA5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412271-56AB-4D94-A5F7-2E0EEED61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DBB062-9C1D-4A9F-AF72-18CD8D8D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936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96C53-4B66-444E-8C21-292D73388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B22278-D553-4F4F-ADF1-6E51AB0AE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9895B6-D83D-431F-8EE7-2354B6BF62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FAB65D-008A-4C95-9C62-F9E536B3AB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83CAA6-BA85-4552-83E2-990C8FA78A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E75B18-015A-4890-BDA7-1C59E818B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D0C76E-6CFD-4566-B37A-54F49D69F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B0BA5C-BEC6-4FCA-94EA-872366A70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144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A739D-84CA-4545-B7E4-5317EBA4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34CA39-7F8B-4870-A782-1A6FC38C0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2BDD0-3848-47F0-8198-9370176B3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E35C48-4DCC-4340-832E-F4EB2C1E3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639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847AC8-B9D3-4D88-8482-81660597D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861BAA-F094-4329-9512-8606E545D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70FDE6-7C68-40CE-856C-0EE1651B9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667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4C929-556F-4A40-BA72-7B2BA1F3D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EB104-A90A-4800-9D07-0BB01FF8E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F51EA7-AABE-44D7-92BB-2F3F4FEB2F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A4B427-058F-4C7A-929B-6DAEF2F3B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EB9E28-BBB8-46A8-826A-65224E45D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B2CF07-881F-4EC3-AED1-542DBC8DC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856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64C37-C29B-41FF-ABC5-406C2C6A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93676A-27E0-45A8-B502-E760C60999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32C911-5D3E-445C-899B-1063F58520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AA96AC-6BD5-4B8E-8FF3-497107170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405D07-65FF-46CD-8E05-0FC6D1113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D9303A-1F8A-4E2A-B587-C76B7C578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649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EACD80-25DD-498B-8518-16ECF004D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57B007-A9C2-412B-BB9A-F67A5D537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ECD26A-C49F-41F7-AC24-F5FFA4B47F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D1B23-F958-4E0A-893E-C68E6A3B2F92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25065-5567-47AF-889A-9579BE59F4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65AE0-822B-4353-9D25-FB1DEF9DC8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399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1DB10-A911-43A3-A2AF-37E3073F83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Spark Interview Questions</a:t>
            </a:r>
            <a:br>
              <a:rPr lang="en-US" dirty="0"/>
            </a:br>
            <a:r>
              <a:rPr lang="en-US" dirty="0"/>
              <a:t>RDD vs </a:t>
            </a:r>
            <a:r>
              <a:rPr lang="en-US" dirty="0" err="1"/>
              <a:t>DatFrame</a:t>
            </a:r>
            <a:r>
              <a:rPr lang="en-US" dirty="0"/>
              <a:t> vs </a:t>
            </a:r>
            <a:r>
              <a:rPr lang="en-US" dirty="0" err="1"/>
              <a:t>DataSet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7B3630-F42F-42E1-AC9D-CC2B4953D3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FB3ACC-A67D-4E01-A20B-47183A93ED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880" y="3429000"/>
            <a:ext cx="4460240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358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346"/>
    </mc:Choice>
    <mc:Fallback xmlns="">
      <p:transition spd="slow" advTm="2634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C794-E2FF-42CF-A744-22648D9C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835"/>
          </a:xfrm>
        </p:spPr>
        <p:txBody>
          <a:bodyPr>
            <a:noAutofit/>
          </a:bodyPr>
          <a:lstStyle/>
          <a:p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EC164-ECB4-4861-BBED-C6F701518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6000"/>
            <a:ext cx="10515600" cy="5160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</a:p>
          <a:p>
            <a:pPr marL="0" indent="0">
              <a:buNone/>
            </a:pPr>
            <a:r>
              <a:rPr lang="en-US" dirty="0"/>
              <a:t>				</a:t>
            </a:r>
          </a:p>
          <a:p>
            <a:pPr marL="0" indent="0">
              <a:buNone/>
            </a:pPr>
            <a:r>
              <a:rPr lang="en-US" dirty="0"/>
              <a:t>		Thanks and do subscribe to my channel</a:t>
            </a:r>
          </a:p>
        </p:txBody>
      </p:sp>
    </p:spTree>
    <p:extLst>
      <p:ext uri="{BB962C8B-B14F-4D97-AF65-F5344CB8AC3E}">
        <p14:creationId xmlns:p14="http://schemas.microsoft.com/office/powerpoint/2010/main" val="2266636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C794-E2FF-42CF-A744-22648D9C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835"/>
          </a:xfrm>
        </p:spPr>
        <p:txBody>
          <a:bodyPr>
            <a:noAutofit/>
          </a:bodyPr>
          <a:lstStyle/>
          <a:p>
            <a:r>
              <a:rPr lang="en-US" sz="2800" b="1" dirty="0"/>
              <a:t>What is RDD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6BD99AD-8168-5C5E-DFEF-4A05AB8A4B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150" y="1976978"/>
            <a:ext cx="12041783" cy="2387137"/>
          </a:xfrm>
        </p:spPr>
      </p:pic>
    </p:spTree>
    <p:extLst>
      <p:ext uri="{BB962C8B-B14F-4D97-AF65-F5344CB8AC3E}">
        <p14:creationId xmlns:p14="http://schemas.microsoft.com/office/powerpoint/2010/main" val="1355999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223"/>
    </mc:Choice>
    <mc:Fallback xmlns="">
      <p:transition spd="slow" advTm="42223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C794-E2FF-42CF-A744-22648D9C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835"/>
          </a:xfrm>
        </p:spPr>
        <p:txBody>
          <a:bodyPr>
            <a:noAutofit/>
          </a:bodyPr>
          <a:lstStyle/>
          <a:p>
            <a:r>
              <a:rPr lang="en-US" sz="2800" b="1" dirty="0"/>
              <a:t>What is RDD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EC164-ECB4-4861-BBED-C6F701518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6000"/>
            <a:ext cx="10515600" cy="5160963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RDD was the primary user-facing API in Spark since its inception.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Resilient Distributed Datasets (RDD) is a fundamental data structure of Spark.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Each dataset in RDD is divided into logical partitions. 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RDD is an immutable distributed collection of elements of input data.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RDD is partitioned across nodes in the cluster that can be processed in parallel.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Spark makes use of the concept of RDD to achieve faster and efficient data processing.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5988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2223"/>
    </mc:Choice>
    <mc:Fallback>
      <p:transition spd="slow" advTm="42223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C794-E2FF-42CF-A744-22648D9C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835"/>
          </a:xfrm>
        </p:spPr>
        <p:txBody>
          <a:bodyPr>
            <a:noAutofit/>
          </a:bodyPr>
          <a:lstStyle/>
          <a:p>
            <a:r>
              <a:rPr lang="en-US" sz="2800" b="1" dirty="0"/>
              <a:t>What is </a:t>
            </a:r>
            <a:r>
              <a:rPr lang="en-US" sz="2800" b="1" dirty="0" err="1"/>
              <a:t>DataFrame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EC164-ECB4-4861-BBED-C6F701518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6000"/>
            <a:ext cx="10515600" cy="5160963"/>
          </a:xfrm>
        </p:spPr>
        <p:txBody>
          <a:bodyPr>
            <a:normAutofit fontScale="92500" lnSpcReduction="20000"/>
          </a:bodyPr>
          <a:lstStyle/>
          <a:p>
            <a:pPr lvl="1"/>
            <a:r>
              <a:rPr lang="en-US" dirty="0" err="1"/>
              <a:t>DataFrame</a:t>
            </a:r>
            <a:r>
              <a:rPr lang="en-US" dirty="0"/>
              <a:t> is an immutable distributed collection of data like RDDs.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But Unlike an RDD, data is organized into named columns, like a table in a relational database. 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DataFrame</a:t>
            </a:r>
            <a:r>
              <a:rPr lang="en-US" dirty="0"/>
              <a:t> is designed to make large data sets processing even easier.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DataFrame</a:t>
            </a:r>
            <a:r>
              <a:rPr lang="en-US" dirty="0"/>
              <a:t> allows developers to impose a structure onto a distributed collection of data, allowing higher-level abstraction.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DataFrame</a:t>
            </a:r>
            <a:r>
              <a:rPr lang="en-US" dirty="0"/>
              <a:t> provides a domain specific language API to manipulate your distributed data.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DataFrames</a:t>
            </a:r>
            <a:r>
              <a:rPr lang="en-US" dirty="0"/>
              <a:t> in Spark have their execution automatically optimized by a query optimizer called Catalyst.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Catalyst optimizer understands the structure of the data with </a:t>
            </a:r>
            <a:r>
              <a:rPr lang="en-US" dirty="0" err="1"/>
              <a:t>DataFrames</a:t>
            </a:r>
            <a:r>
              <a:rPr lang="en-US" dirty="0"/>
              <a:t>, it can make intelligent decisions to speed up computation.</a:t>
            </a:r>
          </a:p>
        </p:txBody>
      </p:sp>
    </p:spTree>
    <p:extLst>
      <p:ext uri="{BB962C8B-B14F-4D97-AF65-F5344CB8AC3E}">
        <p14:creationId xmlns:p14="http://schemas.microsoft.com/office/powerpoint/2010/main" val="2966431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355"/>
    </mc:Choice>
    <mc:Fallback xmlns="">
      <p:transition spd="slow" advTm="150355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C794-E2FF-42CF-A744-22648D9C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835"/>
          </a:xfrm>
        </p:spPr>
        <p:txBody>
          <a:bodyPr>
            <a:noAutofit/>
          </a:bodyPr>
          <a:lstStyle/>
          <a:p>
            <a:r>
              <a:rPr lang="en-US" sz="2800" b="1" dirty="0"/>
              <a:t>What is </a:t>
            </a:r>
            <a:r>
              <a:rPr lang="en-US" sz="2800" b="1" dirty="0" err="1"/>
              <a:t>DataSet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EC164-ECB4-4861-BBED-C6F701518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6000"/>
            <a:ext cx="10515600" cy="5160963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Dataset is an extension of </a:t>
            </a:r>
            <a:r>
              <a:rPr lang="en-US" dirty="0" err="1"/>
              <a:t>Dataframe</a:t>
            </a:r>
            <a:r>
              <a:rPr lang="en-US" dirty="0"/>
              <a:t> which provides type-safe, object oriented interface.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DataSet</a:t>
            </a:r>
            <a:r>
              <a:rPr lang="en-US" dirty="0"/>
              <a:t> are introduced in Spark 1.6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DataFrame</a:t>
            </a:r>
            <a:r>
              <a:rPr lang="en-US" dirty="0"/>
              <a:t> and Dataset APIs are built on top of the Spark SQL engine.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DataSet</a:t>
            </a:r>
            <a:r>
              <a:rPr lang="en-US" dirty="0"/>
              <a:t> provides Static-typing and runtime type-safety.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Datasets provide efficient memory consumption.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9E63111-5BF3-45BE-9274-55C49E57A8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5256189"/>
              </p:ext>
            </p:extLst>
          </p:nvPr>
        </p:nvGraphicFramePr>
        <p:xfrm>
          <a:off x="1463040" y="4145280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320135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20579608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1115912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176893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err="1"/>
                        <a:t>DataFrame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err="1"/>
                        <a:t>DataSet</a:t>
                      </a:r>
                      <a:endParaRPr 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2890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Syntax Errors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Run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Compile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Compile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8233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Analysis Errors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Run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Run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Compile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1875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5858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3553"/>
    </mc:Choice>
    <mc:Fallback xmlns="">
      <p:transition spd="slow" advTm="133553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C794-E2FF-42CF-A744-22648D9C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835"/>
          </a:xfrm>
        </p:spPr>
        <p:txBody>
          <a:bodyPr>
            <a:noAutofit/>
          </a:bodyPr>
          <a:lstStyle/>
          <a:p>
            <a:r>
              <a:rPr lang="en-US" sz="2800" b="1" dirty="0"/>
              <a:t>What is </a:t>
            </a:r>
            <a:r>
              <a:rPr lang="en-US" sz="2800" b="1" dirty="0" err="1"/>
              <a:t>DataFrame</a:t>
            </a:r>
            <a:endParaRPr lang="en-US" sz="28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B189D2-AFC6-9399-B487-A89608BB20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1682" y="1050624"/>
            <a:ext cx="8454087" cy="5088969"/>
          </a:xfrm>
        </p:spPr>
      </p:pic>
    </p:spTree>
    <p:extLst>
      <p:ext uri="{BB962C8B-B14F-4D97-AF65-F5344CB8AC3E}">
        <p14:creationId xmlns:p14="http://schemas.microsoft.com/office/powerpoint/2010/main" val="3500113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0355"/>
    </mc:Choice>
    <mc:Fallback>
      <p:transition spd="slow" advTm="150355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C794-E2FF-42CF-A744-22648D9C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835"/>
          </a:xfrm>
        </p:spPr>
        <p:txBody>
          <a:bodyPr>
            <a:noAutofit/>
          </a:bodyPr>
          <a:lstStyle/>
          <a:p>
            <a:r>
              <a:rPr lang="en-US" sz="2800" b="1" dirty="0"/>
              <a:t>RDD vs </a:t>
            </a:r>
            <a:r>
              <a:rPr lang="en-US" sz="2800" b="1" dirty="0" err="1"/>
              <a:t>DataFrame</a:t>
            </a:r>
            <a:r>
              <a:rPr lang="en-US" sz="2800" b="1" dirty="0"/>
              <a:t> vs </a:t>
            </a:r>
            <a:r>
              <a:rPr lang="en-US" sz="2800" b="1" dirty="0" err="1"/>
              <a:t>DataSet</a:t>
            </a:r>
            <a:endParaRPr lang="en-US" sz="2800" b="1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9F1D950-C1AE-41D4-B034-A3FEC9C04D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8850541"/>
              </p:ext>
            </p:extLst>
          </p:nvPr>
        </p:nvGraphicFramePr>
        <p:xfrm>
          <a:off x="838200" y="1016001"/>
          <a:ext cx="10896600" cy="249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2281977873"/>
                    </a:ext>
                  </a:extLst>
                </a:gridCol>
                <a:gridCol w="2702560">
                  <a:extLst>
                    <a:ext uri="{9D8B030D-6E8A-4147-A177-3AD203B41FA5}">
                      <a16:colId xmlns:a16="http://schemas.microsoft.com/office/drawing/2014/main" val="2219810025"/>
                    </a:ext>
                  </a:extLst>
                </a:gridCol>
                <a:gridCol w="2976880">
                  <a:extLst>
                    <a:ext uri="{9D8B030D-6E8A-4147-A177-3AD203B41FA5}">
                      <a16:colId xmlns:a16="http://schemas.microsoft.com/office/drawing/2014/main" val="1323197418"/>
                    </a:ext>
                  </a:extLst>
                </a:gridCol>
                <a:gridCol w="2550160">
                  <a:extLst>
                    <a:ext uri="{9D8B030D-6E8A-4147-A177-3AD203B41FA5}">
                      <a16:colId xmlns:a16="http://schemas.microsoft.com/office/drawing/2014/main" val="4060202743"/>
                    </a:ext>
                  </a:extLst>
                </a:gridCol>
              </a:tblGrid>
              <a:tr h="67078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DataFrame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DataSet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474656"/>
                  </a:ext>
                </a:extLst>
              </a:tr>
              <a:tr h="1157792">
                <a:tc>
                  <a:txBody>
                    <a:bodyPr/>
                    <a:lstStyle/>
                    <a:p>
                      <a:r>
                        <a:rPr lang="en-US" sz="2800" b="1" dirty="0"/>
                        <a:t>Syntax Errors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Run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Compile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Compile Time</a:t>
                      </a:r>
                    </a:p>
                    <a:p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727446"/>
                  </a:ext>
                </a:extLst>
              </a:tr>
              <a:tr h="670784">
                <a:tc>
                  <a:txBody>
                    <a:bodyPr/>
                    <a:lstStyle/>
                    <a:p>
                      <a:r>
                        <a:rPr lang="en-US" sz="2800" b="1" dirty="0"/>
                        <a:t>Analysis Errors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Run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Run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Compile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179373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26D9DEBD-35C1-4D11-9E0D-282FBE0CEBCE}"/>
              </a:ext>
            </a:extLst>
          </p:cNvPr>
          <p:cNvSpPr/>
          <p:nvPr/>
        </p:nvSpPr>
        <p:spPr>
          <a:xfrm>
            <a:off x="838200" y="3810674"/>
            <a:ext cx="1089660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200" b="1" dirty="0"/>
              <a:t>RDD</a:t>
            </a:r>
            <a:r>
              <a:rPr lang="en-US" sz="2200" dirty="0"/>
              <a:t> – RDD provides a familiar object-oriented programming style with compile-time type safety.</a:t>
            </a:r>
          </a:p>
          <a:p>
            <a:pPr fontAlgn="base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200" b="1" dirty="0" err="1"/>
              <a:t>DataFrame</a:t>
            </a:r>
            <a:r>
              <a:rPr lang="en-US" sz="2200" dirty="0"/>
              <a:t> – If you are trying to access the column which does not exist in the table in such case </a:t>
            </a:r>
            <a:r>
              <a:rPr lang="en-US" sz="2200" dirty="0" err="1"/>
              <a:t>Dataframe</a:t>
            </a:r>
            <a:r>
              <a:rPr lang="en-US" sz="2200" dirty="0"/>
              <a:t> APIs does not support compile-time error. It detects </a:t>
            </a:r>
            <a:r>
              <a:rPr lang="en-US" sz="2200" dirty="0">
                <a:highlight>
                  <a:srgbClr val="FFFF00"/>
                </a:highlight>
              </a:rPr>
              <a:t>analysis error</a:t>
            </a:r>
            <a:r>
              <a:rPr lang="en-US" sz="2200" dirty="0"/>
              <a:t> only at runtime.</a:t>
            </a:r>
          </a:p>
          <a:p>
            <a:pPr fontAlgn="base"/>
            <a:endParaRPr lang="en-US" sz="2200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200" b="1" dirty="0" err="1"/>
              <a:t>DataSet</a:t>
            </a:r>
            <a:r>
              <a:rPr lang="en-US" sz="2200" dirty="0"/>
              <a:t> –  It provides compile-time safety for both Syntax and Analysis.</a:t>
            </a:r>
          </a:p>
        </p:txBody>
      </p:sp>
    </p:spTree>
    <p:extLst>
      <p:ext uri="{BB962C8B-B14F-4D97-AF65-F5344CB8AC3E}">
        <p14:creationId xmlns:p14="http://schemas.microsoft.com/office/powerpoint/2010/main" val="1083489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1667"/>
    </mc:Choice>
    <mc:Fallback xmlns="">
      <p:transition spd="slow" advTm="141667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C794-E2FF-42CF-A744-22648D9C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835"/>
          </a:xfrm>
        </p:spPr>
        <p:txBody>
          <a:bodyPr>
            <a:noAutofit/>
          </a:bodyPr>
          <a:lstStyle/>
          <a:p>
            <a:r>
              <a:rPr lang="en-US" sz="2800" b="1" dirty="0"/>
              <a:t>When to use </a:t>
            </a:r>
            <a:r>
              <a:rPr lang="en-US" sz="2800" b="1" dirty="0" err="1"/>
              <a:t>DataFrames</a:t>
            </a:r>
            <a:r>
              <a:rPr lang="en-US" sz="2800" b="1" dirty="0"/>
              <a:t> or 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EC164-ECB4-4861-BBED-C6F701518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6000"/>
            <a:ext cx="10515600" cy="5160963"/>
          </a:xfrm>
        </p:spPr>
        <p:txBody>
          <a:bodyPr>
            <a:normAutofit/>
          </a:bodyPr>
          <a:lstStyle/>
          <a:p>
            <a:r>
              <a:rPr lang="en-US" dirty="0"/>
              <a:t>For Object oriented , high-level abstractions, and domain specific APIs, use </a:t>
            </a:r>
            <a:r>
              <a:rPr lang="en-US" dirty="0" err="1"/>
              <a:t>DataFrame</a:t>
            </a:r>
            <a:r>
              <a:rPr lang="en-US" dirty="0"/>
              <a:t> or Dataset.</a:t>
            </a:r>
          </a:p>
          <a:p>
            <a:endParaRPr lang="en-US" dirty="0"/>
          </a:p>
          <a:p>
            <a:r>
              <a:rPr lang="en-US" dirty="0"/>
              <a:t>For processing high-level expressions like </a:t>
            </a:r>
            <a:r>
              <a:rPr lang="en-US" dirty="0">
                <a:highlight>
                  <a:srgbClr val="FFFF00"/>
                </a:highlight>
              </a:rPr>
              <a:t>filters, maps, aggregation, averages, sum</a:t>
            </a:r>
            <a:r>
              <a:rPr lang="en-US" dirty="0"/>
              <a:t>, SQL queries, columnar access and use of lambda functions on semi-structured data, use </a:t>
            </a:r>
            <a:r>
              <a:rPr lang="en-US" dirty="0" err="1"/>
              <a:t>DataFrame</a:t>
            </a:r>
            <a:r>
              <a:rPr lang="en-US" dirty="0"/>
              <a:t> or Dataset.</a:t>
            </a:r>
          </a:p>
          <a:p>
            <a:endParaRPr lang="en-US" dirty="0"/>
          </a:p>
          <a:p>
            <a:r>
              <a:rPr lang="en-US" dirty="0"/>
              <a:t>For type-safety at compile time, for taking advantage of Catalyst optimization ,use Dataset.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305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47"/>
    </mc:Choice>
    <mc:Fallback xmlns="">
      <p:transition spd="slow" advTm="3947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C794-E2FF-42CF-A744-22648D9C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835"/>
          </a:xfrm>
        </p:spPr>
        <p:txBody>
          <a:bodyPr>
            <a:noAutofit/>
          </a:bodyPr>
          <a:lstStyle/>
          <a:p>
            <a:r>
              <a:rPr lang="en-US" sz="2800" b="1" dirty="0"/>
              <a:t>When to use </a:t>
            </a:r>
            <a:r>
              <a:rPr lang="en-US" sz="2800" b="1" dirty="0" err="1"/>
              <a:t>DataFrames</a:t>
            </a:r>
            <a:r>
              <a:rPr lang="en-US" sz="2800" b="1" dirty="0"/>
              <a:t> or Datasets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1018AA-4CEA-C556-AF02-505B8B1963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6811" y="1112395"/>
            <a:ext cx="9802753" cy="5001965"/>
          </a:xfrm>
        </p:spPr>
      </p:pic>
    </p:spTree>
    <p:extLst>
      <p:ext uri="{BB962C8B-B14F-4D97-AF65-F5344CB8AC3E}">
        <p14:creationId xmlns:p14="http://schemas.microsoft.com/office/powerpoint/2010/main" val="40311325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947"/>
    </mc:Choice>
    <mc:Fallback>
      <p:transition spd="slow" advTm="3947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1490</TotalTime>
  <Words>461</Words>
  <Application>Microsoft Office PowerPoint</Application>
  <PresentationFormat>Widescreen</PresentationFormat>
  <Paragraphs>82</Paragraphs>
  <Slides>10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Spark Interview Questions RDD vs DatFrame vs DataSet</vt:lpstr>
      <vt:lpstr>What is RDD</vt:lpstr>
      <vt:lpstr>What is RDD</vt:lpstr>
      <vt:lpstr>What is DataFrame</vt:lpstr>
      <vt:lpstr>What is DataSet</vt:lpstr>
      <vt:lpstr>What is DataFrame</vt:lpstr>
      <vt:lpstr>RDD vs DataFrame vs DataSet</vt:lpstr>
      <vt:lpstr>When to use DataFrames or Datasets</vt:lpstr>
      <vt:lpstr>When to use DataFrames or Datasets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AVRO Internals</dc:title>
  <dc:creator>Viresh Kumar</dc:creator>
  <cp:lastModifiedBy>Viresh Kumar</cp:lastModifiedBy>
  <cp:revision>61</cp:revision>
  <dcterms:created xsi:type="dcterms:W3CDTF">2018-12-28T03:34:44Z</dcterms:created>
  <dcterms:modified xsi:type="dcterms:W3CDTF">2024-04-26T08:53:48Z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virkumar@microsoft.com</vt:lpwstr>
  </property>
  <property fmtid="{D5CDD505-2E9C-101B-9397-08002B2CF9AE}" pid="5" name="MSIP_Label_f42aa342-8706-4288-bd11-ebb85995028c_SetDate">
    <vt:lpwstr>2018-12-28T03:35:17.5833276Z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