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7" r:id="rId5"/>
    <p:sldId id="282" r:id="rId6"/>
    <p:sldId id="288" r:id="rId7"/>
    <p:sldId id="283" r:id="rId8"/>
    <p:sldId id="289" r:id="rId9"/>
    <p:sldId id="284" r:id="rId10"/>
    <p:sldId id="290" r:id="rId11"/>
    <p:sldId id="285" r:id="rId12"/>
    <p:sldId id="291" r:id="rId13"/>
    <p:sldId id="286" r:id="rId14"/>
    <p:sldId id="29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24A"/>
    <a:srgbClr val="84A779"/>
    <a:srgbClr val="30BEE0"/>
    <a:srgbClr val="B48900"/>
    <a:srgbClr val="F96C25"/>
    <a:srgbClr val="34D46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1/26/2019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1/26/2019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hyperlink" Target="http://data-flair.training/blogs/key-value-pairs-hadoop-mapreduce/"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030"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4A121-0ADB-4D33-95FF-46E4B0D33C8A}"/>
              </a:ext>
            </a:extLst>
          </p:cNvPr>
          <p:cNvSpPr>
            <a:spLocks noGrp="1"/>
          </p:cNvSpPr>
          <p:nvPr>
            <p:ph type="ctrTitle"/>
          </p:nvPr>
        </p:nvSpPr>
        <p:spPr>
          <a:xfrm>
            <a:off x="527538" y="4756638"/>
            <a:ext cx="11139854" cy="930447"/>
          </a:xfrm>
        </p:spPr>
        <p:txBody>
          <a:bodyPr>
            <a:normAutofit/>
          </a:bodyPr>
          <a:lstStyle/>
          <a:p>
            <a:r>
              <a:rPr lang="en-US" sz="5400">
                <a:solidFill>
                  <a:srgbClr val="FFFFFF"/>
                </a:solidFill>
              </a:rPr>
              <a:t>Hadoop Tutorial</a:t>
            </a:r>
          </a:p>
        </p:txBody>
      </p:sp>
      <p:sp>
        <p:nvSpPr>
          <p:cNvPr id="3" name="Subtitle 2">
            <a:extLst>
              <a:ext uri="{FF2B5EF4-FFF2-40B4-BE49-F238E27FC236}">
                <a16:creationId xmlns:a16="http://schemas.microsoft.com/office/drawing/2014/main" id="{EFD93815-F7EF-4E19-A093-7B920DE764A5}"/>
              </a:ext>
            </a:extLst>
          </p:cNvPr>
          <p:cNvSpPr>
            <a:spLocks noGrp="1"/>
          </p:cNvSpPr>
          <p:nvPr>
            <p:ph type="subTitle" idx="1"/>
          </p:nvPr>
        </p:nvSpPr>
        <p:spPr>
          <a:xfrm>
            <a:off x="1339362" y="5815698"/>
            <a:ext cx="9144000" cy="420001"/>
          </a:xfrm>
        </p:spPr>
        <p:txBody>
          <a:bodyPr>
            <a:noAutofit/>
          </a:bodyPr>
          <a:lstStyle/>
          <a:p>
            <a:r>
              <a:rPr lang="en-US" sz="3200" dirty="0">
                <a:solidFill>
                  <a:srgbClr val="74E856"/>
                </a:solidFill>
              </a:rPr>
              <a:t>Introduction : MapReduce Internals</a:t>
            </a:r>
          </a:p>
        </p:txBody>
      </p:sp>
      <p:pic>
        <p:nvPicPr>
          <p:cNvPr id="5" name="Picture 4">
            <a:extLst>
              <a:ext uri="{FF2B5EF4-FFF2-40B4-BE49-F238E27FC236}">
                <a16:creationId xmlns:a16="http://schemas.microsoft.com/office/drawing/2014/main" id="{1CF7CB3E-2738-497B-BA29-597FF1AFC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180" y="307731"/>
            <a:ext cx="3997637" cy="3997637"/>
          </a:xfrm>
          <a:prstGeom prst="rect">
            <a:avLst/>
          </a:prstGeom>
        </p:spPr>
      </p:pic>
      <p:pic>
        <p:nvPicPr>
          <p:cNvPr id="1026" name="Picture 2" descr="Image result for hadoop">
            <a:extLst>
              <a:ext uri="{FF2B5EF4-FFF2-40B4-BE49-F238E27FC236}">
                <a16:creationId xmlns:a16="http://schemas.microsoft.com/office/drawing/2014/main" id="{D2831393-074A-4025-9A42-0F1D46DE8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043" y="989022"/>
            <a:ext cx="5455917" cy="2635055"/>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Audio 3">
            <a:hlinkClick r:id="" action="ppaction://media"/>
            <a:extLst>
              <a:ext uri="{FF2B5EF4-FFF2-40B4-BE49-F238E27FC236}">
                <a16:creationId xmlns:a16="http://schemas.microsoft.com/office/drawing/2014/main" id="{51D0518A-DF33-44FD-8DE0-7C05DC28013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060513001"/>
      </p:ext>
    </p:extLst>
  </p:cSld>
  <p:clrMapOvr>
    <a:masterClrMapping/>
  </p:clrMapOvr>
  <mc:AlternateContent xmlns:mc="http://schemas.openxmlformats.org/markup-compatibility/2006" xmlns:p14="http://schemas.microsoft.com/office/powerpoint/2010/main">
    <mc:Choice Requires="p14">
      <p:transition spd="slow" p14:dur="2000" advTm="33638"/>
    </mc:Choice>
    <mc:Fallback xmlns="">
      <p:transition spd="slow" advTm="336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Internals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2315383871"/>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fontScale="92500" lnSpcReduction="10000"/>
          </a:bodyPr>
          <a:lstStyle/>
          <a:p>
            <a:pPr marL="0" indent="0" fontAlgn="base">
              <a:buNone/>
            </a:pPr>
            <a:r>
              <a:rPr lang="en-US" b="1" dirty="0"/>
              <a:t>Shuffling and Sorting</a:t>
            </a:r>
          </a:p>
          <a:p>
            <a:pPr fontAlgn="base"/>
            <a:r>
              <a:rPr lang="en-US" dirty="0"/>
              <a:t>Now, the output is Shuffled to the reduce node (which is a normal slave node but reduce phase will run here hence called as reducer node). The shuffling is the physical movement of the data which is done over the network. Once all the mappers are finished and their output is shuffled on the reducer nodes, then this intermediate output is merged and sorted, which is then provided as input to reduce phase. </a:t>
            </a:r>
          </a:p>
          <a:p>
            <a:pPr marL="0" indent="0" fontAlgn="base">
              <a:buNone/>
            </a:pPr>
            <a:endParaRPr lang="en-US" b="1" dirty="0"/>
          </a:p>
          <a:p>
            <a:pPr marL="0" indent="0" fontAlgn="base">
              <a:buNone/>
            </a:pPr>
            <a:r>
              <a:rPr lang="en-US" b="1" dirty="0"/>
              <a:t>Reducer</a:t>
            </a:r>
          </a:p>
          <a:p>
            <a:pPr fontAlgn="base"/>
            <a:r>
              <a:rPr lang="en-US" dirty="0"/>
              <a:t>It takes the set of intermediate key-value pairs produced by the mappers as the input and then runs a reducer function on each of them to generate the output. The output of the reducer is the final output, which is stored in HDFS.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484611157"/>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Internals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809536082"/>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0" indent="0" fontAlgn="base">
              <a:buNone/>
            </a:pPr>
            <a:r>
              <a:rPr lang="en-US" b="1" dirty="0" err="1"/>
              <a:t>RecordWriter</a:t>
            </a:r>
            <a:endParaRPr lang="en-US" b="1" dirty="0"/>
          </a:p>
          <a:p>
            <a:pPr fontAlgn="base"/>
            <a:r>
              <a:rPr lang="en-US" dirty="0"/>
              <a:t>It writes these output key-value pair from the Reducer phase to the output files.</a:t>
            </a:r>
          </a:p>
          <a:p>
            <a:pPr marL="0" indent="0" fontAlgn="base">
              <a:buNone/>
            </a:pPr>
            <a:endParaRPr lang="en-US" dirty="0"/>
          </a:p>
          <a:p>
            <a:pPr marL="0" indent="0" fontAlgn="base">
              <a:buNone/>
            </a:pPr>
            <a:r>
              <a:rPr lang="en-US" b="1" dirty="0" err="1"/>
              <a:t>OutputFormat</a:t>
            </a:r>
            <a:endParaRPr lang="en-US" b="1" dirty="0"/>
          </a:p>
          <a:p>
            <a:pPr fontAlgn="base"/>
            <a:r>
              <a:rPr lang="en-US" dirty="0"/>
              <a:t>The way these output key-value pairs are written in output files by </a:t>
            </a:r>
            <a:r>
              <a:rPr lang="en-US" dirty="0" err="1"/>
              <a:t>RecordWriter</a:t>
            </a:r>
            <a:r>
              <a:rPr lang="en-US" dirty="0"/>
              <a:t> is determined by the </a:t>
            </a:r>
            <a:r>
              <a:rPr lang="en-US" dirty="0" err="1"/>
              <a:t>OutputFormat</a:t>
            </a:r>
            <a:r>
              <a:rPr lang="en-US" dirty="0"/>
              <a:t>. </a:t>
            </a:r>
            <a:r>
              <a:rPr lang="en-US" dirty="0" err="1"/>
              <a:t>OutputFormat</a:t>
            </a:r>
            <a:r>
              <a:rPr lang="en-US" dirty="0"/>
              <a:t> instances provided by the Hadoop are used to write files on HDFS. Thus the final output of reducer is written on HDFS by </a:t>
            </a:r>
            <a:r>
              <a:rPr lang="en-US" dirty="0" err="1"/>
              <a:t>OutputFormat</a:t>
            </a:r>
            <a:r>
              <a:rPr lang="en-US" dirty="0"/>
              <a:t> instances.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548125160"/>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Internals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1817929631"/>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a:t>
            </a:r>
            <a:r>
              <a:rPr lang="en-US" sz="2800" b="1" dirty="0" err="1"/>
              <a:t>Conlusion</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fontAlgn="base">
              <a:buNone/>
            </a:pPr>
            <a:r>
              <a:rPr lang="en-US" dirty="0"/>
              <a:t>In conclusion, data flow in MapReduce is the combination of different processing phases of such as </a:t>
            </a:r>
          </a:p>
          <a:p>
            <a:pPr marL="0" indent="0" fontAlgn="base">
              <a:buNone/>
            </a:pPr>
            <a:r>
              <a:rPr lang="en-US" b="1" dirty="0"/>
              <a:t>Input Files, </a:t>
            </a:r>
            <a:r>
              <a:rPr lang="en-US" b="1" dirty="0" err="1"/>
              <a:t>InputFormat</a:t>
            </a:r>
            <a:r>
              <a:rPr lang="en-US" b="1" dirty="0"/>
              <a:t> in Hadoop, </a:t>
            </a:r>
            <a:r>
              <a:rPr lang="en-US" b="1" dirty="0" err="1"/>
              <a:t>InputSplits</a:t>
            </a:r>
            <a:r>
              <a:rPr lang="en-US" b="1" dirty="0"/>
              <a:t>, RecordReader, Mapper, Combiner, Partitioner, Shuffling and Sorting, Reducer, </a:t>
            </a:r>
            <a:r>
              <a:rPr lang="en-US" b="1" dirty="0" err="1"/>
              <a:t>RecordWriter</a:t>
            </a:r>
            <a:r>
              <a:rPr lang="en-US" b="1" dirty="0"/>
              <a:t>, and </a:t>
            </a:r>
            <a:r>
              <a:rPr lang="en-US" b="1" dirty="0" err="1"/>
              <a:t>OutputFormat</a:t>
            </a:r>
            <a:endParaRPr lang="en-US" b="1" dirty="0"/>
          </a:p>
        </p:txBody>
      </p:sp>
      <p:pic>
        <p:nvPicPr>
          <p:cNvPr id="4" name="Audio 3">
            <a:hlinkClick r:id="" action="ppaction://media"/>
            <a:extLst>
              <a:ext uri="{FF2B5EF4-FFF2-40B4-BE49-F238E27FC236}">
                <a16:creationId xmlns:a16="http://schemas.microsoft.com/office/drawing/2014/main" id="{017D1BF5-2445-4C6E-976D-67D7F141854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2545"/>
    </mc:Choice>
    <mc:Fallback xmlns="">
      <p:transition spd="slow" advTm="25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2330566448"/>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b="1" dirty="0"/>
              <a:t>MapReduce</a:t>
            </a:r>
            <a:r>
              <a:rPr lang="en-US" dirty="0"/>
              <a:t> is the core component of </a:t>
            </a:r>
            <a:r>
              <a:rPr lang="en-US" b="1" dirty="0"/>
              <a:t>Hadoop</a:t>
            </a:r>
            <a:r>
              <a:rPr lang="en-US" dirty="0"/>
              <a:t> that process huge amount of data in parallel by dividing the work into a set of independent tasks. </a:t>
            </a:r>
          </a:p>
          <a:p>
            <a:pPr marL="457200" lvl="1" indent="0">
              <a:buNone/>
            </a:pPr>
            <a:endParaRPr lang="en-US" dirty="0"/>
          </a:p>
          <a:p>
            <a:pPr marL="457200" lvl="1" indent="0">
              <a:buNone/>
            </a:pPr>
            <a:r>
              <a:rPr lang="en-US" b="1" dirty="0"/>
              <a:t>Task</a:t>
            </a:r>
            <a:r>
              <a:rPr lang="en-US" dirty="0"/>
              <a:t>: A task in MapReduce is an execution of a Mapper or a Reducer on a slice of data. It is also called Task-In-Progress (TIP). It means processing of data is in progress either on mapper or reducer.</a:t>
            </a:r>
          </a:p>
          <a:p>
            <a:pPr marL="457200" lvl="1" indent="0">
              <a:buNone/>
            </a:pPr>
            <a:endParaRPr lang="en-US" dirty="0"/>
          </a:p>
          <a:p>
            <a:pPr marL="457200" lvl="1" indent="0">
              <a:buNone/>
            </a:pPr>
            <a:r>
              <a:rPr lang="en-US" dirty="0"/>
              <a:t>In this video , we will cover all the phases of MapReduce job execution such as </a:t>
            </a:r>
            <a:r>
              <a:rPr lang="en-US" b="1" dirty="0"/>
              <a:t>Input Files</a:t>
            </a:r>
            <a:r>
              <a:rPr lang="en-US" dirty="0"/>
              <a:t>,</a:t>
            </a:r>
            <a:r>
              <a:rPr lang="en-US" b="1" dirty="0"/>
              <a:t> </a:t>
            </a:r>
            <a:r>
              <a:rPr lang="en-US" b="1" dirty="0" err="1"/>
              <a:t>InputFormat</a:t>
            </a:r>
            <a:r>
              <a:rPr lang="en-US" b="1" dirty="0"/>
              <a:t> in Hadoop   </a:t>
            </a:r>
            <a:r>
              <a:rPr lang="en-US" dirty="0"/>
              <a:t>, </a:t>
            </a:r>
            <a:r>
              <a:rPr lang="en-US" b="1" dirty="0" err="1"/>
              <a:t>InputSplits</a:t>
            </a:r>
            <a:r>
              <a:rPr lang="en-US" dirty="0"/>
              <a:t>,</a:t>
            </a:r>
            <a:r>
              <a:rPr lang="en-US" b="1" dirty="0"/>
              <a:t> RecordReader</a:t>
            </a:r>
            <a:r>
              <a:rPr lang="en-US" dirty="0"/>
              <a:t>,</a:t>
            </a:r>
            <a:r>
              <a:rPr lang="en-US" b="1" dirty="0"/>
              <a:t> Mapper</a:t>
            </a:r>
            <a:r>
              <a:rPr lang="en-US" dirty="0"/>
              <a:t>,</a:t>
            </a:r>
            <a:r>
              <a:rPr lang="en-US" b="1" dirty="0"/>
              <a:t> Combiner</a:t>
            </a:r>
            <a:r>
              <a:rPr lang="en-US" dirty="0"/>
              <a:t>,</a:t>
            </a:r>
            <a:r>
              <a:rPr lang="en-US" b="1" dirty="0"/>
              <a:t> Partitioner</a:t>
            </a:r>
            <a:r>
              <a:rPr lang="en-US" dirty="0"/>
              <a:t>,</a:t>
            </a:r>
            <a:r>
              <a:rPr lang="en-US" b="1" dirty="0"/>
              <a:t> Shuffling and Sorting</a:t>
            </a:r>
            <a:r>
              <a:rPr lang="en-US" dirty="0"/>
              <a:t>,</a:t>
            </a:r>
            <a:r>
              <a:rPr lang="en-US" b="1" dirty="0"/>
              <a:t> Reducer </a:t>
            </a:r>
            <a:r>
              <a:rPr lang="en-US" dirty="0"/>
              <a:t>, </a:t>
            </a:r>
            <a:r>
              <a:rPr lang="en-US" b="1" dirty="0" err="1"/>
              <a:t>RecordWriter</a:t>
            </a:r>
            <a:r>
              <a:rPr lang="en-US" b="1" dirty="0"/>
              <a:t> and </a:t>
            </a:r>
            <a:r>
              <a:rPr lang="en-US" b="1" dirty="0" err="1"/>
              <a:t>OutputFormat</a:t>
            </a:r>
            <a:r>
              <a:rPr lang="en-US" dirty="0"/>
              <a:t> in detail.</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802107900"/>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Internals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4215309245"/>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fontScale="85000" lnSpcReduction="20000"/>
          </a:bodyPr>
          <a:lstStyle/>
          <a:p>
            <a:pPr marL="0" indent="0" fontAlgn="base">
              <a:buNone/>
            </a:pPr>
            <a:r>
              <a:rPr lang="en-US" b="1" dirty="0"/>
              <a:t>Input Files</a:t>
            </a:r>
          </a:p>
          <a:p>
            <a:pPr fontAlgn="base"/>
            <a:r>
              <a:rPr lang="en-US" dirty="0"/>
              <a:t>The data for a MapReduce task is stored in </a:t>
            </a:r>
            <a:r>
              <a:rPr lang="en-US" b="1" dirty="0"/>
              <a:t>input files</a:t>
            </a:r>
            <a:r>
              <a:rPr lang="en-US" dirty="0"/>
              <a:t>, and input files typically lives in </a:t>
            </a:r>
            <a:r>
              <a:rPr lang="en-US" b="1" dirty="0"/>
              <a:t>HDFS</a:t>
            </a:r>
            <a:r>
              <a:rPr lang="en-US" dirty="0"/>
              <a:t>. The format of these files is any of the available HDFS file formats.</a:t>
            </a:r>
          </a:p>
          <a:p>
            <a:pPr fontAlgn="base"/>
            <a:endParaRPr lang="en-US" dirty="0"/>
          </a:p>
          <a:p>
            <a:pPr marL="0" indent="0" fontAlgn="base">
              <a:buNone/>
            </a:pPr>
            <a:r>
              <a:rPr lang="en-US" b="1" dirty="0" err="1"/>
              <a:t>InputFormat</a:t>
            </a:r>
            <a:endParaRPr lang="en-US" b="1" dirty="0"/>
          </a:p>
          <a:p>
            <a:pPr fontAlgn="base"/>
            <a:r>
              <a:rPr lang="en-US" dirty="0"/>
              <a:t>Now, </a:t>
            </a:r>
            <a:r>
              <a:rPr lang="en-US" b="1" dirty="0" err="1"/>
              <a:t>InputFormat</a:t>
            </a:r>
            <a:r>
              <a:rPr lang="en-US" dirty="0"/>
              <a:t> defines how these input files are split and read. </a:t>
            </a:r>
            <a:r>
              <a:rPr lang="en-US" b="1" dirty="0" err="1">
                <a:highlight>
                  <a:srgbClr val="00FFFF"/>
                </a:highlight>
              </a:rPr>
              <a:t>InputFormat</a:t>
            </a:r>
            <a:r>
              <a:rPr lang="en-US" b="1" dirty="0">
                <a:highlight>
                  <a:srgbClr val="00FFFF"/>
                </a:highlight>
              </a:rPr>
              <a:t> </a:t>
            </a:r>
            <a:r>
              <a:rPr lang="en-US" dirty="0"/>
              <a:t>reads the input file and creates InputSplit. split size is approximately equal to block size.</a:t>
            </a:r>
          </a:p>
          <a:p>
            <a:pPr fontAlgn="base"/>
            <a:endParaRPr lang="en-US" dirty="0"/>
          </a:p>
          <a:p>
            <a:pPr marL="0" indent="0" fontAlgn="base">
              <a:buNone/>
            </a:pPr>
            <a:r>
              <a:rPr lang="en-US" b="1" dirty="0" err="1"/>
              <a:t>InputSplits</a:t>
            </a:r>
            <a:endParaRPr lang="en-US" b="1" dirty="0"/>
          </a:p>
          <a:p>
            <a:pPr fontAlgn="base"/>
            <a:r>
              <a:rPr lang="en-US" dirty="0"/>
              <a:t>It is created by </a:t>
            </a:r>
            <a:r>
              <a:rPr lang="en-US" dirty="0" err="1"/>
              <a:t>InputFormat</a:t>
            </a:r>
            <a:r>
              <a:rPr lang="en-US" dirty="0"/>
              <a:t>, logically represent the data which will be processed by an individual </a:t>
            </a:r>
            <a:r>
              <a:rPr lang="en-US" b="1" dirty="0"/>
              <a:t>Mapper .</a:t>
            </a:r>
          </a:p>
          <a:p>
            <a:pPr fontAlgn="base"/>
            <a:r>
              <a:rPr lang="en-US" dirty="0"/>
              <a:t>One map task is created for each split, thus the number of map tasks will be equal to the number of </a:t>
            </a:r>
            <a:r>
              <a:rPr lang="en-US" dirty="0" err="1"/>
              <a:t>InputSplits</a:t>
            </a:r>
            <a:r>
              <a:rPr lang="en-US" dirty="0"/>
              <a:t>. </a:t>
            </a:r>
          </a:p>
          <a:p>
            <a:pPr fontAlgn="base"/>
            <a:r>
              <a:rPr lang="en-US" dirty="0"/>
              <a:t>The split is divided into records and each record will be processed by the mapper. </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577789044"/>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Internals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1094619983"/>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476875"/>
          </a:xfrm>
        </p:spPr>
        <p:txBody>
          <a:bodyPr>
            <a:normAutofit fontScale="70000" lnSpcReduction="20000"/>
          </a:bodyPr>
          <a:lstStyle/>
          <a:p>
            <a:pPr marL="0" indent="0" fontAlgn="base">
              <a:buNone/>
            </a:pPr>
            <a:r>
              <a:rPr lang="en-US" b="1" dirty="0"/>
              <a:t>RecordReader</a:t>
            </a:r>
          </a:p>
          <a:p>
            <a:pPr fontAlgn="base"/>
            <a:r>
              <a:rPr lang="en-US" dirty="0"/>
              <a:t>It communicates with the </a:t>
            </a:r>
            <a:r>
              <a:rPr lang="en-US" b="1" dirty="0"/>
              <a:t>InputSplit</a:t>
            </a:r>
            <a:r>
              <a:rPr lang="en-US" dirty="0"/>
              <a:t> in Hadoop MapReduce and converts the data into</a:t>
            </a:r>
            <a:r>
              <a:rPr lang="en-US" b="1" dirty="0">
                <a:hlinkClick r:id="rId4"/>
              </a:rPr>
              <a:t> </a:t>
            </a:r>
            <a:r>
              <a:rPr lang="en-US" b="1" dirty="0"/>
              <a:t>Key-Value pair </a:t>
            </a:r>
            <a:r>
              <a:rPr lang="en-US" dirty="0"/>
              <a:t>suitable for reading by the mapper. </a:t>
            </a:r>
          </a:p>
          <a:p>
            <a:pPr fontAlgn="base"/>
            <a:r>
              <a:rPr lang="en-US" dirty="0"/>
              <a:t>By default, it uses </a:t>
            </a:r>
            <a:r>
              <a:rPr lang="en-US" dirty="0" err="1"/>
              <a:t>TextInputFormat</a:t>
            </a:r>
            <a:r>
              <a:rPr lang="en-US" dirty="0"/>
              <a:t> for converting data into a key-value pair.</a:t>
            </a:r>
          </a:p>
          <a:p>
            <a:pPr fontAlgn="base"/>
            <a:r>
              <a:rPr lang="en-US" dirty="0"/>
              <a:t> RecordReader communicates with the InputSplit until the file reading is not completed. </a:t>
            </a:r>
          </a:p>
          <a:p>
            <a:pPr fontAlgn="base"/>
            <a:r>
              <a:rPr lang="en-US" dirty="0"/>
              <a:t>It assigns byte offset (unique number) to each line present in the file for record identification. </a:t>
            </a:r>
          </a:p>
          <a:p>
            <a:pPr fontAlgn="base"/>
            <a:r>
              <a:rPr lang="en-US" dirty="0"/>
              <a:t>These key-value pairs are sent to the mapper for further processing.</a:t>
            </a:r>
          </a:p>
          <a:p>
            <a:pPr fontAlgn="base"/>
            <a:endParaRPr lang="en-US" dirty="0"/>
          </a:p>
          <a:p>
            <a:pPr marL="0" indent="0" fontAlgn="base">
              <a:buNone/>
            </a:pPr>
            <a:r>
              <a:rPr lang="en-US" b="1" dirty="0"/>
              <a:t>Mapper</a:t>
            </a:r>
          </a:p>
          <a:p>
            <a:pPr fontAlgn="base"/>
            <a:r>
              <a:rPr lang="en-US" dirty="0"/>
              <a:t>It processes each input record (from RecordReader) and generates new key-value pair, and this key-value pair generated by Mapper is completely different from the input pair, business logic is applied.</a:t>
            </a:r>
          </a:p>
          <a:p>
            <a:pPr fontAlgn="base"/>
            <a:r>
              <a:rPr lang="en-US" dirty="0"/>
              <a:t> The output of Mapper is also known as intermediate output which is written to the local disk. </a:t>
            </a:r>
          </a:p>
          <a:p>
            <a:pPr fontAlgn="base"/>
            <a:r>
              <a:rPr lang="en-US" dirty="0"/>
              <a:t>The output of the Mapper is not stored on HDFS as this is temporary data and writing on HDFS will create unnecessary copies (also HDFS is a high latency system). </a:t>
            </a:r>
          </a:p>
          <a:p>
            <a:pPr fontAlgn="base"/>
            <a:r>
              <a:rPr lang="en-US" dirty="0"/>
              <a:t>Mappers output is passed to the combiner(optional) for further process.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093370513"/>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 Internals</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6" name="Rectangle: Rounded Corners 5">
            <a:extLst>
              <a:ext uri="{FF2B5EF4-FFF2-40B4-BE49-F238E27FC236}">
                <a16:creationId xmlns:a16="http://schemas.microsoft.com/office/drawing/2014/main" id="{271763DE-6147-4694-B6AD-9B351CC20F0D}"/>
              </a:ext>
            </a:extLst>
          </p:cNvPr>
          <p:cNvSpPr/>
          <p:nvPr/>
        </p:nvSpPr>
        <p:spPr>
          <a:xfrm>
            <a:off x="81280" y="146304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Input Format</a:t>
            </a:r>
          </a:p>
        </p:txBody>
      </p:sp>
      <p:sp>
        <p:nvSpPr>
          <p:cNvPr id="8" name="Rectangle: Rounded Corners 7">
            <a:extLst>
              <a:ext uri="{FF2B5EF4-FFF2-40B4-BE49-F238E27FC236}">
                <a16:creationId xmlns:a16="http://schemas.microsoft.com/office/drawing/2014/main" id="{3663AA8B-8190-40E2-ADD7-9557616AA7C7}"/>
              </a:ext>
            </a:extLst>
          </p:cNvPr>
          <p:cNvSpPr/>
          <p:nvPr/>
        </p:nvSpPr>
        <p:spPr>
          <a:xfrm>
            <a:off x="11236960" y="1239520"/>
            <a:ext cx="904240" cy="3931920"/>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Output Format</a:t>
            </a:r>
          </a:p>
        </p:txBody>
      </p:sp>
      <p:sp>
        <p:nvSpPr>
          <p:cNvPr id="9" name="Rectangle: Rounded Corners 8">
            <a:extLst>
              <a:ext uri="{FF2B5EF4-FFF2-40B4-BE49-F238E27FC236}">
                <a16:creationId xmlns:a16="http://schemas.microsoft.com/office/drawing/2014/main" id="{1B20BB5F-8A9E-4A84-9EBC-64D2724BA62B}"/>
              </a:ext>
            </a:extLst>
          </p:cNvPr>
          <p:cNvSpPr/>
          <p:nvPr/>
        </p:nvSpPr>
        <p:spPr>
          <a:xfrm>
            <a:off x="8374380" y="1544320"/>
            <a:ext cx="1026160" cy="354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Shuffling and Sorting</a:t>
            </a:r>
          </a:p>
        </p:txBody>
      </p:sp>
      <p:sp>
        <p:nvSpPr>
          <p:cNvPr id="10" name="Rectangle: Rounded Corners 9">
            <a:extLst>
              <a:ext uri="{FF2B5EF4-FFF2-40B4-BE49-F238E27FC236}">
                <a16:creationId xmlns:a16="http://schemas.microsoft.com/office/drawing/2014/main" id="{8D48D7F9-FBF3-4F5E-9BDC-B75A0D8BB11B}"/>
              </a:ext>
            </a:extLst>
          </p:cNvPr>
          <p:cNvSpPr/>
          <p:nvPr/>
        </p:nvSpPr>
        <p:spPr>
          <a:xfrm>
            <a:off x="9822180" y="1804034"/>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Reducer</a:t>
            </a:r>
          </a:p>
        </p:txBody>
      </p:sp>
      <p:sp>
        <p:nvSpPr>
          <p:cNvPr id="11" name="Rectangle: Rounded Corners 10">
            <a:extLst>
              <a:ext uri="{FF2B5EF4-FFF2-40B4-BE49-F238E27FC236}">
                <a16:creationId xmlns:a16="http://schemas.microsoft.com/office/drawing/2014/main" id="{801FD480-7F3C-4C8E-AA2C-065A5D4D0405}"/>
              </a:ext>
            </a:extLst>
          </p:cNvPr>
          <p:cNvSpPr/>
          <p:nvPr/>
        </p:nvSpPr>
        <p:spPr>
          <a:xfrm>
            <a:off x="9822180" y="3819527"/>
            <a:ext cx="1026160" cy="863600"/>
          </a:xfrm>
          <a:prstGeom prst="roundRect">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Reducer</a:t>
            </a:r>
          </a:p>
        </p:txBody>
      </p:sp>
      <p:sp>
        <p:nvSpPr>
          <p:cNvPr id="12" name="Rectangle: Rounded Corners 11">
            <a:extLst>
              <a:ext uri="{FF2B5EF4-FFF2-40B4-BE49-F238E27FC236}">
                <a16:creationId xmlns:a16="http://schemas.microsoft.com/office/drawing/2014/main" id="{9E2128D0-44E2-49AA-8B4A-23CE6563977B}"/>
              </a:ext>
            </a:extLst>
          </p:cNvPr>
          <p:cNvSpPr/>
          <p:nvPr/>
        </p:nvSpPr>
        <p:spPr>
          <a:xfrm>
            <a:off x="1351280" y="1717040"/>
            <a:ext cx="99822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13" name="Rectangle: Rounded Corners 12">
            <a:extLst>
              <a:ext uri="{FF2B5EF4-FFF2-40B4-BE49-F238E27FC236}">
                <a16:creationId xmlns:a16="http://schemas.microsoft.com/office/drawing/2014/main" id="{E20688C3-F042-4FB0-BFAF-366035C18149}"/>
              </a:ext>
            </a:extLst>
          </p:cNvPr>
          <p:cNvSpPr/>
          <p:nvPr/>
        </p:nvSpPr>
        <p:spPr>
          <a:xfrm>
            <a:off x="2661920" y="1717039"/>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14" name="Rectangle: Rounded Corners 13">
            <a:extLst>
              <a:ext uri="{FF2B5EF4-FFF2-40B4-BE49-F238E27FC236}">
                <a16:creationId xmlns:a16="http://schemas.microsoft.com/office/drawing/2014/main" id="{B38B4DC1-F6EE-48D6-AE30-4E84C554BA5D}"/>
              </a:ext>
            </a:extLst>
          </p:cNvPr>
          <p:cNvSpPr/>
          <p:nvPr/>
        </p:nvSpPr>
        <p:spPr>
          <a:xfrm>
            <a:off x="5445760" y="1717039"/>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15" name="Rectangle: Rounded Corners 14">
            <a:extLst>
              <a:ext uri="{FF2B5EF4-FFF2-40B4-BE49-F238E27FC236}">
                <a16:creationId xmlns:a16="http://schemas.microsoft.com/office/drawing/2014/main" id="{B7338365-23AA-48CD-9598-D8B7F03AAC22}"/>
              </a:ext>
            </a:extLst>
          </p:cNvPr>
          <p:cNvSpPr/>
          <p:nvPr/>
        </p:nvSpPr>
        <p:spPr>
          <a:xfrm>
            <a:off x="6736080" y="1717040"/>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16" name="Rectangle: Rounded Corners 15">
            <a:extLst>
              <a:ext uri="{FF2B5EF4-FFF2-40B4-BE49-F238E27FC236}">
                <a16:creationId xmlns:a16="http://schemas.microsoft.com/office/drawing/2014/main" id="{C23DAE97-B19F-467C-83F1-F6E571A8C9CF}"/>
              </a:ext>
            </a:extLst>
          </p:cNvPr>
          <p:cNvSpPr/>
          <p:nvPr/>
        </p:nvSpPr>
        <p:spPr>
          <a:xfrm>
            <a:off x="4325620" y="1717039"/>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18" name="Straight Arrow Connector 17">
            <a:extLst>
              <a:ext uri="{FF2B5EF4-FFF2-40B4-BE49-F238E27FC236}">
                <a16:creationId xmlns:a16="http://schemas.microsoft.com/office/drawing/2014/main" id="{AC01FFE0-0263-41D4-A1DD-4106FBBDE6B1}"/>
              </a:ext>
            </a:extLst>
          </p:cNvPr>
          <p:cNvCxnSpPr>
            <a:cxnSpLocks/>
            <a:endCxn id="12" idx="1"/>
          </p:cNvCxnSpPr>
          <p:nvPr/>
        </p:nvCxnSpPr>
        <p:spPr>
          <a:xfrm>
            <a:off x="985520" y="1945958"/>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D2CB274-72A0-4416-A817-F66F142958A3}"/>
              </a:ext>
            </a:extLst>
          </p:cNvPr>
          <p:cNvSpPr/>
          <p:nvPr/>
        </p:nvSpPr>
        <p:spPr>
          <a:xfrm>
            <a:off x="1026160" y="5913120"/>
            <a:ext cx="10154920" cy="457825"/>
          </a:xfrm>
          <a:prstGeom prst="roundRect">
            <a:avLst/>
          </a:prstGeom>
          <a:solidFill>
            <a:srgbClr val="30B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HDFS</a:t>
            </a:r>
          </a:p>
        </p:txBody>
      </p:sp>
      <p:cxnSp>
        <p:nvCxnSpPr>
          <p:cNvPr id="24" name="Connector: Elbow 23">
            <a:extLst>
              <a:ext uri="{FF2B5EF4-FFF2-40B4-BE49-F238E27FC236}">
                <a16:creationId xmlns:a16="http://schemas.microsoft.com/office/drawing/2014/main" id="{EFC2DAAD-001A-4B91-99BB-C7E2F45E25D5}"/>
              </a:ext>
            </a:extLst>
          </p:cNvPr>
          <p:cNvCxnSpPr>
            <a:cxnSpLocks/>
            <a:stCxn id="6" idx="2"/>
            <a:endCxn id="20" idx="1"/>
          </p:cNvCxnSpPr>
          <p:nvPr/>
        </p:nvCxnSpPr>
        <p:spPr>
          <a:xfrm rot="16200000" flipH="1">
            <a:off x="406244" y="5522116"/>
            <a:ext cx="747073"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E562086-D5DA-41FC-BC70-EDA392354183}"/>
              </a:ext>
            </a:extLst>
          </p:cNvPr>
          <p:cNvCxnSpPr>
            <a:cxnSpLocks/>
            <a:stCxn id="8" idx="2"/>
            <a:endCxn id="20" idx="3"/>
          </p:cNvCxnSpPr>
          <p:nvPr/>
        </p:nvCxnSpPr>
        <p:spPr>
          <a:xfrm rot="5400000">
            <a:off x="10949784" y="5402736"/>
            <a:ext cx="970593" cy="5080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1355F0-3ACF-47E4-80F5-55AD305F6755}"/>
              </a:ext>
            </a:extLst>
          </p:cNvPr>
          <p:cNvCxnSpPr>
            <a:cxnSpLocks/>
          </p:cNvCxnSpPr>
          <p:nvPr/>
        </p:nvCxnSpPr>
        <p:spPr>
          <a:xfrm>
            <a:off x="10335260" y="2865120"/>
            <a:ext cx="0" cy="76200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192194-78FB-4359-8BEF-48809394661A}"/>
              </a:ext>
            </a:extLst>
          </p:cNvPr>
          <p:cNvCxnSpPr>
            <a:cxnSpLocks/>
            <a:stCxn id="12" idx="3"/>
            <a:endCxn id="13" idx="1"/>
          </p:cNvCxnSpPr>
          <p:nvPr/>
        </p:nvCxnSpPr>
        <p:spPr>
          <a:xfrm flipV="1">
            <a:off x="2349500" y="1945957"/>
            <a:ext cx="31242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DA7FCD-5213-4896-84E7-F4E9E27A33FD}"/>
              </a:ext>
            </a:extLst>
          </p:cNvPr>
          <p:cNvCxnSpPr>
            <a:cxnSpLocks/>
          </p:cNvCxnSpPr>
          <p:nvPr/>
        </p:nvCxnSpPr>
        <p:spPr>
          <a:xfrm>
            <a:off x="397256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40BB37-0B0C-4ADE-AD83-EFFD1D8AA24E}"/>
              </a:ext>
            </a:extLst>
          </p:cNvPr>
          <p:cNvCxnSpPr>
            <a:cxnSpLocks/>
            <a:endCxn id="14" idx="1"/>
          </p:cNvCxnSpPr>
          <p:nvPr/>
        </p:nvCxnSpPr>
        <p:spPr>
          <a:xfrm>
            <a:off x="5138420" y="1945956"/>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A3DFCA-D6DD-431B-806F-C9368EB16A1A}"/>
              </a:ext>
            </a:extLst>
          </p:cNvPr>
          <p:cNvCxnSpPr>
            <a:cxnSpLocks/>
          </p:cNvCxnSpPr>
          <p:nvPr/>
        </p:nvCxnSpPr>
        <p:spPr>
          <a:xfrm>
            <a:off x="6395720" y="1945956"/>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6C9BF9-1132-4BC0-8ACE-878A1AE58124}"/>
              </a:ext>
            </a:extLst>
          </p:cNvPr>
          <p:cNvCxnSpPr>
            <a:stCxn id="15" idx="3"/>
          </p:cNvCxnSpPr>
          <p:nvPr/>
        </p:nvCxnSpPr>
        <p:spPr>
          <a:xfrm>
            <a:off x="7762240" y="1945958"/>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E35296-9274-4EEA-8F16-6AEA6AC79851}"/>
              </a:ext>
            </a:extLst>
          </p:cNvPr>
          <p:cNvSpPr/>
          <p:nvPr/>
        </p:nvSpPr>
        <p:spPr>
          <a:xfrm>
            <a:off x="1343660" y="2743835"/>
            <a:ext cx="98806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44" name="Rectangle: Rounded Corners 43">
            <a:extLst>
              <a:ext uri="{FF2B5EF4-FFF2-40B4-BE49-F238E27FC236}">
                <a16:creationId xmlns:a16="http://schemas.microsoft.com/office/drawing/2014/main" id="{A73B9417-3AAB-493C-B531-08C69006511D}"/>
              </a:ext>
            </a:extLst>
          </p:cNvPr>
          <p:cNvSpPr/>
          <p:nvPr/>
        </p:nvSpPr>
        <p:spPr>
          <a:xfrm>
            <a:off x="2654300" y="2743834"/>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45" name="Rectangle: Rounded Corners 44">
            <a:extLst>
              <a:ext uri="{FF2B5EF4-FFF2-40B4-BE49-F238E27FC236}">
                <a16:creationId xmlns:a16="http://schemas.microsoft.com/office/drawing/2014/main" id="{4F77DBE0-DBD0-46C2-9188-8B1DABE8DE1D}"/>
              </a:ext>
            </a:extLst>
          </p:cNvPr>
          <p:cNvSpPr/>
          <p:nvPr/>
        </p:nvSpPr>
        <p:spPr>
          <a:xfrm>
            <a:off x="5438140" y="2743834"/>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46" name="Rectangle: Rounded Corners 45">
            <a:extLst>
              <a:ext uri="{FF2B5EF4-FFF2-40B4-BE49-F238E27FC236}">
                <a16:creationId xmlns:a16="http://schemas.microsoft.com/office/drawing/2014/main" id="{7C6C6690-7B13-4D61-99F5-41DB37612C3D}"/>
              </a:ext>
            </a:extLst>
          </p:cNvPr>
          <p:cNvSpPr/>
          <p:nvPr/>
        </p:nvSpPr>
        <p:spPr>
          <a:xfrm>
            <a:off x="6728460" y="2743835"/>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47" name="Rectangle: Rounded Corners 46">
            <a:extLst>
              <a:ext uri="{FF2B5EF4-FFF2-40B4-BE49-F238E27FC236}">
                <a16:creationId xmlns:a16="http://schemas.microsoft.com/office/drawing/2014/main" id="{E574319C-A343-459E-8D04-C14E32F96FA1}"/>
              </a:ext>
            </a:extLst>
          </p:cNvPr>
          <p:cNvSpPr/>
          <p:nvPr/>
        </p:nvSpPr>
        <p:spPr>
          <a:xfrm>
            <a:off x="4318000" y="2743834"/>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48" name="Straight Arrow Connector 47">
            <a:extLst>
              <a:ext uri="{FF2B5EF4-FFF2-40B4-BE49-F238E27FC236}">
                <a16:creationId xmlns:a16="http://schemas.microsoft.com/office/drawing/2014/main" id="{6A780141-CA88-49D2-8C7B-517C9F4F97A6}"/>
              </a:ext>
            </a:extLst>
          </p:cNvPr>
          <p:cNvCxnSpPr>
            <a:cxnSpLocks/>
            <a:endCxn id="43" idx="1"/>
          </p:cNvCxnSpPr>
          <p:nvPr/>
        </p:nvCxnSpPr>
        <p:spPr>
          <a:xfrm>
            <a:off x="977900" y="2972753"/>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71C3C08-244D-4CA2-996C-3BFE620FBD44}"/>
              </a:ext>
            </a:extLst>
          </p:cNvPr>
          <p:cNvCxnSpPr>
            <a:cxnSpLocks/>
            <a:stCxn id="43" idx="3"/>
            <a:endCxn id="44" idx="1"/>
          </p:cNvCxnSpPr>
          <p:nvPr/>
        </p:nvCxnSpPr>
        <p:spPr>
          <a:xfrm flipV="1">
            <a:off x="2331720" y="2972752"/>
            <a:ext cx="32258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14BECCE-0AED-46B2-AFD9-B69E44BFD991}"/>
              </a:ext>
            </a:extLst>
          </p:cNvPr>
          <p:cNvCxnSpPr>
            <a:cxnSpLocks/>
          </p:cNvCxnSpPr>
          <p:nvPr/>
        </p:nvCxnSpPr>
        <p:spPr>
          <a:xfrm>
            <a:off x="396494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8D74E6-7647-4A58-A62E-951D95D79DA2}"/>
              </a:ext>
            </a:extLst>
          </p:cNvPr>
          <p:cNvCxnSpPr>
            <a:cxnSpLocks/>
            <a:endCxn id="45" idx="1"/>
          </p:cNvCxnSpPr>
          <p:nvPr/>
        </p:nvCxnSpPr>
        <p:spPr>
          <a:xfrm>
            <a:off x="5130800" y="2972751"/>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CE2B3-A31F-4E83-911F-86B4C9E351A5}"/>
              </a:ext>
            </a:extLst>
          </p:cNvPr>
          <p:cNvCxnSpPr>
            <a:cxnSpLocks/>
          </p:cNvCxnSpPr>
          <p:nvPr/>
        </p:nvCxnSpPr>
        <p:spPr>
          <a:xfrm>
            <a:off x="6388100" y="2972751"/>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5E2B0D-FE6D-4DBF-89BF-AD2038F4310E}"/>
              </a:ext>
            </a:extLst>
          </p:cNvPr>
          <p:cNvCxnSpPr>
            <a:stCxn id="46" idx="3"/>
          </p:cNvCxnSpPr>
          <p:nvPr/>
        </p:nvCxnSpPr>
        <p:spPr>
          <a:xfrm>
            <a:off x="7754620" y="2972753"/>
            <a:ext cx="612140" cy="380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1D4169F-3201-4BE2-B375-2714B19EBBAB}"/>
              </a:ext>
            </a:extLst>
          </p:cNvPr>
          <p:cNvSpPr/>
          <p:nvPr/>
        </p:nvSpPr>
        <p:spPr>
          <a:xfrm>
            <a:off x="1343660" y="4856479"/>
            <a:ext cx="1003300" cy="457835"/>
          </a:xfrm>
          <a:prstGeom prst="roundRect">
            <a:avLst/>
          </a:prstGeom>
          <a:solidFill>
            <a:srgbClr val="34D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InputSplit</a:t>
            </a:r>
          </a:p>
        </p:txBody>
      </p:sp>
      <p:sp>
        <p:nvSpPr>
          <p:cNvPr id="55" name="Rectangle: Rounded Corners 54">
            <a:extLst>
              <a:ext uri="{FF2B5EF4-FFF2-40B4-BE49-F238E27FC236}">
                <a16:creationId xmlns:a16="http://schemas.microsoft.com/office/drawing/2014/main" id="{C3BEAC5D-449C-468A-8200-8D952AB4DC22}"/>
              </a:ext>
            </a:extLst>
          </p:cNvPr>
          <p:cNvSpPr/>
          <p:nvPr/>
        </p:nvSpPr>
        <p:spPr>
          <a:xfrm>
            <a:off x="2654300" y="4856478"/>
            <a:ext cx="1310640" cy="4578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RecordReader</a:t>
            </a:r>
          </a:p>
        </p:txBody>
      </p:sp>
      <p:sp>
        <p:nvSpPr>
          <p:cNvPr id="56" name="Rectangle: Rounded Corners 55">
            <a:extLst>
              <a:ext uri="{FF2B5EF4-FFF2-40B4-BE49-F238E27FC236}">
                <a16:creationId xmlns:a16="http://schemas.microsoft.com/office/drawing/2014/main" id="{893A473A-3CBD-48A6-B958-C4085EDB71E6}"/>
              </a:ext>
            </a:extLst>
          </p:cNvPr>
          <p:cNvSpPr/>
          <p:nvPr/>
        </p:nvSpPr>
        <p:spPr>
          <a:xfrm>
            <a:off x="5438140" y="4856478"/>
            <a:ext cx="949960" cy="457836"/>
          </a:xfrm>
          <a:prstGeom prst="roundRect">
            <a:avLst/>
          </a:prstGeom>
          <a:solidFill>
            <a:srgbClr val="F96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Combiner</a:t>
            </a:r>
          </a:p>
        </p:txBody>
      </p:sp>
      <p:sp>
        <p:nvSpPr>
          <p:cNvPr id="57" name="Rectangle: Rounded Corners 56">
            <a:extLst>
              <a:ext uri="{FF2B5EF4-FFF2-40B4-BE49-F238E27FC236}">
                <a16:creationId xmlns:a16="http://schemas.microsoft.com/office/drawing/2014/main" id="{619E0048-8CF6-4398-9B0B-3987BB301A94}"/>
              </a:ext>
            </a:extLst>
          </p:cNvPr>
          <p:cNvSpPr/>
          <p:nvPr/>
        </p:nvSpPr>
        <p:spPr>
          <a:xfrm>
            <a:off x="6728460" y="4856479"/>
            <a:ext cx="1026160" cy="45783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Partitioner</a:t>
            </a:r>
          </a:p>
        </p:txBody>
      </p:sp>
      <p:sp>
        <p:nvSpPr>
          <p:cNvPr id="58" name="Rectangle: Rounded Corners 57">
            <a:extLst>
              <a:ext uri="{FF2B5EF4-FFF2-40B4-BE49-F238E27FC236}">
                <a16:creationId xmlns:a16="http://schemas.microsoft.com/office/drawing/2014/main" id="{0C861FD1-37B6-461C-A55C-D1B61F1E6D66}"/>
              </a:ext>
            </a:extLst>
          </p:cNvPr>
          <p:cNvSpPr/>
          <p:nvPr/>
        </p:nvSpPr>
        <p:spPr>
          <a:xfrm>
            <a:off x="4318000" y="4856478"/>
            <a:ext cx="812800" cy="4578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Mapper</a:t>
            </a:r>
          </a:p>
        </p:txBody>
      </p:sp>
      <p:cxnSp>
        <p:nvCxnSpPr>
          <p:cNvPr id="59" name="Straight Arrow Connector 58">
            <a:extLst>
              <a:ext uri="{FF2B5EF4-FFF2-40B4-BE49-F238E27FC236}">
                <a16:creationId xmlns:a16="http://schemas.microsoft.com/office/drawing/2014/main" id="{B181E270-0CC3-42D7-8548-A34DE188FCAE}"/>
              </a:ext>
            </a:extLst>
          </p:cNvPr>
          <p:cNvCxnSpPr>
            <a:cxnSpLocks/>
            <a:endCxn id="54" idx="1"/>
          </p:cNvCxnSpPr>
          <p:nvPr/>
        </p:nvCxnSpPr>
        <p:spPr>
          <a:xfrm>
            <a:off x="977900" y="5085397"/>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F832C7-53E3-438C-839B-C63E8E056570}"/>
              </a:ext>
            </a:extLst>
          </p:cNvPr>
          <p:cNvCxnSpPr>
            <a:cxnSpLocks/>
            <a:stCxn id="54" idx="3"/>
            <a:endCxn id="55" idx="1"/>
          </p:cNvCxnSpPr>
          <p:nvPr/>
        </p:nvCxnSpPr>
        <p:spPr>
          <a:xfrm flipV="1">
            <a:off x="2346960" y="5085396"/>
            <a:ext cx="30734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7A79FC2-FC69-44C4-8004-066116A2072C}"/>
              </a:ext>
            </a:extLst>
          </p:cNvPr>
          <p:cNvCxnSpPr>
            <a:cxnSpLocks/>
          </p:cNvCxnSpPr>
          <p:nvPr/>
        </p:nvCxnSpPr>
        <p:spPr>
          <a:xfrm>
            <a:off x="396494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83D022C-9EA2-4F22-BE21-6628AA774011}"/>
              </a:ext>
            </a:extLst>
          </p:cNvPr>
          <p:cNvCxnSpPr>
            <a:cxnSpLocks/>
            <a:endCxn id="56" idx="1"/>
          </p:cNvCxnSpPr>
          <p:nvPr/>
        </p:nvCxnSpPr>
        <p:spPr>
          <a:xfrm>
            <a:off x="5130800" y="5085395"/>
            <a:ext cx="3073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1A2050-3719-4387-8291-41BFB04B1299}"/>
              </a:ext>
            </a:extLst>
          </p:cNvPr>
          <p:cNvCxnSpPr>
            <a:cxnSpLocks/>
          </p:cNvCxnSpPr>
          <p:nvPr/>
        </p:nvCxnSpPr>
        <p:spPr>
          <a:xfrm>
            <a:off x="6388100" y="5085395"/>
            <a:ext cx="3657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6A43812-8677-4BDE-8CB7-F3C8E4F9EF57}"/>
              </a:ext>
            </a:extLst>
          </p:cNvPr>
          <p:cNvCxnSpPr>
            <a:cxnSpLocks/>
            <a:stCxn id="57" idx="3"/>
          </p:cNvCxnSpPr>
          <p:nvPr/>
        </p:nvCxnSpPr>
        <p:spPr>
          <a:xfrm flipV="1">
            <a:off x="7754620" y="4442936"/>
            <a:ext cx="589280" cy="642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3641C2-7D1F-4A8E-936F-E4C860F9C097}"/>
              </a:ext>
            </a:extLst>
          </p:cNvPr>
          <p:cNvCxnSpPr>
            <a:cxnSpLocks/>
          </p:cNvCxnSpPr>
          <p:nvPr/>
        </p:nvCxnSpPr>
        <p:spPr>
          <a:xfrm>
            <a:off x="1798320" y="3799840"/>
            <a:ext cx="0" cy="568960"/>
          </a:xfrm>
          <a:prstGeom prst="line">
            <a:avLst/>
          </a:prstGeom>
          <a:ln w="2857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7E993-6793-456F-B8D8-BBA5695D7D1A}"/>
              </a:ext>
            </a:extLst>
          </p:cNvPr>
          <p:cNvCxnSpPr>
            <a:cxnSpLocks/>
          </p:cNvCxnSpPr>
          <p:nvPr/>
        </p:nvCxnSpPr>
        <p:spPr>
          <a:xfrm>
            <a:off x="9400540" y="21748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2F445AC-7CFE-423F-8FD3-25CE069F2159}"/>
              </a:ext>
            </a:extLst>
          </p:cNvPr>
          <p:cNvCxnSpPr>
            <a:cxnSpLocks/>
          </p:cNvCxnSpPr>
          <p:nvPr/>
        </p:nvCxnSpPr>
        <p:spPr>
          <a:xfrm>
            <a:off x="9400540" y="4257674"/>
            <a:ext cx="4216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32DC0A-41C1-4C65-8848-1B4F36C2C063}"/>
              </a:ext>
            </a:extLst>
          </p:cNvPr>
          <p:cNvCxnSpPr>
            <a:cxnSpLocks/>
          </p:cNvCxnSpPr>
          <p:nvPr/>
        </p:nvCxnSpPr>
        <p:spPr>
          <a:xfrm>
            <a:off x="10838180" y="2195354"/>
            <a:ext cx="398780" cy="360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3D6C35-F967-4F39-B13D-404E1B7F3CE2}"/>
              </a:ext>
            </a:extLst>
          </p:cNvPr>
          <p:cNvCxnSpPr>
            <a:cxnSpLocks/>
          </p:cNvCxnSpPr>
          <p:nvPr/>
        </p:nvCxnSpPr>
        <p:spPr>
          <a:xfrm flipV="1">
            <a:off x="10838180" y="3897627"/>
            <a:ext cx="398780" cy="354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02C98F3-5063-4D0E-AB8B-F5CE81B559F0}"/>
              </a:ext>
            </a:extLst>
          </p:cNvPr>
          <p:cNvSpPr/>
          <p:nvPr/>
        </p:nvSpPr>
        <p:spPr>
          <a:xfrm>
            <a:off x="135860" y="5557050"/>
            <a:ext cx="998220" cy="323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InputFiles</a:t>
            </a:r>
          </a:p>
        </p:txBody>
      </p:sp>
      <p:sp>
        <p:nvSpPr>
          <p:cNvPr id="106" name="Rectangle: Rounded Corners 105">
            <a:extLst>
              <a:ext uri="{FF2B5EF4-FFF2-40B4-BE49-F238E27FC236}">
                <a16:creationId xmlns:a16="http://schemas.microsoft.com/office/drawing/2014/main" id="{17557CAA-E36D-45C2-9738-23D0C6A6FD7E}"/>
              </a:ext>
            </a:extLst>
          </p:cNvPr>
          <p:cNvSpPr/>
          <p:nvPr/>
        </p:nvSpPr>
        <p:spPr>
          <a:xfrm>
            <a:off x="11047228" y="5466332"/>
            <a:ext cx="1172713" cy="3231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OutputFiles</a:t>
            </a:r>
          </a:p>
        </p:txBody>
      </p:sp>
      <p:sp>
        <p:nvSpPr>
          <p:cNvPr id="107" name="Speech Bubble: Oval 106">
            <a:extLst>
              <a:ext uri="{FF2B5EF4-FFF2-40B4-BE49-F238E27FC236}">
                <a16:creationId xmlns:a16="http://schemas.microsoft.com/office/drawing/2014/main" id="{13D4ACBE-D73C-4AA3-BF6A-CB2554089C58}"/>
              </a:ext>
            </a:extLst>
          </p:cNvPr>
          <p:cNvSpPr/>
          <p:nvPr/>
        </p:nvSpPr>
        <p:spPr>
          <a:xfrm>
            <a:off x="5364480" y="291148"/>
            <a:ext cx="1503680" cy="871012"/>
          </a:xfrm>
          <a:prstGeom prst="wedgeEllipseCallout">
            <a:avLst>
              <a:gd name="adj1" fmla="val -56655"/>
              <a:gd name="adj2" fmla="val 129525"/>
            </a:avLst>
          </a:prstGeom>
          <a:solidFill>
            <a:srgbClr val="5472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Intermediate Key-value pair</a:t>
            </a:r>
          </a:p>
        </p:txBody>
      </p:sp>
    </p:spTree>
    <p:extLst>
      <p:ext uri="{BB962C8B-B14F-4D97-AF65-F5344CB8AC3E}">
        <p14:creationId xmlns:p14="http://schemas.microsoft.com/office/powerpoint/2010/main" val="2145887395"/>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 MapReduce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fontScale="77500" lnSpcReduction="20000"/>
          </a:bodyPr>
          <a:lstStyle/>
          <a:p>
            <a:pPr marL="0" indent="0" fontAlgn="base">
              <a:buNone/>
            </a:pPr>
            <a:r>
              <a:rPr lang="en-US" b="1" dirty="0"/>
              <a:t>Combiner</a:t>
            </a:r>
          </a:p>
          <a:p>
            <a:pPr fontAlgn="base"/>
            <a:r>
              <a:rPr lang="en-US" dirty="0"/>
              <a:t>The combiner is also known as ‘Mini-reducer’. </a:t>
            </a:r>
          </a:p>
          <a:p>
            <a:pPr fontAlgn="base"/>
            <a:r>
              <a:rPr lang="en-US" dirty="0"/>
              <a:t>Combiner performs local aggregation on the mappers’ output, which helps to minimize the data transfer between mapper and </a:t>
            </a:r>
            <a:r>
              <a:rPr lang="en-US" b="1" dirty="0"/>
              <a:t>reducer</a:t>
            </a:r>
            <a:r>
              <a:rPr lang="en-US" dirty="0"/>
              <a:t> .</a:t>
            </a:r>
          </a:p>
          <a:p>
            <a:pPr fontAlgn="base"/>
            <a:r>
              <a:rPr lang="en-US" dirty="0"/>
              <a:t>Once the combiner functionality is executed, the output is then passed to the partitioner for further work.</a:t>
            </a:r>
          </a:p>
          <a:p>
            <a:pPr marL="0" indent="0" fontAlgn="base">
              <a:buNone/>
            </a:pPr>
            <a:endParaRPr lang="en-US" dirty="0"/>
          </a:p>
          <a:p>
            <a:pPr marL="0" indent="0" fontAlgn="base">
              <a:buNone/>
            </a:pPr>
            <a:r>
              <a:rPr lang="en-US" dirty="0"/>
              <a:t> </a:t>
            </a:r>
            <a:r>
              <a:rPr lang="en-US" b="1" dirty="0"/>
              <a:t>Partitioner</a:t>
            </a:r>
          </a:p>
          <a:p>
            <a:pPr fontAlgn="base"/>
            <a:r>
              <a:rPr lang="en-US" b="1" dirty="0"/>
              <a:t>Partitioner</a:t>
            </a:r>
            <a:r>
              <a:rPr lang="en-US" dirty="0"/>
              <a:t> comes into the picture if we are working on more than one reducer (for one reducer partitioner is not used).</a:t>
            </a:r>
          </a:p>
          <a:p>
            <a:pPr fontAlgn="base"/>
            <a:r>
              <a:rPr lang="en-US" dirty="0"/>
              <a:t>Partitioner takes the output from combiners and performs partitioning. Partitioning of output takes place based on the key and then sorted. By hash function, key (or a subset of the key) is used to derive the partition.</a:t>
            </a:r>
          </a:p>
          <a:p>
            <a:pPr fontAlgn="base"/>
            <a:r>
              <a:rPr lang="en-US" dirty="0"/>
              <a:t>According to the key value in MapReduce, each combiner output is partitioned, and a record having the same key value goes into the same partition, and then each partition is sent to a reducer. Partitioning allows even distribution of the map output over the reducer. </a:t>
            </a:r>
          </a:p>
        </p:txBody>
      </p:sp>
      <p:pic>
        <p:nvPicPr>
          <p:cNvPr id="4" name="Audio 3">
            <a:hlinkClick r:id="" action="ppaction://media"/>
            <a:extLst>
              <a:ext uri="{FF2B5EF4-FFF2-40B4-BE49-F238E27FC236}">
                <a16:creationId xmlns:a16="http://schemas.microsoft.com/office/drawing/2014/main" id="{194C4060-8F23-4AD5-BD77-A256E74DAF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773712227"/>
      </p:ext>
    </p:extLst>
  </p:cSld>
  <p:clrMapOvr>
    <a:masterClrMapping/>
  </p:clrMapOvr>
  <mc:AlternateContent xmlns:mc="http://schemas.openxmlformats.org/markup-compatibility/2006" xmlns:p14="http://schemas.microsoft.com/office/powerpoint/2010/main">
    <mc:Choice Requires="p14">
      <p:transition spd="slow" p14:dur="2000" advTm="104404"/>
    </mc:Choice>
    <mc:Fallback xmlns="">
      <p:transition spd="slow" advTm="104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4777</TotalTime>
  <Words>515</Words>
  <Application>Microsoft Office PowerPoint</Application>
  <PresentationFormat>Widescreen</PresentationFormat>
  <Paragraphs>231</Paragraphs>
  <Slides>15</Slides>
  <Notes>0</Notes>
  <HiddenSlides>0</HiddenSlides>
  <MMClips>15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Hadoop Tutorial</vt:lpstr>
      <vt:lpstr>PowerPoint Presentation</vt:lpstr>
      <vt:lpstr>Hadoop MapReduce</vt:lpstr>
      <vt:lpstr>Hadoop MapReduce Internals</vt:lpstr>
      <vt:lpstr>Hadoop MapReduce</vt:lpstr>
      <vt:lpstr>Hadoop MapReduce Internals</vt:lpstr>
      <vt:lpstr>Hadoop MapReduce</vt:lpstr>
      <vt:lpstr>Hadoop MapReduce Internals</vt:lpstr>
      <vt:lpstr>Hadoop MapReduce</vt:lpstr>
      <vt:lpstr>Hadoop MapReduce Internals</vt:lpstr>
      <vt:lpstr>Hadoop MapReduce</vt:lpstr>
      <vt:lpstr>Hadoop MapReduce Internals</vt:lpstr>
      <vt:lpstr>Hadoop MapReduce</vt:lpstr>
      <vt:lpstr>Hadoop MapReduce Internals</vt:lpstr>
      <vt:lpstr>Hadoop MapReduce Conlusion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Tutorial</dc:title>
  <dc:creator>Viresh Kumar</dc:creator>
  <cp:lastModifiedBy>Viresh Kumar</cp:lastModifiedBy>
  <cp:revision>100</cp:revision>
  <dcterms:created xsi:type="dcterms:W3CDTF">2019-01-15T16:07:23Z</dcterms:created>
  <dcterms:modified xsi:type="dcterms:W3CDTF">2019-01-27T04:17:22Z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2019-01-15T16:09:44.3895198Z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