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4" r:id="rId3"/>
    <p:sldId id="280" r:id="rId4"/>
    <p:sldId id="281" r:id="rId5"/>
    <p:sldId id="282"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19-02-17T14:45:21.2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15931 8143 0,'-305'305'16,"102"-77"-8,26-76 1,101-101 3,-26 0 3,51-26-3,1 0 0,24-25-7,1 0 3,25-76 4,0-152-5,101-102 3,26 76 0,-25-25-3,25 51 2,-51 51-2,0 50 1,0 51 5,-25 25-4,-26 0-1,0-25 3,1 76-1,-1-25 0,-25-1 11,0 1 8,0 76 51,-101 228-69,-1 51-2,26-128 1,0-24 0,51-51 0,25-76 3,0-26-6,0 26 3,0-26 0,0 0-1,25 1 2,0-26-2,26 25 11,-26-25-7,1 0-5,-1 0 11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12/11/2023</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12/11/2023</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A121-0ADB-4D33-95FF-46E4B0D33C8A}"/>
              </a:ext>
            </a:extLst>
          </p:cNvPr>
          <p:cNvSpPr>
            <a:spLocks noGrp="1"/>
          </p:cNvSpPr>
          <p:nvPr>
            <p:ph type="ctrTitle"/>
          </p:nvPr>
        </p:nvSpPr>
        <p:spPr>
          <a:xfrm>
            <a:off x="526073" y="4496415"/>
            <a:ext cx="11139854" cy="930447"/>
          </a:xfrm>
        </p:spPr>
        <p:txBody>
          <a:bodyPr>
            <a:normAutofit/>
          </a:bodyPr>
          <a:lstStyle/>
          <a:p>
            <a:r>
              <a:rPr lang="en-US" sz="5400" b="1" dirty="0">
                <a:solidFill>
                  <a:srgbClr val="FFFFFF"/>
                </a:solidFill>
                <a:highlight>
                  <a:srgbClr val="000000"/>
                </a:highlight>
              </a:rPr>
              <a:t>Hadoop Scenario Based Questions</a:t>
            </a:r>
          </a:p>
        </p:txBody>
      </p:sp>
      <p:sp>
        <p:nvSpPr>
          <p:cNvPr id="3" name="Subtitle 2">
            <a:extLst>
              <a:ext uri="{FF2B5EF4-FFF2-40B4-BE49-F238E27FC236}">
                <a16:creationId xmlns:a16="http://schemas.microsoft.com/office/drawing/2014/main" id="{EFD93815-F7EF-4E19-A093-7B920DE764A5}"/>
              </a:ext>
            </a:extLst>
          </p:cNvPr>
          <p:cNvSpPr>
            <a:spLocks noGrp="1"/>
          </p:cNvSpPr>
          <p:nvPr>
            <p:ph type="subTitle" idx="1"/>
          </p:nvPr>
        </p:nvSpPr>
        <p:spPr>
          <a:xfrm>
            <a:off x="1350247" y="5658977"/>
            <a:ext cx="9144000" cy="420001"/>
          </a:xfrm>
        </p:spPr>
        <p:txBody>
          <a:bodyPr>
            <a:noAutofit/>
          </a:bodyPr>
          <a:lstStyle/>
          <a:p>
            <a:r>
              <a:rPr lang="en-US" sz="4800" b="1" dirty="0">
                <a:solidFill>
                  <a:srgbClr val="74E856"/>
                </a:solidFill>
                <a:highlight>
                  <a:srgbClr val="FF00FF"/>
                </a:highlight>
              </a:rPr>
              <a:t>Concurrent Read and Write</a:t>
            </a:r>
          </a:p>
        </p:txBody>
      </p:sp>
      <p:pic>
        <p:nvPicPr>
          <p:cNvPr id="5" name="Picture 4">
            <a:extLst>
              <a:ext uri="{FF2B5EF4-FFF2-40B4-BE49-F238E27FC236}">
                <a16:creationId xmlns:a16="http://schemas.microsoft.com/office/drawing/2014/main" id="{1CF7CB3E-2738-497B-BA29-597FF1AF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80" y="307731"/>
            <a:ext cx="3997637" cy="3997637"/>
          </a:xfrm>
          <a:prstGeom prst="rect">
            <a:avLst/>
          </a:prstGeom>
        </p:spPr>
      </p:pic>
      <p:pic>
        <p:nvPicPr>
          <p:cNvPr id="1026" name="Picture 2" descr="Image result for hadoop">
            <a:extLst>
              <a:ext uri="{FF2B5EF4-FFF2-40B4-BE49-F238E27FC236}">
                <a16:creationId xmlns:a16="http://schemas.microsoft.com/office/drawing/2014/main" id="{D2831393-074A-4025-9A42-0F1D46DE8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043" y="989022"/>
            <a:ext cx="5455917" cy="26350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06E2742-92D9-471E-8021-089C5C181F7F}"/>
                  </a:ext>
                </a:extLst>
              </p14:cNvPr>
              <p14:cNvContentPartPr/>
              <p14:nvPr/>
            </p14:nvContentPartPr>
            <p14:xfrm>
              <a:off x="5369760" y="2502360"/>
              <a:ext cx="365760" cy="730800"/>
            </p14:xfrm>
          </p:contentPart>
        </mc:Choice>
        <mc:Fallback xmlns="">
          <p:pic>
            <p:nvPicPr>
              <p:cNvPr id="6" name="Ink 5">
                <a:extLst>
                  <a:ext uri="{FF2B5EF4-FFF2-40B4-BE49-F238E27FC236}">
                    <a16:creationId xmlns:a16="http://schemas.microsoft.com/office/drawing/2014/main" id="{306E2742-92D9-471E-8021-089C5C181F7F}"/>
                  </a:ext>
                </a:extLst>
              </p:cNvPr>
              <p:cNvPicPr/>
              <p:nvPr/>
            </p:nvPicPr>
            <p:blipFill>
              <a:blip r:embed="rId7"/>
              <a:stretch>
                <a:fillRect/>
              </a:stretch>
            </p:blipFill>
            <p:spPr>
              <a:xfrm>
                <a:off x="5353920" y="2439000"/>
                <a:ext cx="397080" cy="857520"/>
              </a:xfrm>
              <a:prstGeom prst="rect">
                <a:avLst/>
              </a:prstGeom>
            </p:spPr>
          </p:pic>
        </mc:Fallback>
      </mc:AlternateContent>
    </p:spTree>
    <p:extLst>
      <p:ext uri="{BB962C8B-B14F-4D97-AF65-F5344CB8AC3E}">
        <p14:creationId xmlns:p14="http://schemas.microsoft.com/office/powerpoint/2010/main" val="2060513001"/>
      </p:ext>
    </p:extLst>
  </p:cSld>
  <p:clrMapOvr>
    <a:masterClrMapping/>
  </p:clrMapOvr>
  <mc:AlternateContent xmlns:mc="http://schemas.openxmlformats.org/markup-compatibility/2006" xmlns:p14="http://schemas.microsoft.com/office/powerpoint/2010/main">
    <mc:Choice Requires="p14">
      <p:transition spd="slow" p14:dur="2000" advTm="53165"/>
    </mc:Choice>
    <mc:Fallback xmlns="">
      <p:transition spd="slow" advTm="5316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3200" b="1" dirty="0"/>
              <a:t>Hadoop Scenarios Based Question</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sz="3200" b="1" dirty="0"/>
              <a:t>Suppose that Client-1 is uploading a file of 500MB into HDFS.</a:t>
            </a:r>
          </a:p>
          <a:p>
            <a:pPr marL="457200" lvl="1" indent="0">
              <a:buNone/>
            </a:pPr>
            <a:endParaRPr lang="en-US" sz="3200" b="1" dirty="0"/>
          </a:p>
          <a:p>
            <a:pPr marL="457200" lvl="1" indent="0">
              <a:buNone/>
            </a:pPr>
            <a:r>
              <a:rPr lang="en-US" sz="3200" b="1" dirty="0"/>
              <a:t>100MB of data is successfully uploaded into HDFS and another Client-2 wants to read the uploaded data while the upload is still in progress. </a:t>
            </a:r>
          </a:p>
          <a:p>
            <a:pPr marL="457200" lvl="1" indent="0">
              <a:buNone/>
            </a:pPr>
            <a:endParaRPr lang="en-US" sz="3200" b="1" dirty="0"/>
          </a:p>
          <a:p>
            <a:pPr marL="457200" lvl="1" indent="0">
              <a:buNone/>
            </a:pPr>
            <a:r>
              <a:rPr lang="en-US" sz="3200" b="1" dirty="0"/>
              <a:t>What will happen in such a scenario, will the 100 MB of data that is uploaded will it be displayed or Available to READ by Client-2</a:t>
            </a:r>
            <a:endParaRPr lang="en-US" sz="3200" dirty="0"/>
          </a:p>
        </p:txBody>
      </p:sp>
    </p:spTree>
    <p:extLst>
      <p:ext uri="{BB962C8B-B14F-4D97-AF65-F5344CB8AC3E}">
        <p14:creationId xmlns:p14="http://schemas.microsoft.com/office/powerpoint/2010/main" val="1355999221"/>
      </p:ext>
    </p:extLst>
  </p:cSld>
  <p:clrMapOvr>
    <a:masterClrMapping/>
  </p:clrMapOvr>
  <mc:AlternateContent xmlns:mc="http://schemas.openxmlformats.org/markup-compatibility/2006" xmlns:p14="http://schemas.microsoft.com/office/powerpoint/2010/main">
    <mc:Choice Requires="p14">
      <p:transition spd="slow" p14:dur="2000" advTm="130195"/>
    </mc:Choice>
    <mc:Fallback xmlns="">
      <p:transition spd="slow" advTm="1301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3200" b="1" dirty="0"/>
              <a:t>Hadoop Scenarios Based Question</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fontAlgn="base"/>
            <a:r>
              <a:rPr lang="en-US" dirty="0"/>
              <a:t>Although the default blocks size is 64 MB in Hadoop 1x and 128 MB in Hadoop 2x But in our scenario let us consider block size to be 100 MB, just for the simplicity of calculations.</a:t>
            </a:r>
          </a:p>
          <a:p>
            <a:pPr fontAlgn="base"/>
            <a:endParaRPr lang="en-US" dirty="0"/>
          </a:p>
          <a:p>
            <a:pPr fontAlgn="base"/>
            <a:r>
              <a:rPr lang="en-US" dirty="0"/>
              <a:t>So, by have a 100MB block size, this means that we are going to have 5 blocks for our 500MB of data which Client-1 is trying to write.</a:t>
            </a:r>
          </a:p>
          <a:p>
            <a:pPr fontAlgn="base"/>
            <a:endParaRPr lang="en-US" dirty="0"/>
          </a:p>
          <a:p>
            <a:pPr fontAlgn="base"/>
            <a:r>
              <a:rPr lang="en-US" dirty="0"/>
              <a:t>At the same time it will be replicated 3 times (default replication factor). </a:t>
            </a:r>
          </a:p>
          <a:p>
            <a:pPr fontAlgn="base"/>
            <a:endParaRPr lang="en-US" dirty="0"/>
          </a:p>
          <a:p>
            <a:pPr fontAlgn="base"/>
            <a:r>
              <a:rPr lang="en-US" dirty="0"/>
              <a:t>Let’s see with an example of how does a block is written to HDFS:</a:t>
            </a:r>
          </a:p>
          <a:p>
            <a:pPr marL="457200" lvl="1" indent="0">
              <a:buNone/>
            </a:pPr>
            <a:endParaRPr lang="en-US" dirty="0"/>
          </a:p>
        </p:txBody>
      </p:sp>
    </p:spTree>
    <p:extLst>
      <p:ext uri="{BB962C8B-B14F-4D97-AF65-F5344CB8AC3E}">
        <p14:creationId xmlns:p14="http://schemas.microsoft.com/office/powerpoint/2010/main" val="1398025623"/>
      </p:ext>
    </p:extLst>
  </p:cSld>
  <p:clrMapOvr>
    <a:masterClrMapping/>
  </p:clrMapOvr>
  <mc:AlternateContent xmlns:mc="http://schemas.openxmlformats.org/markup-compatibility/2006" xmlns:p14="http://schemas.microsoft.com/office/powerpoint/2010/main">
    <mc:Choice Requires="p14">
      <p:transition spd="slow" p14:dur="2000" advTm="130195"/>
    </mc:Choice>
    <mc:Fallback xmlns="">
      <p:transition spd="slow" advTm="1301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3200" b="1" dirty="0"/>
              <a:t>Hadoop Scenarios Based Question</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199" y="1016000"/>
            <a:ext cx="10885371" cy="5394425"/>
          </a:xfrm>
        </p:spPr>
        <p:txBody>
          <a:bodyPr>
            <a:normAutofit fontScale="92500" lnSpcReduction="10000"/>
          </a:bodyPr>
          <a:lstStyle/>
          <a:p>
            <a:pPr lvl="1"/>
            <a:r>
              <a:rPr lang="en-US" sz="2800" dirty="0"/>
              <a:t>Now we will have 5 blocks for 500MB data ,let’s say  5 blocks as (A/B/C/D/E) for a file, a client-which is Client-1, a Namenode and a Datanode. </a:t>
            </a:r>
          </a:p>
          <a:p>
            <a:pPr lvl="1"/>
            <a:endParaRPr lang="en-US" sz="2800" dirty="0"/>
          </a:p>
          <a:p>
            <a:pPr lvl="1"/>
            <a:r>
              <a:rPr lang="en-US" sz="2800" dirty="0"/>
              <a:t>So, first the client will take Block A and will approach Namenode for Datanode locations to store this block and the replicated copies. </a:t>
            </a:r>
          </a:p>
          <a:p>
            <a:pPr lvl="1"/>
            <a:endParaRPr lang="en-US" sz="2800" dirty="0"/>
          </a:p>
          <a:p>
            <a:pPr lvl="1"/>
            <a:r>
              <a:rPr lang="en-US" sz="2800" dirty="0"/>
              <a:t>Once Client-1 is aware about the Datanode information, it will directly reach out to Datanode and start copying Block A which will be simultaneously replicated to other 2 </a:t>
            </a:r>
            <a:r>
              <a:rPr lang="en-US" sz="2800" dirty="0" err="1"/>
              <a:t>Datanodes</a:t>
            </a:r>
            <a:r>
              <a:rPr lang="en-US" sz="2800" dirty="0"/>
              <a:t> as </a:t>
            </a:r>
            <a:r>
              <a:rPr lang="en-US" sz="2800" dirty="0" err="1"/>
              <a:t>well,what</a:t>
            </a:r>
            <a:r>
              <a:rPr lang="en-US" sz="2800" dirty="0"/>
              <a:t> is called as data pipelining.</a:t>
            </a:r>
          </a:p>
          <a:p>
            <a:pPr lvl="1"/>
            <a:endParaRPr lang="en-US" sz="2800" dirty="0"/>
          </a:p>
          <a:p>
            <a:pPr lvl="1"/>
            <a:r>
              <a:rPr lang="en-US" sz="2800" dirty="0"/>
              <a:t>Once the block is copied and replicated to the </a:t>
            </a:r>
            <a:r>
              <a:rPr lang="en-US" sz="2800" dirty="0" err="1"/>
              <a:t>Datanodes</a:t>
            </a:r>
            <a:r>
              <a:rPr lang="en-US" sz="2800" dirty="0"/>
              <a:t>, client will get the confirmation about the Block A storage and then, it will initiate the same process for next block “Block B”.</a:t>
            </a:r>
          </a:p>
          <a:p>
            <a:pPr marL="457200" lvl="1" indent="0">
              <a:buNone/>
            </a:pPr>
            <a:endParaRPr lang="en-US" dirty="0"/>
          </a:p>
        </p:txBody>
      </p:sp>
    </p:spTree>
    <p:extLst>
      <p:ext uri="{BB962C8B-B14F-4D97-AF65-F5344CB8AC3E}">
        <p14:creationId xmlns:p14="http://schemas.microsoft.com/office/powerpoint/2010/main" val="4048643595"/>
      </p:ext>
    </p:extLst>
  </p:cSld>
  <p:clrMapOvr>
    <a:masterClrMapping/>
  </p:clrMapOvr>
  <mc:AlternateContent xmlns:mc="http://schemas.openxmlformats.org/markup-compatibility/2006" xmlns:p14="http://schemas.microsoft.com/office/powerpoint/2010/main">
    <mc:Choice Requires="p14">
      <p:transition spd="slow" p14:dur="2000" advTm="130195"/>
    </mc:Choice>
    <mc:Fallback xmlns="">
      <p:transition spd="slow" advTm="1301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3200" b="1" dirty="0"/>
              <a:t>Hadoop Scenarios Based Question</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dirty="0"/>
              <a:t>So, during this process if 1st block of 100 MB is written to HDFS and the next block has been started by the Client-1 to store </a:t>
            </a:r>
          </a:p>
          <a:p>
            <a:pPr marL="457200" lvl="1" indent="0">
              <a:buNone/>
            </a:pPr>
            <a:endParaRPr lang="en-US" dirty="0"/>
          </a:p>
          <a:p>
            <a:pPr marL="457200" lvl="1" indent="0">
              <a:buNone/>
            </a:pPr>
            <a:r>
              <a:rPr lang="en-US" dirty="0"/>
              <a:t>Then 1st block will be visible to readers. Only the current block being written will not be visible by the readers(Client-2).</a:t>
            </a:r>
          </a:p>
          <a:p>
            <a:pPr marL="457200" lvl="1" indent="0">
              <a:buNone/>
            </a:pPr>
            <a:endParaRPr lang="en-US" dirty="0"/>
          </a:p>
        </p:txBody>
      </p:sp>
    </p:spTree>
    <p:extLst>
      <p:ext uri="{BB962C8B-B14F-4D97-AF65-F5344CB8AC3E}">
        <p14:creationId xmlns:p14="http://schemas.microsoft.com/office/powerpoint/2010/main" val="2007309016"/>
      </p:ext>
    </p:extLst>
  </p:cSld>
  <p:clrMapOvr>
    <a:masterClrMapping/>
  </p:clrMapOvr>
  <mc:AlternateContent xmlns:mc="http://schemas.openxmlformats.org/markup-compatibility/2006" xmlns:p14="http://schemas.microsoft.com/office/powerpoint/2010/main">
    <mc:Choice Requires="p14">
      <p:transition spd="slow" p14:dur="2000" advTm="130195"/>
    </mc:Choice>
    <mc:Fallback xmlns="">
      <p:transition spd="slow" advTm="1301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4913"/>
    </mc:Choice>
    <mc:Fallback xmlns="">
      <p:transition spd="slow" advTm="491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1199</TotalTime>
  <Words>399</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Hadoop Scenario Based Questions</vt:lpstr>
      <vt:lpstr>Hadoop Scenarios Based Question</vt:lpstr>
      <vt:lpstr>Hadoop Scenarios Based Question</vt:lpstr>
      <vt:lpstr>Hadoop Scenarios Based Question</vt:lpstr>
      <vt:lpstr>Hadoop Scenarios Based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168</cp:revision>
  <dcterms:created xsi:type="dcterms:W3CDTF">2018-12-28T03:34:44Z</dcterms:created>
  <dcterms:modified xsi:type="dcterms:W3CDTF">2023-12-11T05:00:58Z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