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0" r:id="rId4"/>
    <p:sldId id="271" r:id="rId5"/>
    <p:sldId id="272" r:id="rId6"/>
    <p:sldId id="27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25A6F1-8A7E-4029-99BC-BFF74C8FA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69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Cost-Based Optimization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--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an optimization technique in Spark SQL that uses 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table statistics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to determine the most efficient query execution plan of a structured query 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This is especially useful for queries with multiple joins. </a:t>
            </a: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this to work it is critical to collect table and column statistics. 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F8B0-1A4C-4694-84AD-4F2BB22B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63" y="1236552"/>
            <a:ext cx="9817467" cy="46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Cost-Based Optimization uses </a:t>
            </a:r>
            <a:r>
              <a:rPr lang="en-US" b="0" i="0" u="none" strike="noStrike" dirty="0">
                <a:effectLst/>
                <a:latin typeface="Helvetica Neue"/>
              </a:rPr>
              <a:t>logical optimization rules</a:t>
            </a:r>
            <a:r>
              <a:rPr lang="en-US" b="0" i="0" dirty="0">
                <a:effectLst/>
                <a:latin typeface="Helvetica Neue"/>
              </a:rPr>
              <a:t> </a:t>
            </a:r>
          </a:p>
          <a:p>
            <a:pPr marL="0" indent="0">
              <a:buNone/>
            </a:pPr>
            <a:endParaRPr lang="en-US" dirty="0"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Helvetica Neue"/>
              </a:rPr>
              <a:t>(e.g. </a:t>
            </a:r>
            <a:r>
              <a:rPr lang="en-US" b="0" i="0" u="none" strike="noStrike" dirty="0" err="1">
                <a:effectLst/>
                <a:latin typeface="Helvetica Neue"/>
              </a:rPr>
              <a:t>CostBasedJoinReorder</a:t>
            </a:r>
            <a:r>
              <a:rPr lang="en-US" b="0" i="0" dirty="0">
                <a:effectLst/>
                <a:latin typeface="Helvetica Neue"/>
              </a:rPr>
              <a:t>)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to optimize the logical plan of a structured query based on statistics.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Statistics are calculated using the commands like: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b="1" i="0" u="none" strike="noStrike" dirty="0">
                <a:effectLst/>
                <a:highlight>
                  <a:srgbClr val="00FFFF"/>
                </a:highlight>
                <a:latin typeface="Helvetica Neue"/>
              </a:rPr>
              <a:t>ANALYZE TABLE COMPUTE STATISTICS</a:t>
            </a:r>
            <a:r>
              <a:rPr lang="en-US" b="1" i="0" dirty="0">
                <a:effectLst/>
                <a:highlight>
                  <a:srgbClr val="00FFFF"/>
                </a:highlight>
                <a:latin typeface="Helvetica Neue"/>
              </a:rPr>
              <a:t> 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91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Table Statistics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table statistics can be computed for tables, partitions and columns and are as follows: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514350" indent="-514350" algn="l"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Total size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(in bytes) of a </a:t>
            </a:r>
            <a:r>
              <a:rPr lang="en-US" b="1" i="0" u="none" strike="noStrike" dirty="0">
                <a:solidFill>
                  <a:srgbClr val="4183C4"/>
                </a:solidFill>
                <a:effectLst/>
                <a:highlight>
                  <a:srgbClr val="00FFFF"/>
                </a:highlight>
                <a:latin typeface="Helvetica Neue"/>
              </a:rPr>
              <a:t>table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/>
              </a:rPr>
              <a:t> or </a:t>
            </a:r>
            <a:r>
              <a:rPr lang="en-US" b="1" i="0" u="none" strike="noStrike" dirty="0">
                <a:solidFill>
                  <a:srgbClr val="4183C4"/>
                </a:solidFill>
                <a:effectLst/>
                <a:highlight>
                  <a:srgbClr val="00FFFF"/>
                </a:highlight>
                <a:latin typeface="Helvetica Neue"/>
              </a:rPr>
              <a:t>table partitions</a:t>
            </a:r>
          </a:p>
          <a:p>
            <a:pPr marL="514350" indent="-514350" algn="l"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Row count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of a </a:t>
            </a:r>
            <a:r>
              <a:rPr lang="en-US" b="1" i="0" u="none" strike="noStrike" dirty="0">
                <a:solidFill>
                  <a:srgbClr val="4183C4"/>
                </a:solidFill>
                <a:effectLst/>
                <a:highlight>
                  <a:srgbClr val="00FFFF"/>
                </a:highlight>
                <a:latin typeface="Helvetica Neue"/>
              </a:rPr>
              <a:t>table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/>
              </a:rPr>
              <a:t> or </a:t>
            </a:r>
            <a:r>
              <a:rPr lang="en-US" b="1" i="0" u="none" strike="noStrike" dirty="0">
                <a:solidFill>
                  <a:srgbClr val="4183C4"/>
                </a:solidFill>
                <a:effectLst/>
                <a:highlight>
                  <a:srgbClr val="00FFFF"/>
                </a:highlight>
                <a:latin typeface="Helvetica Neue"/>
              </a:rPr>
              <a:t>table partitions</a:t>
            </a:r>
          </a:p>
          <a:p>
            <a:pPr marL="514350" indent="-514350" algn="l">
              <a:buAutoNum type="arabicPeriod" startAt="3"/>
            </a:pPr>
            <a:r>
              <a:rPr lang="en-US" b="1" dirty="0">
                <a:solidFill>
                  <a:srgbClr val="333333"/>
                </a:solidFill>
                <a:latin typeface="Helvetica Neue"/>
              </a:rPr>
              <a:t>Column statistics,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AFABFCD-75C3-46BD-BF50-19BBDC34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68639"/>
              </p:ext>
            </p:extLst>
          </p:nvPr>
        </p:nvGraphicFramePr>
        <p:xfrm>
          <a:off x="973762" y="4358640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83994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021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 </a:t>
                      </a:r>
                      <a:r>
                        <a:rPr lang="en-US" sz="3200" b="1" dirty="0" err="1"/>
                        <a:t>num_nulls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 </a:t>
                      </a:r>
                      <a:r>
                        <a:rPr lang="en-US" sz="3200" b="1" dirty="0" err="1"/>
                        <a:t>distinct_count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 </a:t>
                      </a:r>
                      <a:r>
                        <a:rPr lang="en-US" sz="3200" b="1" dirty="0" err="1"/>
                        <a:t>avg_col_len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 </a:t>
                      </a:r>
                      <a:r>
                        <a:rPr lang="en-US" sz="3200" b="1" dirty="0" err="1"/>
                        <a:t>max_col_len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8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 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6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look at the example Demo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0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Cost Based Optimization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246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Segoe UI</vt:lpstr>
      <vt:lpstr>Office Theme</vt:lpstr>
      <vt:lpstr>PowerPoint Presentation</vt:lpstr>
      <vt:lpstr>Cost Based Optimization</vt:lpstr>
      <vt:lpstr>Cost Based Optimization</vt:lpstr>
      <vt:lpstr>Cost Based Optimization</vt:lpstr>
      <vt:lpstr>Cost Based Optimization</vt:lpstr>
      <vt:lpstr>Cost Based Optimization</vt:lpstr>
      <vt:lpstr>Cost Based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44</cp:revision>
  <dcterms:created xsi:type="dcterms:W3CDTF">2020-03-28T03:36:46Z</dcterms:created>
  <dcterms:modified xsi:type="dcterms:W3CDTF">2020-04-12T10:29:46Z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2020-03-28T03:37:21.2751611Z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b826717f-9bee-4347-848b-ffcbba7b1230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