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19" autoAdjust="0"/>
    <p:restoredTop sz="94660"/>
  </p:normalViewPr>
  <p:slideViewPr>
    <p:cSldViewPr snapToGrid="0">
      <p:cViewPr varScale="1">
        <p:scale>
          <a:sx n="62" d="100"/>
          <a:sy n="62" d="100"/>
        </p:scale>
        <p:origin x="6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48D36-CE4F-4750-9503-BB330E5B8E57}"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29FA3-3D47-4E7F-9410-07B7D8C828B2}" type="slidenum">
              <a:rPr lang="en-US" smtClean="0"/>
              <a:t>‹#›</a:t>
            </a:fld>
            <a:endParaRPr lang="en-US"/>
          </a:p>
        </p:txBody>
      </p:sp>
    </p:spTree>
    <p:extLst>
      <p:ext uri="{BB962C8B-B14F-4D97-AF65-F5344CB8AC3E}">
        <p14:creationId xmlns:p14="http://schemas.microsoft.com/office/powerpoint/2010/main" val="278453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A29FA3-3D47-4E7F-9410-07B7D8C828B2}" type="slidenum">
              <a:rPr lang="en-US" smtClean="0"/>
              <a:t>1</a:t>
            </a:fld>
            <a:endParaRPr lang="en-US"/>
          </a:p>
        </p:txBody>
      </p:sp>
    </p:spTree>
    <p:extLst>
      <p:ext uri="{BB962C8B-B14F-4D97-AF65-F5344CB8AC3E}">
        <p14:creationId xmlns:p14="http://schemas.microsoft.com/office/powerpoint/2010/main" val="3005264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102260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4DB457-3D0E-44AC-8968-A36A5D9B77C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9858" y="5344160"/>
            <a:ext cx="1433862" cy="1412469"/>
          </a:xfrm>
          <a:prstGeom prst="rect">
            <a:avLst/>
          </a:prstGeom>
        </p:spPr>
      </p:pic>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53724" y="5701507"/>
            <a:ext cx="1209675"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3F7BBF-3D83-4E7B-837F-BC23E59B56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53799" y="5819775"/>
            <a:ext cx="960395" cy="976352"/>
          </a:xfrm>
          <a:prstGeom prst="rect">
            <a:avLst/>
          </a:prstGeom>
        </p:spPr>
      </p:pic>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3/15/2020</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3/15/2020</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B10-A911-43A3-A2AF-37E3073F830B}"/>
              </a:ext>
            </a:extLst>
          </p:cNvPr>
          <p:cNvSpPr>
            <a:spLocks noGrp="1"/>
          </p:cNvSpPr>
          <p:nvPr>
            <p:ph type="ctrTitle"/>
          </p:nvPr>
        </p:nvSpPr>
        <p:spPr>
          <a:xfrm>
            <a:off x="164387" y="436880"/>
            <a:ext cx="11887200" cy="3073083"/>
          </a:xfrm>
        </p:spPr>
        <p:txBody>
          <a:bodyPr>
            <a:normAutofit fontScale="90000"/>
          </a:bodyPr>
          <a:lstStyle/>
          <a:p>
            <a:br>
              <a:rPr lang="en-US" dirty="0"/>
            </a:br>
            <a:r>
              <a:rPr lang="en-US" sz="7300" b="1" dirty="0">
                <a:solidFill>
                  <a:schemeClr val="bg1"/>
                </a:solidFill>
                <a:highlight>
                  <a:srgbClr val="0000FF"/>
                </a:highlight>
              </a:rPr>
              <a:t>APACHE SPARK DEEP DIVE</a:t>
            </a:r>
            <a:br>
              <a:rPr lang="en-US" b="1" dirty="0">
                <a:highlight>
                  <a:srgbClr val="0000FF"/>
                </a:highlight>
              </a:rPr>
            </a:br>
            <a:br>
              <a:rPr lang="en-US" b="1" dirty="0"/>
            </a:br>
            <a:r>
              <a:rPr lang="en-US" sz="6700" b="1" dirty="0">
                <a:solidFill>
                  <a:schemeClr val="bg1"/>
                </a:solidFill>
                <a:highlight>
                  <a:srgbClr val="0000FF"/>
                </a:highlight>
              </a:rPr>
              <a:t>Managing Spark Partitions</a:t>
            </a:r>
            <a:br>
              <a:rPr lang="en-US" b="1" dirty="0"/>
            </a:br>
            <a:endParaRPr lang="en-US" sz="3200" b="1" dirty="0"/>
          </a:p>
        </p:txBody>
      </p:sp>
      <p:sp>
        <p:nvSpPr>
          <p:cNvPr id="3" name="Subtitle 2">
            <a:extLst>
              <a:ext uri="{FF2B5EF4-FFF2-40B4-BE49-F238E27FC236}">
                <a16:creationId xmlns:a16="http://schemas.microsoft.com/office/drawing/2014/main" id="{0F7B3630-F42F-42E1-AC9D-CC2B4953D36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5FB3ACC-A67D-4E01-A20B-47183A93E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880" y="3561080"/>
            <a:ext cx="4460240" cy="2387600"/>
          </a:xfrm>
          <a:prstGeom prst="rect">
            <a:avLst/>
          </a:prstGeom>
        </p:spPr>
      </p:pic>
      <p:pic>
        <p:nvPicPr>
          <p:cNvPr id="6" name="Picture 5">
            <a:extLst>
              <a:ext uri="{FF2B5EF4-FFF2-40B4-BE49-F238E27FC236}">
                <a16:creationId xmlns:a16="http://schemas.microsoft.com/office/drawing/2014/main" id="{7F005469-3191-4280-9C29-63EB34C24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0333" y="5383658"/>
            <a:ext cx="1433862" cy="1412469"/>
          </a:xfrm>
          <a:prstGeom prst="rect">
            <a:avLst/>
          </a:prstGeom>
        </p:spPr>
      </p:pic>
    </p:spTree>
    <p:extLst>
      <p:ext uri="{BB962C8B-B14F-4D97-AF65-F5344CB8AC3E}">
        <p14:creationId xmlns:p14="http://schemas.microsoft.com/office/powerpoint/2010/main" val="965358600"/>
      </p:ext>
    </p:extLst>
  </p:cSld>
  <p:clrMapOvr>
    <a:masterClrMapping/>
  </p:clrMapOvr>
  <mc:AlternateContent xmlns:mc="http://schemas.openxmlformats.org/markup-compatibility/2006" xmlns:p14="http://schemas.microsoft.com/office/powerpoint/2010/main">
    <mc:Choice Requires="p14">
      <p:transition spd="slow" p14:dur="2000" advTm="26764"/>
    </mc:Choice>
    <mc:Fallback xmlns="">
      <p:transition spd="slow" advTm="267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Real World Example</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r>
              <a:rPr lang="en-US" dirty="0"/>
              <a:t>Suppose you have a data lake that contains 2 billion rows of data (1TB) split in 13,000 partitions.</a:t>
            </a:r>
          </a:p>
          <a:p>
            <a:r>
              <a:rPr lang="en-US" dirty="0"/>
              <a:t>You’d like to create a data puddle that’s a random sampling of one millionth of the data lake. The data puddle will be used in development and the data lake will be reserved for production grade code. You’d like to write the data puddle out to S3 for easy access.</a:t>
            </a:r>
          </a:p>
          <a:p>
            <a:r>
              <a:rPr lang="en-US" dirty="0"/>
              <a:t>Here’s how you’d structure the code:</a:t>
            </a:r>
          </a:p>
          <a:p>
            <a:pPr marL="0" indent="0">
              <a:buNone/>
            </a:pPr>
            <a:endParaRPr lang="en-US" sz="2000" b="1" dirty="0"/>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6" name="Picture 5">
            <a:extLst>
              <a:ext uri="{FF2B5EF4-FFF2-40B4-BE49-F238E27FC236}">
                <a16:creationId xmlns:a16="http://schemas.microsoft.com/office/drawing/2014/main" id="{18D9619B-2313-4D00-8FE2-E609B2317ED0}"/>
              </a:ext>
            </a:extLst>
          </p:cNvPr>
          <p:cNvPicPr>
            <a:picLocks noChangeAspect="1"/>
          </p:cNvPicPr>
          <p:nvPr/>
        </p:nvPicPr>
        <p:blipFill>
          <a:blip r:embed="rId5"/>
          <a:stretch>
            <a:fillRect/>
          </a:stretch>
        </p:blipFill>
        <p:spPr>
          <a:xfrm>
            <a:off x="1097446" y="4389575"/>
            <a:ext cx="9716328" cy="1560651"/>
          </a:xfrm>
          <a:prstGeom prst="rect">
            <a:avLst/>
          </a:prstGeom>
        </p:spPr>
      </p:pic>
    </p:spTree>
    <p:extLst>
      <p:ext uri="{BB962C8B-B14F-4D97-AF65-F5344CB8AC3E}">
        <p14:creationId xmlns:p14="http://schemas.microsoft.com/office/powerpoint/2010/main" val="467711180"/>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Managing Spark Partitions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0" indent="0">
              <a:buNone/>
            </a:pPr>
            <a:r>
              <a:rPr lang="en-US" dirty="0"/>
              <a:t>Spark doesn’t adjust the number of partitions when a large </a:t>
            </a:r>
            <a:r>
              <a:rPr lang="en-US" dirty="0" err="1"/>
              <a:t>DataFrame</a:t>
            </a:r>
            <a:r>
              <a:rPr lang="en-US" dirty="0"/>
              <a:t> is filtered, so the </a:t>
            </a:r>
            <a:r>
              <a:rPr lang="en-US" dirty="0" err="1"/>
              <a:t>dataPuddle</a:t>
            </a:r>
            <a:r>
              <a:rPr lang="en-US" dirty="0"/>
              <a:t> will also have 13,000 partitions. The </a:t>
            </a:r>
            <a:r>
              <a:rPr lang="en-US" dirty="0" err="1"/>
              <a:t>dataPuddle</a:t>
            </a:r>
            <a:r>
              <a:rPr lang="en-US" dirty="0"/>
              <a:t> only contains 2,000 rows of data, so a lot of the partitions will be empty. It’s not efficient to read or write thousands of empty text files to S3 — we should improve this code by repartitioning.</a:t>
            </a:r>
            <a:endParaRPr lang="en-US" sz="2000" b="1" dirty="0"/>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6" name="Picture 5">
            <a:extLst>
              <a:ext uri="{FF2B5EF4-FFF2-40B4-BE49-F238E27FC236}">
                <a16:creationId xmlns:a16="http://schemas.microsoft.com/office/drawing/2014/main" id="{31DA29C5-415A-46D4-A0AC-82F71E059EE4}"/>
              </a:ext>
            </a:extLst>
          </p:cNvPr>
          <p:cNvPicPr>
            <a:picLocks noChangeAspect="1"/>
          </p:cNvPicPr>
          <p:nvPr/>
        </p:nvPicPr>
        <p:blipFill>
          <a:blip r:embed="rId5"/>
          <a:stretch>
            <a:fillRect/>
          </a:stretch>
        </p:blipFill>
        <p:spPr>
          <a:xfrm>
            <a:off x="851452" y="3359425"/>
            <a:ext cx="10121348" cy="2232991"/>
          </a:xfrm>
          <a:prstGeom prst="rect">
            <a:avLst/>
          </a:prstGeom>
        </p:spPr>
      </p:pic>
    </p:spTree>
    <p:extLst>
      <p:ext uri="{BB962C8B-B14F-4D97-AF65-F5344CB8AC3E}">
        <p14:creationId xmlns:p14="http://schemas.microsoft.com/office/powerpoint/2010/main" val="2497417395"/>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Why did we choose 4 partitions for the data puddle?</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r>
              <a:rPr lang="en-US" dirty="0"/>
              <a:t>The data is a million times smaller, so we reduce the number of partitions by a million and keep the same amount of data per partition. 13,000 partitions / 1,000,000 = 1 partition (rounded up). We used 4 partitions so the data puddle can leverage the parallelism of Spark.</a:t>
            </a:r>
          </a:p>
          <a:p>
            <a:endParaRPr lang="en-US" dirty="0"/>
          </a:p>
          <a:p>
            <a:r>
              <a:rPr lang="en-US" dirty="0"/>
              <a:t>A full data shuffle is an expensive operation for large data sets, but our data puddle is only 2,000 rows. The repartition method returns equal sized text files, which are more efficient for downstream consumers.</a:t>
            </a:r>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538178089"/>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Actual performance improvement</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r>
              <a:rPr lang="en-US" dirty="0"/>
              <a:t>It took 241 seconds to count the rows in the data puddle when the data wasn’t repartitioned (on a 5 node cluster). It only took 2 seconds to count the data puddle when the data was partitioned — that’s a 124x speed improvement!</a:t>
            </a:r>
          </a:p>
          <a:p>
            <a:pPr marL="0" indent="0">
              <a:buNone/>
            </a:pPr>
            <a:endParaRPr lang="en-US" sz="2000" b="1" dirty="0">
              <a:highlight>
                <a:srgbClr val="00FF00"/>
              </a:highlight>
            </a:endParaRPr>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501086504"/>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Managing Spark Partitions</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Managing Spark Partitions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endParaRPr lang="en-US" dirty="0"/>
          </a:p>
          <a:p>
            <a:r>
              <a:rPr lang="en-US" dirty="0"/>
              <a:t>Spark splits data into partitions and executes computations on the partitions in parallel. </a:t>
            </a:r>
          </a:p>
          <a:p>
            <a:endParaRPr lang="en-US" dirty="0"/>
          </a:p>
          <a:p>
            <a:r>
              <a:rPr lang="en-US" dirty="0"/>
              <a:t>How data is partitioned and when you need to manually adjust the partitioning to keep your Spark computations running efficiently.</a:t>
            </a:r>
            <a:endParaRPr lang="en-US" sz="2000" dirty="0"/>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644648496"/>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Managing Spark Partitions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sz="2000" dirty="0" err="1"/>
              <a:t>Lest’s</a:t>
            </a:r>
            <a:r>
              <a:rPr lang="en-US" sz="2000" dirty="0"/>
              <a:t> create a </a:t>
            </a:r>
            <a:r>
              <a:rPr lang="en-US" sz="2000" dirty="0" err="1"/>
              <a:t>DataFrame</a:t>
            </a:r>
            <a:r>
              <a:rPr lang="en-US" sz="2000" dirty="0"/>
              <a:t> of numbers to illustrate how data is partitioned: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On my machine</a:t>
            </a:r>
            <a:endParaRPr lang="en-US" sz="2000" dirty="0">
              <a:highlight>
                <a:srgbClr val="00FF00"/>
              </a:highlight>
            </a:endParaRPr>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6" name="Picture 5">
            <a:extLst>
              <a:ext uri="{FF2B5EF4-FFF2-40B4-BE49-F238E27FC236}">
                <a16:creationId xmlns:a16="http://schemas.microsoft.com/office/drawing/2014/main" id="{99F066B1-3EAB-4874-878D-C0918ECC3E96}"/>
              </a:ext>
            </a:extLst>
          </p:cNvPr>
          <p:cNvPicPr>
            <a:picLocks noChangeAspect="1"/>
          </p:cNvPicPr>
          <p:nvPr/>
        </p:nvPicPr>
        <p:blipFill>
          <a:blip r:embed="rId5"/>
          <a:stretch>
            <a:fillRect/>
          </a:stretch>
        </p:blipFill>
        <p:spPr>
          <a:xfrm>
            <a:off x="838199" y="1885950"/>
            <a:ext cx="10200861" cy="2275233"/>
          </a:xfrm>
          <a:prstGeom prst="rect">
            <a:avLst/>
          </a:prstGeom>
        </p:spPr>
      </p:pic>
      <p:pic>
        <p:nvPicPr>
          <p:cNvPr id="7" name="Picture 6">
            <a:extLst>
              <a:ext uri="{FF2B5EF4-FFF2-40B4-BE49-F238E27FC236}">
                <a16:creationId xmlns:a16="http://schemas.microsoft.com/office/drawing/2014/main" id="{B5937A2F-CE70-48C7-B0EC-4D071A2626BA}"/>
              </a:ext>
            </a:extLst>
          </p:cNvPr>
          <p:cNvPicPr>
            <a:picLocks noChangeAspect="1"/>
          </p:cNvPicPr>
          <p:nvPr/>
        </p:nvPicPr>
        <p:blipFill>
          <a:blip r:embed="rId6"/>
          <a:stretch>
            <a:fillRect/>
          </a:stretch>
        </p:blipFill>
        <p:spPr>
          <a:xfrm>
            <a:off x="984594" y="5001350"/>
            <a:ext cx="10054466" cy="1297850"/>
          </a:xfrm>
          <a:prstGeom prst="rect">
            <a:avLst/>
          </a:prstGeom>
        </p:spPr>
      </p:pic>
    </p:spTree>
    <p:extLst>
      <p:ext uri="{BB962C8B-B14F-4D97-AF65-F5344CB8AC3E}">
        <p14:creationId xmlns:p14="http://schemas.microsoft.com/office/powerpoint/2010/main" val="3290493196"/>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Managing Spark Partitions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Each partition is a separate CSV file when you write a </a:t>
            </a:r>
            <a:r>
              <a:rPr lang="en-US" dirty="0" err="1"/>
              <a:t>DataFrame</a:t>
            </a:r>
            <a:r>
              <a:rPr lang="en-US" dirty="0"/>
              <a:t> to disc.</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dirty="0"/>
              <a:t>Here is how the data is separated on the different partitions.</a:t>
            </a:r>
            <a:endParaRPr lang="en-US" sz="2000" b="1" dirty="0"/>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5" name="Picture 4">
            <a:extLst>
              <a:ext uri="{FF2B5EF4-FFF2-40B4-BE49-F238E27FC236}">
                <a16:creationId xmlns:a16="http://schemas.microsoft.com/office/drawing/2014/main" id="{D0509CD1-F3EA-416E-97C4-0587A3E430F0}"/>
              </a:ext>
            </a:extLst>
          </p:cNvPr>
          <p:cNvPicPr>
            <a:picLocks noChangeAspect="1"/>
          </p:cNvPicPr>
          <p:nvPr/>
        </p:nvPicPr>
        <p:blipFill>
          <a:blip r:embed="rId5"/>
          <a:stretch>
            <a:fillRect/>
          </a:stretch>
        </p:blipFill>
        <p:spPr>
          <a:xfrm>
            <a:off x="838200" y="2001078"/>
            <a:ext cx="9365974" cy="1603513"/>
          </a:xfrm>
          <a:prstGeom prst="rect">
            <a:avLst/>
          </a:prstGeom>
        </p:spPr>
      </p:pic>
      <p:pic>
        <p:nvPicPr>
          <p:cNvPr id="6" name="Picture 5">
            <a:extLst>
              <a:ext uri="{FF2B5EF4-FFF2-40B4-BE49-F238E27FC236}">
                <a16:creationId xmlns:a16="http://schemas.microsoft.com/office/drawing/2014/main" id="{B41240E2-E925-40D2-9626-D76329AFE7D4}"/>
              </a:ext>
            </a:extLst>
          </p:cNvPr>
          <p:cNvPicPr>
            <a:picLocks noChangeAspect="1"/>
          </p:cNvPicPr>
          <p:nvPr/>
        </p:nvPicPr>
        <p:blipFill>
          <a:blip r:embed="rId6"/>
          <a:stretch>
            <a:fillRect/>
          </a:stretch>
        </p:blipFill>
        <p:spPr>
          <a:xfrm>
            <a:off x="838200" y="4879975"/>
            <a:ext cx="9365974" cy="1490028"/>
          </a:xfrm>
          <a:prstGeom prst="rect">
            <a:avLst/>
          </a:prstGeom>
        </p:spPr>
      </p:pic>
    </p:spTree>
    <p:extLst>
      <p:ext uri="{BB962C8B-B14F-4D97-AF65-F5344CB8AC3E}">
        <p14:creationId xmlns:p14="http://schemas.microsoft.com/office/powerpoint/2010/main" val="2512005011"/>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Managing Spark Partitions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b="1" dirty="0"/>
              <a:t>coalesce</a:t>
            </a:r>
          </a:p>
          <a:p>
            <a:r>
              <a:rPr lang="en-US" dirty="0"/>
              <a:t>The coalesce method reduces the number of partitions in a </a:t>
            </a:r>
            <a:r>
              <a:rPr lang="en-US" dirty="0" err="1"/>
              <a:t>DataFrame</a:t>
            </a:r>
            <a:r>
              <a:rPr lang="en-US" dirty="0"/>
              <a:t>. Here’s how to consolidate the data in two partitions:</a:t>
            </a:r>
          </a:p>
          <a:p>
            <a:endParaRPr lang="en-US" dirty="0"/>
          </a:p>
          <a:p>
            <a:endParaRPr lang="en-US" dirty="0"/>
          </a:p>
          <a:p>
            <a:endParaRPr lang="en-US" dirty="0"/>
          </a:p>
          <a:p>
            <a:endParaRPr lang="en-US" dirty="0"/>
          </a:p>
          <a:p>
            <a:r>
              <a:rPr lang="en-US" dirty="0"/>
              <a:t>The partitions in numbersDf2 have the following data:</a:t>
            </a:r>
          </a:p>
          <a:p>
            <a:pPr marL="0" indent="0">
              <a:buNone/>
            </a:pPr>
            <a:endParaRPr lang="en-US" sz="2000" b="1" dirty="0"/>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5" name="Picture 4">
            <a:extLst>
              <a:ext uri="{FF2B5EF4-FFF2-40B4-BE49-F238E27FC236}">
                <a16:creationId xmlns:a16="http://schemas.microsoft.com/office/drawing/2014/main" id="{68E06150-A4F8-494F-9073-E3F6DE8E48DD}"/>
              </a:ext>
            </a:extLst>
          </p:cNvPr>
          <p:cNvPicPr>
            <a:picLocks noChangeAspect="1"/>
          </p:cNvPicPr>
          <p:nvPr/>
        </p:nvPicPr>
        <p:blipFill>
          <a:blip r:embed="rId5"/>
          <a:stretch>
            <a:fillRect/>
          </a:stretch>
        </p:blipFill>
        <p:spPr>
          <a:xfrm>
            <a:off x="838199" y="2491409"/>
            <a:ext cx="6556513" cy="648321"/>
          </a:xfrm>
          <a:prstGeom prst="rect">
            <a:avLst/>
          </a:prstGeom>
        </p:spPr>
      </p:pic>
      <p:pic>
        <p:nvPicPr>
          <p:cNvPr id="6" name="Picture 5">
            <a:extLst>
              <a:ext uri="{FF2B5EF4-FFF2-40B4-BE49-F238E27FC236}">
                <a16:creationId xmlns:a16="http://schemas.microsoft.com/office/drawing/2014/main" id="{B337D9E6-7AEF-406B-82D4-7FF2E85E200A}"/>
              </a:ext>
            </a:extLst>
          </p:cNvPr>
          <p:cNvPicPr>
            <a:picLocks noChangeAspect="1"/>
          </p:cNvPicPr>
          <p:nvPr/>
        </p:nvPicPr>
        <p:blipFill>
          <a:blip r:embed="rId6"/>
          <a:stretch>
            <a:fillRect/>
          </a:stretch>
        </p:blipFill>
        <p:spPr>
          <a:xfrm>
            <a:off x="838198" y="3596481"/>
            <a:ext cx="6556513" cy="750232"/>
          </a:xfrm>
          <a:prstGeom prst="rect">
            <a:avLst/>
          </a:prstGeom>
        </p:spPr>
      </p:pic>
      <p:pic>
        <p:nvPicPr>
          <p:cNvPr id="7" name="Picture 6">
            <a:extLst>
              <a:ext uri="{FF2B5EF4-FFF2-40B4-BE49-F238E27FC236}">
                <a16:creationId xmlns:a16="http://schemas.microsoft.com/office/drawing/2014/main" id="{686CC8C7-0CA2-4C47-9CF1-FB253A32A6B6}"/>
              </a:ext>
            </a:extLst>
          </p:cNvPr>
          <p:cNvPicPr>
            <a:picLocks noChangeAspect="1"/>
          </p:cNvPicPr>
          <p:nvPr/>
        </p:nvPicPr>
        <p:blipFill>
          <a:blip r:embed="rId7"/>
          <a:stretch>
            <a:fillRect/>
          </a:stretch>
        </p:blipFill>
        <p:spPr>
          <a:xfrm>
            <a:off x="838197" y="5185603"/>
            <a:ext cx="6556513" cy="991360"/>
          </a:xfrm>
          <a:prstGeom prst="rect">
            <a:avLst/>
          </a:prstGeom>
        </p:spPr>
      </p:pic>
      <p:sp>
        <p:nvSpPr>
          <p:cNvPr id="9" name="TextBox 8">
            <a:extLst>
              <a:ext uri="{FF2B5EF4-FFF2-40B4-BE49-F238E27FC236}">
                <a16:creationId xmlns:a16="http://schemas.microsoft.com/office/drawing/2014/main" id="{7AD3D6C5-15D3-4573-8D6B-E00A4082DA6A}"/>
              </a:ext>
            </a:extLst>
          </p:cNvPr>
          <p:cNvSpPr txBox="1"/>
          <p:nvPr/>
        </p:nvSpPr>
        <p:spPr>
          <a:xfrm>
            <a:off x="9347999" y="2513548"/>
            <a:ext cx="2488401" cy="3785652"/>
          </a:xfrm>
          <a:prstGeom prst="rect">
            <a:avLst/>
          </a:prstGeom>
          <a:solidFill>
            <a:schemeClr val="accent2"/>
          </a:solidFill>
        </p:spPr>
        <p:txBody>
          <a:bodyPr wrap="square" rtlCol="0">
            <a:spAutoFit/>
          </a:bodyPr>
          <a:lstStyle/>
          <a:p>
            <a:pPr marL="285750" indent="-285750">
              <a:buFont typeface="Arial" panose="020B0604020202020204" pitchFamily="34" charset="0"/>
              <a:buChar char="•"/>
            </a:pPr>
            <a:r>
              <a:rPr lang="en-US" sz="1600" b="1" dirty="0"/>
              <a:t>The coalesce algorithm moved the data from Partition B to Partition A and moved the data from Partition D to Partition C.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The data in Partition A and Partition C does not move with the coalesce algorithm. This algorithm is fast in certain situations because it minimizes data movement.</a:t>
            </a:r>
          </a:p>
        </p:txBody>
      </p:sp>
    </p:spTree>
    <p:extLst>
      <p:ext uri="{BB962C8B-B14F-4D97-AF65-F5344CB8AC3E}">
        <p14:creationId xmlns:p14="http://schemas.microsoft.com/office/powerpoint/2010/main" val="3709581687"/>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92350"/>
            <a:ext cx="10515600" cy="457835"/>
          </a:xfrm>
        </p:spPr>
        <p:txBody>
          <a:bodyPr>
            <a:noAutofit/>
          </a:bodyPr>
          <a:lstStyle/>
          <a:p>
            <a:r>
              <a:rPr lang="en-US" sz="2800" b="1" dirty="0"/>
              <a:t>Managing Spark Partitions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550186"/>
            <a:ext cx="10515600" cy="5626778"/>
          </a:xfrm>
        </p:spPr>
        <p:txBody>
          <a:bodyPr>
            <a:normAutofit fontScale="70000" lnSpcReduction="20000"/>
          </a:bodyPr>
          <a:lstStyle/>
          <a:p>
            <a:pPr marL="0" indent="0">
              <a:buNone/>
            </a:pPr>
            <a:r>
              <a:rPr lang="en-US" b="1" dirty="0"/>
              <a:t>Repartition</a:t>
            </a:r>
          </a:p>
          <a:p>
            <a:r>
              <a:rPr lang="en-US" dirty="0"/>
              <a:t>The repartition method can be used to either increase or decrease the number of partitions in a </a:t>
            </a:r>
            <a:r>
              <a:rPr lang="en-US" dirty="0" err="1"/>
              <a:t>DataFrame</a:t>
            </a:r>
            <a:r>
              <a:rPr lang="en-US" dirty="0"/>
              <a:t>.</a:t>
            </a:r>
          </a:p>
          <a:p>
            <a:r>
              <a:rPr lang="en-US" dirty="0"/>
              <a:t>Let’s create a </a:t>
            </a:r>
            <a:r>
              <a:rPr lang="en-US" dirty="0" err="1"/>
              <a:t>homerDf</a:t>
            </a:r>
            <a:r>
              <a:rPr lang="en-US" dirty="0"/>
              <a:t> from the </a:t>
            </a:r>
            <a:r>
              <a:rPr lang="en-US" dirty="0" err="1"/>
              <a:t>numbersDf</a:t>
            </a:r>
            <a:r>
              <a:rPr lang="en-US" dirty="0"/>
              <a:t> with two partitions.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Partition ABC contains data from Partition A, Partition B, Partition C, and Partition D. </a:t>
            </a:r>
          </a:p>
          <a:p>
            <a:r>
              <a:rPr lang="en-US" b="1" dirty="0"/>
              <a:t>Partition XYZ also contains data from each original partition. </a:t>
            </a:r>
          </a:p>
          <a:p>
            <a:r>
              <a:rPr lang="en-US" b="1" dirty="0"/>
              <a:t>The repartition algorithm does a full data shuffle and equally distributes the data among the partitions. </a:t>
            </a:r>
          </a:p>
          <a:p>
            <a:r>
              <a:rPr lang="en-US" b="1" dirty="0"/>
              <a:t>It does not attempt to minimize data movement like the coalesce algorithm.</a:t>
            </a:r>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6" name="Picture 5">
            <a:extLst>
              <a:ext uri="{FF2B5EF4-FFF2-40B4-BE49-F238E27FC236}">
                <a16:creationId xmlns:a16="http://schemas.microsoft.com/office/drawing/2014/main" id="{045C5A60-9978-485A-87C4-DD9A30308006}"/>
              </a:ext>
            </a:extLst>
          </p:cNvPr>
          <p:cNvPicPr>
            <a:picLocks noChangeAspect="1"/>
          </p:cNvPicPr>
          <p:nvPr/>
        </p:nvPicPr>
        <p:blipFill>
          <a:blip r:embed="rId5"/>
          <a:stretch>
            <a:fillRect/>
          </a:stretch>
        </p:blipFill>
        <p:spPr>
          <a:xfrm>
            <a:off x="933035" y="1975612"/>
            <a:ext cx="9867486" cy="1337435"/>
          </a:xfrm>
          <a:prstGeom prst="rect">
            <a:avLst/>
          </a:prstGeom>
        </p:spPr>
      </p:pic>
      <p:pic>
        <p:nvPicPr>
          <p:cNvPr id="7" name="Picture 6">
            <a:extLst>
              <a:ext uri="{FF2B5EF4-FFF2-40B4-BE49-F238E27FC236}">
                <a16:creationId xmlns:a16="http://schemas.microsoft.com/office/drawing/2014/main" id="{6F095E5F-15A5-454A-AB38-56D6CB4CBF43}"/>
              </a:ext>
            </a:extLst>
          </p:cNvPr>
          <p:cNvPicPr>
            <a:picLocks noChangeAspect="1"/>
          </p:cNvPicPr>
          <p:nvPr/>
        </p:nvPicPr>
        <p:blipFill>
          <a:blip r:embed="rId6"/>
          <a:stretch>
            <a:fillRect/>
          </a:stretch>
        </p:blipFill>
        <p:spPr>
          <a:xfrm>
            <a:off x="944216" y="3313047"/>
            <a:ext cx="9867486" cy="937557"/>
          </a:xfrm>
          <a:prstGeom prst="rect">
            <a:avLst/>
          </a:prstGeom>
        </p:spPr>
      </p:pic>
    </p:spTree>
    <p:extLst>
      <p:ext uri="{BB962C8B-B14F-4D97-AF65-F5344CB8AC3E}">
        <p14:creationId xmlns:p14="http://schemas.microsoft.com/office/powerpoint/2010/main" val="2511289212"/>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Managing Spark Partitions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b="1" dirty="0"/>
              <a:t>Increasing partitions</a:t>
            </a:r>
          </a:p>
          <a:p>
            <a:r>
              <a:rPr lang="en-US" dirty="0"/>
              <a:t>The repartition method can be used to increase the number of partitions as well.</a:t>
            </a:r>
          </a:p>
          <a:p>
            <a:endParaRPr lang="en-US" dirty="0"/>
          </a:p>
          <a:p>
            <a:endParaRPr lang="en-US" dirty="0"/>
          </a:p>
          <a:p>
            <a:endParaRPr lang="en-US" dirty="0"/>
          </a:p>
          <a:p>
            <a:r>
              <a:rPr lang="en-US" dirty="0"/>
              <a:t>Here’s how the data is split up amongst the partitions in the </a:t>
            </a:r>
            <a:r>
              <a:rPr lang="en-US" dirty="0" err="1"/>
              <a:t>bartDf</a:t>
            </a:r>
            <a:r>
              <a:rPr lang="en-US" dirty="0"/>
              <a:t>.</a:t>
            </a:r>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5" name="Picture 4">
            <a:extLst>
              <a:ext uri="{FF2B5EF4-FFF2-40B4-BE49-F238E27FC236}">
                <a16:creationId xmlns:a16="http://schemas.microsoft.com/office/drawing/2014/main" id="{4EDFD2F6-BF00-4B92-A09A-20F66DC5CE64}"/>
              </a:ext>
            </a:extLst>
          </p:cNvPr>
          <p:cNvPicPr>
            <a:picLocks noChangeAspect="1"/>
          </p:cNvPicPr>
          <p:nvPr/>
        </p:nvPicPr>
        <p:blipFill>
          <a:blip r:embed="rId5"/>
          <a:stretch>
            <a:fillRect/>
          </a:stretch>
        </p:blipFill>
        <p:spPr>
          <a:xfrm>
            <a:off x="838200" y="2464284"/>
            <a:ext cx="9564757" cy="1471613"/>
          </a:xfrm>
          <a:prstGeom prst="rect">
            <a:avLst/>
          </a:prstGeom>
        </p:spPr>
      </p:pic>
      <p:pic>
        <p:nvPicPr>
          <p:cNvPr id="6" name="Picture 5">
            <a:extLst>
              <a:ext uri="{FF2B5EF4-FFF2-40B4-BE49-F238E27FC236}">
                <a16:creationId xmlns:a16="http://schemas.microsoft.com/office/drawing/2014/main" id="{F5D3F682-0165-4B87-A35C-1C30710D1866}"/>
              </a:ext>
            </a:extLst>
          </p:cNvPr>
          <p:cNvPicPr>
            <a:picLocks noChangeAspect="1"/>
          </p:cNvPicPr>
          <p:nvPr/>
        </p:nvPicPr>
        <p:blipFill>
          <a:blip r:embed="rId6"/>
          <a:stretch>
            <a:fillRect/>
          </a:stretch>
        </p:blipFill>
        <p:spPr>
          <a:xfrm>
            <a:off x="838200" y="4701687"/>
            <a:ext cx="9564756" cy="1699109"/>
          </a:xfrm>
          <a:prstGeom prst="rect">
            <a:avLst/>
          </a:prstGeom>
        </p:spPr>
      </p:pic>
      <p:sp>
        <p:nvSpPr>
          <p:cNvPr id="7" name="TextBox 6">
            <a:extLst>
              <a:ext uri="{FF2B5EF4-FFF2-40B4-BE49-F238E27FC236}">
                <a16:creationId xmlns:a16="http://schemas.microsoft.com/office/drawing/2014/main" id="{39C4AC4C-B716-410C-A2C3-E1B382D0AF4B}"/>
              </a:ext>
            </a:extLst>
          </p:cNvPr>
          <p:cNvSpPr txBox="1"/>
          <p:nvPr/>
        </p:nvSpPr>
        <p:spPr>
          <a:xfrm>
            <a:off x="10942678" y="1950738"/>
            <a:ext cx="1249322" cy="3139321"/>
          </a:xfrm>
          <a:prstGeom prst="rect">
            <a:avLst/>
          </a:prstGeom>
          <a:solidFill>
            <a:schemeClr val="accent2"/>
          </a:solidFill>
        </p:spPr>
        <p:txBody>
          <a:bodyPr wrap="square" rtlCol="0">
            <a:spAutoFit/>
          </a:bodyPr>
          <a:lstStyle/>
          <a:p>
            <a:r>
              <a:rPr lang="en-US" b="1" dirty="0"/>
              <a:t>The repartition method does a full shuffle of the data, so the number of partitions can be increased.</a:t>
            </a:r>
          </a:p>
        </p:txBody>
      </p:sp>
    </p:spTree>
    <p:extLst>
      <p:ext uri="{BB962C8B-B14F-4D97-AF65-F5344CB8AC3E}">
        <p14:creationId xmlns:p14="http://schemas.microsoft.com/office/powerpoint/2010/main" val="1629972232"/>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repartition by column</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Let’s use the following data to examine how a </a:t>
            </a:r>
            <a:r>
              <a:rPr lang="en-US" dirty="0" err="1"/>
              <a:t>DataFrame</a:t>
            </a:r>
            <a:r>
              <a:rPr lang="en-US" dirty="0"/>
              <a:t> can be repartitioned by a particular column.</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dirty="0"/>
              <a:t>Let’s repartition the </a:t>
            </a:r>
            <a:r>
              <a:rPr lang="en-US" dirty="0" err="1"/>
              <a:t>DataFrame</a:t>
            </a:r>
            <a:r>
              <a:rPr lang="en-US" dirty="0"/>
              <a:t> by the color column:</a:t>
            </a:r>
          </a:p>
          <a:p>
            <a:pPr marL="0" indent="0">
              <a:buNone/>
            </a:pPr>
            <a:endParaRPr lang="en-US" sz="2000" b="1" dirty="0"/>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5" name="Picture 4">
            <a:extLst>
              <a:ext uri="{FF2B5EF4-FFF2-40B4-BE49-F238E27FC236}">
                <a16:creationId xmlns:a16="http://schemas.microsoft.com/office/drawing/2014/main" id="{E0006CAF-C322-4CAC-9949-B1CA31DDA8BB}"/>
              </a:ext>
            </a:extLst>
          </p:cNvPr>
          <p:cNvPicPr>
            <a:picLocks noChangeAspect="1"/>
          </p:cNvPicPr>
          <p:nvPr/>
        </p:nvPicPr>
        <p:blipFill>
          <a:blip r:embed="rId5"/>
          <a:stretch>
            <a:fillRect/>
          </a:stretch>
        </p:blipFill>
        <p:spPr>
          <a:xfrm>
            <a:off x="838200" y="2086802"/>
            <a:ext cx="9538252" cy="2352675"/>
          </a:xfrm>
          <a:prstGeom prst="rect">
            <a:avLst/>
          </a:prstGeom>
        </p:spPr>
      </p:pic>
      <p:pic>
        <p:nvPicPr>
          <p:cNvPr id="6" name="Picture 5">
            <a:extLst>
              <a:ext uri="{FF2B5EF4-FFF2-40B4-BE49-F238E27FC236}">
                <a16:creationId xmlns:a16="http://schemas.microsoft.com/office/drawing/2014/main" id="{2CB132EF-FC34-4DB0-BBC2-D2039D7F5C05}"/>
              </a:ext>
            </a:extLst>
          </p:cNvPr>
          <p:cNvPicPr>
            <a:picLocks noChangeAspect="1"/>
          </p:cNvPicPr>
          <p:nvPr/>
        </p:nvPicPr>
        <p:blipFill>
          <a:blip r:embed="rId6"/>
          <a:stretch>
            <a:fillRect/>
          </a:stretch>
        </p:blipFill>
        <p:spPr>
          <a:xfrm>
            <a:off x="937591" y="5321298"/>
            <a:ext cx="9339470" cy="977902"/>
          </a:xfrm>
          <a:prstGeom prst="rect">
            <a:avLst/>
          </a:prstGeom>
        </p:spPr>
      </p:pic>
    </p:spTree>
    <p:extLst>
      <p:ext uri="{BB962C8B-B14F-4D97-AF65-F5344CB8AC3E}">
        <p14:creationId xmlns:p14="http://schemas.microsoft.com/office/powerpoint/2010/main" val="4075660451"/>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Managing Spark Partitions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lnSpcReduction="10000"/>
          </a:bodyPr>
          <a:lstStyle/>
          <a:p>
            <a:pPr marL="0" indent="0">
              <a:buNone/>
            </a:pPr>
            <a:r>
              <a:rPr lang="en-US" dirty="0"/>
              <a:t>When partitioning by a column, Spark will create a minimum of 200 partitions by default. This example will have two partitions with data and 198 empty partitions.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dirty="0"/>
              <a:t>The </a:t>
            </a:r>
            <a:r>
              <a:rPr lang="en-US" dirty="0" err="1"/>
              <a:t>colorDf</a:t>
            </a:r>
            <a:r>
              <a:rPr lang="en-US" dirty="0"/>
              <a:t> contains different partitions for each color and is optimized for extracts by color. </a:t>
            </a:r>
            <a:r>
              <a:rPr lang="en-US" dirty="0">
                <a:highlight>
                  <a:srgbClr val="00FF00"/>
                </a:highlight>
              </a:rPr>
              <a:t>Partitioning by a column is similar to indexing a column in a relational database.</a:t>
            </a:r>
            <a:endParaRPr lang="en-US" sz="2000" b="1" dirty="0">
              <a:highlight>
                <a:srgbClr val="00FF00"/>
              </a:highlight>
            </a:endParaRPr>
          </a:p>
        </p:txBody>
      </p:sp>
      <p:pic>
        <p:nvPicPr>
          <p:cNvPr id="4" name="Audio 3">
            <a:hlinkClick r:id="" action="ppaction://media"/>
            <a:extLst>
              <a:ext uri="{FF2B5EF4-FFF2-40B4-BE49-F238E27FC236}">
                <a16:creationId xmlns:a16="http://schemas.microsoft.com/office/drawing/2014/main" id="{E40F7CA5-A81D-489A-851A-E0F03DEC633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5" name="Picture 4">
            <a:extLst>
              <a:ext uri="{FF2B5EF4-FFF2-40B4-BE49-F238E27FC236}">
                <a16:creationId xmlns:a16="http://schemas.microsoft.com/office/drawing/2014/main" id="{F752E0CE-37E1-47EE-9AC1-789C0D9F0302}"/>
              </a:ext>
            </a:extLst>
          </p:cNvPr>
          <p:cNvPicPr>
            <a:picLocks noChangeAspect="1"/>
          </p:cNvPicPr>
          <p:nvPr/>
        </p:nvPicPr>
        <p:blipFill>
          <a:blip r:embed="rId5"/>
          <a:stretch>
            <a:fillRect/>
          </a:stretch>
        </p:blipFill>
        <p:spPr>
          <a:xfrm>
            <a:off x="838200" y="2068788"/>
            <a:ext cx="9988826" cy="2423699"/>
          </a:xfrm>
          <a:prstGeom prst="rect">
            <a:avLst/>
          </a:prstGeom>
        </p:spPr>
      </p:pic>
    </p:spTree>
    <p:extLst>
      <p:ext uri="{BB962C8B-B14F-4D97-AF65-F5344CB8AC3E}">
        <p14:creationId xmlns:p14="http://schemas.microsoft.com/office/powerpoint/2010/main" val="764051884"/>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10810</TotalTime>
  <Words>751</Words>
  <Application>Microsoft Office PowerPoint</Application>
  <PresentationFormat>Widescreen</PresentationFormat>
  <Paragraphs>99</Paragraphs>
  <Slides>14</Slides>
  <Notes>1</Notes>
  <HiddenSlides>0</HiddenSlides>
  <MMClips>13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APACHE SPARK DEEP DIVE  Managing Spark Partitions </vt:lpstr>
      <vt:lpstr>Managing Spark Partitions</vt:lpstr>
      <vt:lpstr>Managing Spark Partitions</vt:lpstr>
      <vt:lpstr>Managing Spark Partitions</vt:lpstr>
      <vt:lpstr>Managing Spark Partitions</vt:lpstr>
      <vt:lpstr>Managing Spark Partitions</vt:lpstr>
      <vt:lpstr>Managing Spark Partitions</vt:lpstr>
      <vt:lpstr>repartition by column</vt:lpstr>
      <vt:lpstr>Managing Spark Partitions</vt:lpstr>
      <vt:lpstr>Real World Example</vt:lpstr>
      <vt:lpstr>Managing Spark Partitions</vt:lpstr>
      <vt:lpstr>Why did we choose 4 partitions for the data puddle?</vt:lpstr>
      <vt:lpstr>Actual performance improvement</vt:lpstr>
      <vt:lpstr>Managing Spark Partitions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AVRO Internals</dc:title>
  <dc:creator>Viresh Kumar</dc:creator>
  <cp:lastModifiedBy>Viresh Kumar</cp:lastModifiedBy>
  <cp:revision>344</cp:revision>
  <dcterms:created xsi:type="dcterms:W3CDTF">2018-12-28T03:34:44Z</dcterms:created>
  <dcterms:modified xsi:type="dcterms:W3CDTF">2020-03-15T06:14:31Z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2018-12-28T03:35:17.5833276Z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