
<file path=[Content_Types].xml><?xml version="1.0" encoding="utf-8"?>
<Types xmlns="http://schemas.openxmlformats.org/package/2006/content-types"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8" r:id="rId2"/>
    <p:sldId id="269" r:id="rId3"/>
    <p:sldId id="284" r:id="rId4"/>
    <p:sldId id="270" r:id="rId5"/>
    <p:sldId id="271" r:id="rId6"/>
    <p:sldId id="272" r:id="rId7"/>
    <p:sldId id="285" r:id="rId8"/>
    <p:sldId id="286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19" autoAdjust="0"/>
    <p:restoredTop sz="94660"/>
  </p:normalViewPr>
  <p:slideViewPr>
    <p:cSldViewPr snapToGrid="0">
      <p:cViewPr varScale="1">
        <p:scale>
          <a:sx n="58" d="100"/>
          <a:sy n="58" d="100"/>
        </p:scale>
        <p:origin x="8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48D36-CE4F-4750-9503-BB330E5B8E57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29FA3-3D47-4E7F-9410-07B7D8C82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36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A29FA3-3D47-4E7F-9410-07B7D8C828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64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8E0A9-F71F-4F40-B85A-9028C0CD3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15138-43FB-4A30-8024-805DD781C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5E02-DC50-427A-8FEB-A058FBF5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96CCD-8AC2-49AE-A48F-47551A1D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CE32A-5133-4C84-B041-FF485EBD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D2DA1-C8E3-4854-8B59-0D5A6F13D801}"/>
              </a:ext>
            </a:extLst>
          </p:cNvPr>
          <p:cNvSpPr/>
          <p:nvPr userDrawn="1"/>
        </p:nvSpPr>
        <p:spPr>
          <a:xfrm>
            <a:off x="9692640" y="5344160"/>
            <a:ext cx="1412240" cy="1168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0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9DD6-3B22-448E-A9A4-5B44DB6FB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EBA07-749A-4E1E-A675-0716B5C92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03403-3ED2-4F79-B489-8D09CB7ED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A9463-6482-4465-86DF-E3C999558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FB87F-B509-4D42-B1DB-79B48D65B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2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236B-F278-4839-BE13-85D3CBB43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3437B-B3F5-44D9-937E-BC2912CBC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3A360-6908-4552-B528-CEF345C27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7E44A-FDA6-404E-86B7-FC28AEDCE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68BD3-9C66-45B9-9B39-42CA8A75A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8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F3FB-EC8E-4B85-B241-74E02AA8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CF352-CFB7-4957-A124-04E866303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2D79E-8055-40D0-BEB9-8CBC1E2E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58006-0641-48A6-B9BA-6F9CB8F1B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2114E-CEF0-4976-95E6-826BC690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09117E-D144-4645-A788-9C835E2E397C}"/>
              </a:ext>
            </a:extLst>
          </p:cNvPr>
          <p:cNvSpPr/>
          <p:nvPr userDrawn="1"/>
        </p:nvSpPr>
        <p:spPr>
          <a:xfrm>
            <a:off x="10779760" y="5682457"/>
            <a:ext cx="1412240" cy="1168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0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B9043-217C-4EA2-8F66-6CF3B7D6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949EE-C24C-4CC0-9EDD-9B2E4B862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71BD4-6E96-4BDA-946B-FBFDA477C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5A8DB-C598-4793-8DC2-186C4563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291C7-3317-49B3-944B-22D05951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2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36D75-75E6-4E72-BFF3-F77884A0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82F82-865B-4F62-9D72-E5A2E941D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13B93-CEF1-496F-BAB3-B93451485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FBEEA-9C36-475B-933D-C15049DA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12271-56AB-4D94-A5F7-2E0EEED6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BB062-9C1D-4A9F-AF72-18CD8D8D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3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6C53-4B66-444E-8C21-292D73388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22278-D553-4F4F-ADF1-6E51AB0AE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895B6-D83D-431F-8EE7-2354B6BF6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AB65D-008A-4C95-9C62-F9E536B3A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3CAA6-BA85-4552-83E2-990C8FA78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75B18-015A-4890-BDA7-1C59E818B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0C76E-6CFD-4566-B37A-54F49D69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B0BA5C-BEC6-4FCA-94EA-872366A70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4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739D-84CA-4545-B7E4-5317EBA4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4CA39-7F8B-4870-A782-1A6FC38C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2BDD0-3848-47F0-8198-9370176B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35C48-4DCC-4340-832E-F4EB2C1E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3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847AC8-B9D3-4D88-8482-81660597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861BAA-F094-4329-9512-8606E545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0FDE6-7C68-40CE-856C-0EE1651B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6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4C929-556F-4A40-BA72-7B2BA1F3D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EB104-A90A-4800-9D07-0BB01FF8E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51EA7-AABE-44D7-92BB-2F3F4FEB2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4B427-058F-4C7A-929B-6DAEF2F3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B9E28-BBB8-46A8-826A-65224E45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2CF07-881F-4EC3-AED1-542DBC8DC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5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4C37-C29B-41FF-ABC5-406C2C6A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93676A-27E0-45A8-B502-E760C6099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2C911-5D3E-445C-899B-1063F5852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A96AC-6BD5-4B8E-8FF3-497107170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05D07-65FF-46CD-8E05-0FC6D1113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9303A-1F8A-4E2A-B587-C76B7C57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4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ACD80-25DD-498B-8518-16ECF004D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7B007-A9C2-412B-BB9A-F67A5D537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CD26A-C49F-41F7-AC24-F5FFA4B47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D1B23-F958-4E0A-893E-C68E6A3B2F92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25065-5567-47AF-889A-9579BE59F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65AE0-822B-4353-9D25-FB1DEF9DC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9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1DB10-A911-43A3-A2AF-37E3073F8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8080" y="436880"/>
            <a:ext cx="9519920" cy="3073083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/>
              <a:t>APACHE SPARK DEEP DIVE</a:t>
            </a:r>
            <a:br>
              <a:rPr lang="en-US" b="1" dirty="0"/>
            </a:br>
            <a:br>
              <a:rPr lang="en-US" b="1" dirty="0"/>
            </a:br>
            <a:r>
              <a:rPr lang="en-US" b="1" dirty="0">
                <a:highlight>
                  <a:srgbClr val="FF00FF"/>
                </a:highlight>
              </a:rPr>
              <a:t>-----Stages in Spark---</a:t>
            </a:r>
            <a:br>
              <a:rPr lang="en-US" b="1" dirty="0"/>
            </a:br>
            <a:endParaRPr lang="en-US" sz="3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7B3630-F42F-42E1-AC9D-CC2B4953D3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FB3ACC-A67D-4E01-A20B-47183A93E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880" y="3561080"/>
            <a:ext cx="446024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35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64"/>
    </mc:Choice>
    <mc:Fallback xmlns="">
      <p:transition spd="slow" advTm="2676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What is stage in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Stage is the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“Physical Unit of execution”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Step in the Physical execution plan.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Stage is the collection of tasks— one task per partition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Job is the collection of the Stages.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Basically, there are two types of stages in spark- </a:t>
            </a:r>
          </a:p>
          <a:p>
            <a:r>
              <a:rPr lang="en-US" dirty="0" err="1"/>
              <a:t>ShuffleMapstage</a:t>
            </a:r>
            <a:endParaRPr lang="en-US" dirty="0"/>
          </a:p>
          <a:p>
            <a:r>
              <a:rPr lang="en-US" dirty="0" err="1"/>
              <a:t>ResultStage</a:t>
            </a:r>
            <a:endParaRPr lang="en-US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E40F7CA5-A81D-489A-851A-E0F03DEC63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64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14"/>
    </mc:Choice>
    <mc:Fallback xmlns="">
      <p:transition spd="slow" advTm="44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BD6A41B-DF24-4365-B533-3E1ADCE5F13C}"/>
              </a:ext>
            </a:extLst>
          </p:cNvPr>
          <p:cNvSpPr/>
          <p:nvPr/>
        </p:nvSpPr>
        <p:spPr>
          <a:xfrm>
            <a:off x="111760" y="843280"/>
            <a:ext cx="2418080" cy="229616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spark=</a:t>
            </a:r>
            <a:r>
              <a:rPr lang="en-US" sz="1600" b="1" dirty="0" err="1">
                <a:solidFill>
                  <a:schemeClr val="tx1"/>
                </a:solidFill>
              </a:rPr>
              <a:t>SparkSession.builder</a:t>
            </a:r>
            <a:r>
              <a:rPr lang="en-US" dirty="0">
                <a:solidFill>
                  <a:schemeClr val="tx1"/>
                </a:solidFill>
              </a:rPr>
              <a:t>…..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spark.sparkContext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rdd</a:t>
            </a:r>
            <a:r>
              <a:rPr lang="en-US" dirty="0">
                <a:solidFill>
                  <a:schemeClr val="tx1"/>
                </a:solidFill>
              </a:rPr>
              <a:t> =spark.read.t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rdd.filter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rdd.map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rdd.count</a:t>
            </a:r>
            <a:r>
              <a:rPr lang="en-US" dirty="0">
                <a:solidFill>
                  <a:schemeClr val="tx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Action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Driver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9672505-C0DD-454E-9607-9A41599EDD37}"/>
              </a:ext>
            </a:extLst>
          </p:cNvPr>
          <p:cNvSpPr/>
          <p:nvPr/>
        </p:nvSpPr>
        <p:spPr>
          <a:xfrm>
            <a:off x="5415280" y="1149895"/>
            <a:ext cx="2346972" cy="1659345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Allocated the resources.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Track submitted job/tasks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Cluster Manager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1AEF18A-071F-4232-A02D-9AB8D8CB9C3C}"/>
              </a:ext>
            </a:extLst>
          </p:cNvPr>
          <p:cNvSpPr/>
          <p:nvPr/>
        </p:nvSpPr>
        <p:spPr>
          <a:xfrm>
            <a:off x="9997440" y="335280"/>
            <a:ext cx="2042160" cy="143256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Worker Node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BEC01F7-2ACF-4289-9E78-65998834C4C0}"/>
              </a:ext>
            </a:extLst>
          </p:cNvPr>
          <p:cNvCxnSpPr>
            <a:cxnSpLocks/>
          </p:cNvCxnSpPr>
          <p:nvPr/>
        </p:nvCxnSpPr>
        <p:spPr>
          <a:xfrm>
            <a:off x="11018520" y="3429000"/>
            <a:ext cx="0" cy="62992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4E618FE-5D91-4DC1-A36C-333E72D58114}"/>
              </a:ext>
            </a:extLst>
          </p:cNvPr>
          <p:cNvSpPr/>
          <p:nvPr/>
        </p:nvSpPr>
        <p:spPr>
          <a:xfrm>
            <a:off x="1574800" y="3352800"/>
            <a:ext cx="6725899" cy="306832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accent2">
                  <a:lumMod val="50000"/>
                </a:schemeClr>
              </a:solidFill>
              <a:highlight>
                <a:srgbClr val="FFFF00"/>
              </a:highlight>
            </a:endParaRPr>
          </a:p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Spark Context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7BACB60-0DE6-483E-80FC-C88BFF6CD8C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7762252" y="1051560"/>
            <a:ext cx="2235188" cy="928008"/>
          </a:xfrm>
          <a:prstGeom prst="bentConnector3">
            <a:avLst>
              <a:gd name="adj1" fmla="val 62273"/>
            </a:avLst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80A8826-5214-46AA-855E-B35118B526EF}"/>
              </a:ext>
            </a:extLst>
          </p:cNvPr>
          <p:cNvCxnSpPr>
            <a:cxnSpLocks/>
            <a:stCxn id="8" idx="3"/>
            <a:endCxn id="39" idx="1"/>
          </p:cNvCxnSpPr>
          <p:nvPr/>
        </p:nvCxnSpPr>
        <p:spPr>
          <a:xfrm>
            <a:off x="7762252" y="1979568"/>
            <a:ext cx="2245347" cy="704458"/>
          </a:xfrm>
          <a:prstGeom prst="bentConnector3">
            <a:avLst>
              <a:gd name="adj1" fmla="val 61764"/>
            </a:avLst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D3ACD08-47D4-4877-BF01-C76A1D194F4B}"/>
              </a:ext>
            </a:extLst>
          </p:cNvPr>
          <p:cNvCxnSpPr>
            <a:cxnSpLocks/>
            <a:stCxn id="8" idx="3"/>
            <a:endCxn id="43" idx="1"/>
          </p:cNvCxnSpPr>
          <p:nvPr/>
        </p:nvCxnSpPr>
        <p:spPr>
          <a:xfrm>
            <a:off x="7762252" y="1979568"/>
            <a:ext cx="2245347" cy="2787008"/>
          </a:xfrm>
          <a:prstGeom prst="bentConnector3">
            <a:avLst>
              <a:gd name="adj1" fmla="val 61312"/>
            </a:avLst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E9CE813-C233-450C-AD0F-26EC285F4EB7}"/>
              </a:ext>
            </a:extLst>
          </p:cNvPr>
          <p:cNvCxnSpPr>
            <a:cxnSpLocks/>
            <a:stCxn id="7" idx="0"/>
            <a:endCxn id="9" idx="0"/>
          </p:cNvCxnSpPr>
          <p:nvPr/>
        </p:nvCxnSpPr>
        <p:spPr>
          <a:xfrm rot="5400000" flipH="1" flipV="1">
            <a:off x="5915660" y="-4259580"/>
            <a:ext cx="508000" cy="9697720"/>
          </a:xfrm>
          <a:prstGeom prst="bentConnector3">
            <a:avLst>
              <a:gd name="adj1" fmla="val 145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D42AF12-4615-4F8B-BDE4-313793E11AEA}"/>
              </a:ext>
            </a:extLst>
          </p:cNvPr>
          <p:cNvCxnSpPr>
            <a:cxnSpLocks/>
            <a:endCxn id="43" idx="2"/>
          </p:cNvCxnSpPr>
          <p:nvPr/>
        </p:nvCxnSpPr>
        <p:spPr>
          <a:xfrm>
            <a:off x="1173479" y="3179897"/>
            <a:ext cx="9855200" cy="2302959"/>
          </a:xfrm>
          <a:prstGeom prst="bentConnector4">
            <a:avLst>
              <a:gd name="adj1" fmla="val -335"/>
              <a:gd name="adj2" fmla="val 154043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7E3508C-7FBB-421B-A607-DD91957344D7}"/>
              </a:ext>
            </a:extLst>
          </p:cNvPr>
          <p:cNvCxnSpPr>
            <a:cxnSpLocks/>
            <a:stCxn id="7" idx="3"/>
            <a:endCxn id="14" idx="0"/>
          </p:cNvCxnSpPr>
          <p:nvPr/>
        </p:nvCxnSpPr>
        <p:spPr>
          <a:xfrm>
            <a:off x="2529840" y="1991360"/>
            <a:ext cx="2407910" cy="136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F59A1DC-114F-4032-87F0-AB94D4FE4F7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2529840" y="1979568"/>
            <a:ext cx="2885440" cy="11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F7045E3-DFA2-473B-AA28-9E5AB2B76615}"/>
              </a:ext>
            </a:extLst>
          </p:cNvPr>
          <p:cNvSpPr txBox="1"/>
          <p:nvPr/>
        </p:nvSpPr>
        <p:spPr>
          <a:xfrm>
            <a:off x="3444230" y="1300508"/>
            <a:ext cx="1564640" cy="120032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dirty="0"/>
              <a:t>Request for the Worker/ Executors in the cluster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8CC8D1-7CBC-407E-87B1-E8A16A5E3C94}"/>
              </a:ext>
            </a:extLst>
          </p:cNvPr>
          <p:cNvSpPr/>
          <p:nvPr/>
        </p:nvSpPr>
        <p:spPr>
          <a:xfrm>
            <a:off x="10200640" y="487680"/>
            <a:ext cx="1696720" cy="87884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Executor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C0C708-2A43-4462-B1C8-15D5C7CA0AF5}"/>
              </a:ext>
            </a:extLst>
          </p:cNvPr>
          <p:cNvSpPr txBox="1"/>
          <p:nvPr/>
        </p:nvSpPr>
        <p:spPr>
          <a:xfrm>
            <a:off x="10289540" y="578871"/>
            <a:ext cx="599440" cy="3693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EF00C96-9B7E-486D-843E-48BB34F5DFCB}"/>
              </a:ext>
            </a:extLst>
          </p:cNvPr>
          <p:cNvSpPr txBox="1"/>
          <p:nvPr/>
        </p:nvSpPr>
        <p:spPr>
          <a:xfrm>
            <a:off x="11183620" y="580628"/>
            <a:ext cx="599440" cy="3693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Task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D2F646A-76EC-4744-9640-F3A4215A5960}"/>
              </a:ext>
            </a:extLst>
          </p:cNvPr>
          <p:cNvSpPr/>
          <p:nvPr/>
        </p:nvSpPr>
        <p:spPr>
          <a:xfrm>
            <a:off x="10007599" y="1967746"/>
            <a:ext cx="2042160" cy="143256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Worker Node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CBF6DA8-A96B-4566-A574-BCA06F558674}"/>
              </a:ext>
            </a:extLst>
          </p:cNvPr>
          <p:cNvSpPr/>
          <p:nvPr/>
        </p:nvSpPr>
        <p:spPr>
          <a:xfrm>
            <a:off x="10210799" y="2120146"/>
            <a:ext cx="1696720" cy="87884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Executor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640057-137B-4488-A441-B481F4753C41}"/>
              </a:ext>
            </a:extLst>
          </p:cNvPr>
          <p:cNvSpPr txBox="1"/>
          <p:nvPr/>
        </p:nvSpPr>
        <p:spPr>
          <a:xfrm>
            <a:off x="10299699" y="2211337"/>
            <a:ext cx="599440" cy="3693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B313D7-1460-49BE-A60F-BB395C90B65A}"/>
              </a:ext>
            </a:extLst>
          </p:cNvPr>
          <p:cNvSpPr txBox="1"/>
          <p:nvPr/>
        </p:nvSpPr>
        <p:spPr>
          <a:xfrm>
            <a:off x="11193779" y="2213094"/>
            <a:ext cx="599440" cy="3693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Task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87B3A5B-438F-4DE9-B32A-067B9AF77B50}"/>
              </a:ext>
            </a:extLst>
          </p:cNvPr>
          <p:cNvSpPr/>
          <p:nvPr/>
        </p:nvSpPr>
        <p:spPr>
          <a:xfrm>
            <a:off x="10007599" y="4050296"/>
            <a:ext cx="2042160" cy="143256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Worker Node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D2ADBB5-16A5-446A-9141-3FAA2EA42D6A}"/>
              </a:ext>
            </a:extLst>
          </p:cNvPr>
          <p:cNvSpPr/>
          <p:nvPr/>
        </p:nvSpPr>
        <p:spPr>
          <a:xfrm>
            <a:off x="10210799" y="4202696"/>
            <a:ext cx="1696720" cy="87884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Executor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A7F645E-1685-400E-AC66-4AA7E85A55AD}"/>
              </a:ext>
            </a:extLst>
          </p:cNvPr>
          <p:cNvSpPr txBox="1"/>
          <p:nvPr/>
        </p:nvSpPr>
        <p:spPr>
          <a:xfrm>
            <a:off x="10299699" y="4293887"/>
            <a:ext cx="599440" cy="3693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EAFC23D-34B4-4DB1-BF0C-77894901FC3A}"/>
              </a:ext>
            </a:extLst>
          </p:cNvPr>
          <p:cNvSpPr txBox="1"/>
          <p:nvPr/>
        </p:nvSpPr>
        <p:spPr>
          <a:xfrm>
            <a:off x="11193779" y="4295644"/>
            <a:ext cx="599440" cy="3693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Task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4E6A1E1-BCBF-432D-A43C-660FEC66CE91}"/>
              </a:ext>
            </a:extLst>
          </p:cNvPr>
          <p:cNvSpPr txBox="1"/>
          <p:nvPr/>
        </p:nvSpPr>
        <p:spPr>
          <a:xfrm>
            <a:off x="4064000" y="0"/>
            <a:ext cx="3708400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dirty="0"/>
              <a:t>Program Code(Jar) and configuration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3F2CCB-7E87-442C-BDCD-C8A2662A29FF}"/>
              </a:ext>
            </a:extLst>
          </p:cNvPr>
          <p:cNvSpPr txBox="1"/>
          <p:nvPr/>
        </p:nvSpPr>
        <p:spPr>
          <a:xfrm>
            <a:off x="4404350" y="6520934"/>
            <a:ext cx="3708400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dirty="0"/>
              <a:t>Program Code(Jar) and configuration </a:t>
            </a:r>
          </a:p>
        </p:txBody>
      </p:sp>
      <p:sp>
        <p:nvSpPr>
          <p:cNvPr id="91" name="Flowchart: Multidocument 90">
            <a:extLst>
              <a:ext uri="{FF2B5EF4-FFF2-40B4-BE49-F238E27FC236}">
                <a16:creationId xmlns:a16="http://schemas.microsoft.com/office/drawing/2014/main" id="{3272D45B-6B18-43F5-9860-26C800FA297E}"/>
              </a:ext>
            </a:extLst>
          </p:cNvPr>
          <p:cNvSpPr/>
          <p:nvPr/>
        </p:nvSpPr>
        <p:spPr>
          <a:xfrm>
            <a:off x="7302505" y="4208670"/>
            <a:ext cx="939790" cy="1139456"/>
          </a:xfrm>
          <a:prstGeom prst="flowChartMultidocument">
            <a:avLst/>
          </a:prstGeom>
          <a:gradFill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TASKS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47FBB15A-8237-4809-A9A3-FD2F277E5DD0}"/>
              </a:ext>
            </a:extLst>
          </p:cNvPr>
          <p:cNvSpPr/>
          <p:nvPr/>
        </p:nvSpPr>
        <p:spPr>
          <a:xfrm>
            <a:off x="2997200" y="3606800"/>
            <a:ext cx="3556000" cy="2371927"/>
          </a:xfrm>
          <a:prstGeom prst="roundRect">
            <a:avLst/>
          </a:prstGeom>
          <a:noFill/>
          <a:ln cmpd="tri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94E3077-B57D-4D49-AF1B-30B7F88A4F84}"/>
              </a:ext>
            </a:extLst>
          </p:cNvPr>
          <p:cNvSpPr txBox="1"/>
          <p:nvPr/>
        </p:nvSpPr>
        <p:spPr>
          <a:xfrm>
            <a:off x="1673855" y="3513699"/>
            <a:ext cx="10388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Once the Action is called, Job is created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DE9EA65-8918-466C-90B5-77525E4ADA02}"/>
              </a:ext>
            </a:extLst>
          </p:cNvPr>
          <p:cNvSpPr txBox="1"/>
          <p:nvPr/>
        </p:nvSpPr>
        <p:spPr>
          <a:xfrm>
            <a:off x="1788148" y="4648717"/>
            <a:ext cx="609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JOB</a:t>
            </a:r>
          </a:p>
        </p:txBody>
      </p: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6B9C67B2-E2FA-4D91-B4BA-1C42A8DABE94}"/>
              </a:ext>
            </a:extLst>
          </p:cNvPr>
          <p:cNvSpPr/>
          <p:nvPr/>
        </p:nvSpPr>
        <p:spPr>
          <a:xfrm>
            <a:off x="2529840" y="4739836"/>
            <a:ext cx="408956" cy="197101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75A004D5-D4AE-4DEE-9523-1CBFA581EA84}"/>
              </a:ext>
            </a:extLst>
          </p:cNvPr>
          <p:cNvSpPr/>
          <p:nvPr/>
        </p:nvSpPr>
        <p:spPr>
          <a:xfrm>
            <a:off x="6728449" y="4739836"/>
            <a:ext cx="408956" cy="197101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014CC9D-3D8E-4711-84E6-F14434B5D8E6}"/>
              </a:ext>
            </a:extLst>
          </p:cNvPr>
          <p:cNvSpPr txBox="1"/>
          <p:nvPr/>
        </p:nvSpPr>
        <p:spPr>
          <a:xfrm>
            <a:off x="5659110" y="3833364"/>
            <a:ext cx="599440" cy="3693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C0838AA-D470-4667-BB80-2EBB4BE088F8}"/>
              </a:ext>
            </a:extLst>
          </p:cNvPr>
          <p:cNvSpPr txBox="1"/>
          <p:nvPr/>
        </p:nvSpPr>
        <p:spPr>
          <a:xfrm>
            <a:off x="5659110" y="4329864"/>
            <a:ext cx="599440" cy="3693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2CA302E-354A-4B33-86F6-86C80F378C7B}"/>
              </a:ext>
            </a:extLst>
          </p:cNvPr>
          <p:cNvSpPr txBox="1"/>
          <p:nvPr/>
        </p:nvSpPr>
        <p:spPr>
          <a:xfrm>
            <a:off x="5681975" y="4835337"/>
            <a:ext cx="599440" cy="3693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F723457-E3AB-4C72-A201-ED1FAE7A6BF4}"/>
              </a:ext>
            </a:extLst>
          </p:cNvPr>
          <p:cNvSpPr txBox="1"/>
          <p:nvPr/>
        </p:nvSpPr>
        <p:spPr>
          <a:xfrm>
            <a:off x="5681975" y="5323758"/>
            <a:ext cx="599440" cy="3693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2F47660-3D5E-49B4-BB35-E8EC63C3FD17}"/>
              </a:ext>
            </a:extLst>
          </p:cNvPr>
          <p:cNvSpPr txBox="1"/>
          <p:nvPr/>
        </p:nvSpPr>
        <p:spPr>
          <a:xfrm>
            <a:off x="3144509" y="3833364"/>
            <a:ext cx="767101" cy="36933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/>
              <a:t>RDD1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3791AB3-A77C-424A-A158-158C30183961}"/>
              </a:ext>
            </a:extLst>
          </p:cNvPr>
          <p:cNvSpPr txBox="1"/>
          <p:nvPr/>
        </p:nvSpPr>
        <p:spPr>
          <a:xfrm>
            <a:off x="4170659" y="3848671"/>
            <a:ext cx="767101" cy="36933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/>
              <a:t>RDD2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2F1C82C-4DF0-46FC-BB21-DB4E13901C8C}"/>
              </a:ext>
            </a:extLst>
          </p:cNvPr>
          <p:cNvSpPr txBox="1"/>
          <p:nvPr/>
        </p:nvSpPr>
        <p:spPr>
          <a:xfrm>
            <a:off x="3625796" y="4654692"/>
            <a:ext cx="767101" cy="36933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/>
              <a:t>RDD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CE6BB9D-222F-403A-AAAB-1CE1AE9E7449}"/>
              </a:ext>
            </a:extLst>
          </p:cNvPr>
          <p:cNvSpPr txBox="1"/>
          <p:nvPr/>
        </p:nvSpPr>
        <p:spPr>
          <a:xfrm>
            <a:off x="3625795" y="5309042"/>
            <a:ext cx="767101" cy="36933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/>
              <a:t>RDD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52043D3-1610-4628-83BF-B38951E5F940}"/>
              </a:ext>
            </a:extLst>
          </p:cNvPr>
          <p:cNvCxnSpPr>
            <a:cxnSpLocks/>
            <a:endCxn id="105" idx="0"/>
          </p:cNvCxnSpPr>
          <p:nvPr/>
        </p:nvCxnSpPr>
        <p:spPr>
          <a:xfrm>
            <a:off x="3538236" y="4162042"/>
            <a:ext cx="471111" cy="492650"/>
          </a:xfrm>
          <a:prstGeom prst="line">
            <a:avLst/>
          </a:prstGeom>
          <a:ln w="19050" cmpd="tri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C05A9DE-28B5-4B65-B2ED-65BA95A3A3BC}"/>
              </a:ext>
            </a:extLst>
          </p:cNvPr>
          <p:cNvCxnSpPr>
            <a:cxnSpLocks/>
            <a:stCxn id="104" idx="2"/>
            <a:endCxn id="105" idx="0"/>
          </p:cNvCxnSpPr>
          <p:nvPr/>
        </p:nvCxnSpPr>
        <p:spPr>
          <a:xfrm flipH="1">
            <a:off x="4009347" y="4218003"/>
            <a:ext cx="544863" cy="436689"/>
          </a:xfrm>
          <a:prstGeom prst="line">
            <a:avLst/>
          </a:prstGeom>
          <a:ln w="19050" cmpd="tri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67F6D0F-9FB0-4506-AFD6-04EC30CCD87B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4009346" y="4983384"/>
            <a:ext cx="0" cy="325658"/>
          </a:xfrm>
          <a:prstGeom prst="line">
            <a:avLst/>
          </a:prstGeom>
          <a:ln w="19050" cmpd="tri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Arrow: Right 117">
            <a:extLst>
              <a:ext uri="{FF2B5EF4-FFF2-40B4-BE49-F238E27FC236}">
                <a16:creationId xmlns:a16="http://schemas.microsoft.com/office/drawing/2014/main" id="{B81B9D48-64B4-43D5-8F4E-0CACC5697FE4}"/>
              </a:ext>
            </a:extLst>
          </p:cNvPr>
          <p:cNvSpPr/>
          <p:nvPr/>
        </p:nvSpPr>
        <p:spPr>
          <a:xfrm>
            <a:off x="5001234" y="4792763"/>
            <a:ext cx="408956" cy="197101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21A24EA-A990-4672-AFBC-CFF1AC52ECA6}"/>
              </a:ext>
            </a:extLst>
          </p:cNvPr>
          <p:cNvSpPr txBox="1"/>
          <p:nvPr/>
        </p:nvSpPr>
        <p:spPr>
          <a:xfrm>
            <a:off x="4065305" y="3411819"/>
            <a:ext cx="1446486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DAG Scheduler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3EAB9E1-AD2E-43CF-8EC0-44205F58F84E}"/>
              </a:ext>
            </a:extLst>
          </p:cNvPr>
          <p:cNvSpPr txBox="1"/>
          <p:nvPr/>
        </p:nvSpPr>
        <p:spPr>
          <a:xfrm>
            <a:off x="6659871" y="3493474"/>
            <a:ext cx="1446486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Task Scheduler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063914B-4315-440A-93A8-D961744BBB5A}"/>
              </a:ext>
            </a:extLst>
          </p:cNvPr>
          <p:cNvSpPr txBox="1"/>
          <p:nvPr/>
        </p:nvSpPr>
        <p:spPr>
          <a:xfrm>
            <a:off x="7117092" y="5482856"/>
            <a:ext cx="1222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Launch task via cluster manager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4B1F990-9196-4019-933D-FD7CEFCE5D17}"/>
              </a:ext>
            </a:extLst>
          </p:cNvPr>
          <p:cNvSpPr txBox="1"/>
          <p:nvPr/>
        </p:nvSpPr>
        <p:spPr>
          <a:xfrm>
            <a:off x="2938796" y="5774370"/>
            <a:ext cx="3789653" cy="523220"/>
          </a:xfrm>
          <a:prstGeom prst="rect">
            <a:avLst/>
          </a:prstGeom>
          <a:gradFill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</p:spPr>
        <p:txBody>
          <a:bodyPr wrap="square" rtlCol="0">
            <a:spAutoFit/>
          </a:bodyPr>
          <a:lstStyle/>
          <a:p>
            <a:r>
              <a:rPr lang="en-US" sz="1400" dirty="0"/>
              <a:t>DAG is created and split into stages of tasks and submitted to Task Scheduler as ready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8AD589BD-286C-4AF6-B590-296B8CC4AE88}"/>
              </a:ext>
            </a:extLst>
          </p:cNvPr>
          <p:cNvCxnSpPr/>
          <p:nvPr/>
        </p:nvCxnSpPr>
        <p:spPr>
          <a:xfrm>
            <a:off x="5191760" y="4202696"/>
            <a:ext cx="0" cy="1354824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37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828"/>
    </mc:Choice>
    <mc:Fallback xmlns="">
      <p:transition spd="slow" advTm="20882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We can associate stage with many other dependent parent stages.</a:t>
            </a:r>
          </a:p>
          <a:p>
            <a:r>
              <a:rPr lang="en-US" dirty="0">
                <a:highlight>
                  <a:srgbClr val="FFFF00"/>
                </a:highlight>
              </a:rPr>
              <a:t>Stage submission triggers execution of a series of dependent parent stages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E40F7CA5-A81D-489A-851A-E0F03DEC63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22F6F2F-79E5-4E12-8138-DD099F93B63A}"/>
              </a:ext>
            </a:extLst>
          </p:cNvPr>
          <p:cNvSpPr/>
          <p:nvPr/>
        </p:nvSpPr>
        <p:spPr>
          <a:xfrm>
            <a:off x="1608463" y="1421176"/>
            <a:ext cx="1983036" cy="57287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2060"/>
                </a:solidFill>
              </a:rPr>
              <a:t>Action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124A700-90F1-45EE-B394-169A86C8D6BB}"/>
              </a:ext>
            </a:extLst>
          </p:cNvPr>
          <p:cNvSpPr/>
          <p:nvPr/>
        </p:nvSpPr>
        <p:spPr>
          <a:xfrm>
            <a:off x="1608463" y="2856123"/>
            <a:ext cx="1983036" cy="57287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7030A0"/>
                </a:solidFill>
              </a:rPr>
              <a:t>Job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587B8F2-9930-4D6C-A120-6DE39B747DB2}"/>
              </a:ext>
            </a:extLst>
          </p:cNvPr>
          <p:cNvSpPr/>
          <p:nvPr/>
        </p:nvSpPr>
        <p:spPr>
          <a:xfrm>
            <a:off x="4977788" y="2672141"/>
            <a:ext cx="1983036" cy="96670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Stage</a:t>
            </a:r>
          </a:p>
        </p:txBody>
      </p:sp>
      <p:sp>
        <p:nvSpPr>
          <p:cNvPr id="12" name="Flowchart: Multidocument 11">
            <a:extLst>
              <a:ext uri="{FF2B5EF4-FFF2-40B4-BE49-F238E27FC236}">
                <a16:creationId xmlns:a16="http://schemas.microsoft.com/office/drawing/2014/main" id="{FBD812EB-6C50-4886-96E5-EC44092699AC}"/>
              </a:ext>
            </a:extLst>
          </p:cNvPr>
          <p:cNvSpPr/>
          <p:nvPr/>
        </p:nvSpPr>
        <p:spPr>
          <a:xfrm>
            <a:off x="8449937" y="3007605"/>
            <a:ext cx="1060704" cy="758952"/>
          </a:xfrm>
          <a:prstGeom prst="flowChartMultidocumen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Multidocument 13">
            <a:extLst>
              <a:ext uri="{FF2B5EF4-FFF2-40B4-BE49-F238E27FC236}">
                <a16:creationId xmlns:a16="http://schemas.microsoft.com/office/drawing/2014/main" id="{9FA6F843-E205-4FB7-BBE3-61F91FE63E01}"/>
              </a:ext>
            </a:extLst>
          </p:cNvPr>
          <p:cNvSpPr/>
          <p:nvPr/>
        </p:nvSpPr>
        <p:spPr>
          <a:xfrm>
            <a:off x="8449937" y="3387081"/>
            <a:ext cx="1060704" cy="758952"/>
          </a:xfrm>
          <a:prstGeom prst="flowChartMultidocumen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Stage</a:t>
            </a:r>
          </a:p>
        </p:txBody>
      </p:sp>
      <p:sp>
        <p:nvSpPr>
          <p:cNvPr id="16" name="Flowchart: Multidocument 15">
            <a:extLst>
              <a:ext uri="{FF2B5EF4-FFF2-40B4-BE49-F238E27FC236}">
                <a16:creationId xmlns:a16="http://schemas.microsoft.com/office/drawing/2014/main" id="{589C084C-35D4-4552-BC3D-49BF4A0D0CC2}"/>
              </a:ext>
            </a:extLst>
          </p:cNvPr>
          <p:cNvSpPr/>
          <p:nvPr/>
        </p:nvSpPr>
        <p:spPr>
          <a:xfrm>
            <a:off x="8449937" y="3940151"/>
            <a:ext cx="1060704" cy="758952"/>
          </a:xfrm>
          <a:prstGeom prst="flowChartMultidocumen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Stage</a:t>
            </a:r>
          </a:p>
        </p:txBody>
      </p:sp>
      <p:sp>
        <p:nvSpPr>
          <p:cNvPr id="18" name="Flowchart: Multidocument 17">
            <a:extLst>
              <a:ext uri="{FF2B5EF4-FFF2-40B4-BE49-F238E27FC236}">
                <a16:creationId xmlns:a16="http://schemas.microsoft.com/office/drawing/2014/main" id="{CC9FA95E-7551-4242-947A-DDB4F01DCE8B}"/>
              </a:ext>
            </a:extLst>
          </p:cNvPr>
          <p:cNvSpPr/>
          <p:nvPr/>
        </p:nvSpPr>
        <p:spPr>
          <a:xfrm>
            <a:off x="8449937" y="1328138"/>
            <a:ext cx="1060704" cy="758952"/>
          </a:xfrm>
          <a:prstGeom prst="flowChartMultidocumen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Stage</a:t>
            </a:r>
          </a:p>
        </p:txBody>
      </p:sp>
      <p:sp>
        <p:nvSpPr>
          <p:cNvPr id="20" name="Flowchart: Multidocument 19">
            <a:extLst>
              <a:ext uri="{FF2B5EF4-FFF2-40B4-BE49-F238E27FC236}">
                <a16:creationId xmlns:a16="http://schemas.microsoft.com/office/drawing/2014/main" id="{CBBD5601-02D6-41C5-8536-8441ACCC6789}"/>
              </a:ext>
            </a:extLst>
          </p:cNvPr>
          <p:cNvSpPr/>
          <p:nvPr/>
        </p:nvSpPr>
        <p:spPr>
          <a:xfrm>
            <a:off x="8449937" y="1909221"/>
            <a:ext cx="1060704" cy="758952"/>
          </a:xfrm>
          <a:prstGeom prst="flowChartMultidocumen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Stage</a:t>
            </a:r>
          </a:p>
        </p:txBody>
      </p:sp>
      <p:sp>
        <p:nvSpPr>
          <p:cNvPr id="22" name="Flowchart: Multidocument 21">
            <a:extLst>
              <a:ext uri="{FF2B5EF4-FFF2-40B4-BE49-F238E27FC236}">
                <a16:creationId xmlns:a16="http://schemas.microsoft.com/office/drawing/2014/main" id="{A6C43B06-960A-418B-8DAC-9868A896441E}"/>
              </a:ext>
            </a:extLst>
          </p:cNvPr>
          <p:cNvSpPr/>
          <p:nvPr/>
        </p:nvSpPr>
        <p:spPr>
          <a:xfrm>
            <a:off x="8449937" y="2462291"/>
            <a:ext cx="1060704" cy="758952"/>
          </a:xfrm>
          <a:prstGeom prst="flowChartMultidocumen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Stage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025DAB1-0607-45AD-8933-A2E493063F17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2599981" y="1994053"/>
            <a:ext cx="0" cy="86207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2122D58-9221-4435-B9F9-55D296097A2E}"/>
              </a:ext>
            </a:extLst>
          </p:cNvPr>
          <p:cNvCxnSpPr>
            <a:stCxn id="7" idx="3"/>
          </p:cNvCxnSpPr>
          <p:nvPr/>
        </p:nvCxnSpPr>
        <p:spPr>
          <a:xfrm flipV="1">
            <a:off x="3591499" y="3142560"/>
            <a:ext cx="1386289" cy="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DD68089-BCEA-460B-9C3D-827372931A62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 flipV="1">
            <a:off x="6960824" y="1707614"/>
            <a:ext cx="1489113" cy="14478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2A1F6FB9-C135-402B-AA02-8D7FAF5F9DA9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6960824" y="2498547"/>
            <a:ext cx="1489113" cy="6569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6665C46D-A001-4A02-9972-4016990EF5EF}"/>
              </a:ext>
            </a:extLst>
          </p:cNvPr>
          <p:cNvCxnSpPr>
            <a:stCxn id="11" idx="3"/>
            <a:endCxn id="22" idx="1"/>
          </p:cNvCxnSpPr>
          <p:nvPr/>
        </p:nvCxnSpPr>
        <p:spPr>
          <a:xfrm flipV="1">
            <a:off x="6960824" y="2841767"/>
            <a:ext cx="1489113" cy="3137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BF1EAC8-D416-4A09-940C-A18B050F43E9}"/>
              </a:ext>
            </a:extLst>
          </p:cNvPr>
          <p:cNvCxnSpPr>
            <a:endCxn id="16" idx="1"/>
          </p:cNvCxnSpPr>
          <p:nvPr/>
        </p:nvCxnSpPr>
        <p:spPr>
          <a:xfrm>
            <a:off x="6960824" y="3168347"/>
            <a:ext cx="1489113" cy="11512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A74ECD7E-CB59-43B7-9FDE-8962DDBDCF04}"/>
              </a:ext>
            </a:extLst>
          </p:cNvPr>
          <p:cNvCxnSpPr>
            <a:endCxn id="14" idx="1"/>
          </p:cNvCxnSpPr>
          <p:nvPr/>
        </p:nvCxnSpPr>
        <p:spPr>
          <a:xfrm>
            <a:off x="6960824" y="3150006"/>
            <a:ext cx="1489113" cy="6165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51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14"/>
    </mc:Choice>
    <mc:Fallback xmlns="">
      <p:transition spd="slow" advTm="44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 err="1"/>
              <a:t>ShuffleMapStage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725" y="1016000"/>
            <a:ext cx="10880075" cy="568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During the physical execution of DAG:</a:t>
            </a:r>
          </a:p>
          <a:p>
            <a:r>
              <a:rPr lang="en-US" dirty="0" err="1"/>
              <a:t>ShuffleMapStage</a:t>
            </a:r>
            <a:r>
              <a:rPr lang="en-US" dirty="0"/>
              <a:t> is an intermediate stage. </a:t>
            </a:r>
          </a:p>
          <a:p>
            <a:r>
              <a:rPr lang="en-US" dirty="0"/>
              <a:t>It produces data for another stage(s). </a:t>
            </a:r>
          </a:p>
          <a:p>
            <a:r>
              <a:rPr lang="en-US" dirty="0"/>
              <a:t>Also, writes map output files for a shuffle. </a:t>
            </a:r>
          </a:p>
          <a:p>
            <a:r>
              <a:rPr lang="en-US" dirty="0"/>
              <a:t>It is considered as the final stage in a job in adaptive query planning / adaptive scheduling. </a:t>
            </a:r>
          </a:p>
          <a:p>
            <a:r>
              <a:rPr lang="en-US" dirty="0"/>
              <a:t>Based on the output of the </a:t>
            </a:r>
            <a:r>
              <a:rPr lang="en-US" dirty="0" err="1"/>
              <a:t>ShuffleMapStage</a:t>
            </a:r>
            <a:r>
              <a:rPr lang="en-US" dirty="0"/>
              <a:t>, spark can adapt to the more optimized plan for query execution like change from Shuffle join to broadcast join , or changing the partition numbers of the next stage if skewness is identified from the </a:t>
            </a:r>
            <a:r>
              <a:rPr lang="en-US" dirty="0" err="1"/>
              <a:t>ShuffleMapStage</a:t>
            </a:r>
            <a:r>
              <a:rPr lang="en-US" dirty="0"/>
              <a:t> output etc.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E40F7CA5-A81D-489A-851A-E0F03DEC63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40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14"/>
    </mc:Choice>
    <mc:Fallback xmlns="">
      <p:transition spd="slow" advTm="44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ShuffleMapStage</a:t>
            </a:r>
            <a:r>
              <a:rPr lang="en-US" dirty="0"/>
              <a:t> saves map output files when executed. Those files can later be fetched by reduce tasks. </a:t>
            </a:r>
          </a:p>
          <a:p>
            <a:r>
              <a:rPr lang="en-US" dirty="0"/>
              <a:t>The </a:t>
            </a:r>
            <a:r>
              <a:rPr lang="en-US" dirty="0" err="1"/>
              <a:t>ShuffleMapStage</a:t>
            </a:r>
            <a:r>
              <a:rPr lang="en-US" dirty="0"/>
              <a:t> is considered ready when all map outputs are available. 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E40F7CA5-A81D-489A-851A-E0F03DEC63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52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14"/>
    </mc:Choice>
    <mc:Fallback xmlns="">
      <p:transition spd="slow" advTm="44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320"/>
            <a:ext cx="10515600" cy="5967643"/>
          </a:xfrm>
        </p:spPr>
        <p:txBody>
          <a:bodyPr>
            <a:normAutofit/>
          </a:bodyPr>
          <a:lstStyle/>
          <a:p>
            <a:r>
              <a:rPr lang="en-US" dirty="0"/>
              <a:t>In the DAG of stages, </a:t>
            </a:r>
            <a:r>
              <a:rPr lang="en-US" dirty="0" err="1"/>
              <a:t>ShuffleMapStage</a:t>
            </a:r>
            <a:r>
              <a:rPr lang="en-US" dirty="0"/>
              <a:t> is an input for the other following stages. </a:t>
            </a:r>
          </a:p>
          <a:p>
            <a:pPr lvl="1"/>
            <a:r>
              <a:rPr lang="en-US" dirty="0"/>
              <a:t>Those are what we call a shuffle dependency’s map side.</a:t>
            </a:r>
          </a:p>
          <a:p>
            <a:pPr lvl="1"/>
            <a:r>
              <a:rPr lang="en-US" dirty="0"/>
              <a:t> There can be multiple pipeline operations, in </a:t>
            </a:r>
            <a:r>
              <a:rPr lang="en-US" dirty="0" err="1"/>
              <a:t>ShuffleMapStage</a:t>
            </a:r>
            <a:r>
              <a:rPr lang="en-US" dirty="0"/>
              <a:t>, for example, map and filter, before shuffle operation.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E40F7CA5-A81D-489A-851A-E0F03DEC63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AA734D7-2ADF-4AFE-A02E-C382E447F64B}"/>
              </a:ext>
            </a:extLst>
          </p:cNvPr>
          <p:cNvSpPr/>
          <p:nvPr/>
        </p:nvSpPr>
        <p:spPr>
          <a:xfrm>
            <a:off x="2603652" y="2234845"/>
            <a:ext cx="3844887" cy="49575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JOB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58E2A1B-70E2-472B-92FC-6F68F9D77510}"/>
              </a:ext>
            </a:extLst>
          </p:cNvPr>
          <p:cNvSpPr/>
          <p:nvPr/>
        </p:nvSpPr>
        <p:spPr>
          <a:xfrm>
            <a:off x="2603652" y="2983010"/>
            <a:ext cx="3844886" cy="495759"/>
          </a:xfrm>
          <a:prstGeom prst="round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ResultStage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2922E55-291E-4EFA-8D73-80C0C910A49F}"/>
              </a:ext>
            </a:extLst>
          </p:cNvPr>
          <p:cNvSpPr/>
          <p:nvPr/>
        </p:nvSpPr>
        <p:spPr>
          <a:xfrm>
            <a:off x="2603652" y="3731175"/>
            <a:ext cx="3933023" cy="3270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E365AB7-3ADC-474A-8B4B-23A1B203990B}"/>
              </a:ext>
            </a:extLst>
          </p:cNvPr>
          <p:cNvSpPr/>
          <p:nvPr/>
        </p:nvSpPr>
        <p:spPr>
          <a:xfrm>
            <a:off x="2945175" y="4627084"/>
            <a:ext cx="2434728" cy="31949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ShuffleMAPStage</a:t>
            </a:r>
            <a:r>
              <a:rPr lang="en-US" dirty="0"/>
              <a:t> 0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8AD7B83-4093-48FE-8BEA-EBA2E82C8DA1}"/>
              </a:ext>
            </a:extLst>
          </p:cNvPr>
          <p:cNvSpPr/>
          <p:nvPr/>
        </p:nvSpPr>
        <p:spPr>
          <a:xfrm>
            <a:off x="3097575" y="4779484"/>
            <a:ext cx="2434728" cy="31949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ShuffleMAPStage</a:t>
            </a:r>
            <a:r>
              <a:rPr lang="en-US" dirty="0"/>
              <a:t> 0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FA93FB2-643E-4AF7-99BA-485F954B44D2}"/>
              </a:ext>
            </a:extLst>
          </p:cNvPr>
          <p:cNvSpPr/>
          <p:nvPr/>
        </p:nvSpPr>
        <p:spPr>
          <a:xfrm>
            <a:off x="3249975" y="4931884"/>
            <a:ext cx="2434728" cy="31949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ShuffleMAPStage</a:t>
            </a:r>
            <a:r>
              <a:rPr lang="en-US" dirty="0"/>
              <a:t> 0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A9AE88F-7CC3-41C3-B466-B630C3FA2F1E}"/>
              </a:ext>
            </a:extLst>
          </p:cNvPr>
          <p:cNvSpPr/>
          <p:nvPr/>
        </p:nvSpPr>
        <p:spPr>
          <a:xfrm>
            <a:off x="3402375" y="5084284"/>
            <a:ext cx="2434728" cy="31949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ShuffleMAPStage</a:t>
            </a:r>
            <a:r>
              <a:rPr lang="en-US" dirty="0"/>
              <a:t> 0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7298DAD-0FB7-4157-9D16-23BBE84C466C}"/>
              </a:ext>
            </a:extLst>
          </p:cNvPr>
          <p:cNvSpPr/>
          <p:nvPr/>
        </p:nvSpPr>
        <p:spPr>
          <a:xfrm>
            <a:off x="3554775" y="5236684"/>
            <a:ext cx="2434728" cy="31949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ShuffleMAPStage</a:t>
            </a:r>
            <a:r>
              <a:rPr lang="en-US" dirty="0"/>
              <a:t> 0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DE16FB-8367-4F87-9EAE-8B77A70B54E3}"/>
              </a:ext>
            </a:extLst>
          </p:cNvPr>
          <p:cNvSpPr/>
          <p:nvPr/>
        </p:nvSpPr>
        <p:spPr>
          <a:xfrm>
            <a:off x="3707175" y="5389084"/>
            <a:ext cx="2434728" cy="31949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ShuffleMAPStage</a:t>
            </a:r>
            <a:r>
              <a:rPr lang="en-US" dirty="0"/>
              <a:t> 0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62C6C3C-0A52-42EA-9195-E1BF39EEF5EA}"/>
              </a:ext>
            </a:extLst>
          </p:cNvPr>
          <p:cNvSpPr/>
          <p:nvPr/>
        </p:nvSpPr>
        <p:spPr>
          <a:xfrm>
            <a:off x="3859575" y="5541484"/>
            <a:ext cx="2434728" cy="31949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ShuffleMAPStage</a:t>
            </a:r>
            <a:r>
              <a:rPr lang="en-US" dirty="0"/>
              <a:t> 0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00BE6F7-2ECF-49F5-84C2-D16298FA5445}"/>
              </a:ext>
            </a:extLst>
          </p:cNvPr>
          <p:cNvSpPr/>
          <p:nvPr/>
        </p:nvSpPr>
        <p:spPr>
          <a:xfrm>
            <a:off x="3249975" y="3916623"/>
            <a:ext cx="2434728" cy="31949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ShuffleMAPStage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680E556-DE95-4DA6-B3F5-C62022D4DD4E}"/>
              </a:ext>
            </a:extLst>
          </p:cNvPr>
          <p:cNvSpPr/>
          <p:nvPr/>
        </p:nvSpPr>
        <p:spPr>
          <a:xfrm>
            <a:off x="3308731" y="6538510"/>
            <a:ext cx="2434728" cy="31949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ShuffleMAPStage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210B3C4-A0C5-4997-9BB2-B877F08DEFEC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4526095" y="2730604"/>
            <a:ext cx="1" cy="252406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6BAA735-7E52-4FEF-A6B1-0F27A425C476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4526095" y="3478769"/>
            <a:ext cx="44069" cy="252406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7FE914-8C4F-4F75-A359-9B4DACB52DDE}"/>
              </a:ext>
            </a:extLst>
          </p:cNvPr>
          <p:cNvCxnSpPr>
            <a:cxnSpLocks/>
          </p:cNvCxnSpPr>
          <p:nvPr/>
        </p:nvCxnSpPr>
        <p:spPr>
          <a:xfrm>
            <a:off x="4445305" y="4236113"/>
            <a:ext cx="0" cy="400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1637319-A6F9-489D-85F5-FBDBEBAC4D9D}"/>
              </a:ext>
            </a:extLst>
          </p:cNvPr>
          <p:cNvCxnSpPr>
            <a:cxnSpLocks/>
          </p:cNvCxnSpPr>
          <p:nvPr/>
        </p:nvCxnSpPr>
        <p:spPr>
          <a:xfrm>
            <a:off x="4467339" y="5860974"/>
            <a:ext cx="0" cy="641426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304B2B9-4E2E-4BCF-B078-6B7A2D089A38}"/>
              </a:ext>
            </a:extLst>
          </p:cNvPr>
          <p:cNvCxnSpPr/>
          <p:nvPr/>
        </p:nvCxnSpPr>
        <p:spPr>
          <a:xfrm>
            <a:off x="4445305" y="4236113"/>
            <a:ext cx="22034" cy="390971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42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14"/>
    </mc:Choice>
    <mc:Fallback xmlns="">
      <p:transition spd="slow" advTm="44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b="1"/>
              <a:t>ResultStage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E40F7CA5-A81D-489A-851A-E0F03DEC63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29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14"/>
    </mc:Choice>
    <mc:Fallback xmlns="">
      <p:transition spd="slow" advTm="44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>
              <a:buNone/>
            </a:pPr>
            <a:r>
              <a:rPr lang="en-US" dirty="0"/>
              <a:t>	                     Thanks and do subscribe to my channel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E40F7CA5-A81D-489A-851A-E0F03DEC63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63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14"/>
    </mc:Choice>
    <mc:Fallback xmlns="">
      <p:transition spd="slow" advTm="44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10581</TotalTime>
  <Words>438</Words>
  <Application>Microsoft Office PowerPoint</Application>
  <PresentationFormat>Widescreen</PresentationFormat>
  <Paragraphs>131</Paragraphs>
  <Slides>9</Slides>
  <Notes>1</Notes>
  <HiddenSlides>0</HiddenSlides>
  <MMClips>7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 APACHE SPARK DEEP DIVE  -----Stages in Spark--- </vt:lpstr>
      <vt:lpstr>What is stage in Spark</vt:lpstr>
      <vt:lpstr>PowerPoint Presentation</vt:lpstr>
      <vt:lpstr>PowerPoint Presentation</vt:lpstr>
      <vt:lpstr>ShuffleMapStage</vt:lpstr>
      <vt:lpstr>PowerPoint Presentation</vt:lpstr>
      <vt:lpstr>PowerPoint Presentation</vt:lpstr>
      <vt:lpstr>ResultStage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AVRO Internals</dc:title>
  <dc:creator>Viresh Kumar</dc:creator>
  <cp:lastModifiedBy>Viresh Kumar</cp:lastModifiedBy>
  <cp:revision>245</cp:revision>
  <dcterms:created xsi:type="dcterms:W3CDTF">2018-12-28T03:34:44Z</dcterms:created>
  <dcterms:modified xsi:type="dcterms:W3CDTF">2020-03-09T12:10:22Z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virkumar@microsoft.com</vt:lpwstr>
  </property>
  <property fmtid="{D5CDD505-2E9C-101B-9397-08002B2CF9AE}" pid="5" name="MSIP_Label_f42aa342-8706-4288-bd11-ebb85995028c_SetDate">
    <vt:lpwstr>2018-12-28T03:35:17.5833276Z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