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1" r:id="rId3"/>
    <p:sldId id="272" r:id="rId4"/>
    <p:sldId id="277" r:id="rId5"/>
    <p:sldId id="269" r:id="rId6"/>
    <p:sldId id="270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650B0-3250-4488-BC69-B2CADADF6A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0F3EB0-5F3E-4EF1-BAFC-E2841CD7272B}">
      <dgm:prSet/>
      <dgm:spPr/>
      <dgm:t>
        <a:bodyPr/>
        <a:lstStyle/>
        <a:p>
          <a:r>
            <a:rPr lang="en-US" b="0" i="0"/>
            <a:t>Columnar memory layout allows applications to avoid unnecessary IO.</a:t>
          </a:r>
          <a:endParaRPr lang="en-US"/>
        </a:p>
      </dgm:t>
    </dgm:pt>
    <dgm:pt modelId="{18CD4980-080F-448D-A857-6D37F3CC3659}" type="parTrans" cxnId="{319EE6C9-5170-42C6-9DA3-38004C3591D2}">
      <dgm:prSet/>
      <dgm:spPr/>
      <dgm:t>
        <a:bodyPr/>
        <a:lstStyle/>
        <a:p>
          <a:endParaRPr lang="en-US"/>
        </a:p>
      </dgm:t>
    </dgm:pt>
    <dgm:pt modelId="{89D58A55-646D-4FBC-8362-70320E465CD6}" type="sibTrans" cxnId="{319EE6C9-5170-42C6-9DA3-38004C3591D2}">
      <dgm:prSet/>
      <dgm:spPr/>
      <dgm:t>
        <a:bodyPr/>
        <a:lstStyle/>
        <a:p>
          <a:endParaRPr lang="en-US"/>
        </a:p>
      </dgm:t>
    </dgm:pt>
    <dgm:pt modelId="{C4232E26-51D6-4471-A7C2-FFE9D553E3CB}">
      <dgm:prSet/>
      <dgm:spPr/>
      <dgm:t>
        <a:bodyPr/>
        <a:lstStyle/>
        <a:p>
          <a:r>
            <a:rPr lang="en-US"/>
            <a:t>A</a:t>
          </a:r>
          <a:r>
            <a:rPr lang="en-US" b="0" i="0"/>
            <a:t>ccelerate analytical processing performance on modern CPUs and GPUs.</a:t>
          </a:r>
          <a:endParaRPr lang="en-US"/>
        </a:p>
      </dgm:t>
    </dgm:pt>
    <dgm:pt modelId="{3B85957E-1B4A-4EB9-B6F3-F7793DE5F3FC}" type="parTrans" cxnId="{8E326F6F-5BB9-4137-8C9C-32D90B9FA0F2}">
      <dgm:prSet/>
      <dgm:spPr/>
      <dgm:t>
        <a:bodyPr/>
        <a:lstStyle/>
        <a:p>
          <a:endParaRPr lang="en-US"/>
        </a:p>
      </dgm:t>
    </dgm:pt>
    <dgm:pt modelId="{FC6DF45C-810E-4631-9F4F-7DEF416B40A9}" type="sibTrans" cxnId="{8E326F6F-5BB9-4137-8C9C-32D90B9FA0F2}">
      <dgm:prSet/>
      <dgm:spPr/>
      <dgm:t>
        <a:bodyPr/>
        <a:lstStyle/>
        <a:p>
          <a:endParaRPr lang="en-US"/>
        </a:p>
      </dgm:t>
    </dgm:pt>
    <dgm:pt modelId="{524DBBC3-2BF1-4414-A37E-05B8D8F95160}" type="pres">
      <dgm:prSet presAssocID="{FC8650B0-3250-4488-BC69-B2CADADF6ABF}" presName="root" presStyleCnt="0">
        <dgm:presLayoutVars>
          <dgm:dir/>
          <dgm:resizeHandles val="exact"/>
        </dgm:presLayoutVars>
      </dgm:prSet>
      <dgm:spPr/>
    </dgm:pt>
    <dgm:pt modelId="{1FB09806-3146-4524-8470-FF529EE01A4E}" type="pres">
      <dgm:prSet presAssocID="{F30F3EB0-5F3E-4EF1-BAFC-E2841CD7272B}" presName="compNode" presStyleCnt="0"/>
      <dgm:spPr/>
    </dgm:pt>
    <dgm:pt modelId="{421BE7D4-F81E-4002-832B-6BA81CFB4341}" type="pres">
      <dgm:prSet presAssocID="{F30F3EB0-5F3E-4EF1-BAFC-E2841CD7272B}" presName="bgRect" presStyleLbl="bgShp" presStyleIdx="0" presStyleCnt="2"/>
      <dgm:spPr/>
    </dgm:pt>
    <dgm:pt modelId="{ACAD7828-36B0-4C55-9F59-9D33C026A504}" type="pres">
      <dgm:prSet presAssocID="{F30F3EB0-5F3E-4EF1-BAFC-E2841CD727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B944372-8508-4001-8A1D-0AC1859460F7}" type="pres">
      <dgm:prSet presAssocID="{F30F3EB0-5F3E-4EF1-BAFC-E2841CD7272B}" presName="spaceRect" presStyleCnt="0"/>
      <dgm:spPr/>
    </dgm:pt>
    <dgm:pt modelId="{C31D5443-1183-4AA8-AD6A-0E3D012939FA}" type="pres">
      <dgm:prSet presAssocID="{F30F3EB0-5F3E-4EF1-BAFC-E2841CD7272B}" presName="parTx" presStyleLbl="revTx" presStyleIdx="0" presStyleCnt="2">
        <dgm:presLayoutVars>
          <dgm:chMax val="0"/>
          <dgm:chPref val="0"/>
        </dgm:presLayoutVars>
      </dgm:prSet>
      <dgm:spPr/>
    </dgm:pt>
    <dgm:pt modelId="{2DA371D0-FDD7-478C-B38C-50D180EC95DB}" type="pres">
      <dgm:prSet presAssocID="{89D58A55-646D-4FBC-8362-70320E465CD6}" presName="sibTrans" presStyleCnt="0"/>
      <dgm:spPr/>
    </dgm:pt>
    <dgm:pt modelId="{9C829DF7-7512-4296-8779-6F0D5FC858F6}" type="pres">
      <dgm:prSet presAssocID="{C4232E26-51D6-4471-A7C2-FFE9D553E3CB}" presName="compNode" presStyleCnt="0"/>
      <dgm:spPr/>
    </dgm:pt>
    <dgm:pt modelId="{62490E2B-4BAD-4FB8-B5D6-24449920C53F}" type="pres">
      <dgm:prSet presAssocID="{C4232E26-51D6-4471-A7C2-FFE9D553E3CB}" presName="bgRect" presStyleLbl="bgShp" presStyleIdx="1" presStyleCnt="2"/>
      <dgm:spPr/>
    </dgm:pt>
    <dgm:pt modelId="{99B09FE1-B48A-4400-947F-63EE42E09765}" type="pres">
      <dgm:prSet presAssocID="{C4232E26-51D6-4471-A7C2-FFE9D553E3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F963061-ACEB-4F55-B7A0-E5D89308133D}" type="pres">
      <dgm:prSet presAssocID="{C4232E26-51D6-4471-A7C2-FFE9D553E3CB}" presName="spaceRect" presStyleCnt="0"/>
      <dgm:spPr/>
    </dgm:pt>
    <dgm:pt modelId="{023F1619-155B-4F9D-B431-B63619851A91}" type="pres">
      <dgm:prSet presAssocID="{C4232E26-51D6-4471-A7C2-FFE9D553E3C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9F1021D-3C0A-43F4-8567-8EF0DE5CFEC3}" type="presOf" srcId="{FC8650B0-3250-4488-BC69-B2CADADF6ABF}" destId="{524DBBC3-2BF1-4414-A37E-05B8D8F95160}" srcOrd="0" destOrd="0" presId="urn:microsoft.com/office/officeart/2018/2/layout/IconVerticalSolidList"/>
    <dgm:cxn modelId="{8E326F6F-5BB9-4137-8C9C-32D90B9FA0F2}" srcId="{FC8650B0-3250-4488-BC69-B2CADADF6ABF}" destId="{C4232E26-51D6-4471-A7C2-FFE9D553E3CB}" srcOrd="1" destOrd="0" parTransId="{3B85957E-1B4A-4EB9-B6F3-F7793DE5F3FC}" sibTransId="{FC6DF45C-810E-4631-9F4F-7DEF416B40A9}"/>
    <dgm:cxn modelId="{C60558B0-51F1-4240-825E-4A031F458033}" type="presOf" srcId="{F30F3EB0-5F3E-4EF1-BAFC-E2841CD7272B}" destId="{C31D5443-1183-4AA8-AD6A-0E3D012939FA}" srcOrd="0" destOrd="0" presId="urn:microsoft.com/office/officeart/2018/2/layout/IconVerticalSolidList"/>
    <dgm:cxn modelId="{319EE6C9-5170-42C6-9DA3-38004C3591D2}" srcId="{FC8650B0-3250-4488-BC69-B2CADADF6ABF}" destId="{F30F3EB0-5F3E-4EF1-BAFC-E2841CD7272B}" srcOrd="0" destOrd="0" parTransId="{18CD4980-080F-448D-A857-6D37F3CC3659}" sibTransId="{89D58A55-646D-4FBC-8362-70320E465CD6}"/>
    <dgm:cxn modelId="{6EA0D4FD-9D07-4EE1-823A-A3AE2FCEF44E}" type="presOf" srcId="{C4232E26-51D6-4471-A7C2-FFE9D553E3CB}" destId="{023F1619-155B-4F9D-B431-B63619851A91}" srcOrd="0" destOrd="0" presId="urn:microsoft.com/office/officeart/2018/2/layout/IconVerticalSolidList"/>
    <dgm:cxn modelId="{B17E0441-EE43-4DD0-A973-0D3F5B87841A}" type="presParOf" srcId="{524DBBC3-2BF1-4414-A37E-05B8D8F95160}" destId="{1FB09806-3146-4524-8470-FF529EE01A4E}" srcOrd="0" destOrd="0" presId="urn:microsoft.com/office/officeart/2018/2/layout/IconVerticalSolidList"/>
    <dgm:cxn modelId="{0288E9A9-F839-4373-B049-5117B802A45D}" type="presParOf" srcId="{1FB09806-3146-4524-8470-FF529EE01A4E}" destId="{421BE7D4-F81E-4002-832B-6BA81CFB4341}" srcOrd="0" destOrd="0" presId="urn:microsoft.com/office/officeart/2018/2/layout/IconVerticalSolidList"/>
    <dgm:cxn modelId="{D26CD9C2-ABA7-410B-91CA-3AF555537993}" type="presParOf" srcId="{1FB09806-3146-4524-8470-FF529EE01A4E}" destId="{ACAD7828-36B0-4C55-9F59-9D33C026A504}" srcOrd="1" destOrd="0" presId="urn:microsoft.com/office/officeart/2018/2/layout/IconVerticalSolidList"/>
    <dgm:cxn modelId="{938DB62D-AB3E-41D7-BDA0-9A6B6F428E96}" type="presParOf" srcId="{1FB09806-3146-4524-8470-FF529EE01A4E}" destId="{4B944372-8508-4001-8A1D-0AC1859460F7}" srcOrd="2" destOrd="0" presId="urn:microsoft.com/office/officeart/2018/2/layout/IconVerticalSolidList"/>
    <dgm:cxn modelId="{ACE368CD-2354-40F4-B3C8-B4A5EE2DFF3C}" type="presParOf" srcId="{1FB09806-3146-4524-8470-FF529EE01A4E}" destId="{C31D5443-1183-4AA8-AD6A-0E3D012939FA}" srcOrd="3" destOrd="0" presId="urn:microsoft.com/office/officeart/2018/2/layout/IconVerticalSolidList"/>
    <dgm:cxn modelId="{340364F1-2A69-4217-A754-3CC51462E984}" type="presParOf" srcId="{524DBBC3-2BF1-4414-A37E-05B8D8F95160}" destId="{2DA371D0-FDD7-478C-B38C-50D180EC95DB}" srcOrd="1" destOrd="0" presId="urn:microsoft.com/office/officeart/2018/2/layout/IconVerticalSolidList"/>
    <dgm:cxn modelId="{6EAC69D1-7FAC-4F85-B31A-A040D9E9187B}" type="presParOf" srcId="{524DBBC3-2BF1-4414-A37E-05B8D8F95160}" destId="{9C829DF7-7512-4296-8779-6F0D5FC858F6}" srcOrd="2" destOrd="0" presId="urn:microsoft.com/office/officeart/2018/2/layout/IconVerticalSolidList"/>
    <dgm:cxn modelId="{BCB9E451-DD43-486D-85EA-04128E42BD9F}" type="presParOf" srcId="{9C829DF7-7512-4296-8779-6F0D5FC858F6}" destId="{62490E2B-4BAD-4FB8-B5D6-24449920C53F}" srcOrd="0" destOrd="0" presId="urn:microsoft.com/office/officeart/2018/2/layout/IconVerticalSolidList"/>
    <dgm:cxn modelId="{34480B11-6BFF-4D74-BDDA-6A94F4BF4E24}" type="presParOf" srcId="{9C829DF7-7512-4296-8779-6F0D5FC858F6}" destId="{99B09FE1-B48A-4400-947F-63EE42E09765}" srcOrd="1" destOrd="0" presId="urn:microsoft.com/office/officeart/2018/2/layout/IconVerticalSolidList"/>
    <dgm:cxn modelId="{03308E61-B4E1-4D6C-A021-B18B66B85B9E}" type="presParOf" srcId="{9C829DF7-7512-4296-8779-6F0D5FC858F6}" destId="{FF963061-ACEB-4F55-B7A0-E5D89308133D}" srcOrd="2" destOrd="0" presId="urn:microsoft.com/office/officeart/2018/2/layout/IconVerticalSolidList"/>
    <dgm:cxn modelId="{2C49838C-7493-4870-AB39-404210171CBA}" type="presParOf" srcId="{9C829DF7-7512-4296-8779-6F0D5FC858F6}" destId="{023F1619-155B-4F9D-B431-B63619851A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BE7D4-F81E-4002-832B-6BA81CFB434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D7828-36B0-4C55-9F59-9D33C026A50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D5443-1183-4AA8-AD6A-0E3D012939F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Columnar memory layout allows applications to avoid unnecessary IO.</a:t>
          </a:r>
          <a:endParaRPr lang="en-US" sz="2500" kern="1200"/>
        </a:p>
      </dsp:txBody>
      <dsp:txXfrm>
        <a:off x="2039300" y="956381"/>
        <a:ext cx="4474303" cy="1765627"/>
      </dsp:txXfrm>
    </dsp:sp>
    <dsp:sp modelId="{62490E2B-4BAD-4FB8-B5D6-24449920C53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09FE1-B48A-4400-947F-63EE42E09765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F1619-155B-4F9D-B431-B63619851A9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</a:t>
          </a:r>
          <a:r>
            <a:rPr lang="en-US" sz="2500" b="0" i="0" kern="1200"/>
            <a:t>ccelerate analytical processing performance on modern CPUs and GPUs.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9" name="Picture 8" descr="A picture containing man, holding, wearing, standing&#10;&#10;Description automatically generated">
            <a:extLst>
              <a:ext uri="{FF2B5EF4-FFF2-40B4-BE49-F238E27FC236}">
                <a16:creationId xmlns:a16="http://schemas.microsoft.com/office/drawing/2014/main" id="{104771D2-E9C2-49E5-9B81-475E1914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+mn-lt"/>
              </a:rPr>
              <a:t>What is Apache Arrow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319088"/>
            <a:ext cx="7689106" cy="5857875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Apache Arrow is a cross-language development platform for in-memory data. </a:t>
            </a: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Apache Arrow specifies a standardized </a:t>
            </a:r>
            <a:r>
              <a:rPr lang="en-US" b="1" i="0" dirty="0">
                <a:effectLst/>
                <a:latin typeface="-apple-system"/>
              </a:rPr>
              <a:t>language-independent</a:t>
            </a:r>
            <a:r>
              <a:rPr lang="en-US" b="0" i="0" dirty="0">
                <a:effectLst/>
                <a:latin typeface="-apple-system"/>
              </a:rPr>
              <a:t> columnar memory format.</a:t>
            </a: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Apache Arrow can handle flat and hierarchical data</a:t>
            </a:r>
            <a:r>
              <a:rPr lang="en-US" dirty="0">
                <a:latin typeface="-apple-system"/>
              </a:rPr>
              <a:t>.</a:t>
            </a:r>
            <a:endParaRPr lang="en-US" b="0" i="0" dirty="0">
              <a:effectLst/>
              <a:latin typeface="-apple-system"/>
            </a:endParaRP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Apache Arrow can organize for efficient analytic operations.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89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Common Memory Data Layer: Apache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dirty="0"/>
          </a:p>
          <a:p>
            <a:pPr marL="0" indent="0" algn="ctr">
              <a:buNone/>
            </a:pPr>
            <a:r>
              <a:rPr lang="en-US" sz="600" dirty="0"/>
              <a:t>		</a:t>
            </a:r>
          </a:p>
          <a:p>
            <a:pPr marL="0" indent="0" algn="ctr">
              <a:buNone/>
            </a:pPr>
            <a:r>
              <a:rPr lang="en-US" sz="600" dirty="0"/>
              <a:t>				</a:t>
            </a:r>
          </a:p>
          <a:p>
            <a:pPr marL="0" indent="0" algn="ctr">
              <a:buNone/>
            </a:pPr>
            <a:r>
              <a:rPr lang="en-US" sz="6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92AFD-4A80-4EDC-BA53-B10BD7D8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7" y="1409298"/>
            <a:ext cx="12056551" cy="5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+mn-lt"/>
              </a:rPr>
              <a:t>Advantages: Apache Arrow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518058-F865-442D-A09C-9D7F4F6A0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3171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03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1153572"/>
            <a:ext cx="3548187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+mn-lt"/>
              </a:rPr>
              <a:t>Apache Arrow 	with </a:t>
            </a:r>
            <a:br>
              <a:rPr lang="en-US" b="1" dirty="0">
                <a:solidFill>
                  <a:srgbClr val="FFFFFF"/>
                </a:solidFill>
                <a:latin typeface="+mn-lt"/>
              </a:rPr>
            </a:br>
            <a:r>
              <a:rPr lang="en-US" b="1" dirty="0">
                <a:solidFill>
                  <a:srgbClr val="FFFFFF"/>
                </a:solidFill>
                <a:latin typeface="+mn-lt"/>
              </a:rPr>
              <a:t>      Spark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138223"/>
            <a:ext cx="8021680" cy="6475227"/>
          </a:xfrm>
        </p:spPr>
        <p:txBody>
          <a:bodyPr anchor="ctr">
            <a:noAutofit/>
          </a:bodyPr>
          <a:lstStyle/>
          <a:p>
            <a:r>
              <a:rPr lang="en-US" b="0" i="0" dirty="0">
                <a:effectLst/>
              </a:rPr>
              <a:t>Apache Arrow is an in-memory columnar data format that is used in Spark to efficiently transfer data between </a:t>
            </a:r>
            <a:r>
              <a:rPr lang="en-US" b="1" i="0" dirty="0">
                <a:effectLst/>
                <a:highlight>
                  <a:srgbClr val="00FFFF"/>
                </a:highlight>
              </a:rPr>
              <a:t>JVM and Python processes.</a:t>
            </a:r>
            <a:r>
              <a:rPr lang="en-US" b="0" i="0" dirty="0">
                <a:effectLst/>
              </a:rPr>
              <a:t> </a:t>
            </a: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This currently is most beneficial to Python users that work with Pandas/NumPy data and </a:t>
            </a:r>
            <a:r>
              <a:rPr lang="en-US" b="0" i="0" dirty="0" err="1">
                <a:effectLst/>
              </a:rPr>
              <a:t>levearaging</a:t>
            </a:r>
            <a:r>
              <a:rPr lang="en-US" b="0" i="0" dirty="0">
                <a:effectLst/>
              </a:rPr>
              <a:t> Spark as the Bigdata processing engine. </a:t>
            </a:r>
          </a:p>
          <a:p>
            <a:endParaRPr lang="en-US" dirty="0"/>
          </a:p>
          <a:p>
            <a:r>
              <a:rPr lang="en-US" b="0" i="0" dirty="0">
                <a:effectLst/>
              </a:rPr>
              <a:t>Its usage is not automatic and might require some minor changes to configuration or code to take full advantage and ensure compatibility. 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b="1" dirty="0" err="1">
                <a:highlight>
                  <a:srgbClr val="00FF00"/>
                </a:highlight>
              </a:rPr>
              <a:t>spark.conf.set</a:t>
            </a:r>
            <a:r>
              <a:rPr lang="en-US" b="1" dirty="0">
                <a:highlight>
                  <a:srgbClr val="00FF00"/>
                </a:highlight>
              </a:rPr>
              <a:t>("</a:t>
            </a:r>
            <a:r>
              <a:rPr lang="en-US" b="1" dirty="0" err="1">
                <a:highlight>
                  <a:srgbClr val="00FF00"/>
                </a:highlight>
              </a:rPr>
              <a:t>spark.sql.execution.arrow.enabled</a:t>
            </a:r>
            <a:r>
              <a:rPr lang="en-US" b="1" dirty="0">
                <a:highlight>
                  <a:srgbClr val="00FF00"/>
                </a:highlight>
              </a:rPr>
              <a:t>", "true")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00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+mn-lt"/>
              </a:rPr>
              <a:t>Enabling for Conversion to/from Pandas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148856"/>
            <a:ext cx="8021680" cy="670914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/>
              <a:t>Arrow is available as an optimization when converting:</a:t>
            </a:r>
          </a:p>
          <a:p>
            <a:r>
              <a:rPr lang="en-US" b="1" dirty="0">
                <a:highlight>
                  <a:srgbClr val="00FF00"/>
                </a:highlight>
              </a:rPr>
              <a:t>Spark </a:t>
            </a:r>
            <a:r>
              <a:rPr lang="en-US" b="1" dirty="0" err="1">
                <a:highlight>
                  <a:srgbClr val="00FF00"/>
                </a:highlight>
              </a:rPr>
              <a:t>DataFrame</a:t>
            </a:r>
            <a:r>
              <a:rPr lang="en-US" b="1" dirty="0">
                <a:highlight>
                  <a:srgbClr val="00FF00"/>
                </a:highlight>
              </a:rPr>
              <a:t> to a Pandas </a:t>
            </a:r>
            <a:r>
              <a:rPr lang="en-US" b="1" dirty="0" err="1">
                <a:highlight>
                  <a:srgbClr val="00FF00"/>
                </a:highlight>
              </a:rPr>
              <a:t>DataFrame</a:t>
            </a:r>
            <a:r>
              <a:rPr lang="en-US" b="1" dirty="0">
                <a:highlight>
                  <a:srgbClr val="00FF00"/>
                </a:highlight>
              </a:rPr>
              <a:t> using the call </a:t>
            </a:r>
            <a:r>
              <a:rPr lang="en-US" b="1" dirty="0" err="1">
                <a:highlight>
                  <a:srgbClr val="00FF00"/>
                </a:highlight>
              </a:rPr>
              <a:t>toPandas</a:t>
            </a:r>
            <a:r>
              <a:rPr lang="en-US" b="1" dirty="0">
                <a:highlight>
                  <a:srgbClr val="00FF00"/>
                </a:highlight>
              </a:rPr>
              <a:t>()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highlight>
                  <a:srgbClr val="00FF00"/>
                </a:highlight>
              </a:rPr>
              <a:t>and</a:t>
            </a:r>
            <a:r>
              <a:rPr lang="en-US" b="1" dirty="0"/>
              <a:t> </a:t>
            </a:r>
          </a:p>
          <a:p>
            <a:r>
              <a:rPr lang="en-US" b="1" dirty="0">
                <a:highlight>
                  <a:srgbClr val="00FF00"/>
                </a:highlight>
              </a:rPr>
              <a:t>when creating a Spark </a:t>
            </a:r>
            <a:r>
              <a:rPr lang="en-US" b="1" dirty="0" err="1">
                <a:highlight>
                  <a:srgbClr val="00FF00"/>
                </a:highlight>
              </a:rPr>
              <a:t>DataFrame</a:t>
            </a:r>
            <a:r>
              <a:rPr lang="en-US" b="1" dirty="0">
                <a:highlight>
                  <a:srgbClr val="00FF00"/>
                </a:highlight>
              </a:rPr>
              <a:t> from a Pandas </a:t>
            </a:r>
            <a:r>
              <a:rPr lang="en-US" b="1" dirty="0" err="1">
                <a:highlight>
                  <a:srgbClr val="00FF00"/>
                </a:highlight>
              </a:rPr>
              <a:t>DataFrame</a:t>
            </a:r>
            <a:r>
              <a:rPr lang="en-US" b="1" dirty="0">
                <a:highlight>
                  <a:srgbClr val="00FF00"/>
                </a:highlight>
              </a:rPr>
              <a:t> with </a:t>
            </a:r>
            <a:r>
              <a:rPr lang="en-US" b="1" dirty="0" err="1">
                <a:highlight>
                  <a:srgbClr val="00FF00"/>
                </a:highlight>
              </a:rPr>
              <a:t>createDataFrame</a:t>
            </a:r>
            <a:r>
              <a:rPr lang="en-US" b="1" dirty="0">
                <a:highlight>
                  <a:srgbClr val="00FF00"/>
                </a:highlight>
              </a:rPr>
              <a:t>(</a:t>
            </a:r>
            <a:r>
              <a:rPr lang="en-US" b="1" dirty="0" err="1">
                <a:highlight>
                  <a:srgbClr val="00FF00"/>
                </a:highlight>
              </a:rPr>
              <a:t>pandas_df</a:t>
            </a:r>
            <a:r>
              <a:rPr lang="en-US" b="1" dirty="0">
                <a:highlight>
                  <a:srgbClr val="00FF00"/>
                </a:highlight>
              </a:rPr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use Arrow when executing these calls, users need to first set the Spark configuration </a:t>
            </a:r>
            <a:r>
              <a:rPr lang="en-US" b="1" dirty="0" err="1">
                <a:highlight>
                  <a:srgbClr val="00FFFF"/>
                </a:highlight>
              </a:rPr>
              <a:t>spark.sql.execution.arrow.enabled</a:t>
            </a:r>
            <a:r>
              <a:rPr lang="en-US" b="1" dirty="0">
                <a:highlight>
                  <a:srgbClr val="00FFFF"/>
                </a:highlight>
              </a:rPr>
              <a:t> to true</a:t>
            </a:r>
            <a:r>
              <a:rPr lang="en-US" dirty="0"/>
              <a:t>. This is disabled by default.</a:t>
            </a:r>
          </a:p>
        </p:txBody>
      </p:sp>
    </p:spTree>
    <p:extLst>
      <p:ext uri="{BB962C8B-B14F-4D97-AF65-F5344CB8AC3E}">
        <p14:creationId xmlns:p14="http://schemas.microsoft.com/office/powerpoint/2010/main" val="28944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Apache Arrow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58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278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What is Apache Arrow</vt:lpstr>
      <vt:lpstr>Common Memory Data Layer: Apache Arrow</vt:lpstr>
      <vt:lpstr>Advantages: Apache Arrow</vt:lpstr>
      <vt:lpstr>Apache Arrow  with        Spark</vt:lpstr>
      <vt:lpstr>Enabling for Conversion to/from Pandas</vt:lpstr>
      <vt:lpstr>Apache Arrow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10</cp:revision>
  <dcterms:created xsi:type="dcterms:W3CDTF">2020-04-21T12:56:22Z</dcterms:created>
  <dcterms:modified xsi:type="dcterms:W3CDTF">2020-04-21T13:14:46Z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2020-04-21T12:57:36.9689223Z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3a56b216-192e-4c13-9e61-a8a029e4136b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