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4" r:id="rId3"/>
    <p:sldId id="280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102260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4DB457-3D0E-44AC-8968-A36A5D9B77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58" y="5344160"/>
            <a:ext cx="1433862" cy="14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F7BBF-3D83-4E7B-837F-BC23E59B5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5819775"/>
            <a:ext cx="960395" cy="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74" y="4616387"/>
            <a:ext cx="4460240" cy="2198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470B7-DD96-44D9-9230-D922848FD64B}"/>
              </a:ext>
            </a:extLst>
          </p:cNvPr>
          <p:cNvSpPr txBox="1"/>
          <p:nvPr/>
        </p:nvSpPr>
        <p:spPr>
          <a:xfrm>
            <a:off x="304929" y="87233"/>
            <a:ext cx="11158330" cy="459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Partition Pruning </a:t>
            </a:r>
          </a:p>
          <a:p>
            <a:pPr algn="ctr">
              <a:lnSpc>
                <a:spcPts val="8000"/>
              </a:lnSpc>
            </a:pPr>
            <a:r>
              <a:rPr lang="en-US" sz="8800" b="1" dirty="0">
                <a:solidFill>
                  <a:srgbClr val="FFFFFF"/>
                </a:solidFill>
              </a:rPr>
              <a:t>&amp;</a:t>
            </a:r>
          </a:p>
          <a:p>
            <a:pPr algn="ctr">
              <a:lnSpc>
                <a:spcPts val="8000"/>
              </a:lnSpc>
            </a:pPr>
            <a:r>
              <a:rPr lang="en-US" sz="8800" b="1" u="sng" dirty="0">
                <a:solidFill>
                  <a:srgbClr val="FFFFFF"/>
                </a:solidFill>
              </a:rPr>
              <a:t>Predicate Pushdown</a:t>
            </a:r>
          </a:p>
          <a:p>
            <a:pPr algn="ctr">
              <a:lnSpc>
                <a:spcPts val="5000"/>
              </a:lnSpc>
            </a:pPr>
            <a:endParaRPr lang="en-US" sz="8800" b="1" dirty="0">
              <a:solidFill>
                <a:srgbClr val="FFFFFF"/>
              </a:solidFill>
            </a:endParaRPr>
          </a:p>
          <a:p>
            <a:pPr algn="ctr">
              <a:lnSpc>
                <a:spcPts val="5000"/>
              </a:lnSpc>
            </a:pPr>
            <a:r>
              <a:rPr lang="en-US" sz="8800" b="1" dirty="0">
                <a:solidFill>
                  <a:srgbClr val="FFFFFF"/>
                </a:solidFill>
              </a:rPr>
              <a:t>Interview Question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4714ABBD-36D7-4FBB-B24B-3467DF6C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1"/>
    </mc:Choice>
    <mc:Fallback xmlns="">
      <p:transition spd="slow" advTm="40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Bucketing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is an optimization technique that uses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buckets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(and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bucketing columns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 to determine :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Helvetica Neue"/>
              </a:rPr>
              <a:t>Data partitioning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</a:t>
            </a:r>
          </a:p>
          <a:p>
            <a:r>
              <a:rPr lang="en-US" b="1" dirty="0">
                <a:solidFill>
                  <a:srgbClr val="333333"/>
                </a:solidFill>
                <a:highlight>
                  <a:srgbClr val="00FFFF"/>
                </a:highlight>
                <a:latin typeface="Helvetica Neue"/>
              </a:rPr>
              <a:t>Avoid data shuffle.</a:t>
            </a:r>
          </a:p>
          <a:p>
            <a:endParaRPr lang="en-US" b="1" dirty="0">
              <a:solidFill>
                <a:srgbClr val="333333"/>
              </a:solidFill>
              <a:highlight>
                <a:srgbClr val="00FFFF"/>
              </a:highlight>
              <a:latin typeface="Helvetica Neu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</a:rPr>
              <a:t>The motivation is to optimize performance of a join query by avoiding shuffles of tables participating in the join.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</a:rPr>
              <a:t>Bucketing results in fewer exchanges (and so stages).</a:t>
            </a:r>
            <a:endParaRPr lang="en-US" b="1" dirty="0">
              <a:solidFill>
                <a:srgbClr val="333333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098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Spark SQL Bucketing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1016000"/>
            <a:ext cx="10983930" cy="5693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Bucketing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further categories / distributes the data within partitions.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  <a:highlight>
                  <a:srgbClr val="00FFFF"/>
                </a:highlight>
                <a:latin typeface="Helvetica Neue"/>
              </a:rPr>
              <a:t>Thus the total number of data files stored on disk would be:</a:t>
            </a: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highlight>
                <a:srgbClr val="00FFFF"/>
              </a:highlight>
              <a:latin typeface="Helvetica Neue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  <a:highlight>
                  <a:srgbClr val="00FF00"/>
                </a:highlight>
                <a:latin typeface="Helvetica Neue"/>
              </a:rPr>
              <a:t>number of partitions * number of buckets</a:t>
            </a:r>
            <a:endParaRPr lang="en-US" b="1" dirty="0">
              <a:solidFill>
                <a:srgbClr val="333333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28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83014"/>
            <a:ext cx="10135852" cy="1560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Pre-shuffle and (optionally) pre-sort when writing table.</a:t>
            </a:r>
            <a:br>
              <a:rPr lang="en-US" sz="29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Avoid shuffle and (optionally) sort when reading table.</a:t>
            </a:r>
            <a:endParaRPr lang="en-US" sz="29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6B32E-952C-45AD-A25B-2892DDF29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"/>
          <a:stretch/>
        </p:blipFill>
        <p:spPr>
          <a:xfrm>
            <a:off x="4889948" y="485115"/>
            <a:ext cx="7147087" cy="334285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8A2F9-9866-4E7F-A7AA-FB613D58E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3" b="4076"/>
          <a:stretch/>
        </p:blipFill>
        <p:spPr>
          <a:xfrm>
            <a:off x="322271" y="747134"/>
            <a:ext cx="4053511" cy="30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9C9E97-DA2C-47F2-A50C-4638FDB91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" b="1"/>
          <a:stretch/>
        </p:blipFill>
        <p:spPr>
          <a:xfrm>
            <a:off x="797391" y="804334"/>
            <a:ext cx="10615494" cy="50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9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E707D-8B50-4B55-A6B2-41DEC342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59" b="-1"/>
          <a:stretch/>
        </p:blipFill>
        <p:spPr>
          <a:xfrm>
            <a:off x="797391" y="804334"/>
            <a:ext cx="10615494" cy="50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1"/>
    </mc:Choice>
    <mc:Fallback>
      <p:transition spd="slow" advTm="54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Apache Arrow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8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"/>
    </mc:Choice>
    <mc:Fallback xmlns="">
      <p:transition spd="slow" advTm="54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131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PowerPoint Presentation</vt:lpstr>
      <vt:lpstr>Spark SQL Bucketing</vt:lpstr>
      <vt:lpstr>Spark SQL Bucketing</vt:lpstr>
      <vt:lpstr>Pre-shuffle and (optionally) pre-sort when writing table.  Avoid shuffle and (optionally) sort when reading table.</vt:lpstr>
      <vt:lpstr>PowerPoint Presentation</vt:lpstr>
      <vt:lpstr>PowerPoint Presentation</vt:lpstr>
      <vt:lpstr>Apache Arrow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Viresh Kumar</dc:creator>
  <cp:lastModifiedBy>Viresh Kumar</cp:lastModifiedBy>
  <cp:revision>4</cp:revision>
  <dcterms:created xsi:type="dcterms:W3CDTF">2020-05-01T09:24:21Z</dcterms:created>
  <dcterms:modified xsi:type="dcterms:W3CDTF">2020-05-02T10:08:11Z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2020-05-01T09:24:26.0451667Z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30e7de3d-1603-4928-bf96-7c808abbb1ec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