
<file path=[Content_Types].xml><?xml version="1.0" encoding="utf-8"?>
<Types xmlns="http://schemas.openxmlformats.org/package/2006/content-types">
  <Default Extension="jpg" ContentType="image/jpeg"/>
  <Default Extension="m4a" ContentType="audi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8" r:id="rId2"/>
    <p:sldId id="274" r:id="rId3"/>
    <p:sldId id="275" r:id="rId4"/>
    <p:sldId id="276" r:id="rId5"/>
    <p:sldId id="277" r:id="rId6"/>
    <p:sldId id="278" r:id="rId7"/>
    <p:sldId id="265" r:id="rId8"/>
    <p:sldId id="279" r:id="rId9"/>
    <p:sldId id="280" r:id="rId10"/>
    <p:sldId id="281"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8E0A9-F71F-4F40-B85A-9028C0CD3B2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E015138-43FB-4A30-8024-805DD781CC6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BED5E02-DC50-427A-8FEB-A058FBF5BC0A}"/>
              </a:ext>
            </a:extLst>
          </p:cNvPr>
          <p:cNvSpPr>
            <a:spLocks noGrp="1"/>
          </p:cNvSpPr>
          <p:nvPr>
            <p:ph type="dt" sz="half" idx="10"/>
          </p:nvPr>
        </p:nvSpPr>
        <p:spPr/>
        <p:txBody>
          <a:bodyPr/>
          <a:lstStyle/>
          <a:p>
            <a:fld id="{15DD1B23-F958-4E0A-893E-C68E6A3B2F92}" type="datetimeFigureOut">
              <a:rPr lang="en-US" smtClean="0"/>
              <a:t>1/10/2019</a:t>
            </a:fld>
            <a:endParaRPr lang="en-US"/>
          </a:p>
        </p:txBody>
      </p:sp>
      <p:sp>
        <p:nvSpPr>
          <p:cNvPr id="5" name="Footer Placeholder 4">
            <a:extLst>
              <a:ext uri="{FF2B5EF4-FFF2-40B4-BE49-F238E27FC236}">
                <a16:creationId xmlns:a16="http://schemas.microsoft.com/office/drawing/2014/main" id="{F3F96CCD-8AC2-49AE-A48F-47551A1D84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FCE32A-5133-4C84-B041-FF485EBD8CE2}"/>
              </a:ext>
            </a:extLst>
          </p:cNvPr>
          <p:cNvSpPr>
            <a:spLocks noGrp="1"/>
          </p:cNvSpPr>
          <p:nvPr>
            <p:ph type="sldNum" sz="quarter" idx="12"/>
          </p:nvPr>
        </p:nvSpPr>
        <p:spPr/>
        <p:txBody>
          <a:bodyPr/>
          <a:lstStyle/>
          <a:p>
            <a:fld id="{B91FDBF2-C35B-4913-AA7C-CBA4457853EA}" type="slidenum">
              <a:rPr lang="en-US" smtClean="0"/>
              <a:t>‹#›</a:t>
            </a:fld>
            <a:endParaRPr lang="en-US"/>
          </a:p>
        </p:txBody>
      </p:sp>
      <p:sp>
        <p:nvSpPr>
          <p:cNvPr id="7" name="Rectangle 6">
            <a:extLst>
              <a:ext uri="{FF2B5EF4-FFF2-40B4-BE49-F238E27FC236}">
                <a16:creationId xmlns:a16="http://schemas.microsoft.com/office/drawing/2014/main" id="{EE9D2DA1-C8E3-4854-8B59-0D5A6F13D801}"/>
              </a:ext>
            </a:extLst>
          </p:cNvPr>
          <p:cNvSpPr/>
          <p:nvPr userDrawn="1"/>
        </p:nvSpPr>
        <p:spPr>
          <a:xfrm>
            <a:off x="9692640" y="5344160"/>
            <a:ext cx="1412240" cy="1168400"/>
          </a:xfrm>
          <a:prstGeom prst="rect">
            <a:avLst/>
          </a:prstGeom>
          <a:blipFill>
            <a:blip r:embed="rId2"/>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865089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19DD6-3B22-448E-A9A4-5B44DB6FB9A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5FEBA07-749A-4E1E-A675-0716B5C92F7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803403-3ED2-4F79-B489-8D09CB7EDDF1}"/>
              </a:ext>
            </a:extLst>
          </p:cNvPr>
          <p:cNvSpPr>
            <a:spLocks noGrp="1"/>
          </p:cNvSpPr>
          <p:nvPr>
            <p:ph type="dt" sz="half" idx="10"/>
          </p:nvPr>
        </p:nvSpPr>
        <p:spPr/>
        <p:txBody>
          <a:bodyPr/>
          <a:lstStyle/>
          <a:p>
            <a:fld id="{15DD1B23-F958-4E0A-893E-C68E6A3B2F92}" type="datetimeFigureOut">
              <a:rPr lang="en-US" smtClean="0"/>
              <a:t>1/10/2019</a:t>
            </a:fld>
            <a:endParaRPr lang="en-US"/>
          </a:p>
        </p:txBody>
      </p:sp>
      <p:sp>
        <p:nvSpPr>
          <p:cNvPr id="5" name="Footer Placeholder 4">
            <a:extLst>
              <a:ext uri="{FF2B5EF4-FFF2-40B4-BE49-F238E27FC236}">
                <a16:creationId xmlns:a16="http://schemas.microsoft.com/office/drawing/2014/main" id="{9FEA9463-6482-4465-86DF-E3C999558C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4FB87F-B509-4D42-B1DB-79B48D65B847}"/>
              </a:ext>
            </a:extLst>
          </p:cNvPr>
          <p:cNvSpPr>
            <a:spLocks noGrp="1"/>
          </p:cNvSpPr>
          <p:nvPr>
            <p:ph type="sldNum" sz="quarter" idx="12"/>
          </p:nvPr>
        </p:nvSpPr>
        <p:spPr/>
        <p:txBody>
          <a:bodyPr/>
          <a:lstStyle/>
          <a:p>
            <a:fld id="{B91FDBF2-C35B-4913-AA7C-CBA4457853EA}" type="slidenum">
              <a:rPr lang="en-US" smtClean="0"/>
              <a:t>‹#›</a:t>
            </a:fld>
            <a:endParaRPr lang="en-US"/>
          </a:p>
        </p:txBody>
      </p:sp>
    </p:spTree>
    <p:extLst>
      <p:ext uri="{BB962C8B-B14F-4D97-AF65-F5344CB8AC3E}">
        <p14:creationId xmlns:p14="http://schemas.microsoft.com/office/powerpoint/2010/main" val="23019239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0E236B-F278-4839-BE13-85D3CBB431E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883437B-B3F5-44D9-937E-BC2912CBC76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F3A360-6908-4552-B528-CEF345C27828}"/>
              </a:ext>
            </a:extLst>
          </p:cNvPr>
          <p:cNvSpPr>
            <a:spLocks noGrp="1"/>
          </p:cNvSpPr>
          <p:nvPr>
            <p:ph type="dt" sz="half" idx="10"/>
          </p:nvPr>
        </p:nvSpPr>
        <p:spPr/>
        <p:txBody>
          <a:bodyPr/>
          <a:lstStyle/>
          <a:p>
            <a:fld id="{15DD1B23-F958-4E0A-893E-C68E6A3B2F92}" type="datetimeFigureOut">
              <a:rPr lang="en-US" smtClean="0"/>
              <a:t>1/10/2019</a:t>
            </a:fld>
            <a:endParaRPr lang="en-US"/>
          </a:p>
        </p:txBody>
      </p:sp>
      <p:sp>
        <p:nvSpPr>
          <p:cNvPr id="5" name="Footer Placeholder 4">
            <a:extLst>
              <a:ext uri="{FF2B5EF4-FFF2-40B4-BE49-F238E27FC236}">
                <a16:creationId xmlns:a16="http://schemas.microsoft.com/office/drawing/2014/main" id="{4497E44A-FDA6-404E-86B7-FC28AEDCEE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568BD3-9C66-45B9-9B39-42CA8A75A763}"/>
              </a:ext>
            </a:extLst>
          </p:cNvPr>
          <p:cNvSpPr>
            <a:spLocks noGrp="1"/>
          </p:cNvSpPr>
          <p:nvPr>
            <p:ph type="sldNum" sz="quarter" idx="12"/>
          </p:nvPr>
        </p:nvSpPr>
        <p:spPr/>
        <p:txBody>
          <a:bodyPr/>
          <a:lstStyle/>
          <a:p>
            <a:fld id="{B91FDBF2-C35B-4913-AA7C-CBA4457853EA}" type="slidenum">
              <a:rPr lang="en-US" smtClean="0"/>
              <a:t>‹#›</a:t>
            </a:fld>
            <a:endParaRPr lang="en-US"/>
          </a:p>
        </p:txBody>
      </p:sp>
    </p:spTree>
    <p:extLst>
      <p:ext uri="{BB962C8B-B14F-4D97-AF65-F5344CB8AC3E}">
        <p14:creationId xmlns:p14="http://schemas.microsoft.com/office/powerpoint/2010/main" val="34537879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3F3FB-EC8E-4B85-B241-74E02AA8B20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DACF352-CFB7-4957-A124-04E866303D3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02D79E-8055-40D0-BEB9-8CBC1E2E87CB}"/>
              </a:ext>
            </a:extLst>
          </p:cNvPr>
          <p:cNvSpPr>
            <a:spLocks noGrp="1"/>
          </p:cNvSpPr>
          <p:nvPr>
            <p:ph type="dt" sz="half" idx="10"/>
          </p:nvPr>
        </p:nvSpPr>
        <p:spPr/>
        <p:txBody>
          <a:bodyPr/>
          <a:lstStyle/>
          <a:p>
            <a:fld id="{15DD1B23-F958-4E0A-893E-C68E6A3B2F92}" type="datetimeFigureOut">
              <a:rPr lang="en-US" smtClean="0"/>
              <a:t>1/10/2019</a:t>
            </a:fld>
            <a:endParaRPr lang="en-US"/>
          </a:p>
        </p:txBody>
      </p:sp>
      <p:sp>
        <p:nvSpPr>
          <p:cNvPr id="5" name="Footer Placeholder 4">
            <a:extLst>
              <a:ext uri="{FF2B5EF4-FFF2-40B4-BE49-F238E27FC236}">
                <a16:creationId xmlns:a16="http://schemas.microsoft.com/office/drawing/2014/main" id="{3D258006-0641-48A6-B9BA-6F9CB8F1B2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22114E-CEF0-4976-95E6-826BC690FCC3}"/>
              </a:ext>
            </a:extLst>
          </p:cNvPr>
          <p:cNvSpPr>
            <a:spLocks noGrp="1"/>
          </p:cNvSpPr>
          <p:nvPr>
            <p:ph type="sldNum" sz="quarter" idx="12"/>
          </p:nvPr>
        </p:nvSpPr>
        <p:spPr/>
        <p:txBody>
          <a:bodyPr/>
          <a:lstStyle/>
          <a:p>
            <a:fld id="{B91FDBF2-C35B-4913-AA7C-CBA4457853EA}" type="slidenum">
              <a:rPr lang="en-US" smtClean="0"/>
              <a:t>‹#›</a:t>
            </a:fld>
            <a:endParaRPr lang="en-US"/>
          </a:p>
        </p:txBody>
      </p:sp>
      <p:sp>
        <p:nvSpPr>
          <p:cNvPr id="7" name="Rectangle 6">
            <a:extLst>
              <a:ext uri="{FF2B5EF4-FFF2-40B4-BE49-F238E27FC236}">
                <a16:creationId xmlns:a16="http://schemas.microsoft.com/office/drawing/2014/main" id="{4709117E-D144-4645-A788-9C835E2E397C}"/>
              </a:ext>
            </a:extLst>
          </p:cNvPr>
          <p:cNvSpPr/>
          <p:nvPr userDrawn="1"/>
        </p:nvSpPr>
        <p:spPr>
          <a:xfrm>
            <a:off x="10779760" y="5682457"/>
            <a:ext cx="1412240" cy="1168400"/>
          </a:xfrm>
          <a:prstGeom prst="rect">
            <a:avLst/>
          </a:prstGeom>
          <a:blipFill>
            <a:blip r:embed="rId2"/>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090071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B9043-217C-4EA2-8F66-6CF3B7D678D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DB949EE-C24C-4CC0-9EDD-9B2E4B862E0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FD71BD4-6E96-4BDA-946B-FBFDA477CC74}"/>
              </a:ext>
            </a:extLst>
          </p:cNvPr>
          <p:cNvSpPr>
            <a:spLocks noGrp="1"/>
          </p:cNvSpPr>
          <p:nvPr>
            <p:ph type="dt" sz="half" idx="10"/>
          </p:nvPr>
        </p:nvSpPr>
        <p:spPr/>
        <p:txBody>
          <a:bodyPr/>
          <a:lstStyle/>
          <a:p>
            <a:fld id="{15DD1B23-F958-4E0A-893E-C68E6A3B2F92}" type="datetimeFigureOut">
              <a:rPr lang="en-US" smtClean="0"/>
              <a:t>1/10/2019</a:t>
            </a:fld>
            <a:endParaRPr lang="en-US"/>
          </a:p>
        </p:txBody>
      </p:sp>
      <p:sp>
        <p:nvSpPr>
          <p:cNvPr id="5" name="Footer Placeholder 4">
            <a:extLst>
              <a:ext uri="{FF2B5EF4-FFF2-40B4-BE49-F238E27FC236}">
                <a16:creationId xmlns:a16="http://schemas.microsoft.com/office/drawing/2014/main" id="{8915A8DB-C598-4793-8DC2-186C456380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B291C7-3317-49B3-944B-22D05951C30A}"/>
              </a:ext>
            </a:extLst>
          </p:cNvPr>
          <p:cNvSpPr>
            <a:spLocks noGrp="1"/>
          </p:cNvSpPr>
          <p:nvPr>
            <p:ph type="sldNum" sz="quarter" idx="12"/>
          </p:nvPr>
        </p:nvSpPr>
        <p:spPr/>
        <p:txBody>
          <a:bodyPr/>
          <a:lstStyle/>
          <a:p>
            <a:fld id="{B91FDBF2-C35B-4913-AA7C-CBA4457853EA}" type="slidenum">
              <a:rPr lang="en-US" smtClean="0"/>
              <a:t>‹#›</a:t>
            </a:fld>
            <a:endParaRPr lang="en-US"/>
          </a:p>
        </p:txBody>
      </p:sp>
    </p:spTree>
    <p:extLst>
      <p:ext uri="{BB962C8B-B14F-4D97-AF65-F5344CB8AC3E}">
        <p14:creationId xmlns:p14="http://schemas.microsoft.com/office/powerpoint/2010/main" val="5242208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36D75-75E6-4E72-BFF3-F77884A0F46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C582F82-865B-4F62-9D72-E5A2E941DFC1}"/>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2A13B93-CEF1-496F-BAB3-B93451485EF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3FFBEEA-9C36-475B-933D-C15049DA5016}"/>
              </a:ext>
            </a:extLst>
          </p:cNvPr>
          <p:cNvSpPr>
            <a:spLocks noGrp="1"/>
          </p:cNvSpPr>
          <p:nvPr>
            <p:ph type="dt" sz="half" idx="10"/>
          </p:nvPr>
        </p:nvSpPr>
        <p:spPr/>
        <p:txBody>
          <a:bodyPr/>
          <a:lstStyle/>
          <a:p>
            <a:fld id="{15DD1B23-F958-4E0A-893E-C68E6A3B2F92}" type="datetimeFigureOut">
              <a:rPr lang="en-US" smtClean="0"/>
              <a:t>1/10/2019</a:t>
            </a:fld>
            <a:endParaRPr lang="en-US"/>
          </a:p>
        </p:txBody>
      </p:sp>
      <p:sp>
        <p:nvSpPr>
          <p:cNvPr id="6" name="Footer Placeholder 5">
            <a:extLst>
              <a:ext uri="{FF2B5EF4-FFF2-40B4-BE49-F238E27FC236}">
                <a16:creationId xmlns:a16="http://schemas.microsoft.com/office/drawing/2014/main" id="{DA412271-56AB-4D94-A5F7-2E0EEED616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6DBB062-9C1D-4A9F-AF72-18CD8D8DDB5A}"/>
              </a:ext>
            </a:extLst>
          </p:cNvPr>
          <p:cNvSpPr>
            <a:spLocks noGrp="1"/>
          </p:cNvSpPr>
          <p:nvPr>
            <p:ph type="sldNum" sz="quarter" idx="12"/>
          </p:nvPr>
        </p:nvSpPr>
        <p:spPr/>
        <p:txBody>
          <a:bodyPr/>
          <a:lstStyle/>
          <a:p>
            <a:fld id="{B91FDBF2-C35B-4913-AA7C-CBA4457853EA}" type="slidenum">
              <a:rPr lang="en-US" smtClean="0"/>
              <a:t>‹#›</a:t>
            </a:fld>
            <a:endParaRPr lang="en-US"/>
          </a:p>
        </p:txBody>
      </p:sp>
    </p:spTree>
    <p:extLst>
      <p:ext uri="{BB962C8B-B14F-4D97-AF65-F5344CB8AC3E}">
        <p14:creationId xmlns:p14="http://schemas.microsoft.com/office/powerpoint/2010/main" val="42459363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96C53-4B66-444E-8C21-292D733880A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8B22278-D553-4F4F-ADF1-6E51AB0AE1B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C9895B6-D83D-431F-8EE7-2354B6BF621A}"/>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1FAB65D-008A-4C95-9C62-F9E536B3AB9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183CAA6-BA85-4552-83E2-990C8FA78AF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FE75B18-015A-4890-BDA7-1C59E818B7DB}"/>
              </a:ext>
            </a:extLst>
          </p:cNvPr>
          <p:cNvSpPr>
            <a:spLocks noGrp="1"/>
          </p:cNvSpPr>
          <p:nvPr>
            <p:ph type="dt" sz="half" idx="10"/>
          </p:nvPr>
        </p:nvSpPr>
        <p:spPr/>
        <p:txBody>
          <a:bodyPr/>
          <a:lstStyle/>
          <a:p>
            <a:fld id="{15DD1B23-F958-4E0A-893E-C68E6A3B2F92}" type="datetimeFigureOut">
              <a:rPr lang="en-US" smtClean="0"/>
              <a:t>1/10/2019</a:t>
            </a:fld>
            <a:endParaRPr lang="en-US"/>
          </a:p>
        </p:txBody>
      </p:sp>
      <p:sp>
        <p:nvSpPr>
          <p:cNvPr id="8" name="Footer Placeholder 7">
            <a:extLst>
              <a:ext uri="{FF2B5EF4-FFF2-40B4-BE49-F238E27FC236}">
                <a16:creationId xmlns:a16="http://schemas.microsoft.com/office/drawing/2014/main" id="{21D0C76E-6CFD-4566-B37A-54F49D69F5E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3B0BA5C-BEC6-4FCA-94EA-872366A706FF}"/>
              </a:ext>
            </a:extLst>
          </p:cNvPr>
          <p:cNvSpPr>
            <a:spLocks noGrp="1"/>
          </p:cNvSpPr>
          <p:nvPr>
            <p:ph type="sldNum" sz="quarter" idx="12"/>
          </p:nvPr>
        </p:nvSpPr>
        <p:spPr/>
        <p:txBody>
          <a:bodyPr/>
          <a:lstStyle/>
          <a:p>
            <a:fld id="{B91FDBF2-C35B-4913-AA7C-CBA4457853EA}" type="slidenum">
              <a:rPr lang="en-US" smtClean="0"/>
              <a:t>‹#›</a:t>
            </a:fld>
            <a:endParaRPr lang="en-US"/>
          </a:p>
        </p:txBody>
      </p:sp>
    </p:spTree>
    <p:extLst>
      <p:ext uri="{BB962C8B-B14F-4D97-AF65-F5344CB8AC3E}">
        <p14:creationId xmlns:p14="http://schemas.microsoft.com/office/powerpoint/2010/main" val="10271445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A739D-84CA-4545-B7E4-5317EBA45C0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B34CA39-7F8B-4870-A782-1A6FC38C0E87}"/>
              </a:ext>
            </a:extLst>
          </p:cNvPr>
          <p:cNvSpPr>
            <a:spLocks noGrp="1"/>
          </p:cNvSpPr>
          <p:nvPr>
            <p:ph type="dt" sz="half" idx="10"/>
          </p:nvPr>
        </p:nvSpPr>
        <p:spPr/>
        <p:txBody>
          <a:bodyPr/>
          <a:lstStyle/>
          <a:p>
            <a:fld id="{15DD1B23-F958-4E0A-893E-C68E6A3B2F92}" type="datetimeFigureOut">
              <a:rPr lang="en-US" smtClean="0"/>
              <a:t>1/10/2019</a:t>
            </a:fld>
            <a:endParaRPr lang="en-US"/>
          </a:p>
        </p:txBody>
      </p:sp>
      <p:sp>
        <p:nvSpPr>
          <p:cNvPr id="4" name="Footer Placeholder 3">
            <a:extLst>
              <a:ext uri="{FF2B5EF4-FFF2-40B4-BE49-F238E27FC236}">
                <a16:creationId xmlns:a16="http://schemas.microsoft.com/office/drawing/2014/main" id="{9CB2BDD0-3848-47F0-8198-9370176B312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EE35C48-4DCC-4340-832E-F4EB2C1E395C}"/>
              </a:ext>
            </a:extLst>
          </p:cNvPr>
          <p:cNvSpPr>
            <a:spLocks noGrp="1"/>
          </p:cNvSpPr>
          <p:nvPr>
            <p:ph type="sldNum" sz="quarter" idx="12"/>
          </p:nvPr>
        </p:nvSpPr>
        <p:spPr/>
        <p:txBody>
          <a:bodyPr/>
          <a:lstStyle/>
          <a:p>
            <a:fld id="{B91FDBF2-C35B-4913-AA7C-CBA4457853EA}" type="slidenum">
              <a:rPr lang="en-US" smtClean="0"/>
              <a:t>‹#›</a:t>
            </a:fld>
            <a:endParaRPr lang="en-US"/>
          </a:p>
        </p:txBody>
      </p:sp>
    </p:spTree>
    <p:extLst>
      <p:ext uri="{BB962C8B-B14F-4D97-AF65-F5344CB8AC3E}">
        <p14:creationId xmlns:p14="http://schemas.microsoft.com/office/powerpoint/2010/main" val="6216397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8847AC8-B9D3-4D88-8482-81660597D687}"/>
              </a:ext>
            </a:extLst>
          </p:cNvPr>
          <p:cNvSpPr>
            <a:spLocks noGrp="1"/>
          </p:cNvSpPr>
          <p:nvPr>
            <p:ph type="dt" sz="half" idx="10"/>
          </p:nvPr>
        </p:nvSpPr>
        <p:spPr/>
        <p:txBody>
          <a:bodyPr/>
          <a:lstStyle/>
          <a:p>
            <a:fld id="{15DD1B23-F958-4E0A-893E-C68E6A3B2F92}" type="datetimeFigureOut">
              <a:rPr lang="en-US" smtClean="0"/>
              <a:t>1/10/2019</a:t>
            </a:fld>
            <a:endParaRPr lang="en-US"/>
          </a:p>
        </p:txBody>
      </p:sp>
      <p:sp>
        <p:nvSpPr>
          <p:cNvPr id="3" name="Footer Placeholder 2">
            <a:extLst>
              <a:ext uri="{FF2B5EF4-FFF2-40B4-BE49-F238E27FC236}">
                <a16:creationId xmlns:a16="http://schemas.microsoft.com/office/drawing/2014/main" id="{86861BAA-F094-4329-9512-8606E545D8B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670FDE6-7C68-40CE-856C-0EE1651B9E83}"/>
              </a:ext>
            </a:extLst>
          </p:cNvPr>
          <p:cNvSpPr>
            <a:spLocks noGrp="1"/>
          </p:cNvSpPr>
          <p:nvPr>
            <p:ph type="sldNum" sz="quarter" idx="12"/>
          </p:nvPr>
        </p:nvSpPr>
        <p:spPr/>
        <p:txBody>
          <a:bodyPr/>
          <a:lstStyle/>
          <a:p>
            <a:fld id="{B91FDBF2-C35B-4913-AA7C-CBA4457853EA}" type="slidenum">
              <a:rPr lang="en-US" smtClean="0"/>
              <a:t>‹#›</a:t>
            </a:fld>
            <a:endParaRPr lang="en-US"/>
          </a:p>
        </p:txBody>
      </p:sp>
    </p:spTree>
    <p:extLst>
      <p:ext uri="{BB962C8B-B14F-4D97-AF65-F5344CB8AC3E}">
        <p14:creationId xmlns:p14="http://schemas.microsoft.com/office/powerpoint/2010/main" val="22666678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4C929-556F-4A40-BA72-7B2BA1F3D38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D1EB104-A90A-4800-9D07-0BB01FF8EBF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6F51EA7-AABE-44D7-92BB-2F3F4FEB2F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6A4B427-058F-4C7A-929B-6DAEF2F3BE67}"/>
              </a:ext>
            </a:extLst>
          </p:cNvPr>
          <p:cNvSpPr>
            <a:spLocks noGrp="1"/>
          </p:cNvSpPr>
          <p:nvPr>
            <p:ph type="dt" sz="half" idx="10"/>
          </p:nvPr>
        </p:nvSpPr>
        <p:spPr/>
        <p:txBody>
          <a:bodyPr/>
          <a:lstStyle/>
          <a:p>
            <a:fld id="{15DD1B23-F958-4E0A-893E-C68E6A3B2F92}" type="datetimeFigureOut">
              <a:rPr lang="en-US" smtClean="0"/>
              <a:t>1/10/2019</a:t>
            </a:fld>
            <a:endParaRPr lang="en-US"/>
          </a:p>
        </p:txBody>
      </p:sp>
      <p:sp>
        <p:nvSpPr>
          <p:cNvPr id="6" name="Footer Placeholder 5">
            <a:extLst>
              <a:ext uri="{FF2B5EF4-FFF2-40B4-BE49-F238E27FC236}">
                <a16:creationId xmlns:a16="http://schemas.microsoft.com/office/drawing/2014/main" id="{C2EB9E28-BBB8-46A8-826A-65224E45DD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B2CF07-881F-4EC3-AED1-542DBC8DC391}"/>
              </a:ext>
            </a:extLst>
          </p:cNvPr>
          <p:cNvSpPr>
            <a:spLocks noGrp="1"/>
          </p:cNvSpPr>
          <p:nvPr>
            <p:ph type="sldNum" sz="quarter" idx="12"/>
          </p:nvPr>
        </p:nvSpPr>
        <p:spPr/>
        <p:txBody>
          <a:bodyPr/>
          <a:lstStyle/>
          <a:p>
            <a:fld id="{B91FDBF2-C35B-4913-AA7C-CBA4457853EA}" type="slidenum">
              <a:rPr lang="en-US" smtClean="0"/>
              <a:t>‹#›</a:t>
            </a:fld>
            <a:endParaRPr lang="en-US"/>
          </a:p>
        </p:txBody>
      </p:sp>
    </p:spTree>
    <p:extLst>
      <p:ext uri="{BB962C8B-B14F-4D97-AF65-F5344CB8AC3E}">
        <p14:creationId xmlns:p14="http://schemas.microsoft.com/office/powerpoint/2010/main" val="19998563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64C37-C29B-41FF-ABC5-406C2C6AC67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F93676A-27E0-45A8-B502-E760C60999D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432C911-5D3E-445C-899B-1063F58520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1AA96AC-6BD5-4B8E-8FF3-497107170F39}"/>
              </a:ext>
            </a:extLst>
          </p:cNvPr>
          <p:cNvSpPr>
            <a:spLocks noGrp="1"/>
          </p:cNvSpPr>
          <p:nvPr>
            <p:ph type="dt" sz="half" idx="10"/>
          </p:nvPr>
        </p:nvSpPr>
        <p:spPr/>
        <p:txBody>
          <a:bodyPr/>
          <a:lstStyle/>
          <a:p>
            <a:fld id="{15DD1B23-F958-4E0A-893E-C68E6A3B2F92}" type="datetimeFigureOut">
              <a:rPr lang="en-US" smtClean="0"/>
              <a:t>1/10/2019</a:t>
            </a:fld>
            <a:endParaRPr lang="en-US"/>
          </a:p>
        </p:txBody>
      </p:sp>
      <p:sp>
        <p:nvSpPr>
          <p:cNvPr id="6" name="Footer Placeholder 5">
            <a:extLst>
              <a:ext uri="{FF2B5EF4-FFF2-40B4-BE49-F238E27FC236}">
                <a16:creationId xmlns:a16="http://schemas.microsoft.com/office/drawing/2014/main" id="{B2405D07-65FF-46CD-8E05-0FC6D1113D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AD9303A-1F8A-4E2A-B587-C76B7C57825E}"/>
              </a:ext>
            </a:extLst>
          </p:cNvPr>
          <p:cNvSpPr>
            <a:spLocks noGrp="1"/>
          </p:cNvSpPr>
          <p:nvPr>
            <p:ph type="sldNum" sz="quarter" idx="12"/>
          </p:nvPr>
        </p:nvSpPr>
        <p:spPr/>
        <p:txBody>
          <a:bodyPr/>
          <a:lstStyle/>
          <a:p>
            <a:fld id="{B91FDBF2-C35B-4913-AA7C-CBA4457853EA}" type="slidenum">
              <a:rPr lang="en-US" smtClean="0"/>
              <a:t>‹#›</a:t>
            </a:fld>
            <a:endParaRPr lang="en-US"/>
          </a:p>
        </p:txBody>
      </p:sp>
    </p:spTree>
    <p:extLst>
      <p:ext uri="{BB962C8B-B14F-4D97-AF65-F5344CB8AC3E}">
        <p14:creationId xmlns:p14="http://schemas.microsoft.com/office/powerpoint/2010/main" val="4636495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DEACD80-25DD-498B-8518-16ECF004DEA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D57B007-A9C2-412B-BB9A-F67A5D53731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ECD26A-C49F-41F7-AC24-F5FFA4B47FC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DD1B23-F958-4E0A-893E-C68E6A3B2F92}" type="datetimeFigureOut">
              <a:rPr lang="en-US" smtClean="0"/>
              <a:t>1/10/2019</a:t>
            </a:fld>
            <a:endParaRPr lang="en-US"/>
          </a:p>
        </p:txBody>
      </p:sp>
      <p:sp>
        <p:nvSpPr>
          <p:cNvPr id="5" name="Footer Placeholder 4">
            <a:extLst>
              <a:ext uri="{FF2B5EF4-FFF2-40B4-BE49-F238E27FC236}">
                <a16:creationId xmlns:a16="http://schemas.microsoft.com/office/drawing/2014/main" id="{E1225065-5567-47AF-889A-9579BE59F46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7965AE0-822B-4353-9D25-FB1DEF9DC82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1FDBF2-C35B-4913-AA7C-CBA4457853EA}" type="slidenum">
              <a:rPr lang="en-US" smtClean="0"/>
              <a:t>‹#›</a:t>
            </a:fld>
            <a:endParaRPr lang="en-US"/>
          </a:p>
        </p:txBody>
      </p:sp>
    </p:spTree>
    <p:extLst>
      <p:ext uri="{BB962C8B-B14F-4D97-AF65-F5344CB8AC3E}">
        <p14:creationId xmlns:p14="http://schemas.microsoft.com/office/powerpoint/2010/main" val="17183995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m4a"/><Relationship Id="rId1" Type="http://schemas.microsoft.com/office/2007/relationships/media" Target="../media/media1.m4a"/><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8" name="Rectangle 134">
            <a:extLst>
              <a:ext uri="{FF2B5EF4-FFF2-40B4-BE49-F238E27FC236}">
                <a16:creationId xmlns:a16="http://schemas.microsoft.com/office/drawing/2014/main" id="{C0B27210-D0CA-4654-B3E3-9ABB4F178E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F81DB10-A911-43A3-A2AF-37E3073F830B}"/>
              </a:ext>
            </a:extLst>
          </p:cNvPr>
          <p:cNvSpPr>
            <a:spLocks noGrp="1"/>
          </p:cNvSpPr>
          <p:nvPr>
            <p:ph type="ctrTitle"/>
          </p:nvPr>
        </p:nvSpPr>
        <p:spPr>
          <a:xfrm>
            <a:off x="6276995" y="209159"/>
            <a:ext cx="5810792" cy="2889114"/>
          </a:xfrm>
        </p:spPr>
        <p:txBody>
          <a:bodyPr anchor="b">
            <a:normAutofit/>
          </a:bodyPr>
          <a:lstStyle/>
          <a:p>
            <a:pPr algn="l"/>
            <a:r>
              <a:rPr lang="en-US" sz="3200" b="1" dirty="0">
                <a:solidFill>
                  <a:schemeClr val="bg1"/>
                </a:solidFill>
              </a:rPr>
              <a:t>Apache Hive Interview Questions</a:t>
            </a:r>
          </a:p>
        </p:txBody>
      </p:sp>
      <p:sp>
        <p:nvSpPr>
          <p:cNvPr id="3" name="Subtitle 2">
            <a:extLst>
              <a:ext uri="{FF2B5EF4-FFF2-40B4-BE49-F238E27FC236}">
                <a16:creationId xmlns:a16="http://schemas.microsoft.com/office/drawing/2014/main" id="{0F7B3630-F42F-42E1-AC9D-CC2B4953D362}"/>
              </a:ext>
            </a:extLst>
          </p:cNvPr>
          <p:cNvSpPr>
            <a:spLocks noGrp="1"/>
          </p:cNvSpPr>
          <p:nvPr>
            <p:ph type="subTitle" idx="1"/>
          </p:nvPr>
        </p:nvSpPr>
        <p:spPr>
          <a:xfrm>
            <a:off x="6443536" y="3256342"/>
            <a:ext cx="4645250" cy="1147863"/>
          </a:xfrm>
        </p:spPr>
        <p:txBody>
          <a:bodyPr anchor="t">
            <a:normAutofit/>
          </a:bodyPr>
          <a:lstStyle/>
          <a:p>
            <a:pPr algn="l"/>
            <a:r>
              <a:rPr lang="en-US" sz="4400" dirty="0" err="1">
                <a:solidFill>
                  <a:schemeClr val="bg1"/>
                </a:solidFill>
              </a:rPr>
              <a:t>SortBy</a:t>
            </a:r>
            <a:r>
              <a:rPr lang="en-US" sz="4400" dirty="0">
                <a:solidFill>
                  <a:schemeClr val="bg1"/>
                </a:solidFill>
              </a:rPr>
              <a:t> vs </a:t>
            </a:r>
            <a:r>
              <a:rPr lang="en-US" sz="4400">
                <a:solidFill>
                  <a:schemeClr val="bg1"/>
                </a:solidFill>
              </a:rPr>
              <a:t>OrderBy</a:t>
            </a:r>
            <a:endParaRPr lang="en-US" sz="4400" dirty="0">
              <a:solidFill>
                <a:schemeClr val="bg1"/>
              </a:solidFill>
            </a:endParaRPr>
          </a:p>
        </p:txBody>
      </p:sp>
      <p:sp>
        <p:nvSpPr>
          <p:cNvPr id="137" name="Freeform: Shape 136">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9" name="Freeform: Shape 138">
            <a:extLst>
              <a:ext uri="{FF2B5EF4-FFF2-40B4-BE49-F238E27FC236}">
                <a16:creationId xmlns:a16="http://schemas.microsoft.com/office/drawing/2014/main" id="{70B66945-4967-4040-926D-DCA44313CD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24154" cy="685800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26" name="Picture 2" descr="Image result for hive">
            <a:extLst>
              <a:ext uri="{FF2B5EF4-FFF2-40B4-BE49-F238E27FC236}">
                <a16:creationId xmlns:a16="http://schemas.microsoft.com/office/drawing/2014/main" id="{423E7BF3-1D58-4CAA-B237-15A6E4CD09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382" y="925947"/>
            <a:ext cx="4047843" cy="363793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52D23320-73BC-4F89-BA4E-49806CED53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41280" y="5354320"/>
            <a:ext cx="1920240" cy="1473200"/>
          </a:xfrm>
          <a:prstGeom prst="rect">
            <a:avLst/>
          </a:prstGeom>
        </p:spPr>
      </p:pic>
    </p:spTree>
    <p:extLst>
      <p:ext uri="{BB962C8B-B14F-4D97-AF65-F5344CB8AC3E}">
        <p14:creationId xmlns:p14="http://schemas.microsoft.com/office/powerpoint/2010/main" val="9653586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AC794-E2FF-42CF-A744-22648D9C7CA7}"/>
              </a:ext>
            </a:extLst>
          </p:cNvPr>
          <p:cNvSpPr>
            <a:spLocks noGrp="1"/>
          </p:cNvSpPr>
          <p:nvPr>
            <p:ph type="title"/>
          </p:nvPr>
        </p:nvSpPr>
        <p:spPr>
          <a:xfrm>
            <a:off x="838200" y="365125"/>
            <a:ext cx="10515600" cy="457835"/>
          </a:xfrm>
        </p:spPr>
        <p:txBody>
          <a:bodyPr>
            <a:noAutofit/>
          </a:bodyPr>
          <a:lstStyle/>
          <a:p>
            <a:r>
              <a:rPr lang="en-US" sz="2800" b="1" dirty="0"/>
              <a:t>Cluster By and Distribute By</a:t>
            </a:r>
          </a:p>
        </p:txBody>
      </p:sp>
      <p:sp>
        <p:nvSpPr>
          <p:cNvPr id="3" name="Content Placeholder 2">
            <a:extLst>
              <a:ext uri="{FF2B5EF4-FFF2-40B4-BE49-F238E27FC236}">
                <a16:creationId xmlns:a16="http://schemas.microsoft.com/office/drawing/2014/main" id="{19FEC164-ECB4-4861-BBED-C6F701518B6C}"/>
              </a:ext>
            </a:extLst>
          </p:cNvPr>
          <p:cNvSpPr>
            <a:spLocks noGrp="1"/>
          </p:cNvSpPr>
          <p:nvPr>
            <p:ph idx="1"/>
          </p:nvPr>
        </p:nvSpPr>
        <p:spPr>
          <a:xfrm>
            <a:off x="838200" y="1016000"/>
            <a:ext cx="10515600" cy="5160963"/>
          </a:xfrm>
        </p:spPr>
        <p:txBody>
          <a:bodyPr>
            <a:normAutofit/>
          </a:bodyPr>
          <a:lstStyle/>
          <a:p>
            <a:r>
              <a:rPr lang="en-US" dirty="0"/>
              <a:t>In contrast, if we use </a:t>
            </a:r>
            <a:r>
              <a:rPr lang="en-US" b="1" i="1" dirty="0"/>
              <a:t>Cluster By</a:t>
            </a:r>
            <a:r>
              <a:rPr lang="en-US" i="1" dirty="0"/>
              <a:t> x</a:t>
            </a:r>
            <a:r>
              <a:rPr lang="en-US" dirty="0"/>
              <a:t>, the two reducers will further sort rows on x:</a:t>
            </a:r>
          </a:p>
          <a:p>
            <a:pPr marL="457200" lvl="1" indent="0">
              <a:buNone/>
            </a:pPr>
            <a:endParaRPr lang="en-US" dirty="0"/>
          </a:p>
          <a:p>
            <a:pPr marL="457200" lvl="1" indent="0">
              <a:buNone/>
            </a:pPr>
            <a:endParaRPr lang="en-US" dirty="0"/>
          </a:p>
          <a:p>
            <a:pPr marL="457200" lvl="1" indent="0">
              <a:buNone/>
            </a:pPr>
            <a:endParaRPr lang="en-US" dirty="0"/>
          </a:p>
          <a:p>
            <a:pPr marL="457200" lvl="1" indent="0">
              <a:buNone/>
            </a:pPr>
            <a:r>
              <a:rPr lang="en-US" dirty="0"/>
              <a:t>Reducer 1 got					Reducer 2 got</a:t>
            </a:r>
          </a:p>
          <a:p>
            <a:pPr marL="457200" lvl="1" indent="0">
              <a:buNone/>
            </a:pPr>
            <a:endParaRPr lang="en-US" dirty="0"/>
          </a:p>
        </p:txBody>
      </p:sp>
      <p:sp>
        <p:nvSpPr>
          <p:cNvPr id="7" name="Rectangle: Rounded Corners 6">
            <a:extLst>
              <a:ext uri="{FF2B5EF4-FFF2-40B4-BE49-F238E27FC236}">
                <a16:creationId xmlns:a16="http://schemas.microsoft.com/office/drawing/2014/main" id="{A8A092FF-40EF-4C78-8EC3-3C979D5C7172}"/>
              </a:ext>
            </a:extLst>
          </p:cNvPr>
          <p:cNvSpPr/>
          <p:nvPr/>
        </p:nvSpPr>
        <p:spPr>
          <a:xfrm>
            <a:off x="1186542" y="3863862"/>
            <a:ext cx="2209802" cy="1067367"/>
          </a:xfrm>
          <a:prstGeom prst="roundRect">
            <a:avLst/>
          </a:prstGeom>
          <a:gradFill flip="none" rotWithShape="1">
            <a:gsLst>
              <a:gs pos="0">
                <a:schemeClr val="accent6">
                  <a:lumMod val="89000"/>
                </a:schemeClr>
              </a:gs>
              <a:gs pos="23000">
                <a:schemeClr val="accent6">
                  <a:lumMod val="89000"/>
                </a:schemeClr>
              </a:gs>
              <a:gs pos="69000">
                <a:schemeClr val="accent6">
                  <a:lumMod val="75000"/>
                </a:schemeClr>
              </a:gs>
              <a:gs pos="97000">
                <a:schemeClr val="accent6">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a:p>
            <a:r>
              <a:rPr lang="en-US" dirty="0"/>
              <a:t>x1</a:t>
            </a:r>
          </a:p>
          <a:p>
            <a:r>
              <a:rPr lang="en-US" dirty="0"/>
              <a:t>X1</a:t>
            </a:r>
          </a:p>
          <a:p>
            <a:r>
              <a:rPr lang="en-US" dirty="0"/>
              <a:t>x2</a:t>
            </a:r>
          </a:p>
          <a:p>
            <a:endParaRPr lang="en-US" dirty="0"/>
          </a:p>
        </p:txBody>
      </p:sp>
      <p:sp>
        <p:nvSpPr>
          <p:cNvPr id="8" name="Rectangle: Rounded Corners 7">
            <a:extLst>
              <a:ext uri="{FF2B5EF4-FFF2-40B4-BE49-F238E27FC236}">
                <a16:creationId xmlns:a16="http://schemas.microsoft.com/office/drawing/2014/main" id="{474B4592-AC9E-43C1-8983-5CC521F13AAE}"/>
              </a:ext>
            </a:extLst>
          </p:cNvPr>
          <p:cNvSpPr/>
          <p:nvPr/>
        </p:nvSpPr>
        <p:spPr>
          <a:xfrm>
            <a:off x="7173685" y="3863862"/>
            <a:ext cx="2209802" cy="1067367"/>
          </a:xfrm>
          <a:prstGeom prst="roundRect">
            <a:avLst/>
          </a:prstGeom>
          <a:gradFill flip="none" rotWithShape="1">
            <a:gsLst>
              <a:gs pos="0">
                <a:schemeClr val="accent6">
                  <a:lumMod val="89000"/>
                </a:schemeClr>
              </a:gs>
              <a:gs pos="23000">
                <a:schemeClr val="accent6">
                  <a:lumMod val="89000"/>
                </a:schemeClr>
              </a:gs>
              <a:gs pos="69000">
                <a:schemeClr val="accent6">
                  <a:lumMod val="75000"/>
                </a:schemeClr>
              </a:gs>
              <a:gs pos="97000">
                <a:schemeClr val="accent6">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x3</a:t>
            </a:r>
          </a:p>
          <a:p>
            <a:r>
              <a:rPr lang="en-US" dirty="0"/>
              <a:t>x4</a:t>
            </a:r>
          </a:p>
        </p:txBody>
      </p:sp>
    </p:spTree>
    <p:extLst>
      <p:ext uri="{BB962C8B-B14F-4D97-AF65-F5344CB8AC3E}">
        <p14:creationId xmlns:p14="http://schemas.microsoft.com/office/powerpoint/2010/main" val="32690641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AC794-E2FF-42CF-A744-22648D9C7CA7}"/>
              </a:ext>
            </a:extLst>
          </p:cNvPr>
          <p:cNvSpPr>
            <a:spLocks noGrp="1"/>
          </p:cNvSpPr>
          <p:nvPr>
            <p:ph type="title"/>
          </p:nvPr>
        </p:nvSpPr>
        <p:spPr>
          <a:xfrm>
            <a:off x="838200" y="365125"/>
            <a:ext cx="10515600" cy="457835"/>
          </a:xfrm>
        </p:spPr>
        <p:txBody>
          <a:bodyPr>
            <a:noAutofit/>
          </a:bodyPr>
          <a:lstStyle/>
          <a:p>
            <a:r>
              <a:rPr lang="en-US" sz="2800" b="1" dirty="0"/>
              <a:t>Order by</a:t>
            </a:r>
          </a:p>
        </p:txBody>
      </p:sp>
      <p:sp>
        <p:nvSpPr>
          <p:cNvPr id="3" name="Content Placeholder 2">
            <a:extLst>
              <a:ext uri="{FF2B5EF4-FFF2-40B4-BE49-F238E27FC236}">
                <a16:creationId xmlns:a16="http://schemas.microsoft.com/office/drawing/2014/main" id="{19FEC164-ECB4-4861-BBED-C6F701518B6C}"/>
              </a:ext>
            </a:extLst>
          </p:cNvPr>
          <p:cNvSpPr>
            <a:spLocks noGrp="1"/>
          </p:cNvSpPr>
          <p:nvPr>
            <p:ph idx="1"/>
          </p:nvPr>
        </p:nvSpPr>
        <p:spPr>
          <a:xfrm>
            <a:off x="838200" y="1016000"/>
            <a:ext cx="10515600" cy="5160963"/>
          </a:xfrm>
        </p:spPr>
        <p:txBody>
          <a:bodyPr>
            <a:normAutofit lnSpcReduction="10000"/>
          </a:bodyPr>
          <a:lstStyle/>
          <a:p>
            <a:pPr marL="457200" lvl="1" indent="0">
              <a:buNone/>
            </a:pPr>
            <a:r>
              <a:rPr lang="en-US" dirty="0"/>
              <a:t>The </a:t>
            </a:r>
            <a:r>
              <a:rPr lang="en-US" i="1" dirty="0"/>
              <a:t>ORDER BY</a:t>
            </a:r>
            <a:r>
              <a:rPr lang="en-US" dirty="0"/>
              <a:t> syntax in Hive QL is similar to the syntax of </a:t>
            </a:r>
            <a:r>
              <a:rPr lang="en-US" i="1" dirty="0"/>
              <a:t>ORDER BY</a:t>
            </a:r>
            <a:r>
              <a:rPr lang="en-US" dirty="0"/>
              <a:t> in SQL language.</a:t>
            </a:r>
          </a:p>
          <a:p>
            <a:pPr marL="457200" lvl="1" indent="0">
              <a:buNone/>
            </a:pPr>
            <a:r>
              <a:rPr lang="en-US" dirty="0" err="1"/>
              <a:t>Eg</a:t>
            </a:r>
            <a:r>
              <a:rPr lang="en-US" dirty="0"/>
              <a:t> - SELECT expression (',' expression)* FROM </a:t>
            </a:r>
            <a:r>
              <a:rPr lang="en-US" dirty="0" err="1"/>
              <a:t>src</a:t>
            </a:r>
            <a:r>
              <a:rPr lang="en-US" dirty="0"/>
              <a:t> </a:t>
            </a:r>
            <a:r>
              <a:rPr lang="en-US" dirty="0" err="1"/>
              <a:t>orderBy</a:t>
            </a:r>
            <a:endParaRPr lang="en-US" dirty="0"/>
          </a:p>
          <a:p>
            <a:pPr marL="457200" lvl="1" indent="0">
              <a:buNone/>
            </a:pPr>
            <a:endParaRPr lang="en-US" dirty="0"/>
          </a:p>
          <a:p>
            <a:pPr marL="457200" lvl="1" indent="0">
              <a:buNone/>
            </a:pPr>
            <a:r>
              <a:rPr lang="en-US" dirty="0"/>
              <a:t>Hive Order By provide the total/Complete order of all results.</a:t>
            </a:r>
          </a:p>
          <a:p>
            <a:pPr marL="457200" lvl="1" indent="0">
              <a:buNone/>
            </a:pPr>
            <a:endParaRPr lang="en-US" dirty="0"/>
          </a:p>
          <a:p>
            <a:pPr marL="457200" lvl="1" indent="0">
              <a:buNone/>
            </a:pPr>
            <a:r>
              <a:rPr lang="en-US" b="1" dirty="0"/>
              <a:t>There are some limitations in the "order by" clause</a:t>
            </a:r>
            <a:r>
              <a:rPr lang="en-US" dirty="0"/>
              <a:t>. </a:t>
            </a:r>
          </a:p>
          <a:p>
            <a:pPr marL="457200" lvl="1" indent="0">
              <a:buNone/>
            </a:pPr>
            <a:r>
              <a:rPr lang="en-US" dirty="0"/>
              <a:t>In the strict mode (i.e.,  </a:t>
            </a:r>
            <a:r>
              <a:rPr lang="en-US" b="1" dirty="0" err="1"/>
              <a:t>hive.mapred.mode</a:t>
            </a:r>
            <a:r>
              <a:rPr lang="en-US" b="1" dirty="0"/>
              <a:t> =strict</a:t>
            </a:r>
            <a:r>
              <a:rPr lang="en-US" dirty="0"/>
              <a:t>), the order by clause has to be followed by a "limit" clause. </a:t>
            </a:r>
          </a:p>
          <a:p>
            <a:pPr marL="457200" lvl="1" indent="0">
              <a:buNone/>
            </a:pPr>
            <a:endParaRPr lang="en-US" dirty="0"/>
          </a:p>
          <a:p>
            <a:pPr marL="457200" lvl="1" indent="0">
              <a:buNone/>
            </a:pPr>
            <a:r>
              <a:rPr lang="en-US" dirty="0"/>
              <a:t>The limit clause is not necessary if you set </a:t>
            </a:r>
            <a:r>
              <a:rPr lang="en-US" b="1" dirty="0" err="1"/>
              <a:t>hive.mapred.mode</a:t>
            </a:r>
            <a:r>
              <a:rPr lang="en-US" b="1" dirty="0"/>
              <a:t> to </a:t>
            </a:r>
            <a:r>
              <a:rPr lang="en-US" b="1" dirty="0" err="1"/>
              <a:t>nonstrict</a:t>
            </a:r>
            <a:r>
              <a:rPr lang="en-US" dirty="0"/>
              <a:t>. </a:t>
            </a:r>
          </a:p>
          <a:p>
            <a:pPr marL="457200" lvl="1" indent="0">
              <a:buNone/>
            </a:pPr>
            <a:endParaRPr lang="en-US" dirty="0"/>
          </a:p>
          <a:p>
            <a:pPr marL="457200" lvl="1" indent="0">
              <a:buNone/>
            </a:pPr>
            <a:r>
              <a:rPr lang="en-US" dirty="0"/>
              <a:t>The reason is that in order to impose total order of all results, there has to be one reducer to sort the final output. If the number of rows in the output is too large, the single reducer could take a very long time to finish.</a:t>
            </a:r>
          </a:p>
        </p:txBody>
      </p:sp>
    </p:spTree>
    <p:extLst>
      <p:ext uri="{BB962C8B-B14F-4D97-AF65-F5344CB8AC3E}">
        <p14:creationId xmlns:p14="http://schemas.microsoft.com/office/powerpoint/2010/main" val="13559992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AC794-E2FF-42CF-A744-22648D9C7CA7}"/>
              </a:ext>
            </a:extLst>
          </p:cNvPr>
          <p:cNvSpPr>
            <a:spLocks noGrp="1"/>
          </p:cNvSpPr>
          <p:nvPr>
            <p:ph type="title"/>
          </p:nvPr>
        </p:nvSpPr>
        <p:spPr>
          <a:xfrm>
            <a:off x="838200" y="365125"/>
            <a:ext cx="10515600" cy="457835"/>
          </a:xfrm>
        </p:spPr>
        <p:txBody>
          <a:bodyPr>
            <a:noAutofit/>
          </a:bodyPr>
          <a:lstStyle/>
          <a:p>
            <a:r>
              <a:rPr lang="en-US" sz="2800" b="1" dirty="0"/>
              <a:t>Sort By</a:t>
            </a:r>
          </a:p>
        </p:txBody>
      </p:sp>
      <p:sp>
        <p:nvSpPr>
          <p:cNvPr id="3" name="Content Placeholder 2">
            <a:extLst>
              <a:ext uri="{FF2B5EF4-FFF2-40B4-BE49-F238E27FC236}">
                <a16:creationId xmlns:a16="http://schemas.microsoft.com/office/drawing/2014/main" id="{19FEC164-ECB4-4861-BBED-C6F701518B6C}"/>
              </a:ext>
            </a:extLst>
          </p:cNvPr>
          <p:cNvSpPr>
            <a:spLocks noGrp="1"/>
          </p:cNvSpPr>
          <p:nvPr>
            <p:ph idx="1"/>
          </p:nvPr>
        </p:nvSpPr>
        <p:spPr>
          <a:xfrm>
            <a:off x="838200" y="1016000"/>
            <a:ext cx="10515600" cy="5160963"/>
          </a:xfrm>
        </p:spPr>
        <p:txBody>
          <a:bodyPr>
            <a:normAutofit/>
          </a:bodyPr>
          <a:lstStyle/>
          <a:p>
            <a:pPr marL="457200" lvl="1" indent="0">
              <a:buNone/>
            </a:pPr>
            <a:r>
              <a:rPr lang="en-US" dirty="0"/>
              <a:t>The </a:t>
            </a:r>
            <a:r>
              <a:rPr lang="en-US" i="1" dirty="0"/>
              <a:t>SORT BY</a:t>
            </a:r>
            <a:r>
              <a:rPr lang="en-US" dirty="0"/>
              <a:t> syntax is similar to the syntax of </a:t>
            </a:r>
            <a:r>
              <a:rPr lang="en-US" i="1" dirty="0"/>
              <a:t>ORDER BY</a:t>
            </a:r>
            <a:r>
              <a:rPr lang="en-US" dirty="0"/>
              <a:t> in SQL language.</a:t>
            </a:r>
          </a:p>
          <a:p>
            <a:pPr marL="457200" lvl="1" indent="0">
              <a:buNone/>
            </a:pPr>
            <a:r>
              <a:rPr lang="en-US" dirty="0"/>
              <a:t>E.g. SELECT expression (',' expression)* FROM </a:t>
            </a:r>
            <a:r>
              <a:rPr lang="en-US" dirty="0" err="1"/>
              <a:t>src</a:t>
            </a:r>
            <a:r>
              <a:rPr lang="en-US" dirty="0"/>
              <a:t> </a:t>
            </a:r>
            <a:r>
              <a:rPr lang="en-US" dirty="0" err="1"/>
              <a:t>sortBy</a:t>
            </a:r>
            <a:endParaRPr lang="en-US" dirty="0"/>
          </a:p>
          <a:p>
            <a:pPr marL="457200" lvl="1" indent="0">
              <a:buNone/>
            </a:pPr>
            <a:endParaRPr lang="en-US" dirty="0"/>
          </a:p>
          <a:p>
            <a:pPr marL="457200" lvl="1" indent="0">
              <a:buNone/>
            </a:pPr>
            <a:r>
              <a:rPr lang="en-US" dirty="0"/>
              <a:t>Hive uses the columns in </a:t>
            </a:r>
            <a:r>
              <a:rPr lang="en-US" i="1" dirty="0"/>
              <a:t>SORT BY</a:t>
            </a:r>
            <a:r>
              <a:rPr lang="en-US" dirty="0"/>
              <a:t> to sort the rows before feeding the rows to a reducer. </a:t>
            </a:r>
          </a:p>
          <a:p>
            <a:pPr marL="457200" lvl="1" indent="0">
              <a:buNone/>
            </a:pPr>
            <a:endParaRPr lang="en-US" dirty="0"/>
          </a:p>
          <a:p>
            <a:pPr marL="457200" lvl="1" indent="0">
              <a:buNone/>
            </a:pPr>
            <a:r>
              <a:rPr lang="en-US" dirty="0"/>
              <a:t>Hive supports </a:t>
            </a:r>
            <a:r>
              <a:rPr lang="en-US" i="1" dirty="0"/>
              <a:t>SORT BY</a:t>
            </a:r>
            <a:r>
              <a:rPr lang="en-US" dirty="0"/>
              <a:t> which sorts the data per </a:t>
            </a:r>
            <a:r>
              <a:rPr lang="en-US" dirty="0" err="1"/>
              <a:t>reducer,this</a:t>
            </a:r>
            <a:r>
              <a:rPr lang="en-US" dirty="0"/>
              <a:t> means there is no </a:t>
            </a:r>
            <a:r>
              <a:rPr lang="en-US" dirty="0" err="1"/>
              <a:t>no</a:t>
            </a:r>
            <a:r>
              <a:rPr lang="en-US" dirty="0"/>
              <a:t> final reducer which can do the complete ordering, that's why final data set may be </a:t>
            </a:r>
            <a:r>
              <a:rPr lang="en-US"/>
              <a:t>partially ordered.</a:t>
            </a:r>
            <a:endParaRPr lang="en-US" dirty="0"/>
          </a:p>
          <a:p>
            <a:pPr marL="457200" lvl="1" indent="0">
              <a:buNone/>
            </a:pPr>
            <a:endParaRPr lang="en-US" dirty="0"/>
          </a:p>
          <a:p>
            <a:pPr marL="457200" lvl="1" indent="0">
              <a:buNone/>
            </a:pPr>
            <a:r>
              <a:rPr lang="en-US" b="1" dirty="0"/>
              <a:t>The sort order will be dependent on the column types:</a:t>
            </a:r>
          </a:p>
          <a:p>
            <a:pPr marL="457200" lvl="1" indent="0">
              <a:buNone/>
            </a:pPr>
            <a:r>
              <a:rPr lang="en-US" dirty="0"/>
              <a:t>If the column is of numeric type, then the sort order is also in numeric order. </a:t>
            </a:r>
          </a:p>
          <a:p>
            <a:pPr marL="457200" lvl="1" indent="0">
              <a:buNone/>
            </a:pPr>
            <a:r>
              <a:rPr lang="en-US" dirty="0"/>
              <a:t>If the column is of string type, then the sort order will be lexicographical order.</a:t>
            </a:r>
          </a:p>
        </p:txBody>
      </p:sp>
    </p:spTree>
    <p:extLst>
      <p:ext uri="{BB962C8B-B14F-4D97-AF65-F5344CB8AC3E}">
        <p14:creationId xmlns:p14="http://schemas.microsoft.com/office/powerpoint/2010/main" val="13139311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AC794-E2FF-42CF-A744-22648D9C7CA7}"/>
              </a:ext>
            </a:extLst>
          </p:cNvPr>
          <p:cNvSpPr>
            <a:spLocks noGrp="1"/>
          </p:cNvSpPr>
          <p:nvPr>
            <p:ph type="title"/>
          </p:nvPr>
        </p:nvSpPr>
        <p:spPr>
          <a:xfrm>
            <a:off x="838200" y="365125"/>
            <a:ext cx="10515600" cy="457835"/>
          </a:xfrm>
        </p:spPr>
        <p:txBody>
          <a:bodyPr>
            <a:noAutofit/>
          </a:bodyPr>
          <a:lstStyle/>
          <a:p>
            <a:r>
              <a:rPr lang="en-US" sz="2800" b="1" dirty="0"/>
              <a:t>Difference between Sort By and Order By</a:t>
            </a:r>
          </a:p>
        </p:txBody>
      </p:sp>
      <p:sp>
        <p:nvSpPr>
          <p:cNvPr id="3" name="Content Placeholder 2">
            <a:extLst>
              <a:ext uri="{FF2B5EF4-FFF2-40B4-BE49-F238E27FC236}">
                <a16:creationId xmlns:a16="http://schemas.microsoft.com/office/drawing/2014/main" id="{19FEC164-ECB4-4861-BBED-C6F701518B6C}"/>
              </a:ext>
            </a:extLst>
          </p:cNvPr>
          <p:cNvSpPr>
            <a:spLocks noGrp="1"/>
          </p:cNvSpPr>
          <p:nvPr>
            <p:ph idx="1"/>
          </p:nvPr>
        </p:nvSpPr>
        <p:spPr>
          <a:xfrm>
            <a:off x="838200" y="1016000"/>
            <a:ext cx="10515600" cy="5160963"/>
          </a:xfrm>
        </p:spPr>
        <p:txBody>
          <a:bodyPr>
            <a:normAutofit/>
          </a:bodyPr>
          <a:lstStyle/>
          <a:p>
            <a:pPr marL="457200" lvl="1" indent="0">
              <a:buNone/>
            </a:pPr>
            <a:r>
              <a:rPr lang="en-US" dirty="0"/>
              <a:t>Hive supports </a:t>
            </a:r>
            <a:r>
              <a:rPr lang="en-US" i="1" dirty="0"/>
              <a:t>SORT BY</a:t>
            </a:r>
            <a:r>
              <a:rPr lang="en-US" dirty="0"/>
              <a:t> which sorts the data per reducer. </a:t>
            </a:r>
          </a:p>
          <a:p>
            <a:pPr marL="457200" lvl="1" indent="0">
              <a:buNone/>
            </a:pPr>
            <a:endParaRPr lang="en-US" b="1" dirty="0"/>
          </a:p>
          <a:p>
            <a:pPr marL="457200" lvl="1" indent="0">
              <a:buNone/>
            </a:pPr>
            <a:r>
              <a:rPr lang="en-US" b="1" dirty="0"/>
              <a:t>The difference between "order by" and "sort by" is that :</a:t>
            </a:r>
          </a:p>
          <a:p>
            <a:pPr marL="457200" lvl="1" indent="0">
              <a:buNone/>
            </a:pPr>
            <a:endParaRPr lang="en-US" dirty="0"/>
          </a:p>
          <a:p>
            <a:pPr marL="457200" lvl="1" indent="0">
              <a:buNone/>
            </a:pPr>
            <a:r>
              <a:rPr lang="en-US" b="1" dirty="0"/>
              <a:t>"order by" :</a:t>
            </a:r>
            <a:r>
              <a:rPr lang="en-US" dirty="0"/>
              <a:t> guarantees total order in the output while the </a:t>
            </a:r>
            <a:r>
              <a:rPr lang="en-US" b="1" dirty="0"/>
              <a:t>"sort by"</a:t>
            </a:r>
            <a:r>
              <a:rPr lang="en-US" dirty="0"/>
              <a:t> only guarantees ordering of the rows within a reducer. </a:t>
            </a:r>
          </a:p>
          <a:p>
            <a:pPr marL="457200" lvl="1" indent="0">
              <a:buNone/>
            </a:pPr>
            <a:endParaRPr lang="en-US" dirty="0"/>
          </a:p>
          <a:p>
            <a:pPr marL="457200" lvl="1" indent="0">
              <a:buNone/>
            </a:pPr>
            <a:r>
              <a:rPr lang="en-US" dirty="0"/>
              <a:t>If there are more than one reducer, "sort by" may give partially ordered final results.</a:t>
            </a:r>
          </a:p>
        </p:txBody>
      </p:sp>
    </p:spTree>
    <p:extLst>
      <p:ext uri="{BB962C8B-B14F-4D97-AF65-F5344CB8AC3E}">
        <p14:creationId xmlns:p14="http://schemas.microsoft.com/office/powerpoint/2010/main" val="18482074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AC794-E2FF-42CF-A744-22648D9C7CA7}"/>
              </a:ext>
            </a:extLst>
          </p:cNvPr>
          <p:cNvSpPr>
            <a:spLocks noGrp="1"/>
          </p:cNvSpPr>
          <p:nvPr>
            <p:ph type="title"/>
          </p:nvPr>
        </p:nvSpPr>
        <p:spPr>
          <a:xfrm>
            <a:off x="838200" y="365125"/>
            <a:ext cx="10515600" cy="457835"/>
          </a:xfrm>
        </p:spPr>
        <p:txBody>
          <a:bodyPr>
            <a:noAutofit/>
          </a:bodyPr>
          <a:lstStyle/>
          <a:p>
            <a:r>
              <a:rPr lang="nb-NO" sz="2800" b="1" dirty="0"/>
              <a:t>Setting Types for Sort By</a:t>
            </a:r>
          </a:p>
        </p:txBody>
      </p:sp>
      <p:sp>
        <p:nvSpPr>
          <p:cNvPr id="3" name="Content Placeholder 2">
            <a:extLst>
              <a:ext uri="{FF2B5EF4-FFF2-40B4-BE49-F238E27FC236}">
                <a16:creationId xmlns:a16="http://schemas.microsoft.com/office/drawing/2014/main" id="{19FEC164-ECB4-4861-BBED-C6F701518B6C}"/>
              </a:ext>
            </a:extLst>
          </p:cNvPr>
          <p:cNvSpPr>
            <a:spLocks noGrp="1"/>
          </p:cNvSpPr>
          <p:nvPr>
            <p:ph idx="1"/>
          </p:nvPr>
        </p:nvSpPr>
        <p:spPr>
          <a:xfrm>
            <a:off x="838200" y="1016000"/>
            <a:ext cx="10515600" cy="5160963"/>
          </a:xfrm>
        </p:spPr>
        <p:txBody>
          <a:bodyPr>
            <a:normAutofit/>
          </a:bodyPr>
          <a:lstStyle/>
          <a:p>
            <a:pPr marL="457200" lvl="1" indent="0">
              <a:buNone/>
            </a:pPr>
            <a:r>
              <a:rPr lang="en-US" dirty="0"/>
              <a:t>As Sort By performs the sorting based on the data type,</a:t>
            </a:r>
          </a:p>
          <a:p>
            <a:pPr marL="457200" lvl="1" indent="0">
              <a:buNone/>
            </a:pPr>
            <a:r>
              <a:rPr lang="en-US" dirty="0"/>
              <a:t>After a transform, variable types are generally considered to be strings, meaning that numeric data will be sorted lexicographically. To overcome this, a second SELECT statement with casts can be used before using SORT BY.</a:t>
            </a:r>
          </a:p>
        </p:txBody>
      </p:sp>
      <p:sp>
        <p:nvSpPr>
          <p:cNvPr id="4" name="Rectangle: Rounded Corners 3">
            <a:extLst>
              <a:ext uri="{FF2B5EF4-FFF2-40B4-BE49-F238E27FC236}">
                <a16:creationId xmlns:a16="http://schemas.microsoft.com/office/drawing/2014/main" id="{EB9089CB-0DE2-4FC8-AA7C-6363BF28E643}"/>
              </a:ext>
            </a:extLst>
          </p:cNvPr>
          <p:cNvSpPr/>
          <p:nvPr/>
        </p:nvSpPr>
        <p:spPr>
          <a:xfrm>
            <a:off x="1436913" y="2769961"/>
            <a:ext cx="9122229" cy="3526971"/>
          </a:xfrm>
          <a:prstGeom prst="roundRect">
            <a:avLst/>
          </a:prstGeom>
          <a:gradFill flip="none" rotWithShape="1">
            <a:gsLst>
              <a:gs pos="0">
                <a:schemeClr val="accent6">
                  <a:lumMod val="89000"/>
                </a:schemeClr>
              </a:gs>
              <a:gs pos="23000">
                <a:schemeClr val="accent6">
                  <a:lumMod val="89000"/>
                </a:schemeClr>
              </a:gs>
              <a:gs pos="69000">
                <a:schemeClr val="accent6">
                  <a:lumMod val="75000"/>
                </a:schemeClr>
              </a:gs>
              <a:gs pos="97000">
                <a:schemeClr val="accent6">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FROM (FROM (FROM </a:t>
            </a:r>
            <a:r>
              <a:rPr lang="en-US" dirty="0" err="1"/>
              <a:t>src</a:t>
            </a:r>
            <a:endParaRPr lang="en-US" dirty="0"/>
          </a:p>
          <a:p>
            <a:r>
              <a:rPr lang="en-US" dirty="0"/>
              <a:t>            SELECT TRANSFORM(value)</a:t>
            </a:r>
          </a:p>
          <a:p>
            <a:r>
              <a:rPr lang="en-US" dirty="0"/>
              <a:t>            USING 'mapper'</a:t>
            </a:r>
          </a:p>
          <a:p>
            <a:r>
              <a:rPr lang="en-US" dirty="0"/>
              <a:t>            AS value, count) mapped</a:t>
            </a:r>
          </a:p>
          <a:p>
            <a:r>
              <a:rPr lang="en-US" dirty="0"/>
              <a:t>      </a:t>
            </a:r>
            <a:r>
              <a:rPr lang="en-US" b="1" dirty="0">
                <a:solidFill>
                  <a:schemeClr val="tx1"/>
                </a:solidFill>
                <a:highlight>
                  <a:srgbClr val="00FFFF"/>
                </a:highlight>
              </a:rPr>
              <a:t>SELECT cast(value as double) AS value, cast(count as int) AS count</a:t>
            </a:r>
          </a:p>
          <a:p>
            <a:r>
              <a:rPr lang="en-US" dirty="0"/>
              <a:t>      SORT BY value, count) sorted</a:t>
            </a:r>
          </a:p>
          <a:p>
            <a:r>
              <a:rPr lang="en-US" dirty="0"/>
              <a:t>SELECT TRANSFORM(value, count)</a:t>
            </a:r>
          </a:p>
          <a:p>
            <a:r>
              <a:rPr lang="en-US" dirty="0"/>
              <a:t>USING 'reducer'</a:t>
            </a:r>
          </a:p>
          <a:p>
            <a:r>
              <a:rPr lang="en-US" dirty="0"/>
              <a:t>AS whatever</a:t>
            </a:r>
          </a:p>
        </p:txBody>
      </p:sp>
    </p:spTree>
    <p:extLst>
      <p:ext uri="{BB962C8B-B14F-4D97-AF65-F5344CB8AC3E}">
        <p14:creationId xmlns:p14="http://schemas.microsoft.com/office/powerpoint/2010/main" val="37530804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AC794-E2FF-42CF-A744-22648D9C7CA7}"/>
              </a:ext>
            </a:extLst>
          </p:cNvPr>
          <p:cNvSpPr>
            <a:spLocks noGrp="1"/>
          </p:cNvSpPr>
          <p:nvPr>
            <p:ph type="title"/>
          </p:nvPr>
        </p:nvSpPr>
        <p:spPr>
          <a:xfrm>
            <a:off x="838200" y="365125"/>
            <a:ext cx="10515600" cy="457835"/>
          </a:xfrm>
        </p:spPr>
        <p:txBody>
          <a:bodyPr>
            <a:noAutofit/>
          </a:bodyPr>
          <a:lstStyle/>
          <a:p>
            <a:r>
              <a:rPr lang="en-US" sz="2800" b="1" dirty="0"/>
              <a:t>Conclusion</a:t>
            </a:r>
          </a:p>
        </p:txBody>
      </p:sp>
      <p:sp>
        <p:nvSpPr>
          <p:cNvPr id="3" name="Content Placeholder 2">
            <a:extLst>
              <a:ext uri="{FF2B5EF4-FFF2-40B4-BE49-F238E27FC236}">
                <a16:creationId xmlns:a16="http://schemas.microsoft.com/office/drawing/2014/main" id="{19FEC164-ECB4-4861-BBED-C6F701518B6C}"/>
              </a:ext>
            </a:extLst>
          </p:cNvPr>
          <p:cNvSpPr>
            <a:spLocks noGrp="1"/>
          </p:cNvSpPr>
          <p:nvPr>
            <p:ph idx="1"/>
          </p:nvPr>
        </p:nvSpPr>
        <p:spPr>
          <a:xfrm>
            <a:off x="838200" y="1016000"/>
            <a:ext cx="10515600" cy="5160963"/>
          </a:xfrm>
        </p:spPr>
        <p:txBody>
          <a:bodyPr>
            <a:normAutofit/>
          </a:bodyPr>
          <a:lstStyle/>
          <a:p>
            <a:pPr marL="457200" lvl="1" indent="0">
              <a:buNone/>
            </a:pPr>
            <a:r>
              <a:rPr lang="en-US" dirty="0"/>
              <a:t>Order By guarantees full complete order</a:t>
            </a:r>
          </a:p>
          <a:p>
            <a:pPr marL="457200" lvl="1" indent="0">
              <a:buNone/>
            </a:pPr>
            <a:endParaRPr lang="en-US" dirty="0"/>
          </a:p>
          <a:p>
            <a:pPr marL="457200" lvl="1" indent="0">
              <a:buNone/>
            </a:pPr>
            <a:r>
              <a:rPr lang="en-US" dirty="0"/>
              <a:t>Sort by does not guarantees full complete order, depends on the number of reducers.</a:t>
            </a:r>
          </a:p>
          <a:p>
            <a:pPr marL="457200" lvl="1" indent="0">
              <a:buNone/>
            </a:pPr>
            <a:endParaRPr lang="en-US" dirty="0"/>
          </a:p>
          <a:p>
            <a:pPr marL="457200" lvl="1" indent="0">
              <a:buNone/>
            </a:pPr>
            <a:r>
              <a:rPr lang="en-US" dirty="0"/>
              <a:t>Sort by provide data type based ordering.</a:t>
            </a:r>
          </a:p>
          <a:p>
            <a:pPr marL="457200" lvl="1" indent="0">
              <a:buNone/>
            </a:pPr>
            <a:endParaRPr lang="en-US" dirty="0"/>
          </a:p>
          <a:p>
            <a:pPr marL="457200" lvl="1" indent="0">
              <a:buNone/>
            </a:pPr>
            <a:r>
              <a:rPr lang="en-US" dirty="0"/>
              <a:t>Sort by --  provides ordering the data per reducer. </a:t>
            </a:r>
          </a:p>
          <a:p>
            <a:pPr marL="457200" lvl="1" indent="0">
              <a:buNone/>
            </a:pPr>
            <a:endParaRPr lang="en-US" dirty="0"/>
          </a:p>
          <a:p>
            <a:pPr marL="457200" lvl="1" indent="0">
              <a:buNone/>
            </a:pPr>
            <a:r>
              <a:rPr lang="en-US" dirty="0"/>
              <a:t>Order by – there would be one final reducer to do  the complete ordering</a:t>
            </a:r>
          </a:p>
          <a:p>
            <a:pPr marL="457200" lvl="1" indent="0">
              <a:buNone/>
            </a:pPr>
            <a:endParaRPr lang="en-US" dirty="0"/>
          </a:p>
        </p:txBody>
      </p:sp>
    </p:spTree>
    <p:extLst>
      <p:ext uri="{BB962C8B-B14F-4D97-AF65-F5344CB8AC3E}">
        <p14:creationId xmlns:p14="http://schemas.microsoft.com/office/powerpoint/2010/main" val="9610448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AC794-E2FF-42CF-A744-22648D9C7CA7}"/>
              </a:ext>
            </a:extLst>
          </p:cNvPr>
          <p:cNvSpPr>
            <a:spLocks noGrp="1"/>
          </p:cNvSpPr>
          <p:nvPr>
            <p:ph type="title"/>
          </p:nvPr>
        </p:nvSpPr>
        <p:spPr>
          <a:xfrm>
            <a:off x="838200" y="365125"/>
            <a:ext cx="10515600" cy="457835"/>
          </a:xfrm>
        </p:spPr>
        <p:txBody>
          <a:bodyPr>
            <a:noAutofit/>
          </a:bodyPr>
          <a:lstStyle/>
          <a:p>
            <a:endParaRPr lang="en-US" sz="2800" dirty="0"/>
          </a:p>
        </p:txBody>
      </p:sp>
      <p:sp>
        <p:nvSpPr>
          <p:cNvPr id="3" name="Content Placeholder 2">
            <a:extLst>
              <a:ext uri="{FF2B5EF4-FFF2-40B4-BE49-F238E27FC236}">
                <a16:creationId xmlns:a16="http://schemas.microsoft.com/office/drawing/2014/main" id="{19FEC164-ECB4-4861-BBED-C6F701518B6C}"/>
              </a:ext>
            </a:extLst>
          </p:cNvPr>
          <p:cNvSpPr>
            <a:spLocks noGrp="1"/>
          </p:cNvSpPr>
          <p:nvPr>
            <p:ph idx="1"/>
          </p:nvPr>
        </p:nvSpPr>
        <p:spPr>
          <a:xfrm>
            <a:off x="838200" y="1016000"/>
            <a:ext cx="10515600" cy="5160963"/>
          </a:xfrm>
        </p:spPr>
        <p:txBody>
          <a:bodyPr/>
          <a:lstStyle/>
          <a:p>
            <a:pPr marL="0" indent="0">
              <a:buNone/>
            </a:pPr>
            <a:r>
              <a:rPr lang="en-US" dirty="0"/>
              <a:t>		</a:t>
            </a:r>
          </a:p>
          <a:p>
            <a:pPr marL="0" indent="0">
              <a:buNone/>
            </a:pPr>
            <a:endParaRPr lang="en-US" dirty="0"/>
          </a:p>
          <a:p>
            <a:pPr marL="0" indent="0">
              <a:buNone/>
            </a:pPr>
            <a:r>
              <a:rPr lang="en-US" dirty="0"/>
              <a:t>		</a:t>
            </a:r>
          </a:p>
          <a:p>
            <a:pPr marL="0" indent="0">
              <a:buNone/>
            </a:pPr>
            <a:r>
              <a:rPr lang="en-US" dirty="0"/>
              <a:t>				</a:t>
            </a:r>
          </a:p>
          <a:p>
            <a:pPr marL="0" indent="0">
              <a:buNone/>
            </a:pPr>
            <a:r>
              <a:rPr lang="en-US" dirty="0"/>
              <a:t>		Thanks and do subscribe to my channel</a:t>
            </a:r>
          </a:p>
        </p:txBody>
      </p:sp>
      <p:pic>
        <p:nvPicPr>
          <p:cNvPr id="4" name="Audio 3">
            <a:hlinkClick r:id="" action="ppaction://media"/>
            <a:extLst>
              <a:ext uri="{FF2B5EF4-FFF2-40B4-BE49-F238E27FC236}">
                <a16:creationId xmlns:a16="http://schemas.microsoft.com/office/drawing/2014/main" id="{DBEF6DB0-FE74-48CC-AE90-774AD7893238}"/>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633200" y="6299200"/>
            <a:ext cx="406400" cy="406400"/>
          </a:xfrm>
          <a:prstGeom prst="rect">
            <a:avLst/>
          </a:prstGeom>
        </p:spPr>
      </p:pic>
    </p:spTree>
    <p:extLst>
      <p:ext uri="{BB962C8B-B14F-4D97-AF65-F5344CB8AC3E}">
        <p14:creationId xmlns:p14="http://schemas.microsoft.com/office/powerpoint/2010/main" val="2266636808"/>
      </p:ext>
    </p:extLst>
  </p:cSld>
  <p:clrMapOvr>
    <a:masterClrMapping/>
  </p:clrMapOvr>
  <mc:AlternateContent xmlns:mc="http://schemas.openxmlformats.org/markup-compatibility/2006" xmlns:p14="http://schemas.microsoft.com/office/powerpoint/2010/main">
    <mc:Choice Requires="p14">
      <p:transition spd="slow" p14:dur="2000" advTm="125898"/>
    </mc:Choice>
    <mc:Fallback xmlns="">
      <p:transition spd="slow" advTm="125898"/>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
                </p:tgtEl>
              </p:cMediaNode>
            </p:audio>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AC794-E2FF-42CF-A744-22648D9C7CA7}"/>
              </a:ext>
            </a:extLst>
          </p:cNvPr>
          <p:cNvSpPr>
            <a:spLocks noGrp="1"/>
          </p:cNvSpPr>
          <p:nvPr>
            <p:ph type="title"/>
          </p:nvPr>
        </p:nvSpPr>
        <p:spPr>
          <a:xfrm>
            <a:off x="838200" y="365125"/>
            <a:ext cx="10515600" cy="457835"/>
          </a:xfrm>
        </p:spPr>
        <p:txBody>
          <a:bodyPr>
            <a:noAutofit/>
          </a:bodyPr>
          <a:lstStyle/>
          <a:p>
            <a:r>
              <a:rPr lang="en-US" sz="2800" b="1" dirty="0"/>
              <a:t>Cluster By and Distribute By</a:t>
            </a:r>
          </a:p>
        </p:txBody>
      </p:sp>
      <p:sp>
        <p:nvSpPr>
          <p:cNvPr id="3" name="Content Placeholder 2">
            <a:extLst>
              <a:ext uri="{FF2B5EF4-FFF2-40B4-BE49-F238E27FC236}">
                <a16:creationId xmlns:a16="http://schemas.microsoft.com/office/drawing/2014/main" id="{19FEC164-ECB4-4861-BBED-C6F701518B6C}"/>
              </a:ext>
            </a:extLst>
          </p:cNvPr>
          <p:cNvSpPr>
            <a:spLocks noGrp="1"/>
          </p:cNvSpPr>
          <p:nvPr>
            <p:ph idx="1"/>
          </p:nvPr>
        </p:nvSpPr>
        <p:spPr>
          <a:xfrm>
            <a:off x="838200" y="1016000"/>
            <a:ext cx="10515600" cy="5160963"/>
          </a:xfrm>
        </p:spPr>
        <p:txBody>
          <a:bodyPr>
            <a:normAutofit fontScale="92500"/>
          </a:bodyPr>
          <a:lstStyle/>
          <a:p>
            <a:r>
              <a:rPr lang="en-US" b="1" i="1" dirty="0"/>
              <a:t>Cluster By</a:t>
            </a:r>
            <a:r>
              <a:rPr lang="en-US" b="1" dirty="0"/>
              <a:t> and </a:t>
            </a:r>
            <a:r>
              <a:rPr lang="en-US" b="1" i="1" dirty="0"/>
              <a:t>Distribute By</a:t>
            </a:r>
            <a:r>
              <a:rPr lang="en-US" dirty="0"/>
              <a:t> are used mainly with the transform/map reduce scripts. But, it is sometimes useful in SELECT statements if there is a need to </a:t>
            </a:r>
            <a:r>
              <a:rPr lang="en-US" b="1" dirty="0"/>
              <a:t>partition and sort</a:t>
            </a:r>
            <a:r>
              <a:rPr lang="en-US" dirty="0"/>
              <a:t> the output of a query for subsequent queries.</a:t>
            </a:r>
          </a:p>
          <a:p>
            <a:endParaRPr lang="en-US" dirty="0"/>
          </a:p>
          <a:p>
            <a:r>
              <a:rPr lang="en-US" b="1" i="1" dirty="0"/>
              <a:t>Cluster By</a:t>
            </a:r>
            <a:r>
              <a:rPr lang="en-US" dirty="0"/>
              <a:t> is a short-cut for both </a:t>
            </a:r>
            <a:r>
              <a:rPr lang="en-US" b="1" i="1" dirty="0"/>
              <a:t>Distribute By</a:t>
            </a:r>
            <a:r>
              <a:rPr lang="en-US" b="1" dirty="0"/>
              <a:t> and </a:t>
            </a:r>
            <a:r>
              <a:rPr lang="en-US" b="1" i="1" dirty="0"/>
              <a:t>Sort By</a:t>
            </a:r>
            <a:r>
              <a:rPr lang="en-US" dirty="0"/>
              <a:t>.</a:t>
            </a:r>
          </a:p>
          <a:p>
            <a:endParaRPr lang="en-US" dirty="0"/>
          </a:p>
          <a:p>
            <a:r>
              <a:rPr lang="en-US" dirty="0"/>
              <a:t>Hive uses the columns in </a:t>
            </a:r>
            <a:r>
              <a:rPr lang="en-US" i="1" dirty="0"/>
              <a:t>Distribute By</a:t>
            </a:r>
            <a:r>
              <a:rPr lang="en-US" dirty="0"/>
              <a:t> to distribute the rows among reducers. All rows with the same </a:t>
            </a:r>
            <a:r>
              <a:rPr lang="en-US" i="1" dirty="0"/>
              <a:t>Distribute By</a:t>
            </a:r>
            <a:r>
              <a:rPr lang="en-US" dirty="0"/>
              <a:t> columns will go to the same reducer. </a:t>
            </a:r>
          </a:p>
          <a:p>
            <a:endParaRPr lang="en-US" dirty="0"/>
          </a:p>
          <a:p>
            <a:r>
              <a:rPr lang="en-US" dirty="0"/>
              <a:t>However, </a:t>
            </a:r>
            <a:r>
              <a:rPr lang="en-US" i="1" dirty="0"/>
              <a:t>Distribute By</a:t>
            </a:r>
            <a:r>
              <a:rPr lang="en-US" dirty="0"/>
              <a:t> does not guarantee clustering or sorting properties on the distributed keys.</a:t>
            </a:r>
          </a:p>
          <a:p>
            <a:pPr marL="457200" lvl="1" indent="0">
              <a:buNone/>
            </a:pPr>
            <a:endParaRPr lang="en-US" dirty="0"/>
          </a:p>
        </p:txBody>
      </p:sp>
    </p:spTree>
    <p:extLst>
      <p:ext uri="{BB962C8B-B14F-4D97-AF65-F5344CB8AC3E}">
        <p14:creationId xmlns:p14="http://schemas.microsoft.com/office/powerpoint/2010/main" val="1636173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AC794-E2FF-42CF-A744-22648D9C7CA7}"/>
              </a:ext>
            </a:extLst>
          </p:cNvPr>
          <p:cNvSpPr>
            <a:spLocks noGrp="1"/>
          </p:cNvSpPr>
          <p:nvPr>
            <p:ph type="title"/>
          </p:nvPr>
        </p:nvSpPr>
        <p:spPr>
          <a:xfrm>
            <a:off x="838200" y="365125"/>
            <a:ext cx="10515600" cy="457835"/>
          </a:xfrm>
        </p:spPr>
        <p:txBody>
          <a:bodyPr>
            <a:noAutofit/>
          </a:bodyPr>
          <a:lstStyle/>
          <a:p>
            <a:r>
              <a:rPr lang="en-US" sz="2800" b="1" dirty="0"/>
              <a:t>Cluster By and Distribute By</a:t>
            </a:r>
          </a:p>
        </p:txBody>
      </p:sp>
      <p:sp>
        <p:nvSpPr>
          <p:cNvPr id="3" name="Content Placeholder 2">
            <a:extLst>
              <a:ext uri="{FF2B5EF4-FFF2-40B4-BE49-F238E27FC236}">
                <a16:creationId xmlns:a16="http://schemas.microsoft.com/office/drawing/2014/main" id="{19FEC164-ECB4-4861-BBED-C6F701518B6C}"/>
              </a:ext>
            </a:extLst>
          </p:cNvPr>
          <p:cNvSpPr>
            <a:spLocks noGrp="1"/>
          </p:cNvSpPr>
          <p:nvPr>
            <p:ph idx="1"/>
          </p:nvPr>
        </p:nvSpPr>
        <p:spPr>
          <a:xfrm>
            <a:off x="838200" y="1016000"/>
            <a:ext cx="10515600" cy="5656943"/>
          </a:xfrm>
        </p:spPr>
        <p:txBody>
          <a:bodyPr>
            <a:normAutofit/>
          </a:bodyPr>
          <a:lstStyle/>
          <a:p>
            <a:pPr marL="457200" lvl="1" indent="0">
              <a:buNone/>
            </a:pPr>
            <a:r>
              <a:rPr lang="en-US" dirty="0"/>
              <a:t>Example, we are </a:t>
            </a:r>
            <a:r>
              <a:rPr lang="en-US" b="1" i="1" dirty="0"/>
              <a:t>Distributing By </a:t>
            </a:r>
            <a:r>
              <a:rPr lang="en-US" i="1" dirty="0"/>
              <a:t>x</a:t>
            </a:r>
            <a:r>
              <a:rPr lang="en-US" dirty="0"/>
              <a:t> on the following 5 rows to 2 reducer:</a:t>
            </a:r>
          </a:p>
          <a:p>
            <a:pPr marL="457200" lvl="1" indent="0">
              <a:buNone/>
            </a:pPr>
            <a:endParaRPr lang="en-US" dirty="0"/>
          </a:p>
          <a:p>
            <a:pPr marL="457200" lvl="1" indent="0">
              <a:buNone/>
            </a:pPr>
            <a:endParaRPr lang="en-US" dirty="0"/>
          </a:p>
          <a:p>
            <a:pPr marL="457200" lvl="1" indent="0">
              <a:buNone/>
            </a:pPr>
            <a:endParaRPr lang="en-US" dirty="0"/>
          </a:p>
          <a:p>
            <a:pPr marL="457200" lvl="1" indent="0">
              <a:buNone/>
            </a:pPr>
            <a:endParaRPr lang="en-US" dirty="0"/>
          </a:p>
          <a:p>
            <a:pPr marL="457200" lvl="1" indent="0">
              <a:buNone/>
            </a:pPr>
            <a:endParaRPr lang="en-US" dirty="0"/>
          </a:p>
          <a:p>
            <a:pPr marL="457200" lvl="1" indent="0">
              <a:buNone/>
            </a:pPr>
            <a:r>
              <a:rPr lang="en-US" dirty="0"/>
              <a:t>Reducer 1 got					Reducer 2 got</a:t>
            </a:r>
          </a:p>
          <a:p>
            <a:pPr marL="457200" lvl="1" indent="0">
              <a:buNone/>
            </a:pPr>
            <a:endParaRPr lang="en-US" dirty="0"/>
          </a:p>
          <a:p>
            <a:pPr marL="457200" lvl="1" indent="0">
              <a:buNone/>
            </a:pPr>
            <a:endParaRPr lang="en-US" dirty="0"/>
          </a:p>
          <a:p>
            <a:pPr marL="457200" lvl="1" indent="0">
              <a:buNone/>
            </a:pPr>
            <a:endParaRPr lang="en-US" dirty="0"/>
          </a:p>
          <a:p>
            <a:pPr marL="457200" lvl="1" indent="0">
              <a:buNone/>
            </a:pPr>
            <a:endParaRPr lang="en-US" dirty="0"/>
          </a:p>
          <a:p>
            <a:pPr marL="457200" lvl="1" indent="0">
              <a:buNone/>
            </a:pPr>
            <a:r>
              <a:rPr lang="en-US" dirty="0"/>
              <a:t>Note that all rows with the same key x1 is guaranteed to be distributed to the same reducer (reducer 1 in this case), but they are not guaranteed to be clustered in adjacent positions.</a:t>
            </a:r>
          </a:p>
        </p:txBody>
      </p:sp>
      <p:sp>
        <p:nvSpPr>
          <p:cNvPr id="4" name="Rectangle: Rounded Corners 3">
            <a:extLst>
              <a:ext uri="{FF2B5EF4-FFF2-40B4-BE49-F238E27FC236}">
                <a16:creationId xmlns:a16="http://schemas.microsoft.com/office/drawing/2014/main" id="{8A51A4F3-B008-4D7B-B371-FB9270E2662A}"/>
              </a:ext>
            </a:extLst>
          </p:cNvPr>
          <p:cNvSpPr/>
          <p:nvPr/>
        </p:nvSpPr>
        <p:spPr>
          <a:xfrm>
            <a:off x="1186542" y="1550762"/>
            <a:ext cx="9122229" cy="1551668"/>
          </a:xfrm>
          <a:prstGeom prst="roundRect">
            <a:avLst/>
          </a:prstGeom>
          <a:gradFill flip="none" rotWithShape="1">
            <a:gsLst>
              <a:gs pos="0">
                <a:schemeClr val="accent6">
                  <a:lumMod val="89000"/>
                </a:schemeClr>
              </a:gs>
              <a:gs pos="23000">
                <a:schemeClr val="accent6">
                  <a:lumMod val="89000"/>
                </a:schemeClr>
              </a:gs>
              <a:gs pos="69000">
                <a:schemeClr val="accent6">
                  <a:lumMod val="75000"/>
                </a:schemeClr>
              </a:gs>
              <a:gs pos="97000">
                <a:schemeClr val="accent6">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x1</a:t>
            </a:r>
          </a:p>
          <a:p>
            <a:r>
              <a:rPr lang="en-US" dirty="0"/>
              <a:t>x2</a:t>
            </a:r>
          </a:p>
          <a:p>
            <a:r>
              <a:rPr lang="en-US" dirty="0"/>
              <a:t>x4</a:t>
            </a:r>
          </a:p>
          <a:p>
            <a:r>
              <a:rPr lang="en-US" dirty="0"/>
              <a:t>x3</a:t>
            </a:r>
          </a:p>
          <a:p>
            <a:r>
              <a:rPr lang="en-US" dirty="0"/>
              <a:t>x1</a:t>
            </a:r>
          </a:p>
        </p:txBody>
      </p:sp>
      <p:sp>
        <p:nvSpPr>
          <p:cNvPr id="5" name="Rectangle: Rounded Corners 4">
            <a:extLst>
              <a:ext uri="{FF2B5EF4-FFF2-40B4-BE49-F238E27FC236}">
                <a16:creationId xmlns:a16="http://schemas.microsoft.com/office/drawing/2014/main" id="{D185371C-0965-42D8-A61D-FAA87F4E06D7}"/>
              </a:ext>
            </a:extLst>
          </p:cNvPr>
          <p:cNvSpPr/>
          <p:nvPr/>
        </p:nvSpPr>
        <p:spPr>
          <a:xfrm>
            <a:off x="1186542" y="3863862"/>
            <a:ext cx="2209802" cy="1067367"/>
          </a:xfrm>
          <a:prstGeom prst="roundRect">
            <a:avLst/>
          </a:prstGeom>
          <a:gradFill flip="none" rotWithShape="1">
            <a:gsLst>
              <a:gs pos="0">
                <a:schemeClr val="accent6">
                  <a:lumMod val="89000"/>
                </a:schemeClr>
              </a:gs>
              <a:gs pos="23000">
                <a:schemeClr val="accent6">
                  <a:lumMod val="89000"/>
                </a:schemeClr>
              </a:gs>
              <a:gs pos="69000">
                <a:schemeClr val="accent6">
                  <a:lumMod val="75000"/>
                </a:schemeClr>
              </a:gs>
              <a:gs pos="97000">
                <a:schemeClr val="accent6">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x1</a:t>
            </a:r>
          </a:p>
          <a:p>
            <a:r>
              <a:rPr lang="en-US" dirty="0"/>
              <a:t>x2</a:t>
            </a:r>
          </a:p>
          <a:p>
            <a:r>
              <a:rPr lang="en-US" dirty="0"/>
              <a:t>x1</a:t>
            </a:r>
          </a:p>
        </p:txBody>
      </p:sp>
      <p:sp>
        <p:nvSpPr>
          <p:cNvPr id="6" name="Rectangle: Rounded Corners 5">
            <a:extLst>
              <a:ext uri="{FF2B5EF4-FFF2-40B4-BE49-F238E27FC236}">
                <a16:creationId xmlns:a16="http://schemas.microsoft.com/office/drawing/2014/main" id="{003087BD-C8B8-4F80-A408-89F95256FAAA}"/>
              </a:ext>
            </a:extLst>
          </p:cNvPr>
          <p:cNvSpPr/>
          <p:nvPr/>
        </p:nvSpPr>
        <p:spPr>
          <a:xfrm>
            <a:off x="7173685" y="3863862"/>
            <a:ext cx="2209802" cy="1067367"/>
          </a:xfrm>
          <a:prstGeom prst="roundRect">
            <a:avLst/>
          </a:prstGeom>
          <a:gradFill flip="none" rotWithShape="1">
            <a:gsLst>
              <a:gs pos="0">
                <a:schemeClr val="accent6">
                  <a:lumMod val="89000"/>
                </a:schemeClr>
              </a:gs>
              <a:gs pos="23000">
                <a:schemeClr val="accent6">
                  <a:lumMod val="89000"/>
                </a:schemeClr>
              </a:gs>
              <a:gs pos="69000">
                <a:schemeClr val="accent6">
                  <a:lumMod val="75000"/>
                </a:schemeClr>
              </a:gs>
              <a:gs pos="97000">
                <a:schemeClr val="accent6">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x4</a:t>
            </a:r>
          </a:p>
          <a:p>
            <a:r>
              <a:rPr lang="en-US" dirty="0"/>
              <a:t>x3</a:t>
            </a:r>
          </a:p>
        </p:txBody>
      </p:sp>
    </p:spTree>
    <p:extLst>
      <p:ext uri="{BB962C8B-B14F-4D97-AF65-F5344CB8AC3E}">
        <p14:creationId xmlns:p14="http://schemas.microsoft.com/office/powerpoint/2010/main" val="23582169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149</TotalTime>
  <Words>238</Words>
  <Application>Microsoft Office PowerPoint</Application>
  <PresentationFormat>Widescreen</PresentationFormat>
  <Paragraphs>103</Paragraphs>
  <Slides>10</Slides>
  <Notes>0</Notes>
  <HiddenSlides>0</HiddenSlides>
  <MMClips>1</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Apache Hive Interview Questions</vt:lpstr>
      <vt:lpstr>Order by</vt:lpstr>
      <vt:lpstr>Sort By</vt:lpstr>
      <vt:lpstr>Difference between Sort By and Order By</vt:lpstr>
      <vt:lpstr>Setting Types for Sort By</vt:lpstr>
      <vt:lpstr>Conclusion</vt:lpstr>
      <vt:lpstr>PowerPoint Presentation</vt:lpstr>
      <vt:lpstr>Cluster By and Distribute By</vt:lpstr>
      <vt:lpstr>Cluster By and Distribute By</vt:lpstr>
      <vt:lpstr>Cluster By and Distribute By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Hive Interview Questions</dc:title>
  <dc:creator>Viresh Kumar</dc:creator>
  <cp:lastModifiedBy>Viresh Kumar</cp:lastModifiedBy>
  <cp:revision>49</cp:revision>
  <dcterms:created xsi:type="dcterms:W3CDTF">2019-01-05T09:32:29Z</dcterms:created>
  <dcterms:modified xsi:type="dcterms:W3CDTF">2019-01-10T15:53:44Z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virkumar@microsoft.com</vt:lpwstr>
  </property>
  <property fmtid="{D5CDD505-2E9C-101B-9397-08002B2CF9AE}" pid="5" name="MSIP_Label_f42aa342-8706-4288-bd11-ebb85995028c_SetDate">
    <vt:lpwstr>2019-01-05T09:32:39.4664936Z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