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4" r:id="rId3"/>
    <p:sldId id="282" r:id="rId4"/>
    <p:sldId id="280" r:id="rId5"/>
    <p:sldId id="283" r:id="rId6"/>
    <p:sldId id="28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Hadoop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4E856"/>
                </a:solidFill>
              </a:rPr>
              <a:t>Introduction : What is Hadoop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8902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266" y="66359"/>
            <a:ext cx="7164493" cy="6445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DF292-5D1C-4063-81EA-1E6BA39E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" y="1778000"/>
            <a:ext cx="3892798" cy="25629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777244"/>
            <a:ext cx="7161017" cy="5826756"/>
          </a:xfrm>
        </p:spPr>
        <p:txBody>
          <a:bodyPr>
            <a:noAutofit/>
          </a:bodyPr>
          <a:lstStyle/>
          <a:p>
            <a:pPr lvl="1"/>
            <a:r>
              <a:rPr lang="en-US" sz="2000" b="1" dirty="0">
                <a:solidFill>
                  <a:srgbClr val="FFC000"/>
                </a:solidFill>
              </a:rPr>
              <a:t>Apache Hadoop is a collection of open-source software utilities to solve problems involving massive amounts of data and computation. </a:t>
            </a:r>
          </a:p>
          <a:p>
            <a:pPr lvl="1"/>
            <a:endParaRPr lang="en-US" sz="2000" b="1" dirty="0">
              <a:solidFill>
                <a:srgbClr val="FFC000"/>
              </a:solidFill>
            </a:endParaRPr>
          </a:p>
          <a:p>
            <a:pPr lvl="1"/>
            <a:r>
              <a:rPr lang="en-US" sz="2000" b="1" dirty="0">
                <a:solidFill>
                  <a:srgbClr val="FFC000"/>
                </a:solidFill>
              </a:rPr>
              <a:t>Apache Hadoop facilitate Big Data processing and storage using a network of many computers in the form of cluster consisting of several nodes.</a:t>
            </a:r>
          </a:p>
          <a:p>
            <a:pPr lvl="1"/>
            <a:endParaRPr lang="en-US" sz="2000" b="1" dirty="0">
              <a:solidFill>
                <a:srgbClr val="FFC000"/>
              </a:solidFill>
            </a:endParaRPr>
          </a:p>
          <a:p>
            <a:pPr lvl="1"/>
            <a:r>
              <a:rPr lang="en-US" sz="2000" b="1" dirty="0">
                <a:solidFill>
                  <a:srgbClr val="FFC000"/>
                </a:solidFill>
              </a:rPr>
              <a:t>Apache Hadoop Works on the concept of distributed computing, where processing and storage of data will be done across multiple machines/nodes in the cluster.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FFC000"/>
                </a:solidFill>
              </a:rPr>
              <a:t>Apache Hadoop based on the design assumption that hardware failures are common occurrences and should be automatically handled by the framework.</a:t>
            </a:r>
          </a:p>
          <a:p>
            <a:pPr lvl="1"/>
            <a:endParaRPr lang="en-US" sz="2000" b="1" dirty="0">
              <a:solidFill>
                <a:srgbClr val="FFC000"/>
              </a:solidFill>
            </a:endParaRPr>
          </a:p>
          <a:p>
            <a:pPr lvl="1"/>
            <a:r>
              <a:rPr lang="en-US" sz="2000" b="1" dirty="0">
                <a:solidFill>
                  <a:srgbClr val="FFC000"/>
                </a:solidFill>
              </a:rPr>
              <a:t>Apache Hadoop provides parallel processing of data as it works on multiple machines simultaneously</a:t>
            </a:r>
          </a:p>
          <a:p>
            <a:pPr lvl="1"/>
            <a:endParaRPr lang="en-US" sz="2000" b="1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9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Hadoop: Component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E0BB0F-A149-4A23-9FB2-23F924C6E15C}"/>
              </a:ext>
            </a:extLst>
          </p:cNvPr>
          <p:cNvSpPr/>
          <p:nvPr/>
        </p:nvSpPr>
        <p:spPr>
          <a:xfrm>
            <a:off x="1198880" y="1696720"/>
            <a:ext cx="4419600" cy="332232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C2865D-C2B4-4D89-B0C7-7149000C455C}"/>
              </a:ext>
            </a:extLst>
          </p:cNvPr>
          <p:cNvSpPr/>
          <p:nvPr/>
        </p:nvSpPr>
        <p:spPr>
          <a:xfrm>
            <a:off x="6776720" y="1696720"/>
            <a:ext cx="4419600" cy="41452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265A4F-D002-4DD2-85E6-A848A72BAD03}"/>
              </a:ext>
            </a:extLst>
          </p:cNvPr>
          <p:cNvSpPr/>
          <p:nvPr/>
        </p:nvSpPr>
        <p:spPr>
          <a:xfrm>
            <a:off x="1503680" y="3941921"/>
            <a:ext cx="3840480" cy="833279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HDFS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A19DB2-C025-4422-8D6C-F30161F3FF46}"/>
              </a:ext>
            </a:extLst>
          </p:cNvPr>
          <p:cNvSpPr/>
          <p:nvPr/>
        </p:nvSpPr>
        <p:spPr>
          <a:xfrm>
            <a:off x="1488440" y="2783998"/>
            <a:ext cx="3840480" cy="9648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MapReduce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(Cluster Resource management and Data processing)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830F-1DEC-47FD-ACFB-E63FBBE5D06A}"/>
              </a:ext>
            </a:extLst>
          </p:cNvPr>
          <p:cNvSpPr txBox="1"/>
          <p:nvPr/>
        </p:nvSpPr>
        <p:spPr>
          <a:xfrm>
            <a:off x="2672080" y="1808480"/>
            <a:ext cx="2428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Hadoop1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0870F-C826-427C-B050-469F53605F0A}"/>
              </a:ext>
            </a:extLst>
          </p:cNvPr>
          <p:cNvSpPr txBox="1"/>
          <p:nvPr/>
        </p:nvSpPr>
        <p:spPr>
          <a:xfrm>
            <a:off x="8046720" y="1808480"/>
            <a:ext cx="2428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Hadoop2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5A45F9-BEF4-4842-9322-630805059D95}"/>
              </a:ext>
            </a:extLst>
          </p:cNvPr>
          <p:cNvSpPr/>
          <p:nvPr/>
        </p:nvSpPr>
        <p:spPr>
          <a:xfrm>
            <a:off x="7071360" y="4863228"/>
            <a:ext cx="3840480" cy="833279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HDFS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199CBE-1386-4238-B6DC-73D996E3300F}"/>
              </a:ext>
            </a:extLst>
          </p:cNvPr>
          <p:cNvSpPr/>
          <p:nvPr/>
        </p:nvSpPr>
        <p:spPr>
          <a:xfrm>
            <a:off x="7056120" y="3705305"/>
            <a:ext cx="3840480" cy="9648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YARN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(Cluster Resource management and Data processing)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BE4820-ED2E-4A03-BBD4-3CCF26F6EC42}"/>
              </a:ext>
            </a:extLst>
          </p:cNvPr>
          <p:cNvSpPr/>
          <p:nvPr/>
        </p:nvSpPr>
        <p:spPr>
          <a:xfrm>
            <a:off x="7040880" y="2710894"/>
            <a:ext cx="1894840" cy="8332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MapReduce (Data Processing)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5CAC93-2366-4E17-BF69-27CEBA3613D6}"/>
              </a:ext>
            </a:extLst>
          </p:cNvPr>
          <p:cNvSpPr/>
          <p:nvPr/>
        </p:nvSpPr>
        <p:spPr>
          <a:xfrm>
            <a:off x="9011920" y="2719626"/>
            <a:ext cx="1894840" cy="83327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 </a:t>
            </a:r>
          </a:p>
          <a:p>
            <a:pPr algn="ctr"/>
            <a:r>
              <a:rPr lang="en-US" dirty="0"/>
              <a:t>(Data Processing)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85ED7F-DC95-4994-A60D-29FDC6225877}"/>
              </a:ext>
            </a:extLst>
          </p:cNvPr>
          <p:cNvSpPr/>
          <p:nvPr/>
        </p:nvSpPr>
        <p:spPr>
          <a:xfrm>
            <a:off x="7620000" y="3544173"/>
            <a:ext cx="482600" cy="204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C38369D-E5C9-42DF-9042-FFE4B5304C74}"/>
              </a:ext>
            </a:extLst>
          </p:cNvPr>
          <p:cNvSpPr/>
          <p:nvPr/>
        </p:nvSpPr>
        <p:spPr>
          <a:xfrm>
            <a:off x="9906000" y="3564652"/>
            <a:ext cx="482600" cy="204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The base Apache Hadoop framework is composed of the following modules: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Hadoop Common </a:t>
            </a:r>
            <a:r>
              <a:rPr lang="en-US" dirty="0"/>
              <a:t>– contains libraries and utilities needed by other Hadoop modules.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Hadoop Distributed File System (HDFS) </a:t>
            </a:r>
            <a:r>
              <a:rPr lang="en-US" dirty="0"/>
              <a:t>– a distributed file-system that stores data on commodity machines, providing very high aggregate bandwidth across the cluster.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Hadoop YARN </a:t>
            </a:r>
            <a:r>
              <a:rPr lang="en-US" dirty="0"/>
              <a:t>– introduced in 2012 is a platform responsible for managing computing resources in clusters and using them for scheduling users' applications.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Hadoop MapReduce </a:t>
            </a:r>
            <a:r>
              <a:rPr lang="en-US" dirty="0"/>
              <a:t>– an implementation of the MapReduce programming model for large-scale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233056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Hadoop: Master-Slave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686683-9F89-4DC3-B875-F3EA30907EB1}"/>
              </a:ext>
            </a:extLst>
          </p:cNvPr>
          <p:cNvSpPr/>
          <p:nvPr/>
        </p:nvSpPr>
        <p:spPr>
          <a:xfrm>
            <a:off x="1190847" y="2541181"/>
            <a:ext cx="1399953" cy="107578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80281-B69C-416F-8D8C-C007D1F33256}"/>
              </a:ext>
            </a:extLst>
          </p:cNvPr>
          <p:cNvSpPr/>
          <p:nvPr/>
        </p:nvSpPr>
        <p:spPr>
          <a:xfrm>
            <a:off x="8569960" y="1239520"/>
            <a:ext cx="1117600" cy="914400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E8A65A-EE0B-41C0-B367-3D74696688C1}"/>
              </a:ext>
            </a:extLst>
          </p:cNvPr>
          <p:cNvSpPr/>
          <p:nvPr/>
        </p:nvSpPr>
        <p:spPr>
          <a:xfrm>
            <a:off x="5908040" y="1239520"/>
            <a:ext cx="1117600" cy="914400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C8BEB-803B-4E85-BDC7-2FFFE7C9663E}"/>
              </a:ext>
            </a:extLst>
          </p:cNvPr>
          <p:cNvSpPr/>
          <p:nvPr/>
        </p:nvSpPr>
        <p:spPr>
          <a:xfrm>
            <a:off x="4704080" y="1239520"/>
            <a:ext cx="1117600" cy="914400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EEA4E3-04E5-4DDB-83B5-C54ED25D93B0}"/>
              </a:ext>
            </a:extLst>
          </p:cNvPr>
          <p:cNvCxnSpPr/>
          <p:nvPr/>
        </p:nvCxnSpPr>
        <p:spPr>
          <a:xfrm>
            <a:off x="7025640" y="1971040"/>
            <a:ext cx="152908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E53DFD-94D1-416E-92DF-A43E98E549D0}"/>
              </a:ext>
            </a:extLst>
          </p:cNvPr>
          <p:cNvSpPr/>
          <p:nvPr/>
        </p:nvSpPr>
        <p:spPr>
          <a:xfrm>
            <a:off x="8569960" y="4624217"/>
            <a:ext cx="11176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ED2474-D01A-4D0C-B1EC-A63353B0E06F}"/>
              </a:ext>
            </a:extLst>
          </p:cNvPr>
          <p:cNvSpPr/>
          <p:nvPr/>
        </p:nvSpPr>
        <p:spPr>
          <a:xfrm>
            <a:off x="5908040" y="4624217"/>
            <a:ext cx="11176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60F578-AF6C-4708-85BD-FB131B6EAFDA}"/>
              </a:ext>
            </a:extLst>
          </p:cNvPr>
          <p:cNvSpPr/>
          <p:nvPr/>
        </p:nvSpPr>
        <p:spPr>
          <a:xfrm>
            <a:off x="4704080" y="4624217"/>
            <a:ext cx="11176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EEFB50-0532-491D-AA42-FE95B3715795}"/>
              </a:ext>
            </a:extLst>
          </p:cNvPr>
          <p:cNvCxnSpPr/>
          <p:nvPr/>
        </p:nvCxnSpPr>
        <p:spPr>
          <a:xfrm>
            <a:off x="7025640" y="5355737"/>
            <a:ext cx="152908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BC52B6-9819-4D20-99D3-30ADAFEC90B4}"/>
              </a:ext>
            </a:extLst>
          </p:cNvPr>
          <p:cNvSpPr/>
          <p:nvPr/>
        </p:nvSpPr>
        <p:spPr>
          <a:xfrm>
            <a:off x="8569960" y="2702561"/>
            <a:ext cx="11176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5C938D-BCA5-45DC-A545-0F2B742EF840}"/>
              </a:ext>
            </a:extLst>
          </p:cNvPr>
          <p:cNvSpPr/>
          <p:nvPr/>
        </p:nvSpPr>
        <p:spPr>
          <a:xfrm>
            <a:off x="5908040" y="2702561"/>
            <a:ext cx="111760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AE67B2-9BCE-4FB8-9BFF-AA6FF9D77765}"/>
              </a:ext>
            </a:extLst>
          </p:cNvPr>
          <p:cNvSpPr/>
          <p:nvPr/>
        </p:nvSpPr>
        <p:spPr>
          <a:xfrm>
            <a:off x="4704080" y="2702561"/>
            <a:ext cx="1117600" cy="914400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slave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0708D1-192C-4F7F-9AF6-638527629279}"/>
              </a:ext>
            </a:extLst>
          </p:cNvPr>
          <p:cNvCxnSpPr/>
          <p:nvPr/>
        </p:nvCxnSpPr>
        <p:spPr>
          <a:xfrm>
            <a:off x="7025640" y="3434081"/>
            <a:ext cx="152908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178E0-A7D3-4DC8-A54C-A0DD6E7CC79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590800" y="1696720"/>
            <a:ext cx="2113280" cy="138235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578D86-9473-4F58-AE15-801F7CDC3BA7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2590800" y="3079071"/>
            <a:ext cx="2113280" cy="806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2AA694-F68D-4A7C-A132-EE628D2685BD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590800" y="3079071"/>
            <a:ext cx="2113280" cy="200234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B228D3-D294-4E42-BA04-D9BD1DF4B18B}"/>
              </a:ext>
            </a:extLst>
          </p:cNvPr>
          <p:cNvSpPr txBox="1"/>
          <p:nvPr/>
        </p:nvSpPr>
        <p:spPr>
          <a:xfrm>
            <a:off x="3063240" y="292459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808000"/>
                </a:highlight>
              </a:rPr>
              <a:t>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52A88C-8655-4D2C-8947-549983E56CC7}"/>
              </a:ext>
            </a:extLst>
          </p:cNvPr>
          <p:cNvSpPr txBox="1"/>
          <p:nvPr/>
        </p:nvSpPr>
        <p:spPr>
          <a:xfrm>
            <a:off x="3063240" y="2252539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808000"/>
                </a:highlight>
              </a:rPr>
              <a:t>Code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2CCA60-8912-4D68-8DAB-49FCCFE61DC3}"/>
              </a:ext>
            </a:extLst>
          </p:cNvPr>
          <p:cNvSpPr txBox="1"/>
          <p:nvPr/>
        </p:nvSpPr>
        <p:spPr>
          <a:xfrm>
            <a:off x="3063240" y="360348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808000"/>
                </a:highlight>
              </a:rPr>
              <a:t>Code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A330B-2909-4F94-843C-959D01178A09}"/>
              </a:ext>
            </a:extLst>
          </p:cNvPr>
          <p:cNvSpPr/>
          <p:nvPr/>
        </p:nvSpPr>
        <p:spPr>
          <a:xfrm>
            <a:off x="5191760" y="1513840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A2D818-45EE-4011-964C-533856BCF3EF}"/>
              </a:ext>
            </a:extLst>
          </p:cNvPr>
          <p:cNvSpPr/>
          <p:nvPr/>
        </p:nvSpPr>
        <p:spPr>
          <a:xfrm>
            <a:off x="6362700" y="1537117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7AF068-13D4-4692-B529-B46489E55749}"/>
              </a:ext>
            </a:extLst>
          </p:cNvPr>
          <p:cNvSpPr/>
          <p:nvPr/>
        </p:nvSpPr>
        <p:spPr>
          <a:xfrm>
            <a:off x="9062720" y="1537117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BC2687-2133-43CF-A3F1-CFB8E2C2034E}"/>
              </a:ext>
            </a:extLst>
          </p:cNvPr>
          <p:cNvSpPr/>
          <p:nvPr/>
        </p:nvSpPr>
        <p:spPr>
          <a:xfrm>
            <a:off x="5227320" y="2947742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39603-CC47-40BB-ACD1-84829552817C}"/>
              </a:ext>
            </a:extLst>
          </p:cNvPr>
          <p:cNvSpPr/>
          <p:nvPr/>
        </p:nvSpPr>
        <p:spPr>
          <a:xfrm>
            <a:off x="6362700" y="2961228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6866E7-1990-4F4E-8C8C-A47C847EEB1F}"/>
              </a:ext>
            </a:extLst>
          </p:cNvPr>
          <p:cNvSpPr/>
          <p:nvPr/>
        </p:nvSpPr>
        <p:spPr>
          <a:xfrm>
            <a:off x="5201920" y="4923229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C4254F-2A1D-4ED9-A3A4-C91756D22050}"/>
              </a:ext>
            </a:extLst>
          </p:cNvPr>
          <p:cNvSpPr/>
          <p:nvPr/>
        </p:nvSpPr>
        <p:spPr>
          <a:xfrm>
            <a:off x="6362700" y="4923229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DFC2FB-EBC3-43EA-A9FA-8CDD73896188}"/>
              </a:ext>
            </a:extLst>
          </p:cNvPr>
          <p:cNvSpPr/>
          <p:nvPr/>
        </p:nvSpPr>
        <p:spPr>
          <a:xfrm>
            <a:off x="9039860" y="4923229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9AF05C-8642-4638-8A07-B0065031BE4B}"/>
              </a:ext>
            </a:extLst>
          </p:cNvPr>
          <p:cNvSpPr/>
          <p:nvPr/>
        </p:nvSpPr>
        <p:spPr>
          <a:xfrm>
            <a:off x="9039860" y="2977546"/>
            <a:ext cx="548640" cy="31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8804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87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Hadoop 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7707D-47BA-4E69-B2C4-28B996B83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3" r="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280" y="917725"/>
            <a:ext cx="4043679" cy="4852362"/>
          </a:xfrm>
        </p:spPr>
        <p:txBody>
          <a:bodyPr anchor="ctr">
            <a:noAutofit/>
          </a:bodyPr>
          <a:lstStyle/>
          <a:p>
            <a:pPr lvl="1"/>
            <a:r>
              <a:rPr lang="en-US" sz="1800" dirty="0">
                <a:solidFill>
                  <a:srgbClr val="FFFFFF"/>
                </a:solidFill>
              </a:rPr>
              <a:t>Hadoop splits files into large blocks and distributes them across nodes in a cluster. 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It then transfers packaged code into nodes to process the data in parallel. 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This approach takes advantage of data locality, where nodes manipulate the data they have access to.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This allows the dataset to be processed faster and more efficiently than it would be in a more conventional monolithic vertically scalable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5251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348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Hadoop Tutorial</vt:lpstr>
      <vt:lpstr>What is Hadoop</vt:lpstr>
      <vt:lpstr>Hadoop: Component Architecture</vt:lpstr>
      <vt:lpstr>What is Hadoop</vt:lpstr>
      <vt:lpstr>Hadoop: Master-Slave</vt:lpstr>
      <vt:lpstr>Hadoop Computation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Viresh Kumar</dc:creator>
  <cp:lastModifiedBy>Viresh Kumar</cp:lastModifiedBy>
  <cp:revision>9</cp:revision>
  <dcterms:created xsi:type="dcterms:W3CDTF">2019-01-15T16:07:23Z</dcterms:created>
  <dcterms:modified xsi:type="dcterms:W3CDTF">2019-01-16T04:41:09Z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2019-01-15T16:09:44.3895198Z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