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7" r:id="rId3"/>
    <p:sldId id="288" r:id="rId4"/>
    <p:sldId id="289" r:id="rId5"/>
    <p:sldId id="291" r:id="rId6"/>
    <p:sldId id="292" r:id="rId7"/>
    <p:sldId id="293" r:id="rId8"/>
    <p:sldId id="294" r:id="rId9"/>
    <p:sldId id="295"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7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2/6/2019</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2/6/2019</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030"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4A121-0ADB-4D33-95FF-46E4B0D33C8A}"/>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rPr>
              <a:t>Hadoop Tutorial</a:t>
            </a:r>
          </a:p>
        </p:txBody>
      </p:sp>
      <p:sp>
        <p:nvSpPr>
          <p:cNvPr id="3" name="Subtitle 2">
            <a:extLst>
              <a:ext uri="{FF2B5EF4-FFF2-40B4-BE49-F238E27FC236}">
                <a16:creationId xmlns:a16="http://schemas.microsoft.com/office/drawing/2014/main" id="{EFD93815-F7EF-4E19-A093-7B920DE764A5}"/>
              </a:ext>
            </a:extLst>
          </p:cNvPr>
          <p:cNvSpPr>
            <a:spLocks noGrp="1"/>
          </p:cNvSpPr>
          <p:nvPr>
            <p:ph type="subTitle" idx="1"/>
          </p:nvPr>
        </p:nvSpPr>
        <p:spPr>
          <a:xfrm>
            <a:off x="1329202" y="5712772"/>
            <a:ext cx="9144000" cy="420001"/>
          </a:xfrm>
        </p:spPr>
        <p:txBody>
          <a:bodyPr>
            <a:noAutofit/>
          </a:bodyPr>
          <a:lstStyle/>
          <a:p>
            <a:r>
              <a:rPr lang="en-US" sz="4400" dirty="0">
                <a:solidFill>
                  <a:srgbClr val="74E856"/>
                </a:solidFill>
              </a:rPr>
              <a:t>Hadoop 2.x </a:t>
            </a:r>
            <a:r>
              <a:rPr lang="en-US" sz="4400" b="1" dirty="0">
                <a:solidFill>
                  <a:srgbClr val="FF0000"/>
                </a:solidFill>
              </a:rPr>
              <a:t>VS</a:t>
            </a:r>
            <a:r>
              <a:rPr lang="en-US" sz="4400" dirty="0">
                <a:solidFill>
                  <a:srgbClr val="74E856"/>
                </a:solidFill>
              </a:rPr>
              <a:t> Hadoop 3.x</a:t>
            </a:r>
          </a:p>
        </p:txBody>
      </p:sp>
      <p:pic>
        <p:nvPicPr>
          <p:cNvPr id="5" name="Picture 4">
            <a:extLst>
              <a:ext uri="{FF2B5EF4-FFF2-40B4-BE49-F238E27FC236}">
                <a16:creationId xmlns:a16="http://schemas.microsoft.com/office/drawing/2014/main" id="{1CF7CB3E-2738-497B-BA29-597FF1AFC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180" y="307731"/>
            <a:ext cx="3997637" cy="3997637"/>
          </a:xfrm>
          <a:prstGeom prst="rect">
            <a:avLst/>
          </a:prstGeom>
        </p:spPr>
      </p:pic>
      <p:pic>
        <p:nvPicPr>
          <p:cNvPr id="1026" name="Picture 2" descr="Image result for hadoop">
            <a:extLst>
              <a:ext uri="{FF2B5EF4-FFF2-40B4-BE49-F238E27FC236}">
                <a16:creationId xmlns:a16="http://schemas.microsoft.com/office/drawing/2014/main" id="{D2831393-074A-4025-9A42-0F1D46DE87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043" y="989022"/>
            <a:ext cx="5455917" cy="2635055"/>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Audio 5">
            <a:hlinkClick r:id="" action="ppaction://media"/>
            <a:extLst>
              <a:ext uri="{FF2B5EF4-FFF2-40B4-BE49-F238E27FC236}">
                <a16:creationId xmlns:a16="http://schemas.microsoft.com/office/drawing/2014/main" id="{960E3DB8-3951-498A-8D92-B3D4752ACD8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060513001"/>
      </p:ext>
    </p:extLst>
  </p:cSld>
  <p:clrMapOvr>
    <a:masterClrMapping/>
  </p:clrMapOvr>
  <mc:AlternateContent xmlns:mc="http://schemas.openxmlformats.org/markup-compatibility/2006" xmlns:p14="http://schemas.microsoft.com/office/powerpoint/2010/main">
    <mc:Choice Requires="p14">
      <p:transition spd="slow" p14:dur="2000" advTm="9797"/>
    </mc:Choice>
    <mc:Fallback xmlns="">
      <p:transition spd="slow" advTm="97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pic>
        <p:nvPicPr>
          <p:cNvPr id="4" name="Audio 3">
            <a:hlinkClick r:id="" action="ppaction://media"/>
            <a:extLst>
              <a:ext uri="{FF2B5EF4-FFF2-40B4-BE49-F238E27FC236}">
                <a16:creationId xmlns:a16="http://schemas.microsoft.com/office/drawing/2014/main" id="{AB0F1819-5903-405A-9F29-154CCC49A7F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459985343"/>
      </p:ext>
    </p:extLst>
  </p:cSld>
  <p:clrMapOvr>
    <a:masterClrMapping/>
  </p:clrMapOvr>
  <mc:AlternateContent xmlns:mc="http://schemas.openxmlformats.org/markup-compatibility/2006" xmlns:p14="http://schemas.microsoft.com/office/powerpoint/2010/main">
    <mc:Choice Requires="p14">
      <p:transition spd="slow" p14:dur="2000" advTm="23417"/>
    </mc:Choice>
    <mc:Fallback xmlns="">
      <p:transition spd="slow" advTm="234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Hadoop2 Vs Hadoop3</a:t>
            </a:r>
          </a:p>
        </p:txBody>
      </p:sp>
      <p:graphicFrame>
        <p:nvGraphicFramePr>
          <p:cNvPr id="5" name="Content Placeholder 4">
            <a:extLst>
              <a:ext uri="{FF2B5EF4-FFF2-40B4-BE49-F238E27FC236}">
                <a16:creationId xmlns:a16="http://schemas.microsoft.com/office/drawing/2014/main" id="{C44D05F4-B6CA-4D63-BDB2-2ED6E40C231E}"/>
              </a:ext>
            </a:extLst>
          </p:cNvPr>
          <p:cNvGraphicFramePr>
            <a:graphicFrameLocks noGrp="1"/>
          </p:cNvGraphicFramePr>
          <p:nvPr>
            <p:ph idx="1"/>
            <p:extLst>
              <p:ext uri="{D42A27DB-BD31-4B8C-83A1-F6EECF244321}">
                <p14:modId xmlns:p14="http://schemas.microsoft.com/office/powerpoint/2010/main" val="2367108200"/>
              </p:ext>
            </p:extLst>
          </p:nvPr>
        </p:nvGraphicFramePr>
        <p:xfrm>
          <a:off x="838200" y="1016000"/>
          <a:ext cx="10515600" cy="55778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62794211"/>
                    </a:ext>
                  </a:extLst>
                </a:gridCol>
                <a:gridCol w="3858260">
                  <a:extLst>
                    <a:ext uri="{9D8B030D-6E8A-4147-A177-3AD203B41FA5}">
                      <a16:colId xmlns:a16="http://schemas.microsoft.com/office/drawing/2014/main" val="534753946"/>
                    </a:ext>
                  </a:extLst>
                </a:gridCol>
                <a:gridCol w="4028440">
                  <a:extLst>
                    <a:ext uri="{9D8B030D-6E8A-4147-A177-3AD203B41FA5}">
                      <a16:colId xmlns:a16="http://schemas.microsoft.com/office/drawing/2014/main" val="1742325750"/>
                    </a:ext>
                  </a:extLst>
                </a:gridCol>
              </a:tblGrid>
              <a:tr h="318678">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Hadoop 2</a:t>
                      </a:r>
                    </a:p>
                  </a:txBody>
                  <a:tcPr/>
                </a:tc>
                <a:tc>
                  <a:txBody>
                    <a:bodyPr/>
                    <a:lstStyle/>
                    <a:p>
                      <a:r>
                        <a:rPr lang="en-US" dirty="0"/>
                        <a:t>Hadoop 3</a:t>
                      </a:r>
                    </a:p>
                  </a:txBody>
                  <a:tcPr/>
                </a:tc>
                <a:extLst>
                  <a:ext uri="{0D108BD9-81ED-4DB2-BD59-A6C34878D82A}">
                    <a16:rowId xmlns:a16="http://schemas.microsoft.com/office/drawing/2014/main" val="3621421183"/>
                  </a:ext>
                </a:extLst>
              </a:tr>
              <a:tr h="557687">
                <a:tc>
                  <a:txBody>
                    <a:bodyPr/>
                    <a:lstStyle/>
                    <a:p>
                      <a:r>
                        <a:rPr lang="en-US" dirty="0"/>
                        <a:t>JAVA Version</a:t>
                      </a:r>
                    </a:p>
                  </a:txBody>
                  <a:tcPr/>
                </a:tc>
                <a:tc>
                  <a:txBody>
                    <a:bodyPr/>
                    <a:lstStyle/>
                    <a:p>
                      <a:r>
                        <a:rPr lang="en-US" sz="1800" b="0" i="0" kern="1200" dirty="0">
                          <a:solidFill>
                            <a:schemeClr val="dk1"/>
                          </a:solidFill>
                          <a:effectLst/>
                          <a:latin typeface="+mn-lt"/>
                          <a:ea typeface="+mn-ea"/>
                          <a:cs typeface="+mn-cs"/>
                        </a:rPr>
                        <a:t>Minimum supported version of java is java 7</a:t>
                      </a:r>
                      <a:endParaRPr lang="en-US" dirty="0"/>
                    </a:p>
                  </a:txBody>
                  <a:tcPr/>
                </a:tc>
                <a:tc>
                  <a:txBody>
                    <a:bodyPr/>
                    <a:lstStyle/>
                    <a:p>
                      <a:r>
                        <a:rPr lang="en-US" sz="1800" b="0" i="0" kern="1200" dirty="0">
                          <a:solidFill>
                            <a:schemeClr val="dk1"/>
                          </a:solidFill>
                          <a:effectLst/>
                          <a:latin typeface="+mn-lt"/>
                          <a:ea typeface="+mn-ea"/>
                          <a:cs typeface="+mn-cs"/>
                        </a:rPr>
                        <a:t>Minimum supported version of java is java 8</a:t>
                      </a:r>
                      <a:endParaRPr lang="en-US" dirty="0"/>
                    </a:p>
                  </a:txBody>
                  <a:tcPr/>
                </a:tc>
                <a:extLst>
                  <a:ext uri="{0D108BD9-81ED-4DB2-BD59-A6C34878D82A}">
                    <a16:rowId xmlns:a16="http://schemas.microsoft.com/office/drawing/2014/main" val="2308870697"/>
                  </a:ext>
                </a:extLst>
              </a:tr>
              <a:tr h="557687">
                <a:tc>
                  <a:txBody>
                    <a:bodyPr/>
                    <a:lstStyle/>
                    <a:p>
                      <a:r>
                        <a:rPr lang="en-US" dirty="0"/>
                        <a:t>Fault Tolerance</a:t>
                      </a:r>
                    </a:p>
                  </a:txBody>
                  <a:tcPr/>
                </a:tc>
                <a:tc>
                  <a:txBody>
                    <a:bodyPr/>
                    <a:lstStyle/>
                    <a:p>
                      <a:r>
                        <a:rPr lang="en-US" sz="1800" b="1" i="0" u="none" strike="noStrike" kern="1200" dirty="0">
                          <a:solidFill>
                            <a:schemeClr val="dk1"/>
                          </a:solidFill>
                          <a:effectLst/>
                          <a:latin typeface="+mn-lt"/>
                          <a:ea typeface="+mn-ea"/>
                          <a:cs typeface="+mn-cs"/>
                        </a:rPr>
                        <a:t>Fault tolerance</a:t>
                      </a:r>
                      <a:r>
                        <a:rPr lang="en-US" sz="1800" b="0" i="0" kern="1200" dirty="0">
                          <a:solidFill>
                            <a:schemeClr val="dk1"/>
                          </a:solidFill>
                          <a:effectLst/>
                          <a:latin typeface="+mn-lt"/>
                          <a:ea typeface="+mn-ea"/>
                          <a:cs typeface="+mn-cs"/>
                        </a:rPr>
                        <a:t> can be handled by replication (which is wastage of space).</a:t>
                      </a:r>
                      <a:endParaRPr lang="en-US" dirty="0"/>
                    </a:p>
                  </a:txBody>
                  <a:tcPr/>
                </a:tc>
                <a:tc>
                  <a:txBody>
                    <a:bodyPr/>
                    <a:lstStyle/>
                    <a:p>
                      <a:r>
                        <a:rPr lang="en-US" sz="1800" b="0" i="0" kern="1200" dirty="0">
                          <a:solidFill>
                            <a:schemeClr val="dk1"/>
                          </a:solidFill>
                          <a:effectLst/>
                          <a:latin typeface="+mn-lt"/>
                          <a:ea typeface="+mn-ea"/>
                          <a:cs typeface="+mn-cs"/>
                        </a:rPr>
                        <a:t>Fault tolerance can be handled by</a:t>
                      </a:r>
                      <a:r>
                        <a:rPr lang="en-US" sz="1800" b="1" i="0" kern="1200" dirty="0">
                          <a:solidFill>
                            <a:schemeClr val="dk1"/>
                          </a:solidFill>
                          <a:effectLst/>
                          <a:latin typeface="+mn-lt"/>
                          <a:ea typeface="+mn-ea"/>
                          <a:cs typeface="+mn-cs"/>
                        </a:rPr>
                        <a:t> </a:t>
                      </a:r>
                      <a:r>
                        <a:rPr lang="en-US" sz="1800" b="1" i="0" u="none" strike="noStrike" kern="1200" dirty="0">
                          <a:solidFill>
                            <a:schemeClr val="dk1"/>
                          </a:solidFill>
                          <a:effectLst/>
                          <a:latin typeface="+mn-lt"/>
                          <a:ea typeface="+mn-ea"/>
                          <a:cs typeface="+mn-cs"/>
                        </a:rPr>
                        <a:t>Erasure coding</a:t>
                      </a:r>
                      <a:endParaRPr lang="en-US" dirty="0"/>
                    </a:p>
                  </a:txBody>
                  <a:tcPr/>
                </a:tc>
                <a:extLst>
                  <a:ext uri="{0D108BD9-81ED-4DB2-BD59-A6C34878D82A}">
                    <a16:rowId xmlns:a16="http://schemas.microsoft.com/office/drawing/2014/main" val="2031342479"/>
                  </a:ext>
                </a:extLst>
              </a:tr>
              <a:tr h="557687">
                <a:tc>
                  <a:txBody>
                    <a:bodyPr/>
                    <a:lstStyle/>
                    <a:p>
                      <a:r>
                        <a:rPr lang="en-US" dirty="0"/>
                        <a:t>Data Balancing</a:t>
                      </a:r>
                    </a:p>
                  </a:txBody>
                  <a:tcPr/>
                </a:tc>
                <a:tc>
                  <a:txBody>
                    <a:bodyPr/>
                    <a:lstStyle/>
                    <a:p>
                      <a:r>
                        <a:rPr lang="en-US" sz="1800" b="0" i="0" kern="1200" dirty="0">
                          <a:solidFill>
                            <a:schemeClr val="dk1"/>
                          </a:solidFill>
                          <a:effectLst/>
                          <a:latin typeface="+mn-lt"/>
                          <a:ea typeface="+mn-ea"/>
                          <a:cs typeface="+mn-cs"/>
                        </a:rPr>
                        <a:t>For data, balancing uses </a:t>
                      </a:r>
                      <a:r>
                        <a:rPr lang="en-US" sz="1800" b="1" i="0" u="none" strike="noStrike" kern="1200" dirty="0">
                          <a:solidFill>
                            <a:schemeClr val="dk1"/>
                          </a:solidFill>
                          <a:effectLst/>
                          <a:latin typeface="+mn-lt"/>
                          <a:ea typeface="+mn-ea"/>
                          <a:cs typeface="+mn-cs"/>
                        </a:rPr>
                        <a:t>HDFS</a:t>
                      </a:r>
                      <a:r>
                        <a:rPr lang="en-US" sz="1800" b="0" i="0" kern="1200" dirty="0">
                          <a:solidFill>
                            <a:schemeClr val="dk1"/>
                          </a:solidFill>
                          <a:effectLst/>
                          <a:latin typeface="+mn-lt"/>
                          <a:ea typeface="+mn-ea"/>
                          <a:cs typeface="+mn-cs"/>
                        </a:rPr>
                        <a:t> balancer</a:t>
                      </a:r>
                      <a:endParaRPr lang="en-US" dirty="0"/>
                    </a:p>
                  </a:txBody>
                  <a:tcPr/>
                </a:tc>
                <a:tc>
                  <a:txBody>
                    <a:bodyPr/>
                    <a:lstStyle/>
                    <a:p>
                      <a:r>
                        <a:rPr lang="en-US" sz="1800" b="0" i="0" kern="1200" dirty="0">
                          <a:solidFill>
                            <a:schemeClr val="dk1"/>
                          </a:solidFill>
                          <a:effectLst/>
                          <a:latin typeface="+mn-lt"/>
                          <a:ea typeface="+mn-ea"/>
                          <a:cs typeface="+mn-cs"/>
                        </a:rPr>
                        <a:t>For data, balancing uses Intra-data node balancer</a:t>
                      </a:r>
                      <a:endParaRPr lang="en-US" dirty="0"/>
                    </a:p>
                  </a:txBody>
                  <a:tcPr/>
                </a:tc>
                <a:extLst>
                  <a:ext uri="{0D108BD9-81ED-4DB2-BD59-A6C34878D82A}">
                    <a16:rowId xmlns:a16="http://schemas.microsoft.com/office/drawing/2014/main" val="1869511125"/>
                  </a:ext>
                </a:extLst>
              </a:tr>
              <a:tr h="55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Storage Scheme</a:t>
                      </a:r>
                    </a:p>
                    <a:p>
                      <a:endParaRPr lang="en-US" dirty="0"/>
                    </a:p>
                  </a:txBody>
                  <a:tcPr/>
                </a:tc>
                <a:tc>
                  <a:txBody>
                    <a:bodyPr/>
                    <a:lstStyle/>
                    <a:p>
                      <a:r>
                        <a:rPr lang="en-US" sz="1800" b="0" i="0" kern="1200" dirty="0">
                          <a:solidFill>
                            <a:schemeClr val="dk1"/>
                          </a:solidFill>
                          <a:effectLst/>
                          <a:latin typeface="+mn-lt"/>
                          <a:ea typeface="+mn-ea"/>
                          <a:cs typeface="+mn-cs"/>
                        </a:rPr>
                        <a:t>Uses 3X replication scheme</a:t>
                      </a:r>
                      <a:endParaRPr lang="en-US" dirty="0"/>
                    </a:p>
                  </a:txBody>
                  <a:tcPr/>
                </a:tc>
                <a:tc>
                  <a:txBody>
                    <a:bodyPr/>
                    <a:lstStyle/>
                    <a:p>
                      <a:r>
                        <a:rPr lang="en-US" sz="1800" b="0" i="0" kern="1200" dirty="0">
                          <a:solidFill>
                            <a:schemeClr val="dk1"/>
                          </a:solidFill>
                          <a:effectLst/>
                          <a:latin typeface="+mn-lt"/>
                          <a:ea typeface="+mn-ea"/>
                          <a:cs typeface="+mn-cs"/>
                        </a:rPr>
                        <a:t>Support for erasure encoding in HDFS.</a:t>
                      </a:r>
                      <a:endParaRPr lang="en-US" dirty="0"/>
                    </a:p>
                  </a:txBody>
                  <a:tcPr/>
                </a:tc>
                <a:extLst>
                  <a:ext uri="{0D108BD9-81ED-4DB2-BD59-A6C34878D82A}">
                    <a16:rowId xmlns:a16="http://schemas.microsoft.com/office/drawing/2014/main" val="58384933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Storage Overhead</a:t>
                      </a:r>
                    </a:p>
                    <a:p>
                      <a:endParaRPr lang="en-US" dirty="0"/>
                    </a:p>
                  </a:txBody>
                  <a:tcPr/>
                </a:tc>
                <a:tc>
                  <a:txBody>
                    <a:bodyPr/>
                    <a:lstStyle/>
                    <a:p>
                      <a:r>
                        <a:rPr lang="en-US" sz="1800" b="0" i="0" kern="1200" dirty="0">
                          <a:solidFill>
                            <a:schemeClr val="dk1"/>
                          </a:solidFill>
                          <a:effectLst/>
                          <a:latin typeface="+mn-lt"/>
                          <a:ea typeface="+mn-ea"/>
                          <a:cs typeface="+mn-cs"/>
                        </a:rPr>
                        <a:t>HDFS has 200% overhead in storage space</a:t>
                      </a:r>
                      <a:endParaRPr lang="en-US" dirty="0"/>
                    </a:p>
                  </a:txBody>
                  <a:tcPr/>
                </a:tc>
                <a:tc>
                  <a:txBody>
                    <a:bodyPr/>
                    <a:lstStyle/>
                    <a:p>
                      <a:r>
                        <a:rPr lang="en-US" sz="1800" b="0" i="0" kern="1200" dirty="0">
                          <a:solidFill>
                            <a:schemeClr val="dk1"/>
                          </a:solidFill>
                          <a:effectLst/>
                          <a:latin typeface="+mn-lt"/>
                          <a:ea typeface="+mn-ea"/>
                          <a:cs typeface="+mn-cs"/>
                        </a:rPr>
                        <a:t>Storage overhead is only 50%</a:t>
                      </a:r>
                      <a:endParaRPr lang="en-US" dirty="0"/>
                    </a:p>
                  </a:txBody>
                  <a:tcPr/>
                </a:tc>
                <a:extLst>
                  <a:ext uri="{0D108BD9-81ED-4DB2-BD59-A6C34878D82A}">
                    <a16:rowId xmlns:a16="http://schemas.microsoft.com/office/drawing/2014/main" val="772988566"/>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Shaded Client Jars</a:t>
                      </a:r>
                    </a:p>
                    <a:p>
                      <a:endParaRPr lang="en-US" dirty="0"/>
                    </a:p>
                  </a:txBody>
                  <a:tcPr/>
                </a:tc>
                <a:tc>
                  <a:txBody>
                    <a:bodyPr/>
                    <a:lstStyle/>
                    <a:p>
                      <a:r>
                        <a:rPr lang="en-US" sz="1800" b="0" i="0" kern="1200" dirty="0">
                          <a:solidFill>
                            <a:schemeClr val="dk1"/>
                          </a:solidFill>
                          <a:effectLst/>
                          <a:latin typeface="+mn-lt"/>
                          <a:ea typeface="+mn-ea"/>
                          <a:cs typeface="+mn-cs"/>
                        </a:rPr>
                        <a:t>The </a:t>
                      </a:r>
                      <a:r>
                        <a:rPr lang="en-US" sz="1800" b="0" i="0" kern="1200" dirty="0" err="1">
                          <a:solidFill>
                            <a:schemeClr val="dk1"/>
                          </a:solidFill>
                          <a:effectLst/>
                          <a:latin typeface="+mn-lt"/>
                          <a:ea typeface="+mn-ea"/>
                          <a:cs typeface="+mn-cs"/>
                        </a:rPr>
                        <a:t>hadoop</a:t>
                      </a:r>
                      <a:r>
                        <a:rPr lang="en-US" sz="1800" b="0" i="0" kern="1200" dirty="0">
                          <a:solidFill>
                            <a:schemeClr val="dk1"/>
                          </a:solidFill>
                          <a:effectLst/>
                          <a:latin typeface="+mn-lt"/>
                          <a:ea typeface="+mn-ea"/>
                          <a:cs typeface="+mn-cs"/>
                        </a:rPr>
                        <a:t>-client available in Hadoop 2.x releases pulls Hadoop’s transitive dependencies onto a Hadoop application’s </a:t>
                      </a:r>
                      <a:r>
                        <a:rPr lang="en-US" sz="1800" b="0" i="0" kern="1200" dirty="0" err="1">
                          <a:solidFill>
                            <a:schemeClr val="dk1"/>
                          </a:solidFill>
                          <a:effectLst/>
                          <a:latin typeface="+mn-lt"/>
                          <a:ea typeface="+mn-ea"/>
                          <a:cs typeface="+mn-cs"/>
                        </a:rPr>
                        <a:t>classpath</a:t>
                      </a:r>
                      <a:r>
                        <a:rPr lang="en-US" sz="1800" b="0" i="0" kern="1200" dirty="0">
                          <a:solidFill>
                            <a:schemeClr val="dk1"/>
                          </a:solidFill>
                          <a:effectLst/>
                          <a:latin typeface="+mn-lt"/>
                          <a:ea typeface="+mn-ea"/>
                          <a:cs typeface="+mn-cs"/>
                        </a:rPr>
                        <a:t>. This can create a problem if the versions of these transitive dependencies conflict with the versions used by the application.</a:t>
                      </a:r>
                    </a:p>
                  </a:txBody>
                  <a:tcPr/>
                </a:tc>
                <a:tc>
                  <a:txBody>
                    <a:bodyPr/>
                    <a:lstStyle/>
                    <a:p>
                      <a:r>
                        <a:rPr lang="en-US" sz="1800" b="0" i="0" kern="1200" dirty="0">
                          <a:solidFill>
                            <a:schemeClr val="dk1"/>
                          </a:solidFill>
                          <a:effectLst/>
                          <a:latin typeface="+mn-lt"/>
                          <a:ea typeface="+mn-ea"/>
                          <a:cs typeface="+mn-cs"/>
                        </a:rPr>
                        <a:t>So in Hadoop 3, we have new </a:t>
                      </a:r>
                      <a:r>
                        <a:rPr lang="en-US" sz="1800" b="0" i="0" kern="1200" dirty="0" err="1">
                          <a:solidFill>
                            <a:schemeClr val="dk1"/>
                          </a:solidFill>
                          <a:effectLst/>
                          <a:latin typeface="+mn-lt"/>
                          <a:ea typeface="+mn-ea"/>
                          <a:cs typeface="+mn-cs"/>
                        </a:rPr>
                        <a:t>hadoop</a:t>
                      </a:r>
                      <a:r>
                        <a:rPr lang="en-US" sz="1800" b="0" i="0" kern="1200" dirty="0">
                          <a:solidFill>
                            <a:schemeClr val="dk1"/>
                          </a:solidFill>
                          <a:effectLst/>
                          <a:latin typeface="+mn-lt"/>
                          <a:ea typeface="+mn-ea"/>
                          <a:cs typeface="+mn-cs"/>
                        </a:rPr>
                        <a:t>-client-</a:t>
                      </a:r>
                      <a:r>
                        <a:rPr lang="en-US" sz="1800" b="0" i="0" kern="1200" dirty="0" err="1">
                          <a:solidFill>
                            <a:schemeClr val="dk1"/>
                          </a:solidFill>
                          <a:effectLst/>
                          <a:latin typeface="+mn-lt"/>
                          <a:ea typeface="+mn-ea"/>
                          <a:cs typeface="+mn-cs"/>
                        </a:rPr>
                        <a:t>api</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hadoop</a:t>
                      </a:r>
                      <a:r>
                        <a:rPr lang="en-US" sz="1800" b="0" i="0" kern="1200" dirty="0">
                          <a:solidFill>
                            <a:schemeClr val="dk1"/>
                          </a:solidFill>
                          <a:effectLst/>
                          <a:latin typeface="+mn-lt"/>
                          <a:ea typeface="+mn-ea"/>
                          <a:cs typeface="+mn-cs"/>
                        </a:rPr>
                        <a:t>-client-runtime artifacts that shade Hadoop’s dependencies into a single jar. </a:t>
                      </a:r>
                      <a:r>
                        <a:rPr lang="en-US" sz="1800" b="0" i="0" kern="1200" dirty="0" err="1">
                          <a:solidFill>
                            <a:schemeClr val="dk1"/>
                          </a:solidFill>
                          <a:effectLst/>
                          <a:latin typeface="+mn-lt"/>
                          <a:ea typeface="+mn-ea"/>
                          <a:cs typeface="+mn-cs"/>
                        </a:rPr>
                        <a:t>hadoop</a:t>
                      </a:r>
                      <a:r>
                        <a:rPr lang="en-US" sz="1800" b="0" i="0" kern="1200" dirty="0">
                          <a:solidFill>
                            <a:schemeClr val="dk1"/>
                          </a:solidFill>
                          <a:effectLst/>
                          <a:latin typeface="+mn-lt"/>
                          <a:ea typeface="+mn-ea"/>
                          <a:cs typeface="+mn-cs"/>
                        </a:rPr>
                        <a:t>-client-</a:t>
                      </a:r>
                      <a:r>
                        <a:rPr lang="en-US" sz="1800" b="0" i="0" kern="1200" dirty="0" err="1">
                          <a:solidFill>
                            <a:schemeClr val="dk1"/>
                          </a:solidFill>
                          <a:effectLst/>
                          <a:latin typeface="+mn-lt"/>
                          <a:ea typeface="+mn-ea"/>
                          <a:cs typeface="+mn-cs"/>
                        </a:rPr>
                        <a:t>api</a:t>
                      </a:r>
                      <a:r>
                        <a:rPr lang="en-US" sz="1800" b="0" i="0" kern="1200" dirty="0">
                          <a:solidFill>
                            <a:schemeClr val="dk1"/>
                          </a:solidFill>
                          <a:effectLst/>
                          <a:latin typeface="+mn-lt"/>
                          <a:ea typeface="+mn-ea"/>
                          <a:cs typeface="+mn-cs"/>
                        </a:rPr>
                        <a:t> is compile scope &amp; </a:t>
                      </a:r>
                      <a:r>
                        <a:rPr lang="en-US" sz="1800" b="0" i="0" kern="1200" dirty="0" err="1">
                          <a:solidFill>
                            <a:schemeClr val="dk1"/>
                          </a:solidFill>
                          <a:effectLst/>
                          <a:latin typeface="+mn-lt"/>
                          <a:ea typeface="+mn-ea"/>
                          <a:cs typeface="+mn-cs"/>
                        </a:rPr>
                        <a:t>hadoop</a:t>
                      </a:r>
                      <a:r>
                        <a:rPr lang="en-US" sz="1800" b="0" i="0" kern="1200" dirty="0">
                          <a:solidFill>
                            <a:schemeClr val="dk1"/>
                          </a:solidFill>
                          <a:effectLst/>
                          <a:latin typeface="+mn-lt"/>
                          <a:ea typeface="+mn-ea"/>
                          <a:cs typeface="+mn-cs"/>
                        </a:rPr>
                        <a:t>-client-runtime is runtime scope.</a:t>
                      </a:r>
                    </a:p>
                  </a:txBody>
                  <a:tcPr/>
                </a:tc>
                <a:extLst>
                  <a:ext uri="{0D108BD9-81ED-4DB2-BD59-A6C34878D82A}">
                    <a16:rowId xmlns:a16="http://schemas.microsoft.com/office/drawing/2014/main" val="2655749886"/>
                  </a:ext>
                </a:extLst>
              </a:tr>
            </a:tbl>
          </a:graphicData>
        </a:graphic>
      </p:graphicFrame>
      <p:pic>
        <p:nvPicPr>
          <p:cNvPr id="4" name="Audio 3">
            <a:hlinkClick r:id="" action="ppaction://media"/>
            <a:extLst>
              <a:ext uri="{FF2B5EF4-FFF2-40B4-BE49-F238E27FC236}">
                <a16:creationId xmlns:a16="http://schemas.microsoft.com/office/drawing/2014/main" id="{119FAAF0-592A-46EB-B3FE-D71E885F16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328346207"/>
      </p:ext>
    </p:extLst>
  </p:cSld>
  <p:clrMapOvr>
    <a:masterClrMapping/>
  </p:clrMapOvr>
  <mc:AlternateContent xmlns:mc="http://schemas.openxmlformats.org/markup-compatibility/2006" xmlns:p14="http://schemas.microsoft.com/office/powerpoint/2010/main">
    <mc:Choice Requires="p14">
      <p:transition spd="slow" p14:dur="2000" advTm="95292"/>
    </mc:Choice>
    <mc:Fallback xmlns="">
      <p:transition spd="slow" advTm="95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Hadoop2 Vs Hadoop3</a:t>
            </a:r>
          </a:p>
        </p:txBody>
      </p:sp>
      <p:graphicFrame>
        <p:nvGraphicFramePr>
          <p:cNvPr id="5" name="Content Placeholder 4">
            <a:extLst>
              <a:ext uri="{FF2B5EF4-FFF2-40B4-BE49-F238E27FC236}">
                <a16:creationId xmlns:a16="http://schemas.microsoft.com/office/drawing/2014/main" id="{C44D05F4-B6CA-4D63-BDB2-2ED6E40C231E}"/>
              </a:ext>
            </a:extLst>
          </p:cNvPr>
          <p:cNvGraphicFramePr>
            <a:graphicFrameLocks noGrp="1"/>
          </p:cNvGraphicFramePr>
          <p:nvPr>
            <p:ph idx="1"/>
            <p:extLst>
              <p:ext uri="{D42A27DB-BD31-4B8C-83A1-F6EECF244321}">
                <p14:modId xmlns:p14="http://schemas.microsoft.com/office/powerpoint/2010/main" val="1666991689"/>
              </p:ext>
            </p:extLst>
          </p:nvPr>
        </p:nvGraphicFramePr>
        <p:xfrm>
          <a:off x="838200" y="1016000"/>
          <a:ext cx="10515600" cy="543473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62794211"/>
                    </a:ext>
                  </a:extLst>
                </a:gridCol>
                <a:gridCol w="3858260">
                  <a:extLst>
                    <a:ext uri="{9D8B030D-6E8A-4147-A177-3AD203B41FA5}">
                      <a16:colId xmlns:a16="http://schemas.microsoft.com/office/drawing/2014/main" val="534753946"/>
                    </a:ext>
                  </a:extLst>
                </a:gridCol>
                <a:gridCol w="4028440">
                  <a:extLst>
                    <a:ext uri="{9D8B030D-6E8A-4147-A177-3AD203B41FA5}">
                      <a16:colId xmlns:a16="http://schemas.microsoft.com/office/drawing/2014/main" val="1742325750"/>
                    </a:ext>
                  </a:extLst>
                </a:gridCol>
              </a:tblGrid>
              <a:tr h="65167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Hadoop 2</a:t>
                      </a:r>
                    </a:p>
                    <a:p>
                      <a:endParaRPr lang="en-US" dirty="0"/>
                    </a:p>
                  </a:txBody>
                  <a:tcPr/>
                </a:tc>
                <a:tc>
                  <a:txBody>
                    <a:bodyPr/>
                    <a:lstStyle/>
                    <a:p>
                      <a:r>
                        <a:rPr lang="en-US" dirty="0"/>
                        <a:t>Hadoop 3</a:t>
                      </a:r>
                    </a:p>
                  </a:txBody>
                  <a:tcPr/>
                </a:tc>
                <a:extLst>
                  <a:ext uri="{0D108BD9-81ED-4DB2-BD59-A6C34878D82A}">
                    <a16:rowId xmlns:a16="http://schemas.microsoft.com/office/drawing/2014/main" val="3621421183"/>
                  </a:ext>
                </a:extLst>
              </a:tr>
              <a:tr h="651679">
                <a:tc>
                  <a:txBody>
                    <a:bodyPr/>
                    <a:lstStyle/>
                    <a:p>
                      <a:pPr fontAlgn="base"/>
                      <a:r>
                        <a:rPr lang="en-US" sz="1800" b="0" i="0" kern="1200" dirty="0">
                          <a:solidFill>
                            <a:schemeClr val="dk1"/>
                          </a:solidFill>
                          <a:effectLst/>
                          <a:latin typeface="+mn-lt"/>
                          <a:ea typeface="+mn-ea"/>
                          <a:cs typeface="+mn-cs"/>
                        </a:rPr>
                        <a:t>Scalability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We can scale up to 10,000 Nodes per cluster</a:t>
                      </a:r>
                      <a:endParaRPr lang="en-US" dirty="0"/>
                    </a:p>
                  </a:txBody>
                  <a:tcPr/>
                </a:tc>
                <a:tc>
                  <a:txBody>
                    <a:bodyPr/>
                    <a:lstStyle/>
                    <a:p>
                      <a:r>
                        <a:rPr lang="en-US" sz="1800" b="0" i="0" kern="1200" dirty="0">
                          <a:solidFill>
                            <a:schemeClr val="dk1"/>
                          </a:solidFill>
                          <a:effectLst/>
                          <a:latin typeface="+mn-lt"/>
                          <a:ea typeface="+mn-ea"/>
                          <a:cs typeface="+mn-cs"/>
                        </a:rPr>
                        <a:t>Better scalability. we can scale more than 10,000 nodes per cluster.</a:t>
                      </a:r>
                      <a:endParaRPr lang="en-US" dirty="0"/>
                    </a:p>
                  </a:txBody>
                  <a:tcPr/>
                </a:tc>
                <a:extLst>
                  <a:ext uri="{0D108BD9-81ED-4DB2-BD59-A6C34878D82A}">
                    <a16:rowId xmlns:a16="http://schemas.microsoft.com/office/drawing/2014/main" val="2308870697"/>
                  </a:ext>
                </a:extLst>
              </a:tr>
              <a:tr h="930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Storage Overhead Example</a:t>
                      </a:r>
                    </a:p>
                  </a:txBody>
                  <a:tcPr/>
                </a:tc>
                <a:tc>
                  <a:txBody>
                    <a:bodyPr/>
                    <a:lstStyle/>
                    <a:p>
                      <a:r>
                        <a:rPr lang="en-US" sz="1800" b="0" i="0" kern="1200" dirty="0">
                          <a:solidFill>
                            <a:schemeClr val="dk1"/>
                          </a:solidFill>
                          <a:effectLst/>
                          <a:latin typeface="+mn-lt"/>
                          <a:ea typeface="+mn-ea"/>
                          <a:cs typeface="+mn-cs"/>
                        </a:rPr>
                        <a:t>If there is 6 block so there will be 18 blocks occupied the space because of the replication scheme</a:t>
                      </a:r>
                      <a:endParaRPr lang="en-US" dirty="0"/>
                    </a:p>
                  </a:txBody>
                  <a:tcPr/>
                </a:tc>
                <a:tc>
                  <a:txBody>
                    <a:bodyPr/>
                    <a:lstStyle/>
                    <a:p>
                      <a:r>
                        <a:rPr lang="en-US" sz="1800" b="0" i="0" kern="1200" dirty="0">
                          <a:solidFill>
                            <a:schemeClr val="dk1"/>
                          </a:solidFill>
                          <a:effectLst/>
                          <a:latin typeface="+mn-lt"/>
                          <a:ea typeface="+mn-ea"/>
                          <a:cs typeface="+mn-cs"/>
                        </a:rPr>
                        <a:t>If there is 6 block so there will be 9 blocks occupied the space 6 block and 3 for parity</a:t>
                      </a:r>
                      <a:endParaRPr lang="en-US" dirty="0"/>
                    </a:p>
                  </a:txBody>
                  <a:tcPr/>
                </a:tc>
                <a:extLst>
                  <a:ext uri="{0D108BD9-81ED-4DB2-BD59-A6C34878D82A}">
                    <a16:rowId xmlns:a16="http://schemas.microsoft.com/office/drawing/2014/main" val="2031342479"/>
                  </a:ext>
                </a:extLst>
              </a:tr>
              <a:tr h="232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YARN Timeline Service</a:t>
                      </a:r>
                    </a:p>
                  </a:txBody>
                  <a:tcPr/>
                </a:tc>
                <a:tc>
                  <a:txBody>
                    <a:bodyPr/>
                    <a:lstStyle/>
                    <a:p>
                      <a:r>
                        <a:rPr lang="en-US" sz="1800" b="0" i="0" kern="1200" dirty="0">
                          <a:solidFill>
                            <a:schemeClr val="dk1"/>
                          </a:solidFill>
                          <a:effectLst/>
                          <a:latin typeface="+mn-lt"/>
                          <a:ea typeface="+mn-ea"/>
                          <a:cs typeface="+mn-cs"/>
                        </a:rPr>
                        <a:t>Uses an old timeline service which has scalability issues</a:t>
                      </a:r>
                      <a:endParaRPr lang="en-US" dirty="0"/>
                    </a:p>
                  </a:txBody>
                  <a:tcPr/>
                </a:tc>
                <a:tc>
                  <a:txBody>
                    <a:bodyPr/>
                    <a:lstStyle/>
                    <a:p>
                      <a:r>
                        <a:rPr lang="en-US" sz="1800" b="0" i="0" kern="1200" dirty="0">
                          <a:solidFill>
                            <a:schemeClr val="dk1"/>
                          </a:solidFill>
                          <a:effectLst/>
                          <a:latin typeface="+mn-lt"/>
                          <a:ea typeface="+mn-ea"/>
                          <a:cs typeface="+mn-cs"/>
                        </a:rPr>
                        <a:t>Improve the timeline service v2 and improves the scalability and reliability of timeline service</a:t>
                      </a:r>
                      <a:endParaRPr lang="en-US" dirty="0"/>
                    </a:p>
                  </a:txBody>
                  <a:tcPr/>
                </a:tc>
                <a:extLst>
                  <a:ext uri="{0D108BD9-81ED-4DB2-BD59-A6C34878D82A}">
                    <a16:rowId xmlns:a16="http://schemas.microsoft.com/office/drawing/2014/main" val="1869511125"/>
                  </a:ext>
                </a:extLst>
              </a:tr>
              <a:tr h="681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Opportunistic containers</a:t>
                      </a:r>
                    </a:p>
                  </a:txBody>
                  <a:tcPr/>
                </a:tc>
                <a:tc>
                  <a:txBody>
                    <a:bodyPr/>
                    <a:lstStyle/>
                    <a:p>
                      <a:r>
                        <a:rPr lang="en-US" dirty="0"/>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new </a:t>
                      </a:r>
                      <a:r>
                        <a:rPr lang="en-US" sz="1800" b="0" i="0" kern="1200" dirty="0" err="1">
                          <a:solidFill>
                            <a:schemeClr val="dk1"/>
                          </a:solidFill>
                          <a:effectLst/>
                          <a:latin typeface="+mn-lt"/>
                          <a:ea typeface="+mn-ea"/>
                          <a:cs typeface="+mn-cs"/>
                        </a:rPr>
                        <a:t>ExecutionType</a:t>
                      </a:r>
                      <a:r>
                        <a:rPr lang="en-US" sz="1800" b="0" i="0" kern="1200" dirty="0">
                          <a:solidFill>
                            <a:schemeClr val="dk1"/>
                          </a:solidFill>
                          <a:effectLst/>
                          <a:latin typeface="+mn-lt"/>
                          <a:ea typeface="+mn-ea"/>
                          <a:cs typeface="+mn-cs"/>
                        </a:rPr>
                        <a:t> has been introduced, i.e. Opportunistic containers, which can be dispatched for execution at a </a:t>
                      </a:r>
                      <a:r>
                        <a:rPr lang="en-US" sz="1800" b="0" i="0" kern="1200" dirty="0" err="1">
                          <a:solidFill>
                            <a:schemeClr val="dk1"/>
                          </a:solidFill>
                          <a:effectLst/>
                          <a:latin typeface="+mn-lt"/>
                          <a:ea typeface="+mn-ea"/>
                          <a:cs typeface="+mn-cs"/>
                        </a:rPr>
                        <a:t>NodeManager</a:t>
                      </a:r>
                      <a:r>
                        <a:rPr lang="en-US" sz="1800" b="0" i="0" kern="1200" dirty="0">
                          <a:solidFill>
                            <a:schemeClr val="dk1"/>
                          </a:solidFill>
                          <a:effectLst/>
                          <a:latin typeface="+mn-lt"/>
                          <a:ea typeface="+mn-ea"/>
                          <a:cs typeface="+mn-cs"/>
                        </a:rPr>
                        <a:t> even if there are no resources available at the moment of scheduling. This will improve cluster utilization.</a:t>
                      </a:r>
                    </a:p>
                    <a:p>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625195421"/>
                  </a:ext>
                </a:extLst>
              </a:tr>
            </a:tbl>
          </a:graphicData>
        </a:graphic>
      </p:graphicFrame>
      <p:pic>
        <p:nvPicPr>
          <p:cNvPr id="4" name="Audio 3">
            <a:hlinkClick r:id="" action="ppaction://media"/>
            <a:extLst>
              <a:ext uri="{FF2B5EF4-FFF2-40B4-BE49-F238E27FC236}">
                <a16:creationId xmlns:a16="http://schemas.microsoft.com/office/drawing/2014/main" id="{119FAAF0-592A-46EB-B3FE-D71E885F16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967959896"/>
      </p:ext>
    </p:extLst>
  </p:cSld>
  <p:clrMapOvr>
    <a:masterClrMapping/>
  </p:clrMapOvr>
  <mc:AlternateContent xmlns:mc="http://schemas.openxmlformats.org/markup-compatibility/2006" xmlns:p14="http://schemas.microsoft.com/office/powerpoint/2010/main">
    <mc:Choice Requires="p14">
      <p:transition spd="slow" p14:dur="2000" advTm="95292"/>
    </mc:Choice>
    <mc:Fallback xmlns="">
      <p:transition spd="slow" advTm="95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Hadoop2 Vs Hadoop3</a:t>
            </a:r>
          </a:p>
        </p:txBody>
      </p:sp>
      <p:graphicFrame>
        <p:nvGraphicFramePr>
          <p:cNvPr id="5" name="Content Placeholder 4">
            <a:extLst>
              <a:ext uri="{FF2B5EF4-FFF2-40B4-BE49-F238E27FC236}">
                <a16:creationId xmlns:a16="http://schemas.microsoft.com/office/drawing/2014/main" id="{C44D05F4-B6CA-4D63-BDB2-2ED6E40C231E}"/>
              </a:ext>
            </a:extLst>
          </p:cNvPr>
          <p:cNvGraphicFramePr>
            <a:graphicFrameLocks noGrp="1"/>
          </p:cNvGraphicFramePr>
          <p:nvPr>
            <p:ph idx="1"/>
            <p:extLst>
              <p:ext uri="{D42A27DB-BD31-4B8C-83A1-F6EECF244321}">
                <p14:modId xmlns:p14="http://schemas.microsoft.com/office/powerpoint/2010/main" val="357533665"/>
              </p:ext>
            </p:extLst>
          </p:nvPr>
        </p:nvGraphicFramePr>
        <p:xfrm>
          <a:off x="838200" y="1016000"/>
          <a:ext cx="10515600" cy="184039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62794211"/>
                    </a:ext>
                  </a:extLst>
                </a:gridCol>
                <a:gridCol w="3858260">
                  <a:extLst>
                    <a:ext uri="{9D8B030D-6E8A-4147-A177-3AD203B41FA5}">
                      <a16:colId xmlns:a16="http://schemas.microsoft.com/office/drawing/2014/main" val="534753946"/>
                    </a:ext>
                  </a:extLst>
                </a:gridCol>
                <a:gridCol w="4028440">
                  <a:extLst>
                    <a:ext uri="{9D8B030D-6E8A-4147-A177-3AD203B41FA5}">
                      <a16:colId xmlns:a16="http://schemas.microsoft.com/office/drawing/2014/main" val="1742325750"/>
                    </a:ext>
                  </a:extLst>
                </a:gridCol>
              </a:tblGrid>
              <a:tr h="65167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Hadoop 2</a:t>
                      </a:r>
                    </a:p>
                    <a:p>
                      <a:endParaRPr lang="en-US" dirty="0"/>
                    </a:p>
                  </a:txBody>
                  <a:tcPr/>
                </a:tc>
                <a:tc>
                  <a:txBody>
                    <a:bodyPr/>
                    <a:lstStyle/>
                    <a:p>
                      <a:r>
                        <a:rPr lang="en-US" dirty="0"/>
                        <a:t>Hadoop 3</a:t>
                      </a:r>
                    </a:p>
                  </a:txBody>
                  <a:tcPr/>
                </a:tc>
                <a:extLst>
                  <a:ext uri="{0D108BD9-81ED-4DB2-BD59-A6C34878D82A}">
                    <a16:rowId xmlns:a16="http://schemas.microsoft.com/office/drawing/2014/main" val="3621421183"/>
                  </a:ext>
                </a:extLst>
              </a:tr>
              <a:tr h="651679">
                <a:tc>
                  <a:txBody>
                    <a:bodyPr/>
                    <a:lstStyle/>
                    <a:p>
                      <a:pPr fontAlgn="base"/>
                      <a:r>
                        <a:rPr lang="en-US" sz="1800" b="0" i="0" kern="1200" dirty="0">
                          <a:solidFill>
                            <a:schemeClr val="dk1"/>
                          </a:solidFill>
                          <a:effectLst/>
                          <a:latin typeface="+mn-lt"/>
                          <a:ea typeface="+mn-ea"/>
                          <a:cs typeface="+mn-cs"/>
                        </a:rPr>
                        <a:t>Multiple Nodes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HDFS </a:t>
                      </a:r>
                      <a:r>
                        <a:rPr lang="en-US" sz="1800" b="0" i="0" kern="1200" dirty="0" err="1">
                          <a:solidFill>
                            <a:schemeClr val="dk1"/>
                          </a:solidFill>
                          <a:effectLst/>
                          <a:latin typeface="+mn-lt"/>
                          <a:ea typeface="+mn-ea"/>
                          <a:cs typeface="+mn-cs"/>
                        </a:rPr>
                        <a:t>NameNode</a:t>
                      </a:r>
                      <a:r>
                        <a:rPr lang="en-US" sz="1800" b="0" i="0" kern="1200" dirty="0">
                          <a:solidFill>
                            <a:schemeClr val="dk1"/>
                          </a:solidFill>
                          <a:effectLst/>
                          <a:latin typeface="+mn-lt"/>
                          <a:ea typeface="+mn-ea"/>
                          <a:cs typeface="+mn-cs"/>
                        </a:rPr>
                        <a:t> high-availability architecture has a single active </a:t>
                      </a:r>
                      <a:r>
                        <a:rPr lang="en-US" sz="1800" b="0" i="0" kern="1200" dirty="0" err="1">
                          <a:solidFill>
                            <a:schemeClr val="dk1"/>
                          </a:solidFill>
                          <a:effectLst/>
                          <a:latin typeface="+mn-lt"/>
                          <a:ea typeface="+mn-ea"/>
                          <a:cs typeface="+mn-cs"/>
                        </a:rPr>
                        <a:t>NameNode</a:t>
                      </a:r>
                      <a:r>
                        <a:rPr lang="en-US" sz="1800" b="0" i="0" kern="1200" dirty="0">
                          <a:solidFill>
                            <a:schemeClr val="dk1"/>
                          </a:solidFill>
                          <a:effectLst/>
                          <a:latin typeface="+mn-lt"/>
                          <a:ea typeface="+mn-ea"/>
                          <a:cs typeface="+mn-cs"/>
                        </a:rPr>
                        <a:t> and a single Standby </a:t>
                      </a:r>
                      <a:r>
                        <a:rPr lang="en-US" sz="1800" b="0" i="0" kern="1200" dirty="0" err="1">
                          <a:solidFill>
                            <a:schemeClr val="dk1"/>
                          </a:solidFill>
                          <a:effectLst/>
                          <a:latin typeface="+mn-lt"/>
                          <a:ea typeface="+mn-ea"/>
                          <a:cs typeface="+mn-cs"/>
                        </a:rPr>
                        <a:t>NameNode</a:t>
                      </a:r>
                      <a:endParaRPr lang="en-US" dirty="0"/>
                    </a:p>
                  </a:txBody>
                  <a:tcPr/>
                </a:tc>
                <a:tc>
                  <a:txBody>
                    <a:bodyPr/>
                    <a:lstStyle/>
                    <a:p>
                      <a:r>
                        <a:rPr lang="en-US" sz="1800" b="0" i="0" kern="1200" dirty="0">
                          <a:solidFill>
                            <a:schemeClr val="dk1"/>
                          </a:solidFill>
                          <a:effectLst/>
                          <a:latin typeface="+mn-lt"/>
                          <a:ea typeface="+mn-ea"/>
                          <a:cs typeface="+mn-cs"/>
                        </a:rPr>
                        <a:t>By replicating edits to a quorum of three </a:t>
                      </a:r>
                      <a:r>
                        <a:rPr lang="en-US" sz="1800" b="0" i="0" kern="1200" dirty="0" err="1">
                          <a:solidFill>
                            <a:schemeClr val="dk1"/>
                          </a:solidFill>
                          <a:effectLst/>
                          <a:latin typeface="+mn-lt"/>
                          <a:ea typeface="+mn-ea"/>
                          <a:cs typeface="+mn-cs"/>
                        </a:rPr>
                        <a:t>JournalNodes</a:t>
                      </a:r>
                      <a:r>
                        <a:rPr lang="en-US" sz="1800" b="0" i="0" kern="1200" dirty="0">
                          <a:solidFill>
                            <a:schemeClr val="dk1"/>
                          </a:solidFill>
                          <a:effectLst/>
                          <a:latin typeface="+mn-lt"/>
                          <a:ea typeface="+mn-ea"/>
                          <a:cs typeface="+mn-cs"/>
                        </a:rPr>
                        <a:t>, this allows users to run multiple standby </a:t>
                      </a:r>
                      <a:r>
                        <a:rPr lang="en-US" sz="1800" b="0" i="0" kern="1200" dirty="0" err="1">
                          <a:solidFill>
                            <a:schemeClr val="dk1"/>
                          </a:solidFill>
                          <a:effectLst/>
                          <a:latin typeface="+mn-lt"/>
                          <a:ea typeface="+mn-ea"/>
                          <a:cs typeface="+mn-cs"/>
                        </a:rPr>
                        <a:t>NameNodes</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308870697"/>
                  </a:ext>
                </a:extLst>
              </a:tr>
            </a:tbl>
          </a:graphicData>
        </a:graphic>
      </p:graphicFrame>
      <p:pic>
        <p:nvPicPr>
          <p:cNvPr id="4" name="Audio 3">
            <a:hlinkClick r:id="" action="ppaction://media"/>
            <a:extLst>
              <a:ext uri="{FF2B5EF4-FFF2-40B4-BE49-F238E27FC236}">
                <a16:creationId xmlns:a16="http://schemas.microsoft.com/office/drawing/2014/main" id="{119FAAF0-592A-46EB-B3FE-D71E885F16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3" name="TextBox 2">
            <a:extLst>
              <a:ext uri="{FF2B5EF4-FFF2-40B4-BE49-F238E27FC236}">
                <a16:creationId xmlns:a16="http://schemas.microsoft.com/office/drawing/2014/main" id="{34FBF804-6146-4D14-8A13-32E532B04B2B}"/>
              </a:ext>
            </a:extLst>
          </p:cNvPr>
          <p:cNvSpPr txBox="1"/>
          <p:nvPr/>
        </p:nvSpPr>
        <p:spPr>
          <a:xfrm>
            <a:off x="906087" y="3300153"/>
            <a:ext cx="10447713" cy="954107"/>
          </a:xfrm>
          <a:prstGeom prst="rect">
            <a:avLst/>
          </a:prstGeom>
          <a:noFill/>
        </p:spPr>
        <p:txBody>
          <a:bodyPr wrap="square" rtlCol="0">
            <a:spAutoFit/>
          </a:bodyPr>
          <a:lstStyle/>
          <a:p>
            <a:endParaRPr lang="en-US" sz="2800" dirty="0"/>
          </a:p>
          <a:p>
            <a:r>
              <a:rPr lang="en-US" sz="2800" dirty="0"/>
              <a:t>Now let's look in detail:</a:t>
            </a:r>
          </a:p>
        </p:txBody>
      </p:sp>
    </p:spTree>
    <p:extLst>
      <p:ext uri="{BB962C8B-B14F-4D97-AF65-F5344CB8AC3E}">
        <p14:creationId xmlns:p14="http://schemas.microsoft.com/office/powerpoint/2010/main" val="2337104830"/>
      </p:ext>
    </p:extLst>
  </p:cSld>
  <p:clrMapOvr>
    <a:masterClrMapping/>
  </p:clrMapOvr>
  <mc:AlternateContent xmlns:mc="http://schemas.openxmlformats.org/markup-compatibility/2006" xmlns:p14="http://schemas.microsoft.com/office/powerpoint/2010/main">
    <mc:Choice Requires="p14">
      <p:transition spd="slow" p14:dur="2000" advTm="95292"/>
    </mc:Choice>
    <mc:Fallback xmlns="">
      <p:transition spd="slow" advTm="95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45991" y="249864"/>
            <a:ext cx="10515600" cy="457835"/>
          </a:xfrm>
        </p:spPr>
        <p:txBody>
          <a:bodyPr>
            <a:noAutofit/>
          </a:bodyPr>
          <a:lstStyle/>
          <a:p>
            <a:r>
              <a:rPr lang="en-US" sz="2800" b="1" dirty="0"/>
              <a:t>Hadoop2 Vs Hadoop3 : Erasure Encoding</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45991" y="848518"/>
            <a:ext cx="10515600" cy="5160963"/>
          </a:xfrm>
        </p:spPr>
        <p:txBody>
          <a:bodyPr>
            <a:normAutofit/>
          </a:bodyPr>
          <a:lstStyle/>
          <a:p>
            <a:pPr lvl="1"/>
            <a:r>
              <a:rPr lang="en-US" b="1" dirty="0"/>
              <a:t>HDFS Erasure Coding </a:t>
            </a:r>
            <a:r>
              <a:rPr lang="en-US" dirty="0"/>
              <a:t>uses </a:t>
            </a:r>
            <a:r>
              <a:rPr lang="en-US" b="1" dirty="0"/>
              <a:t>RAID</a:t>
            </a:r>
            <a:r>
              <a:rPr lang="en-US" dirty="0"/>
              <a:t> (</a:t>
            </a:r>
            <a:r>
              <a:rPr lang="en-US" b="1" dirty="0"/>
              <a:t>R</a:t>
            </a:r>
            <a:r>
              <a:rPr lang="en-US" dirty="0"/>
              <a:t>edundant </a:t>
            </a:r>
            <a:r>
              <a:rPr lang="en-US" b="1" dirty="0"/>
              <a:t>A</a:t>
            </a:r>
            <a:r>
              <a:rPr lang="en-US" dirty="0"/>
              <a:t>rray of </a:t>
            </a:r>
            <a:r>
              <a:rPr lang="en-US" b="1" dirty="0"/>
              <a:t>I</a:t>
            </a:r>
            <a:r>
              <a:rPr lang="en-US" dirty="0"/>
              <a:t>nexpensive </a:t>
            </a:r>
            <a:r>
              <a:rPr lang="en-US" b="1" dirty="0"/>
              <a:t>D</a:t>
            </a:r>
            <a:r>
              <a:rPr lang="en-US" dirty="0"/>
              <a:t>isks). RAID implements EC using stripping which logically stores the data in the form of a </a:t>
            </a:r>
            <a:r>
              <a:rPr lang="en-US" b="1" dirty="0"/>
              <a:t>block</a:t>
            </a:r>
            <a:r>
              <a:rPr lang="en-US" dirty="0"/>
              <a:t> (small unit) and stores the block on the different disk. For each block (cell) there will be parity calculated and stored. This is called encoding and the error can be recovered through the parity.</a:t>
            </a:r>
          </a:p>
          <a:p>
            <a:pPr lvl="1"/>
            <a:endParaRPr lang="en-US" dirty="0"/>
          </a:p>
          <a:p>
            <a:pPr lvl="1"/>
            <a:r>
              <a:rPr lang="en-US" dirty="0"/>
              <a:t>HDFS Erasure coding extends message with redundant data for </a:t>
            </a:r>
            <a:r>
              <a:rPr lang="en-US" b="1" dirty="0"/>
              <a:t>fault tolerance</a:t>
            </a:r>
            <a:r>
              <a:rPr lang="en-US" dirty="0"/>
              <a:t>. An EC codec operates on uniformly sized data cells. The codec takes a number of data cells as input and produces parity cells as the output. This process is called Encoding. Data cells and parity cell together are called an erasure coding group. Lost data cell can be reconstructed over the remaining cells this process is called decoding.</a:t>
            </a:r>
          </a:p>
        </p:txBody>
      </p:sp>
      <p:pic>
        <p:nvPicPr>
          <p:cNvPr id="4" name="Audio 3">
            <a:hlinkClick r:id="" action="ppaction://media"/>
            <a:extLst>
              <a:ext uri="{FF2B5EF4-FFF2-40B4-BE49-F238E27FC236}">
                <a16:creationId xmlns:a16="http://schemas.microsoft.com/office/drawing/2014/main" id="{119FAAF0-592A-46EB-B3FE-D71E885F16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985176707"/>
      </p:ext>
    </p:extLst>
  </p:cSld>
  <p:clrMapOvr>
    <a:masterClrMapping/>
  </p:clrMapOvr>
  <mc:AlternateContent xmlns:mc="http://schemas.openxmlformats.org/markup-compatibility/2006" xmlns:p14="http://schemas.microsoft.com/office/powerpoint/2010/main">
    <mc:Choice Requires="p14">
      <p:transition spd="slow" p14:dur="2000" advTm="95292"/>
    </mc:Choice>
    <mc:Fallback xmlns="">
      <p:transition spd="slow" advTm="95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45991" y="249864"/>
            <a:ext cx="10515600" cy="457835"/>
          </a:xfrm>
        </p:spPr>
        <p:txBody>
          <a:bodyPr>
            <a:noAutofit/>
          </a:bodyPr>
          <a:lstStyle/>
          <a:p>
            <a:r>
              <a:rPr lang="en-US" sz="2800" b="1" dirty="0"/>
              <a:t>Hadoop2 Vs Hadoop3</a:t>
            </a:r>
          </a:p>
        </p:txBody>
      </p:sp>
      <p:pic>
        <p:nvPicPr>
          <p:cNvPr id="4" name="Audio 3">
            <a:hlinkClick r:id="" action="ppaction://media"/>
            <a:extLst>
              <a:ext uri="{FF2B5EF4-FFF2-40B4-BE49-F238E27FC236}">
                <a16:creationId xmlns:a16="http://schemas.microsoft.com/office/drawing/2014/main" id="{119FAAF0-592A-46EB-B3FE-D71E885F16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pic>
        <p:nvPicPr>
          <p:cNvPr id="5" name="Picture 4">
            <a:extLst>
              <a:ext uri="{FF2B5EF4-FFF2-40B4-BE49-F238E27FC236}">
                <a16:creationId xmlns:a16="http://schemas.microsoft.com/office/drawing/2014/main" id="{789D6A12-8B7B-448B-B95A-48B496504031}"/>
              </a:ext>
            </a:extLst>
          </p:cNvPr>
          <p:cNvPicPr>
            <a:picLocks noChangeAspect="1"/>
          </p:cNvPicPr>
          <p:nvPr/>
        </p:nvPicPr>
        <p:blipFill>
          <a:blip r:embed="rId5"/>
          <a:stretch>
            <a:fillRect/>
          </a:stretch>
        </p:blipFill>
        <p:spPr>
          <a:xfrm>
            <a:off x="745991" y="848518"/>
            <a:ext cx="3695700" cy="2057400"/>
          </a:xfrm>
          <a:prstGeom prst="rect">
            <a:avLst/>
          </a:prstGeom>
        </p:spPr>
      </p:pic>
      <p:pic>
        <p:nvPicPr>
          <p:cNvPr id="6" name="Picture 5">
            <a:extLst>
              <a:ext uri="{FF2B5EF4-FFF2-40B4-BE49-F238E27FC236}">
                <a16:creationId xmlns:a16="http://schemas.microsoft.com/office/drawing/2014/main" id="{90AE514B-57BB-4D85-B5F2-F2C451573137}"/>
              </a:ext>
            </a:extLst>
          </p:cNvPr>
          <p:cNvPicPr>
            <a:picLocks noChangeAspect="1"/>
          </p:cNvPicPr>
          <p:nvPr/>
        </p:nvPicPr>
        <p:blipFill>
          <a:blip r:embed="rId6"/>
          <a:stretch>
            <a:fillRect/>
          </a:stretch>
        </p:blipFill>
        <p:spPr>
          <a:xfrm>
            <a:off x="5748799" y="848518"/>
            <a:ext cx="3467100" cy="1924050"/>
          </a:xfrm>
          <a:prstGeom prst="rect">
            <a:avLst/>
          </a:prstGeom>
        </p:spPr>
      </p:pic>
    </p:spTree>
    <p:extLst>
      <p:ext uri="{BB962C8B-B14F-4D97-AF65-F5344CB8AC3E}">
        <p14:creationId xmlns:p14="http://schemas.microsoft.com/office/powerpoint/2010/main" val="295088391"/>
      </p:ext>
    </p:extLst>
  </p:cSld>
  <p:clrMapOvr>
    <a:masterClrMapping/>
  </p:clrMapOvr>
  <mc:AlternateContent xmlns:mc="http://schemas.openxmlformats.org/markup-compatibility/2006" xmlns:p14="http://schemas.microsoft.com/office/powerpoint/2010/main">
    <mc:Choice Requires="p14">
      <p:transition spd="slow" p14:dur="2000" advTm="95292"/>
    </mc:Choice>
    <mc:Fallback xmlns="">
      <p:transition spd="slow" advTm="95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45991" y="249864"/>
            <a:ext cx="10515600" cy="457835"/>
          </a:xfrm>
        </p:spPr>
        <p:txBody>
          <a:bodyPr>
            <a:noAutofit/>
          </a:bodyPr>
          <a:lstStyle/>
          <a:p>
            <a:r>
              <a:rPr lang="en-US" sz="2800" b="1" dirty="0"/>
              <a:t>Hadoop2 Vs Hadoop3</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45991" y="848518"/>
            <a:ext cx="10515600" cy="5160963"/>
          </a:xfrm>
        </p:spPr>
        <p:txBody>
          <a:bodyPr>
            <a:normAutofit lnSpcReduction="10000"/>
          </a:bodyPr>
          <a:lstStyle/>
          <a:p>
            <a:r>
              <a:rPr lang="en-US" dirty="0"/>
              <a:t>Generally, in storage systems, Erasure Coding is mostly used in </a:t>
            </a:r>
            <a:r>
              <a:rPr lang="en-US" b="1" i="1" dirty="0"/>
              <a:t>Redundant Array of Inexpensive Disks (</a:t>
            </a:r>
            <a:r>
              <a:rPr lang="en-US" b="1" i="1"/>
              <a:t>RAID)</a:t>
            </a:r>
            <a:r>
              <a:rPr lang="en-US"/>
              <a:t>.</a:t>
            </a:r>
          </a:p>
          <a:p>
            <a:pPr marL="0" indent="0">
              <a:buNone/>
            </a:pPr>
            <a:endParaRPr lang="en-US" dirty="0"/>
          </a:p>
          <a:p>
            <a:r>
              <a:rPr lang="en-US" dirty="0"/>
              <a:t>As you can see in the above image, RAID implements EC through </a:t>
            </a:r>
            <a:r>
              <a:rPr lang="en-US" b="1" i="1" dirty="0"/>
              <a:t>striping</a:t>
            </a:r>
            <a:r>
              <a:rPr lang="en-US" dirty="0"/>
              <a:t>, in which the logically sequential data (such as a file) is divided into smaller units (such as bit, byte, or block) and stores consecutive units on different disks.</a:t>
            </a:r>
          </a:p>
          <a:p>
            <a:endParaRPr lang="en-US" dirty="0"/>
          </a:p>
          <a:p>
            <a:r>
              <a:rPr lang="en-US" dirty="0"/>
              <a:t>Then for each stripe of original data cells, a certain number of </a:t>
            </a:r>
            <a:r>
              <a:rPr lang="en-US" b="1" i="1" dirty="0"/>
              <a:t>parity cells</a:t>
            </a:r>
            <a:r>
              <a:rPr lang="en-US" dirty="0"/>
              <a:t> are calculated and stored. This process is called </a:t>
            </a:r>
            <a:r>
              <a:rPr lang="en-US" b="1" i="1" dirty="0"/>
              <a:t>encoding</a:t>
            </a:r>
            <a:r>
              <a:rPr lang="en-US" dirty="0"/>
              <a:t>. </a:t>
            </a:r>
            <a:r>
              <a:rPr lang="en-US" i="1" dirty="0"/>
              <a:t>The error on any striping cell can be recovered through decoding calculation based on surviving data cells and parity cells</a:t>
            </a:r>
            <a:r>
              <a:rPr lang="en-US" dirty="0"/>
              <a:t>.</a:t>
            </a:r>
          </a:p>
          <a:p>
            <a:pPr marL="457200" lvl="1" indent="0">
              <a:buNone/>
            </a:pPr>
            <a:endParaRPr lang="en-US" dirty="0"/>
          </a:p>
        </p:txBody>
      </p:sp>
      <p:pic>
        <p:nvPicPr>
          <p:cNvPr id="4" name="Audio 3">
            <a:hlinkClick r:id="" action="ppaction://media"/>
            <a:extLst>
              <a:ext uri="{FF2B5EF4-FFF2-40B4-BE49-F238E27FC236}">
                <a16:creationId xmlns:a16="http://schemas.microsoft.com/office/drawing/2014/main" id="{119FAAF0-592A-46EB-B3FE-D71E885F16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4120661327"/>
      </p:ext>
    </p:extLst>
  </p:cSld>
  <p:clrMapOvr>
    <a:masterClrMapping/>
  </p:clrMapOvr>
  <mc:AlternateContent xmlns:mc="http://schemas.openxmlformats.org/markup-compatibility/2006" xmlns:p14="http://schemas.microsoft.com/office/powerpoint/2010/main">
    <mc:Choice Requires="p14">
      <p:transition spd="slow" p14:dur="2000" advTm="95292"/>
    </mc:Choice>
    <mc:Fallback xmlns="">
      <p:transition spd="slow" advTm="95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45991" y="249864"/>
            <a:ext cx="10515600" cy="457835"/>
          </a:xfrm>
        </p:spPr>
        <p:txBody>
          <a:bodyPr>
            <a:noAutofit/>
          </a:bodyPr>
          <a:lstStyle/>
          <a:p>
            <a:r>
              <a:rPr lang="en-US" sz="2800" b="1" dirty="0"/>
              <a:t>Hadoop2 Vs Hadoop3</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45991" y="848518"/>
            <a:ext cx="10515600" cy="5160963"/>
          </a:xfrm>
        </p:spPr>
        <p:txBody>
          <a:bodyPr>
            <a:normAutofit/>
          </a:bodyPr>
          <a:lstStyle/>
          <a:p>
            <a:pPr marL="457200" lvl="1" indent="0">
              <a:buNone/>
            </a:pPr>
            <a:endParaRPr lang="en-US" dirty="0"/>
          </a:p>
        </p:txBody>
      </p:sp>
      <p:pic>
        <p:nvPicPr>
          <p:cNvPr id="4" name="Audio 3">
            <a:hlinkClick r:id="" action="ppaction://media"/>
            <a:extLst>
              <a:ext uri="{FF2B5EF4-FFF2-40B4-BE49-F238E27FC236}">
                <a16:creationId xmlns:a16="http://schemas.microsoft.com/office/drawing/2014/main" id="{119FAAF0-592A-46EB-B3FE-D71E885F16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051262579"/>
      </p:ext>
    </p:extLst>
  </p:cSld>
  <p:clrMapOvr>
    <a:masterClrMapping/>
  </p:clrMapOvr>
  <mc:AlternateContent xmlns:mc="http://schemas.openxmlformats.org/markup-compatibility/2006" xmlns:p14="http://schemas.microsoft.com/office/powerpoint/2010/main">
    <mc:Choice Requires="p14">
      <p:transition spd="slow" p14:dur="2000" advTm="95292"/>
    </mc:Choice>
    <mc:Fallback xmlns="">
      <p:transition spd="slow" advTm="95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45991" y="249864"/>
            <a:ext cx="10515600" cy="457835"/>
          </a:xfrm>
        </p:spPr>
        <p:txBody>
          <a:bodyPr>
            <a:noAutofit/>
          </a:bodyPr>
          <a:lstStyle/>
          <a:p>
            <a:r>
              <a:rPr lang="en-US" sz="2800" b="1" dirty="0"/>
              <a:t>Hadoop2 Vs Hadoop3</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45991" y="848518"/>
            <a:ext cx="10515600" cy="5160963"/>
          </a:xfrm>
        </p:spPr>
        <p:txBody>
          <a:bodyPr>
            <a:normAutofit/>
          </a:bodyPr>
          <a:lstStyle/>
          <a:p>
            <a:pPr marL="457200" lvl="1" indent="0">
              <a:buNone/>
            </a:pPr>
            <a:endParaRPr lang="en-US" dirty="0"/>
          </a:p>
        </p:txBody>
      </p:sp>
      <p:pic>
        <p:nvPicPr>
          <p:cNvPr id="4" name="Audio 3">
            <a:hlinkClick r:id="" action="ppaction://media"/>
            <a:extLst>
              <a:ext uri="{FF2B5EF4-FFF2-40B4-BE49-F238E27FC236}">
                <a16:creationId xmlns:a16="http://schemas.microsoft.com/office/drawing/2014/main" id="{119FAAF0-592A-46EB-B3FE-D71E885F16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39410278"/>
      </p:ext>
    </p:extLst>
  </p:cSld>
  <p:clrMapOvr>
    <a:masterClrMapping/>
  </p:clrMapOvr>
  <mc:AlternateContent xmlns:mc="http://schemas.openxmlformats.org/markup-compatibility/2006" xmlns:p14="http://schemas.microsoft.com/office/powerpoint/2010/main">
    <mc:Choice Requires="p14">
      <p:transition spd="slow" p14:dur="2000" advTm="95292"/>
    </mc:Choice>
    <mc:Fallback xmlns="">
      <p:transition spd="slow" advTm="95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2083</TotalTime>
  <Words>271</Words>
  <Application>Microsoft Office PowerPoint</Application>
  <PresentationFormat>Widescreen</PresentationFormat>
  <Paragraphs>64</Paragraphs>
  <Slides>10</Slides>
  <Notes>0</Notes>
  <HiddenSlides>0</HiddenSlides>
  <MMClips>10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Hadoop Tutorial</vt:lpstr>
      <vt:lpstr>Hadoop2 Vs Hadoop3</vt:lpstr>
      <vt:lpstr>Hadoop2 Vs Hadoop3</vt:lpstr>
      <vt:lpstr>Hadoop2 Vs Hadoop3</vt:lpstr>
      <vt:lpstr>Hadoop2 Vs Hadoop3 : Erasure Encoding</vt:lpstr>
      <vt:lpstr>Hadoop2 Vs Hadoop3</vt:lpstr>
      <vt:lpstr>Hadoop2 Vs Hadoop3</vt:lpstr>
      <vt:lpstr>Hadoop2 Vs Hadoop3</vt:lpstr>
      <vt:lpstr>Hadoop2 Vs Hadoop3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Tutorial</dc:title>
  <dc:creator>Viresh Kumar</dc:creator>
  <cp:lastModifiedBy>Viresh Kumar</cp:lastModifiedBy>
  <cp:revision>80</cp:revision>
  <dcterms:created xsi:type="dcterms:W3CDTF">2019-01-15T16:07:23Z</dcterms:created>
  <dcterms:modified xsi:type="dcterms:W3CDTF">2019-02-06T17:22:20Z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2019-01-15T16:09:44.3895198Z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