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0" r:id="rId3"/>
    <p:sldId id="281" r:id="rId4"/>
    <p:sldId id="284" r:id="rId5"/>
    <p:sldId id="282" r:id="rId6"/>
    <p:sldId id="288" r:id="rId7"/>
    <p:sldId id="289" r:id="rId8"/>
    <p:sldId id="286" r:id="rId9"/>
    <p:sldId id="26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C0AB-B8EB-4B58-A392-308D18F3813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517-CCD3-4875-8F40-45147D99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DC517-CCD3-4875-8F40-45147D991E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-flair.training/blogs/data-blocks-hdfs-hadoop-distributed-file-syste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Hadoop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4E856"/>
                </a:solidFill>
              </a:rPr>
              <a:t>Hadoop HDFS Read and Write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4092BC-5D01-499B-88B1-82EF183C82B2}"/>
              </a:ext>
            </a:extLst>
          </p:cNvPr>
          <p:cNvSpPr/>
          <p:nvPr/>
        </p:nvSpPr>
        <p:spPr>
          <a:xfrm>
            <a:off x="538480" y="640080"/>
            <a:ext cx="4861560" cy="2987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Client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F6CE4C-8EC3-43A4-9AE7-A80857C92479}"/>
              </a:ext>
            </a:extLst>
          </p:cNvPr>
          <p:cNvSpPr/>
          <p:nvPr/>
        </p:nvSpPr>
        <p:spPr>
          <a:xfrm>
            <a:off x="8534400" y="640080"/>
            <a:ext cx="3119120" cy="20929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NameNode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C7F4D9-A215-4465-8E6B-1D8A7C6B883F}"/>
              </a:ext>
            </a:extLst>
          </p:cNvPr>
          <p:cNvSpPr/>
          <p:nvPr/>
        </p:nvSpPr>
        <p:spPr>
          <a:xfrm>
            <a:off x="3611880" y="4635202"/>
            <a:ext cx="6725920" cy="20929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			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F2FD3E-1FBA-4152-AA8B-18BD3955BF00}"/>
              </a:ext>
            </a:extLst>
          </p:cNvPr>
          <p:cNvSpPr/>
          <p:nvPr/>
        </p:nvSpPr>
        <p:spPr>
          <a:xfrm>
            <a:off x="4145280" y="4851400"/>
            <a:ext cx="1351280" cy="16154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E5F5FF-DB32-4CCB-91C6-EA5EB637B58A}"/>
              </a:ext>
            </a:extLst>
          </p:cNvPr>
          <p:cNvSpPr/>
          <p:nvPr/>
        </p:nvSpPr>
        <p:spPr>
          <a:xfrm>
            <a:off x="6471920" y="4836160"/>
            <a:ext cx="1351280" cy="16154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FE879A-D04A-48FA-BD2A-A04844188B62}"/>
              </a:ext>
            </a:extLst>
          </p:cNvPr>
          <p:cNvSpPr/>
          <p:nvPr/>
        </p:nvSpPr>
        <p:spPr>
          <a:xfrm>
            <a:off x="8839200" y="4826000"/>
            <a:ext cx="1351280" cy="16154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96DF71-57C0-4901-96E4-50220DF923A6}"/>
              </a:ext>
            </a:extLst>
          </p:cNvPr>
          <p:cNvSpPr/>
          <p:nvPr/>
        </p:nvSpPr>
        <p:spPr>
          <a:xfrm>
            <a:off x="701040" y="782320"/>
            <a:ext cx="4511040" cy="2377440"/>
          </a:xfrm>
          <a:prstGeom prst="roundRect">
            <a:avLst/>
          </a:prstGeom>
          <a:solidFill>
            <a:srgbClr val="C39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Client JVM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22701-4E96-4DDA-8EF7-24D20BE65BF2}"/>
              </a:ext>
            </a:extLst>
          </p:cNvPr>
          <p:cNvSpPr txBox="1"/>
          <p:nvPr/>
        </p:nvSpPr>
        <p:spPr>
          <a:xfrm>
            <a:off x="883920" y="1351280"/>
            <a:ext cx="75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HDFS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E14D4-D89F-40A4-9A22-909E66187338}"/>
              </a:ext>
            </a:extLst>
          </p:cNvPr>
          <p:cNvSpPr txBox="1"/>
          <p:nvPr/>
        </p:nvSpPr>
        <p:spPr>
          <a:xfrm>
            <a:off x="3271520" y="1814731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     </a:t>
            </a:r>
            <a:r>
              <a:rPr lang="en-US" dirty="0" err="1">
                <a:highlight>
                  <a:srgbClr val="00FFFF"/>
                </a:highlight>
              </a:rPr>
              <a:t>FSData</a:t>
            </a:r>
            <a:r>
              <a:rPr lang="en-US" dirty="0">
                <a:highlight>
                  <a:srgbClr val="00FFFF"/>
                </a:highlight>
              </a:rPr>
              <a:t>      Input Stream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E4F5C-9A43-46A2-909F-6AFDB19E7B93}"/>
              </a:ext>
            </a:extLst>
          </p:cNvPr>
          <p:cNvSpPr txBox="1"/>
          <p:nvPr/>
        </p:nvSpPr>
        <p:spPr>
          <a:xfrm>
            <a:off x="3271520" y="955040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Distributed File  System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0460D-6654-4862-AE66-25D7B5FFC16E}"/>
              </a:ext>
            </a:extLst>
          </p:cNvPr>
          <p:cNvSpPr txBox="1"/>
          <p:nvPr/>
        </p:nvSpPr>
        <p:spPr>
          <a:xfrm>
            <a:off x="9215120" y="971451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ighlight>
                  <a:srgbClr val="00FF00"/>
                </a:highlight>
              </a:rPr>
              <a:t>NameNode</a:t>
            </a:r>
            <a:endParaRPr lang="en-US" sz="2800" dirty="0">
              <a:highlight>
                <a:srgbClr val="00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F87F80-56EB-40CF-BBA9-6A8BDA9B0976}"/>
              </a:ext>
            </a:extLst>
          </p:cNvPr>
          <p:cNvCxnSpPr>
            <a:cxnSpLocks/>
          </p:cNvCxnSpPr>
          <p:nvPr/>
        </p:nvCxnSpPr>
        <p:spPr>
          <a:xfrm flipV="1">
            <a:off x="1635760" y="1185214"/>
            <a:ext cx="1635760" cy="39934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A60BA3-76D9-4C01-BDBE-F6FA14613B1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572000" y="1233061"/>
            <a:ext cx="4643120" cy="4514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3CDA8-68CE-427E-BCF1-26B2100E1E03}"/>
              </a:ext>
            </a:extLst>
          </p:cNvPr>
          <p:cNvCxnSpPr>
            <a:endCxn id="15" idx="1"/>
          </p:cNvCxnSpPr>
          <p:nvPr/>
        </p:nvCxnSpPr>
        <p:spPr>
          <a:xfrm>
            <a:off x="1635760" y="1677551"/>
            <a:ext cx="1635760" cy="46034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A4D03-51BC-48A7-B284-43632048B48D}"/>
              </a:ext>
            </a:extLst>
          </p:cNvPr>
          <p:cNvSpPr txBox="1"/>
          <p:nvPr/>
        </p:nvSpPr>
        <p:spPr>
          <a:xfrm>
            <a:off x="1950720" y="116840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1. Open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4C54E-A7B2-4FC9-85B7-40747DEB2223}"/>
              </a:ext>
            </a:extLst>
          </p:cNvPr>
          <p:cNvSpPr txBox="1"/>
          <p:nvPr/>
        </p:nvSpPr>
        <p:spPr>
          <a:xfrm>
            <a:off x="5963920" y="820112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2. Get Block Location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CD4459-4FE3-443D-94B4-1A1FF10C0B6A}"/>
              </a:ext>
            </a:extLst>
          </p:cNvPr>
          <p:cNvCxnSpPr>
            <a:cxnSpLocks/>
          </p:cNvCxnSpPr>
          <p:nvPr/>
        </p:nvCxnSpPr>
        <p:spPr>
          <a:xfrm>
            <a:off x="1635760" y="1997611"/>
            <a:ext cx="1635760" cy="40132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65F76E-D123-4E30-A52A-7C278C14BDC7}"/>
              </a:ext>
            </a:extLst>
          </p:cNvPr>
          <p:cNvSpPr txBox="1"/>
          <p:nvPr/>
        </p:nvSpPr>
        <p:spPr>
          <a:xfrm>
            <a:off x="1986280" y="2229654"/>
            <a:ext cx="93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6. Close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66E530-29CA-4978-86EC-B58776E3DA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77640" y="2461062"/>
            <a:ext cx="594360" cy="24462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B6AEC9-9BAB-4F94-8B9D-58417B70F472}"/>
              </a:ext>
            </a:extLst>
          </p:cNvPr>
          <p:cNvSpPr txBox="1"/>
          <p:nvPr/>
        </p:nvSpPr>
        <p:spPr>
          <a:xfrm>
            <a:off x="1971040" y="1747119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808000"/>
                </a:highlight>
              </a:rPr>
              <a:t>3. Read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F239D3-433E-4C96-AC27-4B8FBDF6A61B}"/>
              </a:ext>
            </a:extLst>
          </p:cNvPr>
          <p:cNvSpPr txBox="1"/>
          <p:nvPr/>
        </p:nvSpPr>
        <p:spPr>
          <a:xfrm>
            <a:off x="3611880" y="4184707"/>
            <a:ext cx="154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4. Read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0CB3D-C559-4328-B475-88CC163BDF56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3977640" y="2461062"/>
            <a:ext cx="5537200" cy="2364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2F6C15-C58B-417D-8FBE-9AC598C41239}"/>
              </a:ext>
            </a:extLst>
          </p:cNvPr>
          <p:cNvSpPr txBox="1"/>
          <p:nvPr/>
        </p:nvSpPr>
        <p:spPr>
          <a:xfrm>
            <a:off x="6959600" y="4184707"/>
            <a:ext cx="154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5. Read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6FF6BBA-6964-4438-9359-D668EDC01AB0}"/>
              </a:ext>
            </a:extLst>
          </p:cNvPr>
          <p:cNvSpPr txBox="1">
            <a:spLocks/>
          </p:cNvSpPr>
          <p:nvPr/>
        </p:nvSpPr>
        <p:spPr>
          <a:xfrm>
            <a:off x="1755922" y="-24229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highlight>
                  <a:srgbClr val="C397D5"/>
                </a:highlight>
              </a:rPr>
              <a:t>Hadoop Tutorial : Read and Write Operations</a:t>
            </a:r>
          </a:p>
        </p:txBody>
      </p:sp>
    </p:spTree>
    <p:extLst>
      <p:ext uri="{BB962C8B-B14F-4D97-AF65-F5344CB8AC3E}">
        <p14:creationId xmlns:p14="http://schemas.microsoft.com/office/powerpoint/2010/main" val="6543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Reads/Writes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HDFS</a:t>
            </a:r>
            <a:r>
              <a:rPr lang="en-US" dirty="0"/>
              <a:t> follow </a:t>
            </a:r>
            <a:r>
              <a:rPr lang="en-US" b="1" i="1" dirty="0"/>
              <a:t>Write once Read many</a:t>
            </a:r>
            <a:r>
              <a:rPr lang="en-US" b="1" dirty="0"/>
              <a:t> </a:t>
            </a:r>
            <a:r>
              <a:rPr lang="en-US" dirty="0"/>
              <a:t>models.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That means files already stored in HDFS, </a:t>
            </a:r>
            <a:r>
              <a:rPr lang="en-US" b="1" dirty="0">
                <a:highlight>
                  <a:srgbClr val="00FFFF"/>
                </a:highlight>
              </a:rPr>
              <a:t>can not</a:t>
            </a:r>
            <a:r>
              <a:rPr lang="en-US" b="1" dirty="0"/>
              <a:t> </a:t>
            </a:r>
            <a:r>
              <a:rPr lang="en-US" dirty="0"/>
              <a:t>be edited.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But we can append into the existing file data by reopening the file.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Read-Write operation client first, interact with the </a:t>
            </a:r>
            <a:r>
              <a:rPr lang="en-US" b="1" dirty="0" err="1">
                <a:highlight>
                  <a:srgbClr val="00FFFF"/>
                </a:highlight>
              </a:rPr>
              <a:t>NameNode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highlight>
                  <a:srgbClr val="00FFFF"/>
                </a:highlight>
              </a:rPr>
              <a:t>NameNode</a:t>
            </a:r>
            <a:r>
              <a:rPr lang="en-US" dirty="0"/>
              <a:t> provides privileges and other metadata information so, the client can easily read and write data blocks into/from the respective </a:t>
            </a:r>
            <a:r>
              <a:rPr lang="en-US" b="1" dirty="0" err="1">
                <a:highlight>
                  <a:srgbClr val="00FFFF"/>
                </a:highlight>
              </a:rPr>
              <a:t>DataNodes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Now let’s see in details how client interacts with master and slave nodes in HDFS data read operation.</a:t>
            </a:r>
          </a:p>
        </p:txBody>
      </p:sp>
    </p:spTree>
    <p:extLst>
      <p:ext uri="{BB962C8B-B14F-4D97-AF65-F5344CB8AC3E}">
        <p14:creationId xmlns:p14="http://schemas.microsoft.com/office/powerpoint/2010/main" val="233056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To </a:t>
            </a:r>
            <a:r>
              <a:rPr lang="en-US" b="1" dirty="0"/>
              <a:t>Read a file in HDFS</a:t>
            </a:r>
            <a:r>
              <a:rPr lang="en-US" dirty="0"/>
              <a:t>, a client needs to interact with master i.e. </a:t>
            </a:r>
            <a:r>
              <a:rPr lang="en-US" b="1" dirty="0" err="1"/>
              <a:t>namenode</a:t>
            </a:r>
            <a:r>
              <a:rPr lang="en-US" b="1" dirty="0"/>
              <a:t> </a:t>
            </a:r>
            <a:r>
              <a:rPr lang="en-US" dirty="0"/>
              <a:t>(master).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Now </a:t>
            </a:r>
            <a:r>
              <a:rPr lang="en-US" dirty="0" err="1"/>
              <a:t>namenode</a:t>
            </a:r>
            <a:r>
              <a:rPr lang="en-US" dirty="0"/>
              <a:t> checks for required privileges, if the client has sufficient privileges then </a:t>
            </a:r>
            <a:r>
              <a:rPr lang="en-US" dirty="0" err="1"/>
              <a:t>namenode</a:t>
            </a:r>
            <a:r>
              <a:rPr lang="en-US" dirty="0"/>
              <a:t> provides the address of the slaves where a file is stored.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Client</a:t>
            </a:r>
            <a:r>
              <a:rPr lang="en-US" dirty="0"/>
              <a:t> will interact directly with the respective </a:t>
            </a:r>
            <a:r>
              <a:rPr lang="en-US" dirty="0" err="1"/>
              <a:t>datanodes</a:t>
            </a:r>
            <a:r>
              <a:rPr lang="en-US" dirty="0"/>
              <a:t> to read the data blocks.</a:t>
            </a:r>
          </a:p>
        </p:txBody>
      </p:sp>
    </p:spTree>
    <p:extLst>
      <p:ext uri="{BB962C8B-B14F-4D97-AF65-F5344CB8AC3E}">
        <p14:creationId xmlns:p14="http://schemas.microsoft.com/office/powerpoint/2010/main" val="190615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4092BC-5D01-499B-88B1-82EF183C82B2}"/>
              </a:ext>
            </a:extLst>
          </p:cNvPr>
          <p:cNvSpPr/>
          <p:nvPr/>
        </p:nvSpPr>
        <p:spPr>
          <a:xfrm>
            <a:off x="538480" y="528320"/>
            <a:ext cx="4861560" cy="2987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Client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F6CE4C-8EC3-43A4-9AE7-A80857C92479}"/>
              </a:ext>
            </a:extLst>
          </p:cNvPr>
          <p:cNvSpPr/>
          <p:nvPr/>
        </p:nvSpPr>
        <p:spPr>
          <a:xfrm>
            <a:off x="8534400" y="528320"/>
            <a:ext cx="3119120" cy="20929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NameNode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C7F4D9-A215-4465-8E6B-1D8A7C6B883F}"/>
              </a:ext>
            </a:extLst>
          </p:cNvPr>
          <p:cNvSpPr/>
          <p:nvPr/>
        </p:nvSpPr>
        <p:spPr>
          <a:xfrm>
            <a:off x="3611880" y="4523442"/>
            <a:ext cx="6725920" cy="20929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			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F2FD3E-1FBA-4152-AA8B-18BD3955BF00}"/>
              </a:ext>
            </a:extLst>
          </p:cNvPr>
          <p:cNvSpPr/>
          <p:nvPr/>
        </p:nvSpPr>
        <p:spPr>
          <a:xfrm>
            <a:off x="4145280" y="4739640"/>
            <a:ext cx="1351280" cy="16154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E5F5FF-DB32-4CCB-91C6-EA5EB637B58A}"/>
              </a:ext>
            </a:extLst>
          </p:cNvPr>
          <p:cNvSpPr/>
          <p:nvPr/>
        </p:nvSpPr>
        <p:spPr>
          <a:xfrm>
            <a:off x="6471920" y="4724400"/>
            <a:ext cx="1351280" cy="16154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FE879A-D04A-48FA-BD2A-A04844188B62}"/>
              </a:ext>
            </a:extLst>
          </p:cNvPr>
          <p:cNvSpPr/>
          <p:nvPr/>
        </p:nvSpPr>
        <p:spPr>
          <a:xfrm>
            <a:off x="8839200" y="4714240"/>
            <a:ext cx="1351280" cy="16154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96DF71-57C0-4901-96E4-50220DF923A6}"/>
              </a:ext>
            </a:extLst>
          </p:cNvPr>
          <p:cNvSpPr/>
          <p:nvPr/>
        </p:nvSpPr>
        <p:spPr>
          <a:xfrm>
            <a:off x="701040" y="670560"/>
            <a:ext cx="4511040" cy="2377440"/>
          </a:xfrm>
          <a:prstGeom prst="roundRect">
            <a:avLst/>
          </a:prstGeom>
          <a:solidFill>
            <a:srgbClr val="C39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Client JVM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22701-4E96-4DDA-8EF7-24D20BE65BF2}"/>
              </a:ext>
            </a:extLst>
          </p:cNvPr>
          <p:cNvSpPr txBox="1"/>
          <p:nvPr/>
        </p:nvSpPr>
        <p:spPr>
          <a:xfrm>
            <a:off x="883920" y="1239520"/>
            <a:ext cx="75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HDFS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E14D4-D89F-40A4-9A22-909E66187338}"/>
              </a:ext>
            </a:extLst>
          </p:cNvPr>
          <p:cNvSpPr txBox="1"/>
          <p:nvPr/>
        </p:nvSpPr>
        <p:spPr>
          <a:xfrm>
            <a:off x="3271520" y="1702971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     </a:t>
            </a:r>
            <a:r>
              <a:rPr lang="en-US" dirty="0" err="1">
                <a:highlight>
                  <a:srgbClr val="00FFFF"/>
                </a:highlight>
              </a:rPr>
              <a:t>FSData</a:t>
            </a:r>
            <a:r>
              <a:rPr lang="en-US" dirty="0">
                <a:highlight>
                  <a:srgbClr val="00FFFF"/>
                </a:highlight>
              </a:rPr>
              <a:t>      Input Stream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E4F5C-9A43-46A2-909F-6AFDB19E7B93}"/>
              </a:ext>
            </a:extLst>
          </p:cNvPr>
          <p:cNvSpPr txBox="1"/>
          <p:nvPr/>
        </p:nvSpPr>
        <p:spPr>
          <a:xfrm>
            <a:off x="3271520" y="843280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Distributed File  System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0460D-6654-4862-AE66-25D7B5FFC16E}"/>
              </a:ext>
            </a:extLst>
          </p:cNvPr>
          <p:cNvSpPr txBox="1"/>
          <p:nvPr/>
        </p:nvSpPr>
        <p:spPr>
          <a:xfrm>
            <a:off x="9215120" y="859691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ighlight>
                  <a:srgbClr val="00FF00"/>
                </a:highlight>
              </a:rPr>
              <a:t>NameNode</a:t>
            </a:r>
            <a:endParaRPr lang="en-US" sz="2800" dirty="0">
              <a:highlight>
                <a:srgbClr val="00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F87F80-56EB-40CF-BBA9-6A8BDA9B0976}"/>
              </a:ext>
            </a:extLst>
          </p:cNvPr>
          <p:cNvCxnSpPr>
            <a:cxnSpLocks/>
          </p:cNvCxnSpPr>
          <p:nvPr/>
        </p:nvCxnSpPr>
        <p:spPr>
          <a:xfrm flipV="1">
            <a:off x="1635760" y="1073454"/>
            <a:ext cx="1635760" cy="39934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A60BA3-76D9-4C01-BDBE-F6FA14613B1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572000" y="1121301"/>
            <a:ext cx="4643120" cy="4514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3CDA8-68CE-427E-BCF1-26B2100E1E03}"/>
              </a:ext>
            </a:extLst>
          </p:cNvPr>
          <p:cNvCxnSpPr>
            <a:endCxn id="15" idx="1"/>
          </p:cNvCxnSpPr>
          <p:nvPr/>
        </p:nvCxnSpPr>
        <p:spPr>
          <a:xfrm>
            <a:off x="1635760" y="1565791"/>
            <a:ext cx="1635760" cy="46034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A4D03-51BC-48A7-B284-43632048B48D}"/>
              </a:ext>
            </a:extLst>
          </p:cNvPr>
          <p:cNvSpPr txBox="1"/>
          <p:nvPr/>
        </p:nvSpPr>
        <p:spPr>
          <a:xfrm>
            <a:off x="1950720" y="105664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1. Open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4C54E-A7B2-4FC9-85B7-40747DEB2223}"/>
              </a:ext>
            </a:extLst>
          </p:cNvPr>
          <p:cNvSpPr txBox="1"/>
          <p:nvPr/>
        </p:nvSpPr>
        <p:spPr>
          <a:xfrm>
            <a:off x="5963920" y="708352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2. Get Block Location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CD4459-4FE3-443D-94B4-1A1FF10C0B6A}"/>
              </a:ext>
            </a:extLst>
          </p:cNvPr>
          <p:cNvCxnSpPr>
            <a:cxnSpLocks/>
          </p:cNvCxnSpPr>
          <p:nvPr/>
        </p:nvCxnSpPr>
        <p:spPr>
          <a:xfrm>
            <a:off x="1635760" y="1885851"/>
            <a:ext cx="1635760" cy="40132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65F76E-D123-4E30-A52A-7C278C14BDC7}"/>
              </a:ext>
            </a:extLst>
          </p:cNvPr>
          <p:cNvSpPr txBox="1"/>
          <p:nvPr/>
        </p:nvSpPr>
        <p:spPr>
          <a:xfrm>
            <a:off x="1986280" y="2117894"/>
            <a:ext cx="93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6. Close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66E530-29CA-4978-86EC-B58776E3DA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77640" y="2349302"/>
            <a:ext cx="594360" cy="24462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B6AEC9-9BAB-4F94-8B9D-58417B70F472}"/>
              </a:ext>
            </a:extLst>
          </p:cNvPr>
          <p:cNvSpPr txBox="1"/>
          <p:nvPr/>
        </p:nvSpPr>
        <p:spPr>
          <a:xfrm>
            <a:off x="1971040" y="1635359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808000"/>
                </a:highlight>
              </a:rPr>
              <a:t>3. Read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F239D3-433E-4C96-AC27-4B8FBDF6A61B}"/>
              </a:ext>
            </a:extLst>
          </p:cNvPr>
          <p:cNvSpPr txBox="1"/>
          <p:nvPr/>
        </p:nvSpPr>
        <p:spPr>
          <a:xfrm>
            <a:off x="3611880" y="4072947"/>
            <a:ext cx="154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4. Read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0CB3D-C559-4328-B475-88CC163BDF56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3977640" y="2349302"/>
            <a:ext cx="5537200" cy="2364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2F6C15-C58B-417D-8FBE-9AC598C41239}"/>
              </a:ext>
            </a:extLst>
          </p:cNvPr>
          <p:cNvSpPr txBox="1"/>
          <p:nvPr/>
        </p:nvSpPr>
        <p:spPr>
          <a:xfrm>
            <a:off x="6959600" y="4072947"/>
            <a:ext cx="154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highlight>
                  <a:srgbClr val="808000"/>
                </a:highlight>
              </a:defRPr>
            </a:lvl1pPr>
          </a:lstStyle>
          <a:p>
            <a:r>
              <a:rPr lang="en-US" dirty="0"/>
              <a:t>5. Read</a:t>
            </a:r>
          </a:p>
        </p:txBody>
      </p:sp>
    </p:spTree>
    <p:extLst>
      <p:ext uri="{BB962C8B-B14F-4D97-AF65-F5344CB8AC3E}">
        <p14:creationId xmlns:p14="http://schemas.microsoft.com/office/powerpoint/2010/main" val="18003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91440"/>
            <a:ext cx="4368800" cy="66446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FFFF00"/>
                </a:solidFill>
              </a:rPr>
              <a:t>1) Client opens the file to read by calling open() on the </a:t>
            </a:r>
            <a:r>
              <a:rPr lang="en-US" sz="2600" dirty="0" err="1">
                <a:solidFill>
                  <a:srgbClr val="FFFF00"/>
                </a:solidFill>
              </a:rPr>
              <a:t>FileSystem</a:t>
            </a:r>
            <a:r>
              <a:rPr lang="en-US" sz="2600" dirty="0">
                <a:solidFill>
                  <a:srgbClr val="FFFF00"/>
                </a:solidFill>
              </a:rPr>
              <a:t> object, which for HDFS is an instance of </a:t>
            </a:r>
            <a:r>
              <a:rPr lang="en-US" sz="2600" b="1" dirty="0" err="1">
                <a:highlight>
                  <a:srgbClr val="00FFFF"/>
                </a:highlight>
              </a:rPr>
              <a:t>DistributedFileSystem</a:t>
            </a:r>
            <a:r>
              <a:rPr lang="en-US" sz="2600" dirty="0">
                <a:solidFill>
                  <a:srgbClr val="FFFF00"/>
                </a:solidFill>
              </a:rPr>
              <a:t>. </a:t>
            </a:r>
          </a:p>
          <a:p>
            <a:pPr marL="0" indent="0" fontAlgn="base"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br>
              <a:rPr lang="en-US" sz="2600" dirty="0">
                <a:solidFill>
                  <a:srgbClr val="FFFF00"/>
                </a:solidFill>
              </a:rPr>
            </a:br>
            <a:r>
              <a:rPr lang="en-US" sz="2600" dirty="0">
                <a:solidFill>
                  <a:srgbClr val="FFFF00"/>
                </a:solidFill>
              </a:rPr>
              <a:t>2) </a:t>
            </a:r>
            <a:r>
              <a:rPr lang="en-US" sz="2600" b="1" dirty="0" err="1">
                <a:highlight>
                  <a:srgbClr val="00FFFF"/>
                </a:highlight>
              </a:rPr>
              <a:t>DistributedFileSystem</a:t>
            </a:r>
            <a:r>
              <a:rPr lang="en-US" sz="2600" dirty="0">
                <a:solidFill>
                  <a:srgbClr val="FFFF00"/>
                </a:solidFill>
              </a:rPr>
              <a:t> calls the </a:t>
            </a:r>
            <a:r>
              <a:rPr lang="en-US" sz="2600" dirty="0" err="1">
                <a:solidFill>
                  <a:srgbClr val="FFFF00"/>
                </a:solidFill>
              </a:rPr>
              <a:t>namenode</a:t>
            </a:r>
            <a:r>
              <a:rPr lang="en-US" sz="2600" dirty="0">
                <a:solidFill>
                  <a:srgbClr val="FFFF00"/>
                </a:solidFill>
              </a:rPr>
              <a:t> using RPC to determine the locations of the blocks for the first few blocks in the file. </a:t>
            </a:r>
            <a:r>
              <a:rPr lang="en-US" sz="2600" b="1" dirty="0">
                <a:highlight>
                  <a:srgbClr val="00FFFF"/>
                </a:highlight>
              </a:rPr>
              <a:t>For each block</a:t>
            </a:r>
            <a:r>
              <a:rPr lang="en-US" sz="2600" dirty="0">
                <a:solidFill>
                  <a:srgbClr val="FFFF00"/>
                </a:solidFill>
              </a:rPr>
              <a:t>, the NN returns the addresses of the DN that have a copy of that </a:t>
            </a: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</a:t>
            </a:r>
            <a:r>
              <a:rPr lang="en-US" sz="2600" dirty="0">
                <a:solidFill>
                  <a:srgbClr val="FFFF00"/>
                </a:solidFill>
              </a:rPr>
              <a:t> and DNs are sorted according to their proximity to the client.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7D86-1E31-4E30-B722-1C8CB573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0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280"/>
            <a:ext cx="4358640" cy="664464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sz="2400" dirty="0">
                <a:solidFill>
                  <a:srgbClr val="FFFF00"/>
                </a:solidFill>
              </a:rPr>
              <a:t>3) </a:t>
            </a:r>
            <a:r>
              <a:rPr lang="en-US" sz="2600" b="1" dirty="0" err="1">
                <a:highlight>
                  <a:srgbClr val="00FFFF"/>
                </a:highlight>
              </a:rPr>
              <a:t>FSDataInputStream</a:t>
            </a:r>
            <a:r>
              <a:rPr lang="en-US" sz="2400" dirty="0">
                <a:solidFill>
                  <a:srgbClr val="FFFF00"/>
                </a:solidFill>
              </a:rPr>
              <a:t> is used by client to read data from DN. Client calls read() on the stream. </a:t>
            </a:r>
            <a:r>
              <a:rPr lang="en-US" sz="2600" b="1" dirty="0" err="1">
                <a:highlight>
                  <a:srgbClr val="00FFFF"/>
                </a:highlight>
              </a:rPr>
              <a:t>DFSInputStream</a:t>
            </a:r>
            <a:r>
              <a:rPr lang="en-US" sz="2400" dirty="0">
                <a:solidFill>
                  <a:srgbClr val="FFFF00"/>
                </a:solidFill>
              </a:rPr>
              <a:t> which has stored the </a:t>
            </a:r>
            <a:r>
              <a:rPr lang="en-US" sz="2400" dirty="0" err="1">
                <a:solidFill>
                  <a:srgbClr val="FFFF00"/>
                </a:solidFill>
              </a:rPr>
              <a:t>datanode</a:t>
            </a:r>
            <a:r>
              <a:rPr lang="en-US" sz="2400" dirty="0">
                <a:solidFill>
                  <a:srgbClr val="FFFF00"/>
                </a:solidFill>
              </a:rPr>
              <a:t> addresses then connects to the closest </a:t>
            </a:r>
            <a:r>
              <a:rPr lang="en-US" sz="2400" dirty="0" err="1">
                <a:solidFill>
                  <a:srgbClr val="FFFF00"/>
                </a:solidFill>
              </a:rPr>
              <a:t>datanode</a:t>
            </a:r>
            <a:r>
              <a:rPr lang="en-US" sz="2400" dirty="0">
                <a:solidFill>
                  <a:srgbClr val="FFFF00"/>
                </a:solidFill>
              </a:rPr>
              <a:t> for the first block in the file.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4) Data is streamed from the </a:t>
            </a:r>
            <a:r>
              <a:rPr lang="en-US" sz="2400" dirty="0" err="1">
                <a:solidFill>
                  <a:srgbClr val="FFFF00"/>
                </a:solidFill>
              </a:rPr>
              <a:t>datanode</a:t>
            </a:r>
            <a:r>
              <a:rPr lang="en-US" sz="2400" dirty="0">
                <a:solidFill>
                  <a:srgbClr val="FFFF00"/>
                </a:solidFill>
              </a:rPr>
              <a:t> back to the client, as a result client can call read() repeatedly on the stream. When the block ends, </a:t>
            </a:r>
            <a:r>
              <a:rPr lang="en-US" sz="2600" b="1" dirty="0" err="1">
                <a:highlight>
                  <a:srgbClr val="00FFFF"/>
                </a:highlight>
              </a:rPr>
              <a:t>DFSInputStream</a:t>
            </a:r>
            <a:r>
              <a:rPr lang="en-US" sz="2400" dirty="0">
                <a:solidFill>
                  <a:srgbClr val="FFFF00"/>
                </a:solidFill>
              </a:rPr>
              <a:t> will close the connection.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88D3-543B-491D-A0E3-2059AB0E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86" y="111760"/>
            <a:ext cx="4654296" cy="6553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FFFF00"/>
                </a:solidFill>
              </a:rPr>
              <a:t>5) </a:t>
            </a:r>
            <a:r>
              <a:rPr lang="en-US" dirty="0">
                <a:solidFill>
                  <a:srgbClr val="FFFF00"/>
                </a:solidFill>
              </a:rPr>
              <a:t>If the </a:t>
            </a:r>
            <a:r>
              <a:rPr lang="en-US" b="1" i="1" dirty="0" err="1">
                <a:highlight>
                  <a:srgbClr val="00FFFF"/>
                </a:highlight>
              </a:rPr>
              <a:t>DFSInputStream</a:t>
            </a:r>
            <a:r>
              <a:rPr lang="en-US" dirty="0">
                <a:solidFill>
                  <a:srgbClr val="FFFF00"/>
                </a:solidFill>
              </a:rPr>
              <a:t> encounters an error while communicating with a DN, it will try the next closest one for that block.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FF00"/>
                </a:solidFill>
              </a:rPr>
              <a:t>No retry on failed nodes.</a:t>
            </a:r>
          </a:p>
          <a:p>
            <a:pPr marL="0" indent="0" fontAlgn="base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FFFF00"/>
                </a:solidFill>
              </a:rPr>
              <a:t> The </a:t>
            </a:r>
            <a:r>
              <a:rPr lang="en-US" b="1" i="1" dirty="0" err="1">
                <a:highlight>
                  <a:srgbClr val="00FFFF"/>
                </a:highlight>
              </a:rPr>
              <a:t>DFSInputStream</a:t>
            </a:r>
            <a:r>
              <a:rPr lang="en-US" dirty="0">
                <a:solidFill>
                  <a:srgbClr val="FFFF00"/>
                </a:solidFill>
              </a:rPr>
              <a:t> also verifies checksums for the data transferred to it from the </a:t>
            </a:r>
            <a:r>
              <a:rPr lang="en-US" dirty="0" err="1">
                <a:solidFill>
                  <a:srgbClr val="FFFF00"/>
                </a:solidFill>
              </a:rPr>
              <a:t>datanode</a:t>
            </a:r>
            <a:r>
              <a:rPr lang="en-US" dirty="0">
                <a:solidFill>
                  <a:srgbClr val="FFFF00"/>
                </a:solidFill>
              </a:rPr>
              <a:t>, incase of mismatch , it reads from next DN and reports to NN.</a:t>
            </a:r>
            <a:endParaRPr lang="en-US" sz="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9C03D-468B-4517-8713-10888836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0"/>
            <a:ext cx="7541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In the next part , we will look at Hadoop Write operation in detail.</a:t>
            </a:r>
          </a:p>
        </p:txBody>
      </p:sp>
    </p:spTree>
    <p:extLst>
      <p:ext uri="{BB962C8B-B14F-4D97-AF65-F5344CB8AC3E}">
        <p14:creationId xmlns:p14="http://schemas.microsoft.com/office/powerpoint/2010/main" val="39584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106</Words>
  <Application>Microsoft Office PowerPoint</Application>
  <PresentationFormat>Widescreen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Hadoop Tutorial</vt:lpstr>
      <vt:lpstr>Hadoop Reads/Writes</vt:lpstr>
      <vt:lpstr>Hadoop Writes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21</cp:revision>
  <dcterms:created xsi:type="dcterms:W3CDTF">2019-01-20T15:25:13Z</dcterms:created>
  <dcterms:modified xsi:type="dcterms:W3CDTF">2019-01-21T03:33:11Z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2019-01-20T15:26:31.3608014Z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87defa3d-b03f-43c8-814e-5c7d5a9270bf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