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81" r:id="rId4"/>
    <p:sldId id="282" r:id="rId5"/>
    <p:sldId id="283"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1/16/2019</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96926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1/16/2019</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1/16/2019</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1/16/2019</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79760" y="5682457"/>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1/16/2019</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1/16/2019</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1/16/2019</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1/16/2019</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1/16/2019</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1/16/2019</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1/16/2019</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1/16/2019</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030" name="Rectangle 7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4A121-0ADB-4D33-95FF-46E4B0D33C8A}"/>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rPr>
              <a:t>Hadoop Tutorial</a:t>
            </a:r>
          </a:p>
        </p:txBody>
      </p:sp>
      <p:sp>
        <p:nvSpPr>
          <p:cNvPr id="3" name="Subtitle 2">
            <a:extLst>
              <a:ext uri="{FF2B5EF4-FFF2-40B4-BE49-F238E27FC236}">
                <a16:creationId xmlns:a16="http://schemas.microsoft.com/office/drawing/2014/main" id="{EFD93815-F7EF-4E19-A093-7B920DE764A5}"/>
              </a:ext>
            </a:extLst>
          </p:cNvPr>
          <p:cNvSpPr>
            <a:spLocks noGrp="1"/>
          </p:cNvSpPr>
          <p:nvPr>
            <p:ph type="subTitle" idx="1"/>
          </p:nvPr>
        </p:nvSpPr>
        <p:spPr>
          <a:xfrm>
            <a:off x="1339362" y="5687086"/>
            <a:ext cx="9144000" cy="548614"/>
          </a:xfrm>
        </p:spPr>
        <p:txBody>
          <a:bodyPr>
            <a:noAutofit/>
          </a:bodyPr>
          <a:lstStyle/>
          <a:p>
            <a:r>
              <a:rPr lang="en-US" sz="4400" dirty="0">
                <a:solidFill>
                  <a:srgbClr val="74E856"/>
                </a:solidFill>
              </a:rPr>
              <a:t>Replication and </a:t>
            </a:r>
            <a:r>
              <a:rPr lang="en-US" sz="4400" dirty="0" err="1">
                <a:solidFill>
                  <a:srgbClr val="74E856"/>
                </a:solidFill>
              </a:rPr>
              <a:t>Rackawareness</a:t>
            </a:r>
            <a:endParaRPr lang="en-US" sz="4400" dirty="0">
              <a:solidFill>
                <a:srgbClr val="74E856"/>
              </a:solidFill>
            </a:endParaRPr>
          </a:p>
        </p:txBody>
      </p:sp>
      <p:pic>
        <p:nvPicPr>
          <p:cNvPr id="5" name="Picture 4">
            <a:extLst>
              <a:ext uri="{FF2B5EF4-FFF2-40B4-BE49-F238E27FC236}">
                <a16:creationId xmlns:a16="http://schemas.microsoft.com/office/drawing/2014/main" id="{1CF7CB3E-2738-497B-BA29-597FF1AFC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80" y="307731"/>
            <a:ext cx="3997637" cy="3997637"/>
          </a:xfrm>
          <a:prstGeom prst="rect">
            <a:avLst/>
          </a:prstGeom>
        </p:spPr>
      </p:pic>
      <p:pic>
        <p:nvPicPr>
          <p:cNvPr id="1026" name="Picture 2" descr="Image result for hadoop">
            <a:extLst>
              <a:ext uri="{FF2B5EF4-FFF2-40B4-BE49-F238E27FC236}">
                <a16:creationId xmlns:a16="http://schemas.microsoft.com/office/drawing/2014/main" id="{D2831393-074A-4025-9A42-0F1D46DE8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043" y="989022"/>
            <a:ext cx="5455917" cy="2635055"/>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7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1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Blocks in Hadoop</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476875"/>
          </a:xfrm>
        </p:spPr>
        <p:txBody>
          <a:bodyPr>
            <a:normAutofit/>
          </a:bodyPr>
          <a:lstStyle/>
          <a:p>
            <a:pPr lvl="1"/>
            <a:r>
              <a:rPr lang="en-US" dirty="0"/>
              <a:t>In Hadoop, HDFS splits huge files into small chunks known as data blocks. HDFS Data blocks are the smallest unit of data in a filesystem.</a:t>
            </a:r>
          </a:p>
          <a:p>
            <a:pPr lvl="1"/>
            <a:endParaRPr lang="en-US" dirty="0"/>
          </a:p>
          <a:p>
            <a:pPr lvl="1"/>
            <a:r>
              <a:rPr lang="en-US" dirty="0"/>
              <a:t>Blocks are the nothing but the smallest continuous location on your hard drive where data is stored. </a:t>
            </a:r>
          </a:p>
          <a:p>
            <a:pPr lvl="1"/>
            <a:endParaRPr lang="en-US" dirty="0"/>
          </a:p>
          <a:p>
            <a:pPr lvl="1"/>
            <a:r>
              <a:rPr lang="en-US" dirty="0"/>
              <a:t>In general, in any of the File System, you store the data as a collection of blocks. Similarly, HDFS stores each file as blocks which are scattered throughout the Apache Hadoop cluster. </a:t>
            </a:r>
          </a:p>
          <a:p>
            <a:pPr lvl="1"/>
            <a:endParaRPr lang="en-US" dirty="0"/>
          </a:p>
          <a:p>
            <a:pPr lvl="1"/>
            <a:r>
              <a:rPr lang="en-US" dirty="0"/>
              <a:t>The default size of each block is 128 MB in Apache Hadoop 2.x (64 MB in Apache Hadoop 1.x) which can be configured as well.</a:t>
            </a:r>
          </a:p>
          <a:p>
            <a:pPr marL="457200" lvl="1" indent="0">
              <a:buNone/>
            </a:pPr>
            <a:endParaRPr lang="en-US" dirty="0"/>
          </a:p>
        </p:txBody>
      </p:sp>
    </p:spTree>
    <p:extLst>
      <p:ext uri="{BB962C8B-B14F-4D97-AF65-F5344CB8AC3E}">
        <p14:creationId xmlns:p14="http://schemas.microsoft.com/office/powerpoint/2010/main" val="233056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Blocks in Hadoop</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476875"/>
          </a:xfrm>
        </p:spPr>
        <p:txBody>
          <a:bodyPr>
            <a:normAutofit/>
          </a:bodyPr>
          <a:lstStyle/>
          <a:p>
            <a:pPr marL="457200" lvl="1" indent="0">
              <a:buNone/>
            </a:pPr>
            <a:endParaRPr lang="en-US" dirty="0"/>
          </a:p>
        </p:txBody>
      </p:sp>
      <p:sp>
        <p:nvSpPr>
          <p:cNvPr id="4" name="Rectangle 3">
            <a:extLst>
              <a:ext uri="{FF2B5EF4-FFF2-40B4-BE49-F238E27FC236}">
                <a16:creationId xmlns:a16="http://schemas.microsoft.com/office/drawing/2014/main" id="{4BA2DDE6-4338-404E-A703-81CE3CA56AA3}"/>
              </a:ext>
            </a:extLst>
          </p:cNvPr>
          <p:cNvSpPr/>
          <p:nvPr/>
        </p:nvSpPr>
        <p:spPr>
          <a:xfrm>
            <a:off x="1544320" y="1381760"/>
            <a:ext cx="9103360" cy="39420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5">
                  <a:lumMod val="50000"/>
                </a:schemeClr>
              </a:solidFill>
            </a:endParaRPr>
          </a:p>
          <a:p>
            <a:pPr algn="ctr"/>
            <a:endParaRPr lang="en-US" b="1" dirty="0">
              <a:solidFill>
                <a:schemeClr val="accent5">
                  <a:lumMod val="50000"/>
                </a:schemeClr>
              </a:solidFill>
            </a:endParaRPr>
          </a:p>
          <a:p>
            <a:pPr algn="ctr"/>
            <a:endParaRPr lang="en-US" b="1" dirty="0">
              <a:solidFill>
                <a:schemeClr val="accent5">
                  <a:lumMod val="50000"/>
                </a:schemeClr>
              </a:solidFill>
            </a:endParaRPr>
          </a:p>
          <a:p>
            <a:pPr algn="ctr"/>
            <a:r>
              <a:rPr lang="en-US" b="1" dirty="0">
                <a:solidFill>
                  <a:schemeClr val="accent5">
                    <a:lumMod val="50000"/>
                  </a:schemeClr>
                </a:solidFill>
              </a:rPr>
              <a:t>600 MB</a:t>
            </a:r>
          </a:p>
          <a:p>
            <a:pPr algn="ctr"/>
            <a:endParaRPr lang="en-US" b="1" dirty="0">
              <a:solidFill>
                <a:schemeClr val="accent5">
                  <a:lumMod val="50000"/>
                </a:schemeClr>
              </a:solidFill>
            </a:endParaRPr>
          </a:p>
          <a:p>
            <a:pPr algn="ctr"/>
            <a:endParaRPr lang="en-US" b="1" dirty="0">
              <a:solidFill>
                <a:schemeClr val="accent5">
                  <a:lumMod val="50000"/>
                </a:schemeClr>
              </a:solidFill>
            </a:endParaRPr>
          </a:p>
          <a:p>
            <a:pPr algn="ctr"/>
            <a:endParaRPr lang="en-US" b="1" dirty="0">
              <a:solidFill>
                <a:schemeClr val="accent5">
                  <a:lumMod val="50000"/>
                </a:schemeClr>
              </a:solidFill>
            </a:endParaRPr>
          </a:p>
          <a:p>
            <a:pPr algn="ctr"/>
            <a:endParaRPr lang="en-US" b="1" dirty="0">
              <a:solidFill>
                <a:schemeClr val="accent5">
                  <a:lumMod val="50000"/>
                </a:schemeClr>
              </a:solidFill>
            </a:endParaRPr>
          </a:p>
          <a:p>
            <a:pPr algn="ctr"/>
            <a:endParaRPr lang="en-US" b="1" dirty="0">
              <a:solidFill>
                <a:schemeClr val="accent5">
                  <a:lumMod val="50000"/>
                </a:schemeClr>
              </a:solidFill>
            </a:endParaRPr>
          </a:p>
          <a:p>
            <a:r>
              <a:rPr lang="en-US" b="1" dirty="0">
                <a:solidFill>
                  <a:schemeClr val="accent5">
                    <a:lumMod val="50000"/>
                  </a:schemeClr>
                </a:solidFill>
              </a:rPr>
              <a:t>                128                                 128                                  128                               128                     88</a:t>
            </a:r>
          </a:p>
          <a:p>
            <a:pPr algn="ctr"/>
            <a:endParaRPr lang="en-US" b="1" dirty="0">
              <a:solidFill>
                <a:schemeClr val="accent5">
                  <a:lumMod val="50000"/>
                </a:schemeClr>
              </a:solidFill>
            </a:endParaRPr>
          </a:p>
          <a:p>
            <a:pPr algn="ctr"/>
            <a:endParaRPr lang="en-US" b="1" dirty="0">
              <a:solidFill>
                <a:schemeClr val="accent5">
                  <a:lumMod val="50000"/>
                </a:schemeClr>
              </a:solidFill>
            </a:endParaRPr>
          </a:p>
          <a:p>
            <a:pPr algn="ctr"/>
            <a:endParaRPr lang="en-US" b="1" dirty="0">
              <a:solidFill>
                <a:schemeClr val="accent5">
                  <a:lumMod val="50000"/>
                </a:schemeClr>
              </a:solidFill>
            </a:endParaRPr>
          </a:p>
          <a:p>
            <a:pPr algn="ctr"/>
            <a:r>
              <a:rPr lang="en-US" b="1" dirty="0">
                <a:solidFill>
                  <a:schemeClr val="accent5">
                    <a:lumMod val="50000"/>
                  </a:schemeClr>
                </a:solidFill>
              </a:rPr>
              <a:t>Data Blocks in Hadoop HDFS </a:t>
            </a:r>
          </a:p>
        </p:txBody>
      </p:sp>
      <p:sp>
        <p:nvSpPr>
          <p:cNvPr id="5" name="Rectangle: Rounded Corners 4">
            <a:extLst>
              <a:ext uri="{FF2B5EF4-FFF2-40B4-BE49-F238E27FC236}">
                <a16:creationId xmlns:a16="http://schemas.microsoft.com/office/drawing/2014/main" id="{DA637112-4C13-4F7B-932C-4E25BB8F2954}"/>
              </a:ext>
            </a:extLst>
          </p:cNvPr>
          <p:cNvSpPr/>
          <p:nvPr/>
        </p:nvSpPr>
        <p:spPr>
          <a:xfrm>
            <a:off x="1696720" y="1554480"/>
            <a:ext cx="878840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Sample_File.txt</a:t>
            </a:r>
          </a:p>
        </p:txBody>
      </p:sp>
      <p:sp>
        <p:nvSpPr>
          <p:cNvPr id="6" name="Rectangle: Rounded Corners 5">
            <a:extLst>
              <a:ext uri="{FF2B5EF4-FFF2-40B4-BE49-F238E27FC236}">
                <a16:creationId xmlns:a16="http://schemas.microsoft.com/office/drawing/2014/main" id="{514B44DF-1732-4F60-856D-097396BCE655}"/>
              </a:ext>
            </a:extLst>
          </p:cNvPr>
          <p:cNvSpPr/>
          <p:nvPr/>
        </p:nvSpPr>
        <p:spPr>
          <a:xfrm>
            <a:off x="1823720" y="3149600"/>
            <a:ext cx="1808480" cy="477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Rectangle: Rounded Corners 6">
            <a:extLst>
              <a:ext uri="{FF2B5EF4-FFF2-40B4-BE49-F238E27FC236}">
                <a16:creationId xmlns:a16="http://schemas.microsoft.com/office/drawing/2014/main" id="{54EDE88E-2325-42EF-B8BB-596C962CA26A}"/>
              </a:ext>
            </a:extLst>
          </p:cNvPr>
          <p:cNvSpPr/>
          <p:nvPr/>
        </p:nvSpPr>
        <p:spPr>
          <a:xfrm>
            <a:off x="3888740" y="3149600"/>
            <a:ext cx="1762760" cy="477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Rectangle: Rounded Corners 7">
            <a:extLst>
              <a:ext uri="{FF2B5EF4-FFF2-40B4-BE49-F238E27FC236}">
                <a16:creationId xmlns:a16="http://schemas.microsoft.com/office/drawing/2014/main" id="{9B5A6CBB-3DEE-44AA-ADA1-45837823ED40}"/>
              </a:ext>
            </a:extLst>
          </p:cNvPr>
          <p:cNvSpPr/>
          <p:nvPr/>
        </p:nvSpPr>
        <p:spPr>
          <a:xfrm>
            <a:off x="6004560" y="3149600"/>
            <a:ext cx="1762760" cy="477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Rectangle: Rounded Corners 8">
            <a:extLst>
              <a:ext uri="{FF2B5EF4-FFF2-40B4-BE49-F238E27FC236}">
                <a16:creationId xmlns:a16="http://schemas.microsoft.com/office/drawing/2014/main" id="{27A78825-9194-47FF-9F73-03266884021E}"/>
              </a:ext>
            </a:extLst>
          </p:cNvPr>
          <p:cNvSpPr/>
          <p:nvPr/>
        </p:nvSpPr>
        <p:spPr>
          <a:xfrm>
            <a:off x="8006080" y="3114040"/>
            <a:ext cx="1666240" cy="477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Rectangle: Rounded Corners 9">
            <a:extLst>
              <a:ext uri="{FF2B5EF4-FFF2-40B4-BE49-F238E27FC236}">
                <a16:creationId xmlns:a16="http://schemas.microsoft.com/office/drawing/2014/main" id="{D724840E-5AA6-4454-80F0-E6838E67BDE7}"/>
              </a:ext>
            </a:extLst>
          </p:cNvPr>
          <p:cNvSpPr/>
          <p:nvPr/>
        </p:nvSpPr>
        <p:spPr>
          <a:xfrm>
            <a:off x="9814560" y="3114040"/>
            <a:ext cx="670560" cy="477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Tree>
    <p:extLst>
      <p:ext uri="{BB962C8B-B14F-4D97-AF65-F5344CB8AC3E}">
        <p14:creationId xmlns:p14="http://schemas.microsoft.com/office/powerpoint/2010/main" val="54102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pPr fontAlgn="base"/>
            <a:r>
              <a:rPr lang="en-US" sz="3200" b="1" dirty="0"/>
              <a:t>Why Block size is 128 MB</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476875"/>
          </a:xfrm>
        </p:spPr>
        <p:txBody>
          <a:bodyPr>
            <a:normAutofit/>
          </a:bodyPr>
          <a:lstStyle/>
          <a:p>
            <a:pPr marL="457200" lvl="1" indent="0">
              <a:buNone/>
            </a:pPr>
            <a:r>
              <a:rPr lang="en-US" dirty="0"/>
              <a:t>Well, whenever we talk about HDFS, we talk about huge data sets, i.e. Terabytes and Petabytes of data. So, if we had a block size of let’s say of 4 KB, as in Linux file system, we would be having too many blocks and therefore too much of the metadata. So, managing these no. of blocks and metadata will create huge overhead and network traffic, which is something, we don’t want.</a:t>
            </a:r>
          </a:p>
          <a:p>
            <a:pPr marL="457200" lvl="1" indent="0">
              <a:buNone/>
            </a:pPr>
            <a:endParaRPr lang="en-US" dirty="0"/>
          </a:p>
          <a:p>
            <a:pPr marL="457200" lvl="1" indent="0">
              <a:buNone/>
            </a:pPr>
            <a:r>
              <a:rPr lang="en-US" dirty="0"/>
              <a:t>On the other hand, data block size can’t be so large that the system is waiting a very long time for one last unit of data processing to finish its work.</a:t>
            </a:r>
          </a:p>
        </p:txBody>
      </p:sp>
    </p:spTree>
    <p:extLst>
      <p:ext uri="{BB962C8B-B14F-4D97-AF65-F5344CB8AC3E}">
        <p14:creationId xmlns:p14="http://schemas.microsoft.com/office/powerpoint/2010/main" val="335720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Advantage of Hadoop blocks</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476875"/>
          </a:xfrm>
        </p:spPr>
        <p:txBody>
          <a:bodyPr>
            <a:normAutofit fontScale="92500" lnSpcReduction="20000"/>
          </a:bodyPr>
          <a:lstStyle/>
          <a:p>
            <a:pPr fontAlgn="base"/>
            <a:r>
              <a:rPr lang="en-US" b="1" dirty="0"/>
              <a:t>Simplicity of storage management</a:t>
            </a:r>
            <a:r>
              <a:rPr lang="en-US" dirty="0"/>
              <a:t>: As the size of data blocks is fixed, so it is very easy to calculate the number of data blocks that can be stored on the disk.</a:t>
            </a:r>
          </a:p>
          <a:p>
            <a:pPr fontAlgn="base"/>
            <a:endParaRPr lang="en-US" dirty="0"/>
          </a:p>
          <a:p>
            <a:pPr fontAlgn="base"/>
            <a:r>
              <a:rPr lang="en-US" b="1" dirty="0"/>
              <a:t>Ability to store very large files</a:t>
            </a:r>
            <a:r>
              <a:rPr lang="en-US" dirty="0"/>
              <a:t>: HDSF can store very large files which can be even larger than the size of a single disk as the file is broken into </a:t>
            </a:r>
            <a:r>
              <a:rPr lang="en-US" dirty="0" err="1"/>
              <a:t>hdfs</a:t>
            </a:r>
            <a:r>
              <a:rPr lang="en-US" dirty="0"/>
              <a:t> blocks and distributed across various nodes.</a:t>
            </a:r>
          </a:p>
          <a:p>
            <a:pPr fontAlgn="base"/>
            <a:endParaRPr lang="en-US" dirty="0"/>
          </a:p>
          <a:p>
            <a:pPr fontAlgn="base"/>
            <a:r>
              <a:rPr lang="en-US" b="1" dirty="0"/>
              <a:t>Fault tolerance and High Availability of HDFS</a:t>
            </a:r>
            <a:r>
              <a:rPr lang="en-US" dirty="0"/>
              <a:t>: Blocks are easy to replicate between the </a:t>
            </a:r>
            <a:r>
              <a:rPr lang="en-US" dirty="0" err="1"/>
              <a:t>datanodes</a:t>
            </a:r>
            <a:r>
              <a:rPr lang="en-US" dirty="0"/>
              <a:t> and thus provide  fault tolerance and high availability of HDFS.</a:t>
            </a:r>
          </a:p>
          <a:p>
            <a:pPr fontAlgn="base"/>
            <a:endParaRPr lang="en-US" dirty="0"/>
          </a:p>
          <a:p>
            <a:pPr fontAlgn="base"/>
            <a:r>
              <a:rPr lang="en-US" b="1" dirty="0"/>
              <a:t>Simple Storage mechanism for </a:t>
            </a:r>
            <a:r>
              <a:rPr lang="en-US" b="1" dirty="0" err="1"/>
              <a:t>datanodes</a:t>
            </a:r>
            <a:r>
              <a:rPr lang="en-US" dirty="0" err="1"/>
              <a:t>:HDFS</a:t>
            </a:r>
            <a:r>
              <a:rPr lang="en-US" dirty="0"/>
              <a:t> blocks simplify the storage of the </a:t>
            </a:r>
            <a:r>
              <a:rPr lang="en-US" dirty="0" err="1"/>
              <a:t>datanodes</a:t>
            </a:r>
            <a:r>
              <a:rPr lang="en-US" dirty="0"/>
              <a:t>. Metadata of all the blocks is maintained by </a:t>
            </a:r>
            <a:r>
              <a:rPr lang="en-US" dirty="0" err="1"/>
              <a:t>namenode</a:t>
            </a:r>
            <a:r>
              <a:rPr lang="en-US" dirty="0"/>
              <a:t>. The </a:t>
            </a:r>
            <a:r>
              <a:rPr lang="en-US" dirty="0" err="1"/>
              <a:t>datanode</a:t>
            </a:r>
            <a:r>
              <a:rPr lang="en-US" dirty="0"/>
              <a:t> doesn’t need to concern about the block metadata like file permissions etc.</a:t>
            </a:r>
          </a:p>
          <a:p>
            <a:pPr marL="457200" lvl="1" indent="0">
              <a:buNone/>
            </a:pPr>
            <a:endParaRPr lang="en-US" dirty="0"/>
          </a:p>
        </p:txBody>
      </p:sp>
    </p:spTree>
    <p:extLst>
      <p:ext uri="{BB962C8B-B14F-4D97-AF65-F5344CB8AC3E}">
        <p14:creationId xmlns:p14="http://schemas.microsoft.com/office/powerpoint/2010/main" val="261179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Thanks and do subscribe to my channel</a:t>
            </a:r>
          </a:p>
        </p:txBody>
      </p:sp>
    </p:spTree>
    <p:extLst>
      <p:ext uri="{BB962C8B-B14F-4D97-AF65-F5344CB8AC3E}">
        <p14:creationId xmlns:p14="http://schemas.microsoft.com/office/powerpoint/2010/main" val="2266636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233</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Hadoop Tutorial</vt:lpstr>
      <vt:lpstr>Blocks in Hadoop</vt:lpstr>
      <vt:lpstr>Blocks in Hadoop</vt:lpstr>
      <vt:lpstr>Why Block size is 128 MB</vt:lpstr>
      <vt:lpstr>Advantage of Hadoop blocks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Tutorial</dc:title>
  <dc:creator>Viresh Kumar</dc:creator>
  <cp:lastModifiedBy>Viresh Kumar</cp:lastModifiedBy>
  <cp:revision>40</cp:revision>
  <dcterms:created xsi:type="dcterms:W3CDTF">2019-01-16T15:41:52Z</dcterms:created>
  <dcterms:modified xsi:type="dcterms:W3CDTF">2019-01-16T17:32:08Z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2019-01-16T15:42:50.7434260Z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13e708e2-ab8c-4fda-9f93-35785896cc9d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