
<file path=[Content_Types].xml><?xml version="1.0" encoding="utf-8"?>
<Types xmlns="http://schemas.openxmlformats.org/package/2006/content-types"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96926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117E-D144-4645-A788-9C835E2E397C}"/>
              </a:ext>
            </a:extLst>
          </p:cNvPr>
          <p:cNvSpPr/>
          <p:nvPr userDrawn="1"/>
        </p:nvSpPr>
        <p:spPr>
          <a:xfrm>
            <a:off x="10779760" y="5682457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8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89B36C3-2FC6-4007-A4BD-1B9E690B1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en-US" sz="5800">
                <a:solidFill>
                  <a:schemeClr val="accent1"/>
                </a:solidFill>
              </a:rPr>
              <a:t>AVRO Internals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ADA25-7ED8-45FD-B91F-C1579E5A2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799489"/>
            <a:ext cx="8767860" cy="44082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8141B-C9BF-4C0C-885F-B55DAA878A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" r="1069" b="-1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3B9AD7-566F-4426-A767-1C6FD9683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5172097"/>
            <a:ext cx="1676400" cy="165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5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Conclude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r>
              <a:rPr lang="en-US" b="1" dirty="0"/>
              <a:t>Avro</a:t>
            </a:r>
            <a:r>
              <a:rPr lang="en-US" dirty="0"/>
              <a:t> is a Remote Procedure Call and data  Serialization  framework, which is also used as storage format for Hadoop ecosystem.</a:t>
            </a:r>
          </a:p>
          <a:p>
            <a:r>
              <a:rPr lang="en-US" dirty="0"/>
              <a:t>RPC: In distributed computing, a </a:t>
            </a:r>
            <a:r>
              <a:rPr lang="en-US" b="1" dirty="0"/>
              <a:t>remote procedure call</a:t>
            </a:r>
            <a:r>
              <a:rPr lang="en-US" dirty="0"/>
              <a:t> (</a:t>
            </a:r>
            <a:r>
              <a:rPr lang="en-US" b="1" dirty="0"/>
              <a:t>RPC</a:t>
            </a:r>
            <a:r>
              <a:rPr lang="en-US" dirty="0"/>
              <a:t>) is when execution of the function or procedure happens on the different address space(on different node in the cluster) without any explicit coding for remote interaction.</a:t>
            </a:r>
          </a:p>
          <a:p>
            <a:r>
              <a:rPr lang="en-US" dirty="0"/>
              <a:t>As in distributed data processing code moves to data not the otherwise.</a:t>
            </a:r>
          </a:p>
          <a:p>
            <a:r>
              <a:rPr lang="en-US" dirty="0"/>
              <a:t>Avro: uses JSON for defining data types(Schema).</a:t>
            </a:r>
          </a:p>
          <a:p>
            <a:r>
              <a:rPr lang="en-US" dirty="0"/>
              <a:t>Avro provide rich data structures like record, </a:t>
            </a:r>
            <a:r>
              <a:rPr lang="en-US" dirty="0" err="1"/>
              <a:t>enum</a:t>
            </a:r>
            <a:r>
              <a:rPr lang="en-US" dirty="0"/>
              <a:t>, array, map etc.</a:t>
            </a:r>
          </a:p>
          <a:p>
            <a:r>
              <a:rPr lang="en-US" dirty="0"/>
              <a:t>Converting a normal data into an Avro file is called a Serialization.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9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	Thanks and do subscribe to my channel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DBEF6DB0-FE74-48CC-AE90-774AD78932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36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5898"/>
    </mc:Choice>
    <mc:Fallback>
      <p:transition spd="slow" advTm="1258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dirty="0"/>
              <a:t>What is AVRO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r>
              <a:rPr lang="en-US" b="1" dirty="0"/>
              <a:t>Avro</a:t>
            </a:r>
            <a:r>
              <a:rPr lang="en-US" dirty="0"/>
              <a:t> is a Remote Procedure Call and data  Serialization  framework, which is also used as storage format for Hadoop ecosystem.</a:t>
            </a:r>
          </a:p>
          <a:p>
            <a:r>
              <a:rPr lang="en-US" dirty="0"/>
              <a:t>RPC: In distributed computing, a </a:t>
            </a:r>
            <a:r>
              <a:rPr lang="en-US" b="1" dirty="0"/>
              <a:t>remote procedure call</a:t>
            </a:r>
            <a:r>
              <a:rPr lang="en-US" dirty="0"/>
              <a:t> (</a:t>
            </a:r>
            <a:r>
              <a:rPr lang="en-US" b="1" dirty="0"/>
              <a:t>RPC</a:t>
            </a:r>
            <a:r>
              <a:rPr lang="en-US" dirty="0"/>
              <a:t>) is when execution of the function or procedure happens on the different address space(on different node in the cluster) without any explicit coding for remote interaction.</a:t>
            </a:r>
          </a:p>
          <a:p>
            <a:r>
              <a:rPr lang="en-US" dirty="0"/>
              <a:t>As in distributed data processing code moves to data not the otherwise.</a:t>
            </a:r>
          </a:p>
          <a:p>
            <a:r>
              <a:rPr lang="en-US" dirty="0"/>
              <a:t>Avro: uses JSON for defining data types(Schema).</a:t>
            </a:r>
          </a:p>
          <a:p>
            <a:r>
              <a:rPr lang="en-US" dirty="0"/>
              <a:t>Avro provide rich data structures like record, </a:t>
            </a:r>
            <a:r>
              <a:rPr lang="en-US" dirty="0" err="1"/>
              <a:t>enum</a:t>
            </a:r>
            <a:r>
              <a:rPr lang="en-US" dirty="0"/>
              <a:t>, array, map etc.</a:t>
            </a:r>
          </a:p>
          <a:p>
            <a:r>
              <a:rPr lang="en-US" dirty="0"/>
              <a:t>Converting a normal data into an Avro file is called a Serialization.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3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AVRO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r>
              <a:rPr lang="en-US" dirty="0"/>
              <a:t>Avro data is stored along with it’s schema.</a:t>
            </a:r>
          </a:p>
          <a:p>
            <a:r>
              <a:rPr lang="en-US" dirty="0"/>
              <a:t>Avro relies on schemas while reading data.</a:t>
            </a:r>
          </a:p>
          <a:p>
            <a:r>
              <a:rPr lang="en-US" dirty="0"/>
              <a:t>Avro schema is stored as json within the file along with the binary data.</a:t>
            </a:r>
          </a:p>
          <a:p>
            <a:r>
              <a:rPr lang="en-US" dirty="0"/>
              <a:t>As Avro schema is JSON, schema evolution becomes very much efficient.</a:t>
            </a:r>
          </a:p>
          <a:p>
            <a:r>
              <a:rPr lang="en-US" dirty="0"/>
              <a:t>The extension for </a:t>
            </a:r>
            <a:r>
              <a:rPr lang="en-US" dirty="0" err="1"/>
              <a:t>avro</a:t>
            </a:r>
            <a:r>
              <a:rPr lang="en-US" dirty="0"/>
              <a:t> file is </a:t>
            </a:r>
            <a:r>
              <a:rPr lang="en-US" dirty="0">
                <a:highlight>
                  <a:srgbClr val="FFFF00"/>
                </a:highlight>
              </a:rPr>
              <a:t>.</a:t>
            </a:r>
            <a:r>
              <a:rPr lang="en-US" dirty="0" err="1">
                <a:highlight>
                  <a:srgbClr val="FFFF00"/>
                </a:highlight>
              </a:rPr>
              <a:t>avro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The extension for the </a:t>
            </a:r>
            <a:r>
              <a:rPr lang="en-US" dirty="0" err="1"/>
              <a:t>avro</a:t>
            </a:r>
            <a:r>
              <a:rPr lang="en-US" dirty="0"/>
              <a:t> schema file </a:t>
            </a:r>
            <a:r>
              <a:rPr lang="en-US" dirty="0">
                <a:highlight>
                  <a:srgbClr val="FFFF00"/>
                </a:highlight>
              </a:rPr>
              <a:t>.</a:t>
            </a:r>
            <a:r>
              <a:rPr lang="en-US" dirty="0" err="1">
                <a:highlight>
                  <a:srgbClr val="FFFF00"/>
                </a:highlight>
              </a:rPr>
              <a:t>avsc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7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dirty="0"/>
              <a:t>Avro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r>
              <a:rPr lang="en-US" dirty="0"/>
              <a:t>An Avro Object Container File consists of:</a:t>
            </a:r>
          </a:p>
          <a:p>
            <a:pPr lvl="1"/>
            <a:r>
              <a:rPr lang="en-US" dirty="0"/>
              <a:t>A file header.</a:t>
            </a:r>
          </a:p>
          <a:p>
            <a:pPr lvl="1"/>
            <a:r>
              <a:rPr lang="en-US" dirty="0"/>
              <a:t>Followed by, one or more file data blocks.</a:t>
            </a:r>
          </a:p>
          <a:p>
            <a:r>
              <a:rPr lang="en-US" dirty="0"/>
              <a:t>A file header consists of:</a:t>
            </a:r>
          </a:p>
          <a:p>
            <a:pPr lvl="1"/>
            <a:r>
              <a:rPr lang="en-US" dirty="0"/>
              <a:t>Four bytes, ASCII 'O', 'b', 'j', followed by the Avro version number which is 1 (0x01) (Binary values 0x4F 0x62 0x6A 0x01).</a:t>
            </a:r>
          </a:p>
          <a:p>
            <a:pPr lvl="1"/>
            <a:r>
              <a:rPr lang="en-US" dirty="0"/>
              <a:t>file metadata, including the schema definition.</a:t>
            </a:r>
          </a:p>
          <a:p>
            <a:pPr lvl="1"/>
            <a:r>
              <a:rPr lang="en-US" dirty="0"/>
              <a:t>The 16-byte, randomly-generated sync marker for this file.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2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dirty="0"/>
              <a:t>Avro Physical File : </a:t>
            </a:r>
            <a:r>
              <a:rPr lang="en-US" sz="2800" dirty="0" err="1"/>
              <a:t>users.avro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016000"/>
            <a:ext cx="11079480" cy="5588000"/>
          </a:xfrm>
        </p:spPr>
        <p:txBody>
          <a:bodyPr>
            <a:normAutofit fontScale="92500" lnSpcReduction="20000"/>
          </a:bodyPr>
          <a:lstStyle/>
          <a:p>
            <a:pPr marL="3657600" lvl="8" indent="0">
              <a:buNone/>
            </a:pPr>
            <a:r>
              <a:rPr lang="pt-BR" dirty="0"/>
              <a:t>0000000    O   b   j 001 004 026   a   v   r   o   .   s   c   h   e   m</a:t>
            </a:r>
          </a:p>
          <a:p>
            <a:pPr marL="3657600" lvl="8" indent="0">
              <a:buNone/>
            </a:pPr>
            <a:r>
              <a:rPr lang="pt-BR" dirty="0"/>
              <a:t>0000020    a 272 003   {   "   t   y   p   e   "   :       "   r   e   c</a:t>
            </a:r>
          </a:p>
          <a:p>
            <a:pPr marL="3657600" lvl="8" indent="0">
              <a:buNone/>
            </a:pPr>
            <a:r>
              <a:rPr lang="pt-BR" dirty="0"/>
              <a:t>0000040    o   r   d   "   ,       "   n   a   m   e   s   p   a   c   e</a:t>
            </a:r>
          </a:p>
          <a:p>
            <a:pPr marL="3657600" lvl="8" indent="0">
              <a:buNone/>
            </a:pPr>
            <a:r>
              <a:rPr lang="pt-BR" dirty="0"/>
              <a:t>0000060    "   :       "   e   x   a   m   p   l   e   .   a   v   r   o</a:t>
            </a:r>
          </a:p>
          <a:p>
            <a:pPr marL="3657600" lvl="8" indent="0">
              <a:buNone/>
            </a:pPr>
            <a:r>
              <a:rPr lang="pt-BR" dirty="0"/>
              <a:t>0000100    "   ,       </a:t>
            </a:r>
            <a:r>
              <a:rPr lang="pt-BR" dirty="0">
                <a:highlight>
                  <a:srgbClr val="FFFF00"/>
                </a:highlight>
              </a:rPr>
              <a:t>"   n   a   m   e   "   :       "   U   s   e   r</a:t>
            </a:r>
          </a:p>
          <a:p>
            <a:pPr marL="3657600" lvl="8" indent="0">
              <a:buNone/>
            </a:pPr>
            <a:r>
              <a:rPr lang="pt-BR" dirty="0">
                <a:highlight>
                  <a:srgbClr val="FFFF00"/>
                </a:highlight>
              </a:rPr>
              <a:t>0000120    "   ,       "   f   i   e   l   d   s   "   :       [   {   "</a:t>
            </a:r>
          </a:p>
          <a:p>
            <a:pPr marL="3657600" lvl="8" indent="0">
              <a:buNone/>
            </a:pPr>
            <a:r>
              <a:rPr lang="pt-BR" dirty="0">
                <a:highlight>
                  <a:srgbClr val="FFFF00"/>
                </a:highlight>
              </a:rPr>
              <a:t>0000140    t   y   p   e   "   :       "   s   t   r   i   n   g   "   ,</a:t>
            </a:r>
          </a:p>
          <a:p>
            <a:pPr marL="3657600" lvl="8" indent="0">
              <a:buNone/>
            </a:pPr>
            <a:r>
              <a:rPr lang="pt-BR" dirty="0">
                <a:highlight>
                  <a:srgbClr val="FFFF00"/>
                </a:highlight>
              </a:rPr>
              <a:t>0000160        "   n   a   m   e   "   :       "   n   a   m   e   "   }</a:t>
            </a:r>
          </a:p>
          <a:p>
            <a:pPr marL="3657600" lvl="8" indent="0">
              <a:buNone/>
            </a:pPr>
            <a:r>
              <a:rPr lang="pt-BR" dirty="0">
                <a:highlight>
                  <a:srgbClr val="FFFF00"/>
                </a:highlight>
              </a:rPr>
              <a:t>0000200    ,       {   "   t   y   p   e   "   :       [   "   i   n   t</a:t>
            </a:r>
          </a:p>
          <a:p>
            <a:pPr marL="3657600" lvl="8" indent="0">
              <a:buNone/>
            </a:pPr>
            <a:r>
              <a:rPr lang="pt-BR" dirty="0">
                <a:highlight>
                  <a:srgbClr val="FFFF00"/>
                </a:highlight>
              </a:rPr>
              <a:t>0000220    "   ,       "   n   u   l   l   "   ]   ,       "   n   a   m</a:t>
            </a:r>
          </a:p>
          <a:p>
            <a:pPr marL="3657600" lvl="8" indent="0">
              <a:buNone/>
            </a:pPr>
            <a:r>
              <a:rPr lang="pt-BR" dirty="0">
                <a:highlight>
                  <a:srgbClr val="FFFF00"/>
                </a:highlight>
              </a:rPr>
              <a:t>0000240    e   "   :       "   f   a   v   o   r   i   t   e   _   n   u</a:t>
            </a:r>
          </a:p>
          <a:p>
            <a:pPr marL="3657600" lvl="8" indent="0">
              <a:buNone/>
            </a:pPr>
            <a:r>
              <a:rPr lang="pt-BR" dirty="0">
                <a:highlight>
                  <a:srgbClr val="FFFF00"/>
                </a:highlight>
              </a:rPr>
              <a:t>0000260    m   b   e   r   "   }   ,       {   "   t   y   p   e   "   :</a:t>
            </a:r>
          </a:p>
          <a:p>
            <a:pPr marL="3657600" lvl="8" indent="0">
              <a:buNone/>
            </a:pPr>
            <a:r>
              <a:rPr lang="pt-BR" dirty="0">
                <a:highlight>
                  <a:srgbClr val="FFFF00"/>
                </a:highlight>
              </a:rPr>
              <a:t>0000300        [   "   s   t   r   i   n   g   "   ,       "   n   u   l</a:t>
            </a:r>
          </a:p>
          <a:p>
            <a:pPr marL="3657600" lvl="8" indent="0">
              <a:buNone/>
            </a:pPr>
            <a:r>
              <a:rPr lang="pt-BR" dirty="0">
                <a:highlight>
                  <a:srgbClr val="FFFF00"/>
                </a:highlight>
              </a:rPr>
              <a:t>0000320    l   "   ]   ,       "   n   a   m   e   "   :       "   f   a</a:t>
            </a:r>
          </a:p>
          <a:p>
            <a:pPr marL="3657600" lvl="8" indent="0">
              <a:buNone/>
            </a:pPr>
            <a:r>
              <a:rPr lang="pt-BR" dirty="0">
                <a:highlight>
                  <a:srgbClr val="FFFF00"/>
                </a:highlight>
              </a:rPr>
              <a:t>0000340    v   o   r   i   t   e   _   c   o   l   o   r   "   }   ]   </a:t>
            </a:r>
            <a:r>
              <a:rPr lang="pt-BR" dirty="0"/>
              <a:t>}</a:t>
            </a:r>
          </a:p>
          <a:p>
            <a:pPr marL="3657600" lvl="8" indent="0">
              <a:buNone/>
            </a:pPr>
            <a:r>
              <a:rPr lang="pt-BR" dirty="0"/>
              <a:t>0000360  024   a   v   r   o   .   c   o   d   e   c  \b   n   u   l   l</a:t>
            </a:r>
          </a:p>
          <a:p>
            <a:pPr marL="3657600" lvl="8" indent="0">
              <a:buNone/>
            </a:pPr>
            <a:r>
              <a:rPr lang="pt-BR" dirty="0"/>
              <a:t>0000400   \0 211 266   / 030 334   ˪  **   P 314 341 267 234 310   5 213</a:t>
            </a:r>
          </a:p>
          <a:p>
            <a:pPr marL="3657600" lvl="8" indent="0">
              <a:buNone/>
            </a:pPr>
            <a:r>
              <a:rPr lang="pt-BR" dirty="0"/>
              <a:t>0000420    6 004   ,  \f   A   l   y   s   s   a  \0 200 004 002 006   B</a:t>
            </a:r>
          </a:p>
          <a:p>
            <a:pPr marL="3657600" lvl="8" indent="0">
              <a:buNone/>
            </a:pPr>
            <a:r>
              <a:rPr lang="pt-BR" dirty="0"/>
              <a:t>0000440    e   n  \0 016  \0 006   r   e   d 211 266   / 030 334   ˪  **</a:t>
            </a:r>
          </a:p>
          <a:p>
            <a:pPr marL="3657600" lvl="8" indent="0">
              <a:buNone/>
            </a:pPr>
            <a:r>
              <a:rPr lang="pt-BR" dirty="0"/>
              <a:t>0000460    P 314 341 267 234 310   5 213   6</a:t>
            </a:r>
          </a:p>
          <a:p>
            <a:pPr marL="3657600" lvl="8" indent="0">
              <a:buNone/>
            </a:pPr>
            <a:r>
              <a:rPr lang="pt-BR" dirty="0"/>
              <a:t>0000471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9155E5-296F-449E-8FBE-DC8221F1F023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rgbClr val="FFFFFF"/>
                </a:solidFill>
              </a:rPr>
              <a:t>Avro File : users.avro</a:t>
            </a:r>
            <a:endParaRPr lang="en-US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dirty="0"/>
              <a:t>Avro Schema : </a:t>
            </a:r>
            <a:r>
              <a:rPr lang="en-US" sz="2800" dirty="0" err="1"/>
              <a:t>user.avsc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"namespace": "</a:t>
            </a:r>
            <a:r>
              <a:rPr lang="en-US" dirty="0" err="1"/>
              <a:t>example.avro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"type": "record",</a:t>
            </a:r>
          </a:p>
          <a:p>
            <a:pPr marL="0" indent="0">
              <a:buNone/>
            </a:pPr>
            <a:r>
              <a:rPr lang="en-US" dirty="0"/>
              <a:t>   "name": "User",</a:t>
            </a:r>
          </a:p>
          <a:p>
            <a:pPr marL="0" indent="0">
              <a:buNone/>
            </a:pPr>
            <a:r>
              <a:rPr lang="en-US" dirty="0"/>
              <a:t>   "fields": [</a:t>
            </a:r>
          </a:p>
          <a:p>
            <a:pPr marL="0" indent="0">
              <a:buNone/>
            </a:pPr>
            <a:r>
              <a:rPr lang="en-US" dirty="0"/>
              <a:t>      {"name": "name", "type": "string"},</a:t>
            </a:r>
          </a:p>
          <a:p>
            <a:pPr marL="0" indent="0">
              <a:buNone/>
            </a:pPr>
            <a:r>
              <a:rPr lang="en-US" dirty="0"/>
              <a:t>      {"name": "</a:t>
            </a:r>
            <a:r>
              <a:rPr lang="en-US" dirty="0" err="1"/>
              <a:t>favorite_number</a:t>
            </a:r>
            <a:r>
              <a:rPr lang="en-US" dirty="0"/>
              <a:t>",  "type": ["int", "null"]},</a:t>
            </a:r>
          </a:p>
          <a:p>
            <a:pPr marL="0" indent="0">
              <a:buNone/>
            </a:pPr>
            <a:r>
              <a:rPr lang="en-US" dirty="0"/>
              <a:t>      {"name": "</a:t>
            </a:r>
            <a:r>
              <a:rPr lang="en-US" dirty="0" err="1"/>
              <a:t>favorite_color</a:t>
            </a:r>
            <a:r>
              <a:rPr lang="en-US" dirty="0"/>
              <a:t>", "type": ["string", "null"]}</a:t>
            </a:r>
          </a:p>
          <a:p>
            <a:pPr marL="0" indent="0">
              <a:buNone/>
            </a:pPr>
            <a:r>
              <a:rPr lang="en-US" dirty="0"/>
              <a:t>   ] 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63946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Avro write code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3A5EAAB-695D-4960-AF5F-DD0DC0233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50198"/>
            <a:ext cx="10905066" cy="32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1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dirty="0"/>
              <a:t>Avro Physical File : </a:t>
            </a:r>
            <a:r>
              <a:rPr lang="en-US" sz="2800" dirty="0" err="1"/>
              <a:t>users.avro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016000"/>
            <a:ext cx="11079480" cy="5588000"/>
          </a:xfrm>
        </p:spPr>
        <p:txBody>
          <a:bodyPr>
            <a:normAutofit fontScale="92500" lnSpcReduction="20000"/>
          </a:bodyPr>
          <a:lstStyle/>
          <a:p>
            <a:pPr marL="3657600" lvl="8" indent="0">
              <a:buNone/>
            </a:pPr>
            <a:r>
              <a:rPr lang="pt-BR" dirty="0"/>
              <a:t>0000000    O   b   j 001 004 026   a   v   r   o   .   s   c   h   e   m</a:t>
            </a:r>
          </a:p>
          <a:p>
            <a:pPr marL="3657600" lvl="8" indent="0">
              <a:buNone/>
            </a:pPr>
            <a:r>
              <a:rPr lang="pt-BR" dirty="0"/>
              <a:t>0000020    a 272 003   {   "   t   y   p   e   "   :       "   r   e   c</a:t>
            </a:r>
          </a:p>
          <a:p>
            <a:pPr marL="3657600" lvl="8" indent="0">
              <a:buNone/>
            </a:pPr>
            <a:r>
              <a:rPr lang="pt-BR" dirty="0"/>
              <a:t>0000040    o   r   d   "   ,       "   n   a   m   e   s   p   a   c   e</a:t>
            </a:r>
          </a:p>
          <a:p>
            <a:pPr marL="3657600" lvl="8" indent="0">
              <a:buNone/>
            </a:pPr>
            <a:r>
              <a:rPr lang="pt-BR" dirty="0"/>
              <a:t>0000060    "   :       "   e   x   a   m   p   l   e   .   a   v   r   o</a:t>
            </a:r>
          </a:p>
          <a:p>
            <a:pPr marL="3657600" lvl="8" indent="0">
              <a:buNone/>
            </a:pPr>
            <a:r>
              <a:rPr lang="pt-BR" dirty="0"/>
              <a:t>0000100    "   ,       </a:t>
            </a:r>
            <a:r>
              <a:rPr lang="pt-BR" dirty="0">
                <a:highlight>
                  <a:srgbClr val="FFFF00"/>
                </a:highlight>
              </a:rPr>
              <a:t>"   n   a   m   e   "   :       "   U   s   e   r</a:t>
            </a:r>
          </a:p>
          <a:p>
            <a:pPr marL="3657600" lvl="8" indent="0">
              <a:buNone/>
            </a:pPr>
            <a:r>
              <a:rPr lang="pt-BR" dirty="0">
                <a:highlight>
                  <a:srgbClr val="FFFF00"/>
                </a:highlight>
              </a:rPr>
              <a:t>0000120    "   ,       "   f   i   e   l   d   s   "   :       [   {   "</a:t>
            </a:r>
          </a:p>
          <a:p>
            <a:pPr marL="3657600" lvl="8" indent="0">
              <a:buNone/>
            </a:pPr>
            <a:r>
              <a:rPr lang="pt-BR" dirty="0">
                <a:highlight>
                  <a:srgbClr val="FFFF00"/>
                </a:highlight>
              </a:rPr>
              <a:t>0000140    t   y   p   e   "   :       "   s   t   r   i   n   g   "   ,</a:t>
            </a:r>
          </a:p>
          <a:p>
            <a:pPr marL="3657600" lvl="8" indent="0">
              <a:buNone/>
            </a:pPr>
            <a:r>
              <a:rPr lang="pt-BR" dirty="0">
                <a:highlight>
                  <a:srgbClr val="FFFF00"/>
                </a:highlight>
              </a:rPr>
              <a:t>0000160        "   n   a   m   e   "   :       "   n   a   m   e   "   }</a:t>
            </a:r>
          </a:p>
          <a:p>
            <a:pPr marL="3657600" lvl="8" indent="0">
              <a:buNone/>
            </a:pPr>
            <a:r>
              <a:rPr lang="pt-BR" dirty="0">
                <a:highlight>
                  <a:srgbClr val="FFFF00"/>
                </a:highlight>
              </a:rPr>
              <a:t>0000200    ,       {   "   t   y   p   e   "   :       [   "   i   n   t</a:t>
            </a:r>
          </a:p>
          <a:p>
            <a:pPr marL="3657600" lvl="8" indent="0">
              <a:buNone/>
            </a:pPr>
            <a:r>
              <a:rPr lang="pt-BR" dirty="0">
                <a:highlight>
                  <a:srgbClr val="FFFF00"/>
                </a:highlight>
              </a:rPr>
              <a:t>0000220    "   ,       "   n   u   l   l   "   ]   ,       "   n   a   m</a:t>
            </a:r>
          </a:p>
          <a:p>
            <a:pPr marL="3657600" lvl="8" indent="0">
              <a:buNone/>
            </a:pPr>
            <a:r>
              <a:rPr lang="pt-BR" dirty="0">
                <a:highlight>
                  <a:srgbClr val="FFFF00"/>
                </a:highlight>
              </a:rPr>
              <a:t>0000240    e   "   :       "   f   a   v   o   r   i   t   e   _   n   u</a:t>
            </a:r>
          </a:p>
          <a:p>
            <a:pPr marL="3657600" lvl="8" indent="0">
              <a:buNone/>
            </a:pPr>
            <a:r>
              <a:rPr lang="pt-BR" dirty="0">
                <a:highlight>
                  <a:srgbClr val="FFFF00"/>
                </a:highlight>
              </a:rPr>
              <a:t>0000260    m   b   e   r   "   }   ,       {   "   t   y   p   e   "   :</a:t>
            </a:r>
          </a:p>
          <a:p>
            <a:pPr marL="3657600" lvl="8" indent="0">
              <a:buNone/>
            </a:pPr>
            <a:r>
              <a:rPr lang="pt-BR" dirty="0">
                <a:highlight>
                  <a:srgbClr val="FFFF00"/>
                </a:highlight>
              </a:rPr>
              <a:t>0000300        [   "   s   t   r   i   n   g   "   ,       "   n   u   l</a:t>
            </a:r>
          </a:p>
          <a:p>
            <a:pPr marL="3657600" lvl="8" indent="0">
              <a:buNone/>
            </a:pPr>
            <a:r>
              <a:rPr lang="pt-BR" dirty="0">
                <a:highlight>
                  <a:srgbClr val="FFFF00"/>
                </a:highlight>
              </a:rPr>
              <a:t>0000320    l   "   ]   ,       "   n   a   m   e   "   :       "   f   a</a:t>
            </a:r>
          </a:p>
          <a:p>
            <a:pPr marL="3657600" lvl="8" indent="0">
              <a:buNone/>
            </a:pPr>
            <a:r>
              <a:rPr lang="pt-BR" dirty="0">
                <a:highlight>
                  <a:srgbClr val="FFFF00"/>
                </a:highlight>
              </a:rPr>
              <a:t>0000340    v   o   r   i   t   e   _   c   o   l   o   r   "   }   ]   </a:t>
            </a:r>
            <a:r>
              <a:rPr lang="pt-BR" dirty="0"/>
              <a:t>}</a:t>
            </a:r>
          </a:p>
          <a:p>
            <a:pPr marL="3657600" lvl="8" indent="0">
              <a:buNone/>
            </a:pPr>
            <a:r>
              <a:rPr lang="pt-BR" dirty="0"/>
              <a:t>0000360  024   a   v   r   o   .   c   o   d   e   c  \b   n   u   l   l</a:t>
            </a:r>
          </a:p>
          <a:p>
            <a:pPr marL="3657600" lvl="8" indent="0">
              <a:buNone/>
            </a:pPr>
            <a:r>
              <a:rPr lang="pt-BR" dirty="0"/>
              <a:t>0000400   \0 211 266   / 030 334   ˪  **   P 314 341 267 234 310   5 213</a:t>
            </a:r>
          </a:p>
          <a:p>
            <a:pPr marL="3657600" lvl="8" indent="0">
              <a:buNone/>
            </a:pPr>
            <a:r>
              <a:rPr lang="pt-BR" dirty="0"/>
              <a:t>0000420    6 004   ,  \f   A   l   y   s   s   a  \0 200 004 002 006   B</a:t>
            </a:r>
          </a:p>
          <a:p>
            <a:pPr marL="3657600" lvl="8" indent="0">
              <a:buNone/>
            </a:pPr>
            <a:r>
              <a:rPr lang="pt-BR" dirty="0"/>
              <a:t>0000440    e   n  \0 016  \0 006   r   e   d 211 266   / 030 334   ˪  **</a:t>
            </a:r>
          </a:p>
          <a:p>
            <a:pPr marL="3657600" lvl="8" indent="0">
              <a:buNone/>
            </a:pPr>
            <a:r>
              <a:rPr lang="pt-BR" dirty="0"/>
              <a:t>0000460    P 314 341 267 234 310   5 213   6</a:t>
            </a:r>
          </a:p>
          <a:p>
            <a:pPr marL="3657600" lvl="8" indent="0">
              <a:buNone/>
            </a:pPr>
            <a:r>
              <a:rPr lang="pt-BR" dirty="0"/>
              <a:t>0000471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9155E5-296F-449E-8FBE-DC8221F1F023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>
                <a:solidFill>
                  <a:srgbClr val="FFFFFF"/>
                </a:solidFill>
              </a:rPr>
              <a:t>Avro File : users.avro</a:t>
            </a:r>
            <a:endParaRPr lang="en-US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8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B4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Avro Schema Read : users.avro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02CBC-0B8E-46C5-80D0-80D77CD1F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96240"/>
            <a:ext cx="7980680" cy="343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6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864</Words>
  <Application>Microsoft Office PowerPoint</Application>
  <PresentationFormat>Widescreen</PresentationFormat>
  <Paragraphs>94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AVRO Internals</vt:lpstr>
      <vt:lpstr>What is AVRO</vt:lpstr>
      <vt:lpstr>AVRO Details</vt:lpstr>
      <vt:lpstr>Avro Object</vt:lpstr>
      <vt:lpstr>Avro Physical File : users.avro</vt:lpstr>
      <vt:lpstr>Avro Schema : user.avsc</vt:lpstr>
      <vt:lpstr>Avro write code</vt:lpstr>
      <vt:lpstr>Avro Physical File : users.avro</vt:lpstr>
      <vt:lpstr>Avro Schema Read : users.avro</vt:lpstr>
      <vt:lpstr>Conclude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AVRO Internals</dc:title>
  <dc:creator>Viresh Kumar</dc:creator>
  <cp:lastModifiedBy>Viresh Kumar</cp:lastModifiedBy>
  <cp:revision>8</cp:revision>
  <dcterms:created xsi:type="dcterms:W3CDTF">2018-12-28T03:34:44Z</dcterms:created>
  <dcterms:modified xsi:type="dcterms:W3CDTF">2018-12-28T03:44:36Z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2018-12-28T03:35:17.5833276Z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