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6" r:id="rId3"/>
    <p:sldId id="257" r:id="rId4"/>
    <p:sldId id="258" r:id="rId5"/>
    <p:sldId id="267" r:id="rId6"/>
    <p:sldId id="259" r:id="rId7"/>
    <p:sldId id="260" r:id="rId8"/>
    <p:sldId id="261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6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8E0A9-F71F-4F40-B85A-9028C0CD3B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015138-43FB-4A30-8024-805DD781CC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ED5E02-DC50-427A-8FEB-A058FBF5B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1B23-F958-4E0A-893E-C68E6A3B2F92}" type="datetimeFigureOut">
              <a:rPr lang="en-US" smtClean="0"/>
              <a:t>12/27/2018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F96CCD-8AC2-49AE-A48F-47551A1D8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CE32A-5133-4C84-B041-FF485EBD8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9D2DA1-C8E3-4854-8B59-0D5A6F13D801}"/>
              </a:ext>
            </a:extLst>
          </p:cNvPr>
          <p:cNvSpPr/>
          <p:nvPr userDrawn="1"/>
        </p:nvSpPr>
        <p:spPr>
          <a:xfrm>
            <a:off x="9692640" y="5344160"/>
            <a:ext cx="1412240" cy="11684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508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19DD6-3B22-448E-A9A4-5B44DB6FB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FEBA07-749A-4E1E-A675-0716B5C92F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803403-3ED2-4F79-B489-8D09CB7ED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1B23-F958-4E0A-893E-C68E6A3B2F92}" type="datetimeFigureOut">
              <a:rPr lang="en-US" smtClean="0"/>
              <a:t>12/27/2018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EA9463-6482-4465-86DF-E3C999558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4FB87F-B509-4D42-B1DB-79B48D65B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923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236B-F278-4839-BE13-85D3CBB431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83437B-B3F5-44D9-937E-BC2912CBC7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F3A360-6908-4552-B528-CEF345C27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1B23-F958-4E0A-893E-C68E6A3B2F92}" type="datetimeFigureOut">
              <a:rPr lang="en-US" smtClean="0"/>
              <a:t>12/27/2018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97E44A-FDA6-404E-86B7-FC28AEDCE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68BD3-9C66-45B9-9B39-42CA8A75A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787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3F3FB-EC8E-4B85-B241-74E02AA8B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CF352-CFB7-4957-A124-04E866303D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02D79E-8055-40D0-BEB9-8CBC1E2E8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1B23-F958-4E0A-893E-C68E6A3B2F92}" type="datetimeFigureOut">
              <a:rPr lang="en-US" smtClean="0"/>
              <a:t>12/27/2018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258006-0641-48A6-B9BA-6F9CB8F1B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22114E-CEF0-4976-95E6-826BC690F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709117E-D144-4645-A788-9C835E2E397C}"/>
              </a:ext>
            </a:extLst>
          </p:cNvPr>
          <p:cNvSpPr/>
          <p:nvPr userDrawn="1"/>
        </p:nvSpPr>
        <p:spPr>
          <a:xfrm>
            <a:off x="10779760" y="5682457"/>
            <a:ext cx="1412240" cy="11684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007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B9043-217C-4EA2-8F66-6CF3B7D67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B949EE-C24C-4CC0-9EDD-9B2E4B862E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D71BD4-6E96-4BDA-946B-FBFDA477C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1B23-F958-4E0A-893E-C68E6A3B2F92}" type="datetimeFigureOut">
              <a:rPr lang="en-US" smtClean="0"/>
              <a:t>12/27/2018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5A8DB-C598-4793-8DC2-186C45638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B291C7-3317-49B3-944B-22D05951C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220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36D75-75E6-4E72-BFF3-F77884A0F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582F82-865B-4F62-9D72-E5A2E941DF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A13B93-CEF1-496F-BAB3-B93451485E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FFBEEA-9C36-475B-933D-C15049DA5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1B23-F958-4E0A-893E-C68E6A3B2F92}" type="datetimeFigureOut">
              <a:rPr lang="en-US" smtClean="0"/>
              <a:t>12/27/2018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412271-56AB-4D94-A5F7-2E0EEED61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DBB062-9C1D-4A9F-AF72-18CD8D8D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936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96C53-4B66-444E-8C21-292D73388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B22278-D553-4F4F-ADF1-6E51AB0AE1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9895B6-D83D-431F-8EE7-2354B6BF62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FAB65D-008A-4C95-9C62-F9E536B3AB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83CAA6-BA85-4552-83E2-990C8FA78A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E75B18-015A-4890-BDA7-1C59E818B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1B23-F958-4E0A-893E-C68E6A3B2F92}" type="datetimeFigureOut">
              <a:rPr lang="en-US" smtClean="0"/>
              <a:t>12/27/2018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D0C76E-6CFD-4566-B37A-54F49D69F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B0BA5C-BEC6-4FCA-94EA-872366A70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144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A739D-84CA-4545-B7E4-5317EBA45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34CA39-7F8B-4870-A782-1A6FC38C0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1B23-F958-4E0A-893E-C68E6A3B2F92}" type="datetimeFigureOut">
              <a:rPr lang="en-US" smtClean="0"/>
              <a:t>12/27/2018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2BDD0-3848-47F0-8198-9370176B3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E35C48-4DCC-4340-832E-F4EB2C1E3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639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847AC8-B9D3-4D88-8482-81660597D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1B23-F958-4E0A-893E-C68E6A3B2F92}" type="datetimeFigureOut">
              <a:rPr lang="en-US" smtClean="0"/>
              <a:t>12/27/2018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861BAA-F094-4329-9512-8606E545D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70FDE6-7C68-40CE-856C-0EE1651B9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667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4C929-556F-4A40-BA72-7B2BA1F3D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1EB104-A90A-4800-9D07-0BB01FF8EB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F51EA7-AABE-44D7-92BB-2F3F4FEB2F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A4B427-058F-4C7A-929B-6DAEF2F3B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1B23-F958-4E0A-893E-C68E6A3B2F92}" type="datetimeFigureOut">
              <a:rPr lang="en-US" smtClean="0"/>
              <a:t>12/27/2018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EB9E28-BBB8-46A8-826A-65224E45D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B2CF07-881F-4EC3-AED1-542DBC8DC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856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64C37-C29B-41FF-ABC5-406C2C6A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93676A-27E0-45A8-B502-E760C60999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32C911-5D3E-445C-899B-1063F58520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AA96AC-6BD5-4B8E-8FF3-497107170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1B23-F958-4E0A-893E-C68E6A3B2F92}" type="datetimeFigureOut">
              <a:rPr lang="en-US" smtClean="0"/>
              <a:t>12/27/2018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405D07-65FF-46CD-8E05-0FC6D1113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D9303A-1F8A-4E2A-B587-C76B7C578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649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EACD80-25DD-498B-8518-16ECF004D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57B007-A9C2-412B-BB9A-F67A5D5373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ECD26A-C49F-41F7-AC24-F5FFA4B47F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DD1B23-F958-4E0A-893E-C68E6A3B2F92}" type="datetimeFigureOut">
              <a:rPr lang="en-US" smtClean="0"/>
              <a:t>12/27/2018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225065-5567-47AF-889A-9579BE59F4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965AE0-822B-4353-9D25-FB1DEF9DC8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1FDBF2-C35B-4913-AA7C-CBA445785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399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A3A43-4B87-4447-8D18-0DDBBD3C2C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ORC Internals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291DC5-AB46-46F7-99D7-B5007CA9D9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0349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AC794-E2FF-42CF-A744-22648D9C7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7835"/>
          </a:xfrm>
        </p:spPr>
        <p:txBody>
          <a:bodyPr>
            <a:noAutofit/>
          </a:bodyPr>
          <a:lstStyle/>
          <a:p>
            <a:r>
              <a:rPr lang="en-US" sz="2800" b="1" dirty="0"/>
              <a:t>Compression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EC164-ECB4-4861-BBED-C6F701518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6000"/>
            <a:ext cx="10515600" cy="5160963"/>
          </a:xfrm>
        </p:spPr>
        <p:txBody>
          <a:bodyPr/>
          <a:lstStyle/>
          <a:p>
            <a:r>
              <a:rPr lang="en-US" dirty="0"/>
              <a:t>Streams are compressed using a codec, which is specified as a table property for all streams in that table. </a:t>
            </a:r>
          </a:p>
          <a:p>
            <a:r>
              <a:rPr lang="en-US" dirty="0"/>
              <a:t>To optimize memory use, compression is done incrementally as each block is produced. </a:t>
            </a:r>
          </a:p>
          <a:p>
            <a:r>
              <a:rPr lang="en-US" dirty="0"/>
              <a:t>Compressed blocks can be jumped/skipped over without first having to be decompressed for scanning. Positions in the stream are represented by a block start location and an offset into the block.</a:t>
            </a:r>
          </a:p>
          <a:p>
            <a:r>
              <a:rPr lang="en-US" dirty="0"/>
              <a:t>The codec can be Snappy, </a:t>
            </a:r>
            <a:r>
              <a:rPr lang="en-US" dirty="0" err="1"/>
              <a:t>Zlib</a:t>
            </a:r>
            <a:r>
              <a:rPr lang="en-US" dirty="0"/>
              <a:t>, or </a:t>
            </a:r>
            <a:r>
              <a:rPr lang="en-US" i="1" dirty="0"/>
              <a:t>none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7701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AC794-E2FF-42CF-A744-22648D9C7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7835"/>
          </a:xfrm>
        </p:spPr>
        <p:txBody>
          <a:bodyPr>
            <a:noAutofit/>
          </a:bodyPr>
          <a:lstStyle/>
          <a:p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EC164-ECB4-4861-BBED-C6F701518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6000"/>
            <a:ext cx="10515600" cy="5160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		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</a:t>
            </a:r>
          </a:p>
          <a:p>
            <a:pPr marL="0" indent="0">
              <a:buNone/>
            </a:pPr>
            <a:r>
              <a:rPr lang="en-US" dirty="0"/>
              <a:t>				</a:t>
            </a:r>
          </a:p>
          <a:p>
            <a:pPr marL="0" indent="0">
              <a:buNone/>
            </a:pPr>
            <a:r>
              <a:rPr lang="en-US" dirty="0"/>
              <a:t>		Thanks and do subscribe to my channel</a:t>
            </a:r>
          </a:p>
        </p:txBody>
      </p:sp>
    </p:spTree>
    <p:extLst>
      <p:ext uri="{BB962C8B-B14F-4D97-AF65-F5344CB8AC3E}">
        <p14:creationId xmlns:p14="http://schemas.microsoft.com/office/powerpoint/2010/main" val="2266636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AC794-E2FF-42CF-A744-22648D9C7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7835"/>
          </a:xfrm>
        </p:spPr>
        <p:txBody>
          <a:bodyPr>
            <a:noAutofit/>
          </a:bodyPr>
          <a:lstStyle/>
          <a:p>
            <a:r>
              <a:rPr lang="en-US" sz="2800" b="1" dirty="0"/>
              <a:t>What is ORC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EC164-ECB4-4861-BBED-C6F701518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6000"/>
            <a:ext cx="10515600" cy="5384800"/>
          </a:xfrm>
        </p:spPr>
        <p:txBody>
          <a:bodyPr>
            <a:normAutofit/>
          </a:bodyPr>
          <a:lstStyle/>
          <a:p>
            <a:r>
              <a:rPr lang="en-US" dirty="0"/>
              <a:t>ORC: stands for Optimized Row Columnar.</a:t>
            </a:r>
          </a:p>
          <a:p>
            <a:r>
              <a:rPr lang="en-US" dirty="0"/>
              <a:t>ORC: is columnar oriented storage format.</a:t>
            </a:r>
          </a:p>
          <a:p>
            <a:r>
              <a:rPr lang="en-US" dirty="0"/>
              <a:t>ORC primarily used in the hive world and gives better performance with hive based data retrievals</a:t>
            </a:r>
          </a:p>
          <a:p>
            <a:r>
              <a:rPr lang="en-US" dirty="0"/>
              <a:t>because Hive has a vectorized ORC reader.</a:t>
            </a:r>
          </a:p>
          <a:p>
            <a:r>
              <a:rPr lang="en-US" dirty="0"/>
              <a:t>Single file as the output of each task, which reduces the </a:t>
            </a:r>
            <a:r>
              <a:rPr lang="en-US" dirty="0" err="1"/>
              <a:t>NameNode's</a:t>
            </a:r>
            <a:r>
              <a:rPr lang="en-US" dirty="0"/>
              <a:t> load.</a:t>
            </a:r>
          </a:p>
          <a:p>
            <a:r>
              <a:rPr lang="en-US" dirty="0"/>
              <a:t>Light-weight indexes stored within the file.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757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AC794-E2FF-42CF-A744-22648D9C7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7835"/>
          </a:xfrm>
        </p:spPr>
        <p:txBody>
          <a:bodyPr>
            <a:noAutofit/>
          </a:bodyPr>
          <a:lstStyle/>
          <a:p>
            <a:r>
              <a:rPr lang="en-US" sz="2800" dirty="0"/>
              <a:t>ORC Internals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EC164-ECB4-4861-BBED-C6F701518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6000"/>
            <a:ext cx="10515600" cy="5384800"/>
          </a:xfrm>
        </p:spPr>
        <p:txBody>
          <a:bodyPr>
            <a:normAutofit/>
          </a:bodyPr>
          <a:lstStyle/>
          <a:p>
            <a:r>
              <a:rPr lang="en-US" dirty="0"/>
              <a:t>ORC file contains groups of </a:t>
            </a:r>
          </a:p>
          <a:p>
            <a:pPr lvl="1"/>
            <a:r>
              <a:rPr lang="en-US" b="1" dirty="0"/>
              <a:t>Stripes : </a:t>
            </a:r>
            <a:r>
              <a:rPr lang="en-US" dirty="0"/>
              <a:t>which is row data.</a:t>
            </a:r>
          </a:p>
          <a:p>
            <a:pPr lvl="1"/>
            <a:r>
              <a:rPr lang="en-US" b="1" dirty="0"/>
              <a:t>File Footer: </a:t>
            </a:r>
            <a:r>
              <a:rPr lang="en-US" dirty="0"/>
              <a:t>with</a:t>
            </a:r>
            <a:r>
              <a:rPr lang="en-US" b="1" dirty="0"/>
              <a:t> </a:t>
            </a:r>
            <a:r>
              <a:rPr lang="en-US" dirty="0"/>
              <a:t>auxiliary information like:</a:t>
            </a:r>
          </a:p>
          <a:p>
            <a:pPr lvl="2"/>
            <a:r>
              <a:rPr lang="en-US" dirty="0"/>
              <a:t>List of stripes in the file.</a:t>
            </a:r>
          </a:p>
          <a:p>
            <a:pPr lvl="2"/>
            <a:r>
              <a:rPr lang="en-US" dirty="0"/>
              <a:t>Number of rows per stripe.</a:t>
            </a:r>
          </a:p>
          <a:p>
            <a:pPr lvl="2"/>
            <a:r>
              <a:rPr lang="en-US" dirty="0"/>
              <a:t>Each column's data type</a:t>
            </a:r>
          </a:p>
          <a:p>
            <a:pPr lvl="2"/>
            <a:r>
              <a:rPr lang="en-US" dirty="0"/>
              <a:t>Column-level aggregates count, min, max, and sum.</a:t>
            </a:r>
          </a:p>
          <a:p>
            <a:pPr lvl="2"/>
            <a:endParaRPr lang="en-US" dirty="0"/>
          </a:p>
          <a:p>
            <a:pPr lvl="1"/>
            <a:r>
              <a:rPr lang="en-US" b="1" dirty="0"/>
              <a:t>Postscript: </a:t>
            </a:r>
            <a:r>
              <a:rPr lang="en-US" dirty="0"/>
              <a:t>holds compression parameters and the size of the compressed footer at the end of the file.</a:t>
            </a:r>
          </a:p>
          <a:p>
            <a:r>
              <a:rPr lang="en-US" dirty="0"/>
              <a:t>Default </a:t>
            </a:r>
            <a:r>
              <a:rPr lang="en-US" b="1" dirty="0"/>
              <a:t>Stripe</a:t>
            </a:r>
            <a:r>
              <a:rPr lang="en-US" dirty="0"/>
              <a:t> size is 250 MB. </a:t>
            </a:r>
          </a:p>
          <a:p>
            <a:r>
              <a:rPr lang="en-US" dirty="0"/>
              <a:t>Large </a:t>
            </a:r>
            <a:r>
              <a:rPr lang="en-US" b="1" dirty="0"/>
              <a:t>Stripe</a:t>
            </a:r>
            <a:r>
              <a:rPr lang="en-US" dirty="0"/>
              <a:t> sizes enable large, efficient reads from HDFS.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431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AC794-E2FF-42CF-A744-22648D9C7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 sz="2800" b="1" dirty="0"/>
              <a:t>ORC File Structure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8B0F95-EE03-4AB2-AE70-5F310FD288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120"/>
          <a:stretch/>
        </p:blipFill>
        <p:spPr>
          <a:xfrm>
            <a:off x="20" y="10"/>
            <a:ext cx="4846300" cy="6857990"/>
          </a:xfrm>
          <a:prstGeom prst="rect">
            <a:avLst/>
          </a:prstGeom>
          <a:effectLst/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6F7E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EC164-ECB4-4861-BBED-C6F701518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Each Stripe Contains three elements 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Index Data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Row Data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Stripe Footer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At the end of the file there are 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File Footer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Postscript</a:t>
            </a:r>
          </a:p>
        </p:txBody>
      </p:sp>
    </p:spTree>
    <p:extLst>
      <p:ext uri="{BB962C8B-B14F-4D97-AF65-F5344CB8AC3E}">
        <p14:creationId xmlns:p14="http://schemas.microsoft.com/office/powerpoint/2010/main" val="2121678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0992ED3-FA99-4FAD-A3CA-2B9B3BB8B4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9870" y="643467"/>
            <a:ext cx="3424430" cy="557318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0EC809-0563-4E85-88AA-181E3463A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4458" y="996950"/>
            <a:ext cx="2969342" cy="5028490"/>
          </a:xfrm>
        </p:spPr>
        <p:txBody>
          <a:bodyPr anchor="ctr">
            <a:normAutofit/>
          </a:bodyPr>
          <a:lstStyle/>
          <a:p>
            <a:r>
              <a:rPr lang="en-US" dirty="0"/>
              <a:t>ORC File Details with Data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3B740EC7-6C30-4151-99E4-EAB0706A67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339" y="643467"/>
            <a:ext cx="6730320" cy="2947459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3CCBBC2-5F90-4883-AE10-A971AB5F63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4339" y="3905965"/>
            <a:ext cx="6730320" cy="2308567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/>
              <a:t>Index Data</a:t>
            </a:r>
            <a:r>
              <a:rPr lang="en-US" dirty="0"/>
              <a:t> Contains:</a:t>
            </a:r>
          </a:p>
          <a:p>
            <a:pPr lvl="1"/>
            <a:r>
              <a:rPr lang="en-US" dirty="0"/>
              <a:t>min and max values for each column.</a:t>
            </a:r>
          </a:p>
          <a:p>
            <a:pPr lvl="1"/>
            <a:r>
              <a:rPr lang="en-US" dirty="0"/>
              <a:t>row positions within each column.</a:t>
            </a:r>
          </a:p>
          <a:p>
            <a:r>
              <a:rPr lang="en-US" b="1" dirty="0"/>
              <a:t>Row Data: </a:t>
            </a:r>
            <a:r>
              <a:rPr lang="en-US" dirty="0"/>
              <a:t>is the data for the indexed rows, basically group of rows for the mentioned row positions mentioned in the </a:t>
            </a:r>
            <a:r>
              <a:rPr lang="en-US" b="1" dirty="0"/>
              <a:t>Index Data</a:t>
            </a:r>
          </a:p>
          <a:p>
            <a:r>
              <a:rPr lang="en-US" b="1" dirty="0"/>
              <a:t>Stripe Footer</a:t>
            </a:r>
            <a:r>
              <a:rPr lang="en-US" dirty="0"/>
              <a:t>: contains a directory of stream(Serialized data) location.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00468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AC794-E2FF-42CF-A744-22648D9C7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7835"/>
          </a:xfrm>
        </p:spPr>
        <p:txBody>
          <a:bodyPr>
            <a:noAutofit/>
          </a:bodyPr>
          <a:lstStyle/>
          <a:p>
            <a:r>
              <a:rPr lang="en-US" sz="2800" dirty="0"/>
              <a:t>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EC164-ECB4-4861-BBED-C6F701518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6000"/>
            <a:ext cx="10515600" cy="5160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Let’s understand all of these elements:</a:t>
            </a:r>
          </a:p>
          <a:p>
            <a:r>
              <a:rPr lang="en-US" b="1" dirty="0"/>
              <a:t>Index Data</a:t>
            </a:r>
            <a:r>
              <a:rPr lang="en-US" dirty="0"/>
              <a:t> Contains:</a:t>
            </a:r>
          </a:p>
          <a:p>
            <a:pPr lvl="1"/>
            <a:r>
              <a:rPr lang="en-US" dirty="0"/>
              <a:t>min and max values for each column.</a:t>
            </a:r>
          </a:p>
          <a:p>
            <a:pPr lvl="1"/>
            <a:r>
              <a:rPr lang="en-US" dirty="0"/>
              <a:t>row positions within each column.</a:t>
            </a:r>
          </a:p>
          <a:p>
            <a:endParaRPr lang="en-US" sz="2800" b="1" dirty="0"/>
          </a:p>
          <a:p>
            <a:r>
              <a:rPr lang="en-US" sz="2800" b="1" dirty="0"/>
              <a:t>Row Data: </a:t>
            </a:r>
            <a:r>
              <a:rPr lang="en-US" sz="2800" dirty="0"/>
              <a:t>is the data for the indexed rows, basically group of rows for the mentioned row positions mentioned in the </a:t>
            </a:r>
            <a:r>
              <a:rPr lang="en-US" sz="2800" b="1" dirty="0"/>
              <a:t>Index Data</a:t>
            </a:r>
          </a:p>
          <a:p>
            <a:endParaRPr lang="en-US" sz="2800" b="1" dirty="0"/>
          </a:p>
          <a:p>
            <a:r>
              <a:rPr lang="en-US" sz="2800" b="1" dirty="0"/>
              <a:t>Stripe Footer</a:t>
            </a:r>
            <a:r>
              <a:rPr lang="en-US" sz="2800" dirty="0"/>
              <a:t>: </a:t>
            </a:r>
            <a:r>
              <a:rPr lang="en-US" dirty="0"/>
              <a:t>contains a directory of stream(serialized data) location.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86821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AC794-E2FF-42CF-A744-22648D9C7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7835"/>
          </a:xfrm>
        </p:spPr>
        <p:txBody>
          <a:bodyPr>
            <a:noAutofit/>
          </a:bodyPr>
          <a:lstStyle/>
          <a:p>
            <a:r>
              <a:rPr lang="en-US" sz="2800" b="1" dirty="0"/>
              <a:t>ORC Configurations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EC164-ECB4-4861-BBED-C6F701518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6000"/>
            <a:ext cx="10515600" cy="5160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Some of the major ORC configuration: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87D5E88-1DB3-4396-974F-D84DAC9273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2550834"/>
              </p:ext>
            </p:extLst>
          </p:nvPr>
        </p:nvGraphicFramePr>
        <p:xfrm>
          <a:off x="838200" y="1573106"/>
          <a:ext cx="11170920" cy="39539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4840">
                  <a:extLst>
                    <a:ext uri="{9D8B030D-6E8A-4147-A177-3AD203B41FA5}">
                      <a16:colId xmlns:a16="http://schemas.microsoft.com/office/drawing/2014/main" val="1462423407"/>
                    </a:ext>
                  </a:extLst>
                </a:gridCol>
                <a:gridCol w="1920240">
                  <a:extLst>
                    <a:ext uri="{9D8B030D-6E8A-4147-A177-3AD203B41FA5}">
                      <a16:colId xmlns:a16="http://schemas.microsoft.com/office/drawing/2014/main" val="355061794"/>
                    </a:ext>
                  </a:extLst>
                </a:gridCol>
                <a:gridCol w="6085840">
                  <a:extLst>
                    <a:ext uri="{9D8B030D-6E8A-4147-A177-3AD203B41FA5}">
                      <a16:colId xmlns:a16="http://schemas.microsoft.com/office/drawing/2014/main" val="1891963599"/>
                    </a:ext>
                  </a:extLst>
                </a:gridCol>
              </a:tblGrid>
              <a:tr h="418922"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solidFill>
                            <a:srgbClr val="172B4D"/>
                          </a:solidFill>
                          <a:effectLst/>
                        </a:rPr>
                        <a:t>Key</a:t>
                      </a:r>
                    </a:p>
                  </a:txBody>
                  <a:tcPr marL="63500" marR="95250" marT="44450" marB="4445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>
                          <a:solidFill>
                            <a:srgbClr val="172B4D"/>
                          </a:solidFill>
                          <a:effectLst/>
                        </a:rPr>
                        <a:t>Default</a:t>
                      </a:r>
                    </a:p>
                  </a:txBody>
                  <a:tcPr marL="63500" marR="95250" marT="44450" marB="4445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solidFill>
                            <a:srgbClr val="172B4D"/>
                          </a:solidFill>
                          <a:effectLst/>
                        </a:rPr>
                        <a:t>Notes</a:t>
                      </a:r>
                    </a:p>
                  </a:txBody>
                  <a:tcPr marL="63500" marR="95250" marT="44450" marB="44450"/>
                </a:tc>
                <a:extLst>
                  <a:ext uri="{0D108BD9-81ED-4DB2-BD59-A6C34878D82A}">
                    <a16:rowId xmlns:a16="http://schemas.microsoft.com/office/drawing/2014/main" val="394712428"/>
                  </a:ext>
                </a:extLst>
              </a:tr>
              <a:tr h="720201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orc.bloom.filter.columns</a:t>
                      </a:r>
                    </a:p>
                  </a:txBody>
                  <a:tcPr marL="63500" marR="63500" marT="44450" marB="4445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""</a:t>
                      </a:r>
                    </a:p>
                  </a:txBody>
                  <a:tcPr marL="63500" marR="63500" marT="44450" marB="4445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comma separated list of column names for which bloom filter should be created</a:t>
                      </a:r>
                    </a:p>
                  </a:txBody>
                  <a:tcPr marL="63500" marR="63500" marT="44450" marB="44450"/>
                </a:tc>
                <a:extLst>
                  <a:ext uri="{0D108BD9-81ED-4DB2-BD59-A6C34878D82A}">
                    <a16:rowId xmlns:a16="http://schemas.microsoft.com/office/drawing/2014/main" val="1429476392"/>
                  </a:ext>
                </a:extLst>
              </a:tr>
              <a:tr h="720201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orc.bloom.filter.fpp</a:t>
                      </a:r>
                    </a:p>
                  </a:txBody>
                  <a:tcPr marL="63500" marR="63500" marT="44450" marB="4445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0.05</a:t>
                      </a:r>
                    </a:p>
                  </a:txBody>
                  <a:tcPr marL="63500" marR="63500" marT="44450" marB="4445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false positive probability for bloom filter (must &gt;0.0 and &lt;1.0)</a:t>
                      </a:r>
                    </a:p>
                  </a:txBody>
                  <a:tcPr marL="63500" marR="63500" marT="44450" marB="44450"/>
                </a:tc>
                <a:extLst>
                  <a:ext uri="{0D108BD9-81ED-4DB2-BD59-A6C34878D82A}">
                    <a16:rowId xmlns:a16="http://schemas.microsoft.com/office/drawing/2014/main" val="879539775"/>
                  </a:ext>
                </a:extLst>
              </a:tr>
              <a:tr h="418922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err="1">
                          <a:effectLst/>
                        </a:rPr>
                        <a:t>orc.compress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44450" marB="4445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ZLIB</a:t>
                      </a:r>
                    </a:p>
                  </a:txBody>
                  <a:tcPr marL="63500" marR="63500" marT="44450" marB="4445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high level compression (one of NONE, ZLIB, SNAPPY)</a:t>
                      </a:r>
                    </a:p>
                  </a:txBody>
                  <a:tcPr marL="63500" marR="63500" marT="44450" marB="44450"/>
                </a:tc>
                <a:extLst>
                  <a:ext uri="{0D108BD9-81ED-4DB2-BD59-A6C34878D82A}">
                    <a16:rowId xmlns:a16="http://schemas.microsoft.com/office/drawing/2014/main" val="822999710"/>
                  </a:ext>
                </a:extLst>
              </a:tr>
              <a:tr h="418922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orc.compress.size</a:t>
                      </a:r>
                    </a:p>
                  </a:txBody>
                  <a:tcPr marL="63500" marR="63500" marT="44450" marB="4445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262,144</a:t>
                      </a:r>
                    </a:p>
                  </a:txBody>
                  <a:tcPr marL="63500" marR="63500" marT="44450" marB="4445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number of bytes in each compression chunk</a:t>
                      </a:r>
                    </a:p>
                  </a:txBody>
                  <a:tcPr marL="63500" marR="63500" marT="44450" marB="44450"/>
                </a:tc>
                <a:extLst>
                  <a:ext uri="{0D108BD9-81ED-4DB2-BD59-A6C34878D82A}">
                    <a16:rowId xmlns:a16="http://schemas.microsoft.com/office/drawing/2014/main" val="1336189598"/>
                  </a:ext>
                </a:extLst>
              </a:tr>
              <a:tr h="418922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orc.create.index</a:t>
                      </a:r>
                    </a:p>
                  </a:txBody>
                  <a:tcPr marL="63500" marR="63500" marT="44450" marB="4445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true</a:t>
                      </a:r>
                    </a:p>
                  </a:txBody>
                  <a:tcPr marL="63500" marR="63500" marT="44450" marB="4445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whether to create row indexes</a:t>
                      </a:r>
                    </a:p>
                  </a:txBody>
                  <a:tcPr marL="63500" marR="63500" marT="44450" marB="44450"/>
                </a:tc>
                <a:extLst>
                  <a:ext uri="{0D108BD9-81ED-4DB2-BD59-A6C34878D82A}">
                    <a16:rowId xmlns:a16="http://schemas.microsoft.com/office/drawing/2014/main" val="3966787061"/>
                  </a:ext>
                </a:extLst>
              </a:tr>
              <a:tr h="418922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orc.row.index.stride</a:t>
                      </a:r>
                    </a:p>
                  </a:txBody>
                  <a:tcPr marL="63500" marR="63500" marT="44450" marB="4445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10,000</a:t>
                      </a:r>
                    </a:p>
                  </a:txBody>
                  <a:tcPr marL="63500" marR="63500" marT="44450" marB="4445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number of rows between index entries (must be &gt;= 1000)</a:t>
                      </a:r>
                    </a:p>
                  </a:txBody>
                  <a:tcPr marL="63500" marR="63500" marT="44450" marB="44450"/>
                </a:tc>
                <a:extLst>
                  <a:ext uri="{0D108BD9-81ED-4DB2-BD59-A6C34878D82A}">
                    <a16:rowId xmlns:a16="http://schemas.microsoft.com/office/drawing/2014/main" val="33623074"/>
                  </a:ext>
                </a:extLst>
              </a:tr>
              <a:tr h="418922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orc.stripe.size</a:t>
                      </a:r>
                    </a:p>
                  </a:txBody>
                  <a:tcPr marL="63500" marR="63500" marT="44450" marB="4445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67,108,864</a:t>
                      </a:r>
                    </a:p>
                  </a:txBody>
                  <a:tcPr marL="63500" marR="63500" marT="44450" marB="4445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number of bytes in each stripe</a:t>
                      </a:r>
                    </a:p>
                  </a:txBody>
                  <a:tcPr marL="63500" marR="63500" marT="44450" marB="44450"/>
                </a:tc>
                <a:extLst>
                  <a:ext uri="{0D108BD9-81ED-4DB2-BD59-A6C34878D82A}">
                    <a16:rowId xmlns:a16="http://schemas.microsoft.com/office/drawing/2014/main" val="29863358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9462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AC794-E2FF-42CF-A744-22648D9C7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7835"/>
          </a:xfrm>
        </p:spPr>
        <p:txBody>
          <a:bodyPr>
            <a:noAutofit/>
          </a:bodyPr>
          <a:lstStyle/>
          <a:p>
            <a:r>
              <a:rPr lang="en-US" sz="2800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EC164-ECB4-4861-BBED-C6F701518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6000"/>
            <a:ext cx="10515600" cy="5160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Let’s see an example ,how to use these configurations:</a:t>
            </a:r>
          </a:p>
          <a:p>
            <a:pPr marL="0" indent="0">
              <a:buNone/>
            </a:pPr>
            <a:r>
              <a:rPr lang="en-US" dirty="0"/>
              <a:t>Here the table is created without compression</a:t>
            </a:r>
          </a:p>
          <a:p>
            <a:pPr marL="0" indent="0">
              <a:buNone/>
            </a:pPr>
            <a:r>
              <a:rPr lang="en-US" dirty="0"/>
              <a:t>create table Addresses (</a:t>
            </a:r>
          </a:p>
          <a:p>
            <a:pPr marL="0" indent="0">
              <a:buNone/>
            </a:pPr>
            <a:r>
              <a:rPr lang="en-US" dirty="0"/>
              <a:t>  name string,</a:t>
            </a:r>
          </a:p>
          <a:p>
            <a:pPr marL="0" indent="0">
              <a:buNone/>
            </a:pPr>
            <a:r>
              <a:rPr lang="en-US" dirty="0"/>
              <a:t>  street string,</a:t>
            </a:r>
          </a:p>
          <a:p>
            <a:pPr marL="0" indent="0">
              <a:buNone/>
            </a:pPr>
            <a:r>
              <a:rPr lang="en-US" dirty="0"/>
              <a:t>  city string,</a:t>
            </a:r>
          </a:p>
          <a:p>
            <a:pPr marL="0" indent="0">
              <a:buNone/>
            </a:pPr>
            <a:r>
              <a:rPr lang="en-US" dirty="0"/>
              <a:t>  state string,</a:t>
            </a:r>
          </a:p>
          <a:p>
            <a:pPr marL="0" indent="0">
              <a:buNone/>
            </a:pPr>
            <a:r>
              <a:rPr lang="en-US" dirty="0"/>
              <a:t>  zip int</a:t>
            </a:r>
          </a:p>
          <a:p>
            <a:pPr marL="0" indent="0">
              <a:buNone/>
            </a:pPr>
            <a:r>
              <a:rPr lang="en-US" dirty="0"/>
              <a:t>) stored as orc </a:t>
            </a:r>
            <a:r>
              <a:rPr lang="en-US" dirty="0" err="1"/>
              <a:t>tblproperties</a:t>
            </a:r>
            <a:r>
              <a:rPr lang="en-US" dirty="0"/>
              <a:t> </a:t>
            </a:r>
            <a:r>
              <a:rPr lang="en-US" dirty="0">
                <a:highlight>
                  <a:srgbClr val="FFFF00"/>
                </a:highlight>
              </a:rPr>
              <a:t>("</a:t>
            </a:r>
            <a:r>
              <a:rPr lang="en-US" dirty="0" err="1">
                <a:highlight>
                  <a:srgbClr val="FFFF00"/>
                </a:highlight>
              </a:rPr>
              <a:t>orc.compress</a:t>
            </a:r>
            <a:r>
              <a:rPr lang="en-US" dirty="0">
                <a:highlight>
                  <a:srgbClr val="FFFF00"/>
                </a:highlight>
              </a:rPr>
              <a:t>"="NONE");</a:t>
            </a:r>
          </a:p>
        </p:txBody>
      </p:sp>
    </p:spTree>
    <p:extLst>
      <p:ext uri="{BB962C8B-B14F-4D97-AF65-F5344CB8AC3E}">
        <p14:creationId xmlns:p14="http://schemas.microsoft.com/office/powerpoint/2010/main" val="28223113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AC794-E2FF-42CF-A744-22648D9C7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7835"/>
          </a:xfrm>
        </p:spPr>
        <p:txBody>
          <a:bodyPr>
            <a:noAutofit/>
          </a:bodyPr>
          <a:lstStyle/>
          <a:p>
            <a:r>
              <a:rPr lang="en-US" sz="2800" b="1" dirty="0"/>
              <a:t>Serialization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EC164-ECB4-4861-BBED-C6F701518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6000"/>
            <a:ext cx="10515600" cy="5160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Serialization in ORC file format depends on data type</a:t>
            </a:r>
          </a:p>
          <a:p>
            <a:pPr marL="0" indent="0">
              <a:buNone/>
            </a:pPr>
            <a:r>
              <a:rPr lang="en-US" dirty="0"/>
              <a:t>	Integer vs String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Integer column serialization:</a:t>
            </a:r>
          </a:p>
          <a:p>
            <a:r>
              <a:rPr lang="en-US" dirty="0"/>
              <a:t> is done as a stream of integers.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String column serialization : </a:t>
            </a:r>
          </a:p>
          <a:p>
            <a:r>
              <a:rPr lang="en-US" dirty="0"/>
              <a:t>uses a dictionary to form unique column values.</a:t>
            </a:r>
          </a:p>
          <a:p>
            <a:r>
              <a:rPr lang="en-US" dirty="0"/>
              <a:t>Dictionary is sorted to speed up predicate filtering </a:t>
            </a:r>
          </a:p>
          <a:p>
            <a:r>
              <a:rPr lang="en-US" dirty="0"/>
              <a:t>Which improve compression ratios.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5287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580</Words>
  <Application>Microsoft Office PowerPoint</Application>
  <PresentationFormat>Widescreen</PresentationFormat>
  <Paragraphs>101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ORC Internals</vt:lpstr>
      <vt:lpstr>What is ORC</vt:lpstr>
      <vt:lpstr>ORC Internals</vt:lpstr>
      <vt:lpstr>ORC File Structure</vt:lpstr>
      <vt:lpstr>ORC File Details with Data</vt:lpstr>
      <vt:lpstr>Details</vt:lpstr>
      <vt:lpstr>ORC Configurations</vt:lpstr>
      <vt:lpstr>Example</vt:lpstr>
      <vt:lpstr>Serialization</vt:lpstr>
      <vt:lpstr>Compression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ORC Internals</dc:title>
  <dc:creator>Viresh Kumar</dc:creator>
  <cp:lastModifiedBy>Viresh Kumar</cp:lastModifiedBy>
  <cp:revision>10</cp:revision>
  <dcterms:created xsi:type="dcterms:W3CDTF">2018-12-27T08:12:15Z</dcterms:created>
  <dcterms:modified xsi:type="dcterms:W3CDTF">2018-12-27T13:24:35Z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virkumar@microsoft.com</vt:lpwstr>
  </property>
  <property fmtid="{D5CDD505-2E9C-101B-9397-08002B2CF9AE}" pid="5" name="MSIP_Label_f42aa342-8706-4288-bd11-ebb85995028c_SetDate">
    <vt:lpwstr>2018-12-27T08:12:30.6055234Z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