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983AC-3680-40B0-8C3C-1417722A1A3F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1BDF0-F677-492D-B567-67E4DA40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8B075-AC39-4DE0-AE30-9F74177E899B}"/>
              </a:ext>
            </a:extLst>
          </p:cNvPr>
          <p:cNvSpPr/>
          <p:nvPr userDrawn="1"/>
        </p:nvSpPr>
        <p:spPr>
          <a:xfrm>
            <a:off x="9357360" y="5257800"/>
            <a:ext cx="1482090" cy="1366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4009-3188-46A8-955C-594B9371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C055F-D35E-4019-B1C9-E88A1A56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37B9-68E5-4D6F-907C-84A8E269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8D6E3-0FD0-468F-8696-15E29D00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67B0A-BA32-4F47-A513-0EA3772FA079}"/>
              </a:ext>
            </a:extLst>
          </p:cNvPr>
          <p:cNvSpPr/>
          <p:nvPr userDrawn="1"/>
        </p:nvSpPr>
        <p:spPr>
          <a:xfrm>
            <a:off x="10709910" y="5491480"/>
            <a:ext cx="1482090" cy="1366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36C3-2FC6-4007-A4BD-1B9E690B1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Parquet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DA25-7ED8-45FD-B91F-C1579E5A2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Parquet Format in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476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Parquet file format is the columnar oriented format in the Hadoop </a:t>
            </a:r>
            <a:r>
              <a:rPr lang="en-US" dirty="0" err="1"/>
              <a:t>ecosystem.Parquet</a:t>
            </a:r>
            <a:r>
              <a:rPr lang="en-US" dirty="0"/>
              <a:t> stores the binary data column wise, which brings following benefits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Less storage</a:t>
            </a:r>
            <a:r>
              <a:rPr lang="en-US" dirty="0"/>
              <a:t>, efficient Compression resulting in Storage optimization, as the same data type is residing adjacent to each other. That helps in compressing the data better hence provide storage optimization.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Increased query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Parquet file format can be used with any Hadoop ecosystem like 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Impala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/>
              <a:t>Spark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Parquet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82296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Now, Lets take a deep dive and looks at the parquet file internals:</a:t>
            </a:r>
          </a:p>
          <a:p>
            <a:endParaRPr lang="en-US" dirty="0"/>
          </a:p>
          <a:p>
            <a:r>
              <a:rPr lang="en-US" dirty="0"/>
              <a:t>what is the construct of the parquet file ?</a:t>
            </a:r>
          </a:p>
          <a:p>
            <a:endParaRPr lang="en-US" dirty="0"/>
          </a:p>
          <a:p>
            <a:r>
              <a:rPr lang="en-US" dirty="0"/>
              <a:t>A parquet file is consist of following elements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Row groups </a:t>
            </a:r>
          </a:p>
          <a:p>
            <a:pPr lvl="1"/>
            <a:r>
              <a:rPr lang="en-US" dirty="0"/>
              <a:t>Column Chunk</a:t>
            </a:r>
          </a:p>
          <a:p>
            <a:pPr lvl="1"/>
            <a:r>
              <a:rPr lang="en-US" dirty="0"/>
              <a:t>Page</a:t>
            </a:r>
          </a:p>
          <a:p>
            <a:pPr lvl="1"/>
            <a:r>
              <a:rPr lang="en-US" dirty="0"/>
              <a:t>Footer</a:t>
            </a:r>
          </a:p>
        </p:txBody>
      </p:sp>
      <p:pic>
        <p:nvPicPr>
          <p:cNvPr id="1026" name="Picture 2" descr="https://2.bp.blogspot.com/-vCo5FVMreM8/Wz4CX87tUWI/AAAAAAAAAqA/4GmxDl_kFpM2Gvzor4NUM_5umpzCM2XPACLcBGAs/s1600/Parquet%2BFile%2BForma.png">
            <a:extLst>
              <a:ext uri="{FF2B5EF4-FFF2-40B4-BE49-F238E27FC236}">
                <a16:creationId xmlns:a16="http://schemas.microsoft.com/office/drawing/2014/main" id="{4B762031-8377-4DD5-BE70-534EA4FD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20" y="1828800"/>
            <a:ext cx="4104640" cy="466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23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17" y="1022688"/>
            <a:ext cx="3657600" cy="28875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latin typeface="+mj-lt"/>
                <a:ea typeface="+mj-ea"/>
                <a:cs typeface="+mj-cs"/>
              </a:rPr>
              <a:t>Parquet File 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Details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DC3E8-1485-4168-9E59-9CF4E5866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544" y="477520"/>
            <a:ext cx="6700823" cy="6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Parquet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669915"/>
          </a:xfrm>
        </p:spPr>
        <p:txBody>
          <a:bodyPr/>
          <a:lstStyle/>
          <a:p>
            <a:r>
              <a:rPr lang="en-US" b="1" dirty="0"/>
              <a:t>Header: </a:t>
            </a:r>
            <a:r>
              <a:rPr lang="en-US" dirty="0"/>
              <a:t>just contains a magic number "</a:t>
            </a:r>
            <a:r>
              <a:rPr lang="en-US" b="1" dirty="0"/>
              <a:t>PAR1</a:t>
            </a:r>
            <a:r>
              <a:rPr lang="en-US" dirty="0"/>
              <a:t>" (4-byte) that identifies the file as Parquet format file.</a:t>
            </a:r>
            <a:endParaRPr lang="en-US" b="1" dirty="0"/>
          </a:p>
          <a:p>
            <a:r>
              <a:rPr lang="en-US" b="1" dirty="0"/>
              <a:t>Row group</a:t>
            </a:r>
            <a:r>
              <a:rPr lang="en-US" dirty="0"/>
              <a:t>: A logical horizontal partitioning of the data into rows. A row group consists of a column chunk for each column in the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 Row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 Row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 Row group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C5CA9-EB98-4208-A1F8-2FB4D5AB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11768"/>
            <a:ext cx="4791075" cy="37811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053A89-F40B-4C1C-9946-B0E4EF3EFB9D}"/>
              </a:ext>
            </a:extLst>
          </p:cNvPr>
          <p:cNvCxnSpPr/>
          <p:nvPr/>
        </p:nvCxnSpPr>
        <p:spPr>
          <a:xfrm flipV="1">
            <a:off x="3525520" y="3119120"/>
            <a:ext cx="2570480" cy="2336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D486B-44EF-4DBE-A4CD-4C29D5DB4C4A}"/>
              </a:ext>
            </a:extLst>
          </p:cNvPr>
          <p:cNvCxnSpPr/>
          <p:nvPr/>
        </p:nvCxnSpPr>
        <p:spPr>
          <a:xfrm flipV="1">
            <a:off x="3525520" y="4216717"/>
            <a:ext cx="2570480" cy="2336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B61B4-487F-4D03-A7D6-65181DB1ADE0}"/>
              </a:ext>
            </a:extLst>
          </p:cNvPr>
          <p:cNvCxnSpPr>
            <a:cxnSpLocks/>
          </p:cNvCxnSpPr>
          <p:nvPr/>
        </p:nvCxnSpPr>
        <p:spPr>
          <a:xfrm>
            <a:off x="3616960" y="5406230"/>
            <a:ext cx="2570480" cy="3951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Parquet Format in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n-US" b="1" dirty="0"/>
              <a:t>Column chunk</a:t>
            </a:r>
            <a:r>
              <a:rPr lang="en-US" dirty="0"/>
              <a:t>: A chunk of the data for a particular column. These column chunks live in a particular row group and is guaranteed to be contiguous in the file.</a:t>
            </a:r>
          </a:p>
          <a:p>
            <a:r>
              <a:rPr lang="en-US" b="1" dirty="0"/>
              <a:t>Page</a:t>
            </a:r>
            <a:r>
              <a:rPr lang="en-US" dirty="0"/>
              <a:t>: Column chunks are divided up into pages written back to back. The pages share a common header and readers can skip over page they are not interested in.</a:t>
            </a:r>
          </a:p>
          <a:p>
            <a:r>
              <a:rPr lang="en-US" b="1" dirty="0"/>
              <a:t>Footer: holds following</a:t>
            </a:r>
          </a:p>
          <a:p>
            <a:pPr lvl="1"/>
            <a:r>
              <a:rPr lang="en-US" b="1" dirty="0"/>
              <a:t>File metadata</a:t>
            </a:r>
            <a:r>
              <a:rPr lang="en-US" dirty="0"/>
              <a:t>- </a:t>
            </a:r>
          </a:p>
          <a:p>
            <a:pPr lvl="2"/>
            <a:r>
              <a:rPr lang="en-US" dirty="0"/>
              <a:t>The file metadata contains the locations of all the column metadata start locations.</a:t>
            </a:r>
          </a:p>
          <a:p>
            <a:pPr lvl="2"/>
            <a:r>
              <a:rPr lang="en-US" dirty="0"/>
              <a:t>The file metadata also includes the </a:t>
            </a:r>
            <a:r>
              <a:rPr lang="en-US" b="1" dirty="0"/>
              <a:t>format version</a:t>
            </a:r>
            <a:r>
              <a:rPr lang="en-US" dirty="0"/>
              <a:t>, the </a:t>
            </a:r>
            <a:r>
              <a:rPr lang="en-US" b="1" dirty="0"/>
              <a:t>schema</a:t>
            </a:r>
            <a:r>
              <a:rPr lang="en-US" dirty="0"/>
              <a:t>, any </a:t>
            </a:r>
            <a:r>
              <a:rPr lang="en-US" b="1" dirty="0"/>
              <a:t>extra key-value</a:t>
            </a:r>
            <a:r>
              <a:rPr lang="en-US" dirty="0"/>
              <a:t> pairs.</a:t>
            </a:r>
          </a:p>
          <a:p>
            <a:pPr lvl="2"/>
            <a:r>
              <a:rPr lang="en-US" dirty="0"/>
              <a:t>The file metadata length is 4-byte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5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				Thanks for watching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621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Parquet Internals</vt:lpstr>
      <vt:lpstr>Parquet Format in Hadoop</vt:lpstr>
      <vt:lpstr>Parquet Internals</vt:lpstr>
      <vt:lpstr>Parquet File Details</vt:lpstr>
      <vt:lpstr>Parquet Internals</vt:lpstr>
      <vt:lpstr>Parquet Format in Hadoop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Parquet vs Avro vs ORC</dc:title>
  <dc:creator>Viresh Kumar</dc:creator>
  <cp:lastModifiedBy>Viresh Kumar</cp:lastModifiedBy>
  <cp:revision>24</cp:revision>
  <dcterms:created xsi:type="dcterms:W3CDTF">2018-12-25T04:33:51Z</dcterms:created>
  <dcterms:modified xsi:type="dcterms:W3CDTF">2018-12-25T16:31:55Z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2018-12-25T04:36:27.2679767Z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