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62" r:id="rId5"/>
    <p:sldId id="263" r:id="rId6"/>
    <p:sldId id="259" r:id="rId7"/>
    <p:sldId id="260"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8E0A9-F71F-4F40-B85A-9028C0CD3B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015138-43FB-4A30-8024-805DD781CC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D5E02-DC50-427A-8FEB-A058FBF5BC0A}"/>
              </a:ext>
            </a:extLst>
          </p:cNvPr>
          <p:cNvSpPr>
            <a:spLocks noGrp="1"/>
          </p:cNvSpPr>
          <p:nvPr>
            <p:ph type="dt" sz="half" idx="10"/>
          </p:nvPr>
        </p:nvSpPr>
        <p:spPr/>
        <p:txBody>
          <a:bodyPr/>
          <a:lstStyle/>
          <a:p>
            <a:fld id="{15DD1B23-F958-4E0A-893E-C68E6A3B2F92}" type="datetimeFigureOut">
              <a:rPr lang="en-US" smtClean="0"/>
              <a:t>12/26/2018</a:t>
            </a:fld>
            <a:endParaRPr lang="en-US"/>
          </a:p>
        </p:txBody>
      </p:sp>
      <p:sp>
        <p:nvSpPr>
          <p:cNvPr id="5" name="Footer Placeholder 4">
            <a:extLst>
              <a:ext uri="{FF2B5EF4-FFF2-40B4-BE49-F238E27FC236}">
                <a16:creationId xmlns:a16="http://schemas.microsoft.com/office/drawing/2014/main" id="{F3F96CCD-8AC2-49AE-A48F-47551A1D8408}"/>
              </a:ext>
            </a:extLst>
          </p:cNvPr>
          <p:cNvSpPr>
            <a:spLocks noGrp="1"/>
          </p:cNvSpPr>
          <p:nvPr>
            <p:ph type="ftr" sz="quarter" idx="11"/>
          </p:nvPr>
        </p:nvSpPr>
        <p:spPr/>
        <p:txBody>
          <a:bodyPr/>
          <a:lstStyle/>
          <a:p>
            <a:endParaRPr lang="en-US"/>
          </a:p>
        </p:txBody>
      </p:sp>
      <p:sp>
        <p:nvSpPr>
          <p:cNvPr id="7" name="Rectangle 6">
            <a:extLst>
              <a:ext uri="{FF2B5EF4-FFF2-40B4-BE49-F238E27FC236}">
                <a16:creationId xmlns:a16="http://schemas.microsoft.com/office/drawing/2014/main" id="{4EA2A260-1562-4B49-999D-8CEE99E2806A}"/>
              </a:ext>
            </a:extLst>
          </p:cNvPr>
          <p:cNvSpPr/>
          <p:nvPr userDrawn="1"/>
        </p:nvSpPr>
        <p:spPr>
          <a:xfrm>
            <a:off x="9235441" y="5257801"/>
            <a:ext cx="1337310" cy="1281112"/>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6508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9DD6-3B22-448E-A9A4-5B44DB6FB9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FEBA07-749A-4E1E-A675-0716B5C92F7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03403-3ED2-4F79-B489-8D09CB7EDDF1}"/>
              </a:ext>
            </a:extLst>
          </p:cNvPr>
          <p:cNvSpPr>
            <a:spLocks noGrp="1"/>
          </p:cNvSpPr>
          <p:nvPr>
            <p:ph type="dt" sz="half" idx="10"/>
          </p:nvPr>
        </p:nvSpPr>
        <p:spPr/>
        <p:txBody>
          <a:bodyPr/>
          <a:lstStyle/>
          <a:p>
            <a:fld id="{15DD1B23-F958-4E0A-893E-C68E6A3B2F92}" type="datetimeFigureOut">
              <a:rPr lang="en-US" smtClean="0"/>
              <a:t>12/26/2018</a:t>
            </a:fld>
            <a:endParaRPr lang="en-US"/>
          </a:p>
        </p:txBody>
      </p:sp>
      <p:sp>
        <p:nvSpPr>
          <p:cNvPr id="5" name="Footer Placeholder 4">
            <a:extLst>
              <a:ext uri="{FF2B5EF4-FFF2-40B4-BE49-F238E27FC236}">
                <a16:creationId xmlns:a16="http://schemas.microsoft.com/office/drawing/2014/main" id="{9FEA9463-6482-4465-86DF-E3C999558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FB87F-B509-4D42-B1DB-79B48D65B847}"/>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2301923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236B-F278-4839-BE13-85D3CBB431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83437B-B3F5-44D9-937E-BC2912CBC76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F3A360-6908-4552-B528-CEF345C27828}"/>
              </a:ext>
            </a:extLst>
          </p:cNvPr>
          <p:cNvSpPr>
            <a:spLocks noGrp="1"/>
          </p:cNvSpPr>
          <p:nvPr>
            <p:ph type="dt" sz="half" idx="10"/>
          </p:nvPr>
        </p:nvSpPr>
        <p:spPr/>
        <p:txBody>
          <a:bodyPr/>
          <a:lstStyle/>
          <a:p>
            <a:fld id="{15DD1B23-F958-4E0A-893E-C68E6A3B2F92}" type="datetimeFigureOut">
              <a:rPr lang="en-US" smtClean="0"/>
              <a:t>12/26/2018</a:t>
            </a:fld>
            <a:endParaRPr lang="en-US"/>
          </a:p>
        </p:txBody>
      </p:sp>
      <p:sp>
        <p:nvSpPr>
          <p:cNvPr id="5" name="Footer Placeholder 4">
            <a:extLst>
              <a:ext uri="{FF2B5EF4-FFF2-40B4-BE49-F238E27FC236}">
                <a16:creationId xmlns:a16="http://schemas.microsoft.com/office/drawing/2014/main" id="{4497E44A-FDA6-404E-86B7-FC28AEDCEE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568BD3-9C66-45B9-9B39-42CA8A75A763}"/>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3453787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3F3FB-EC8E-4B85-B241-74E02AA8B202}"/>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DACF352-CFB7-4957-A124-04E866303D3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2D79E-8055-40D0-BEB9-8CBC1E2E87CB}"/>
              </a:ext>
            </a:extLst>
          </p:cNvPr>
          <p:cNvSpPr>
            <a:spLocks noGrp="1"/>
          </p:cNvSpPr>
          <p:nvPr>
            <p:ph type="dt" sz="half" idx="10"/>
          </p:nvPr>
        </p:nvSpPr>
        <p:spPr/>
        <p:txBody>
          <a:bodyPr/>
          <a:lstStyle/>
          <a:p>
            <a:fld id="{15DD1B23-F958-4E0A-893E-C68E6A3B2F92}" type="datetimeFigureOut">
              <a:rPr lang="en-US" smtClean="0"/>
              <a:t>12/26/2018</a:t>
            </a:fld>
            <a:endParaRPr lang="en-US"/>
          </a:p>
        </p:txBody>
      </p:sp>
      <p:sp>
        <p:nvSpPr>
          <p:cNvPr id="5" name="Footer Placeholder 4">
            <a:extLst>
              <a:ext uri="{FF2B5EF4-FFF2-40B4-BE49-F238E27FC236}">
                <a16:creationId xmlns:a16="http://schemas.microsoft.com/office/drawing/2014/main" id="{3D258006-0641-48A6-B9BA-6F9CB8F1B2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2114E-CEF0-4976-95E6-826BC690FCC3}"/>
              </a:ext>
            </a:extLst>
          </p:cNvPr>
          <p:cNvSpPr>
            <a:spLocks noGrp="1"/>
          </p:cNvSpPr>
          <p:nvPr>
            <p:ph type="sldNum" sz="quarter" idx="12"/>
          </p:nvPr>
        </p:nvSpPr>
        <p:spPr/>
        <p:txBody>
          <a:bodyPr/>
          <a:lstStyle/>
          <a:p>
            <a:fld id="{B91FDBF2-C35B-4913-AA7C-CBA4457853EA}" type="slidenum">
              <a:rPr lang="en-US" smtClean="0"/>
              <a:t>‹#›</a:t>
            </a:fld>
            <a:endParaRPr lang="en-US"/>
          </a:p>
        </p:txBody>
      </p:sp>
      <p:sp>
        <p:nvSpPr>
          <p:cNvPr id="7" name="Rectangle 6">
            <a:extLst>
              <a:ext uri="{FF2B5EF4-FFF2-40B4-BE49-F238E27FC236}">
                <a16:creationId xmlns:a16="http://schemas.microsoft.com/office/drawing/2014/main" id="{2F77CA35-449A-41A0-9C63-7A3184550DF6}"/>
              </a:ext>
            </a:extLst>
          </p:cNvPr>
          <p:cNvSpPr/>
          <p:nvPr userDrawn="1"/>
        </p:nvSpPr>
        <p:spPr>
          <a:xfrm>
            <a:off x="10854690" y="5595621"/>
            <a:ext cx="1337310" cy="1281112"/>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9007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9043-217C-4EA2-8F66-6CF3B7D678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B949EE-C24C-4CC0-9EDD-9B2E4B862E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FD71BD4-6E96-4BDA-946B-FBFDA477CC74}"/>
              </a:ext>
            </a:extLst>
          </p:cNvPr>
          <p:cNvSpPr>
            <a:spLocks noGrp="1"/>
          </p:cNvSpPr>
          <p:nvPr>
            <p:ph type="dt" sz="half" idx="10"/>
          </p:nvPr>
        </p:nvSpPr>
        <p:spPr/>
        <p:txBody>
          <a:bodyPr/>
          <a:lstStyle/>
          <a:p>
            <a:fld id="{15DD1B23-F958-4E0A-893E-C68E6A3B2F92}" type="datetimeFigureOut">
              <a:rPr lang="en-US" smtClean="0"/>
              <a:t>12/26/2018</a:t>
            </a:fld>
            <a:endParaRPr lang="en-US"/>
          </a:p>
        </p:txBody>
      </p:sp>
      <p:sp>
        <p:nvSpPr>
          <p:cNvPr id="5" name="Footer Placeholder 4">
            <a:extLst>
              <a:ext uri="{FF2B5EF4-FFF2-40B4-BE49-F238E27FC236}">
                <a16:creationId xmlns:a16="http://schemas.microsoft.com/office/drawing/2014/main" id="{8915A8DB-C598-4793-8DC2-186C456380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291C7-3317-49B3-944B-22D05951C30A}"/>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52422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36D75-75E6-4E72-BFF3-F77884A0F4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582F82-865B-4F62-9D72-E5A2E941DFC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13B93-CEF1-496F-BAB3-B93451485E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FFBEEA-9C36-475B-933D-C15049DA5016}"/>
              </a:ext>
            </a:extLst>
          </p:cNvPr>
          <p:cNvSpPr>
            <a:spLocks noGrp="1"/>
          </p:cNvSpPr>
          <p:nvPr>
            <p:ph type="dt" sz="half" idx="10"/>
          </p:nvPr>
        </p:nvSpPr>
        <p:spPr/>
        <p:txBody>
          <a:bodyPr/>
          <a:lstStyle/>
          <a:p>
            <a:fld id="{15DD1B23-F958-4E0A-893E-C68E6A3B2F92}" type="datetimeFigureOut">
              <a:rPr lang="en-US" smtClean="0"/>
              <a:t>12/26/2018</a:t>
            </a:fld>
            <a:endParaRPr lang="en-US"/>
          </a:p>
        </p:txBody>
      </p:sp>
      <p:sp>
        <p:nvSpPr>
          <p:cNvPr id="6" name="Footer Placeholder 5">
            <a:extLst>
              <a:ext uri="{FF2B5EF4-FFF2-40B4-BE49-F238E27FC236}">
                <a16:creationId xmlns:a16="http://schemas.microsoft.com/office/drawing/2014/main" id="{DA412271-56AB-4D94-A5F7-2E0EEED61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DBB062-9C1D-4A9F-AF72-18CD8D8DDB5A}"/>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4245936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6C53-4B66-444E-8C21-292D733880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B22278-D553-4F4F-ADF1-6E51AB0AE1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C9895B6-D83D-431F-8EE7-2354B6BF621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FAB65D-008A-4C95-9C62-F9E536B3AB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183CAA6-BA85-4552-83E2-990C8FA78A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E75B18-015A-4890-BDA7-1C59E818B7DB}"/>
              </a:ext>
            </a:extLst>
          </p:cNvPr>
          <p:cNvSpPr>
            <a:spLocks noGrp="1"/>
          </p:cNvSpPr>
          <p:nvPr>
            <p:ph type="dt" sz="half" idx="10"/>
          </p:nvPr>
        </p:nvSpPr>
        <p:spPr/>
        <p:txBody>
          <a:bodyPr/>
          <a:lstStyle/>
          <a:p>
            <a:fld id="{15DD1B23-F958-4E0A-893E-C68E6A3B2F92}" type="datetimeFigureOut">
              <a:rPr lang="en-US" smtClean="0"/>
              <a:t>12/26/2018</a:t>
            </a:fld>
            <a:endParaRPr lang="en-US"/>
          </a:p>
        </p:txBody>
      </p:sp>
      <p:sp>
        <p:nvSpPr>
          <p:cNvPr id="8" name="Footer Placeholder 7">
            <a:extLst>
              <a:ext uri="{FF2B5EF4-FFF2-40B4-BE49-F238E27FC236}">
                <a16:creationId xmlns:a16="http://schemas.microsoft.com/office/drawing/2014/main" id="{21D0C76E-6CFD-4566-B37A-54F49D69F5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B0BA5C-BEC6-4FCA-94EA-872366A706FF}"/>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1027144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A739D-84CA-4545-B7E4-5317EBA45C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34CA39-7F8B-4870-A782-1A6FC38C0E87}"/>
              </a:ext>
            </a:extLst>
          </p:cNvPr>
          <p:cNvSpPr>
            <a:spLocks noGrp="1"/>
          </p:cNvSpPr>
          <p:nvPr>
            <p:ph type="dt" sz="half" idx="10"/>
          </p:nvPr>
        </p:nvSpPr>
        <p:spPr/>
        <p:txBody>
          <a:bodyPr/>
          <a:lstStyle/>
          <a:p>
            <a:fld id="{15DD1B23-F958-4E0A-893E-C68E6A3B2F92}" type="datetimeFigureOut">
              <a:rPr lang="en-US" smtClean="0"/>
              <a:t>12/26/2018</a:t>
            </a:fld>
            <a:endParaRPr lang="en-US"/>
          </a:p>
        </p:txBody>
      </p:sp>
      <p:sp>
        <p:nvSpPr>
          <p:cNvPr id="4" name="Footer Placeholder 3">
            <a:extLst>
              <a:ext uri="{FF2B5EF4-FFF2-40B4-BE49-F238E27FC236}">
                <a16:creationId xmlns:a16="http://schemas.microsoft.com/office/drawing/2014/main" id="{9CB2BDD0-3848-47F0-8198-9370176B31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E35C48-4DCC-4340-832E-F4EB2C1E395C}"/>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621639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847AC8-B9D3-4D88-8482-81660597D687}"/>
              </a:ext>
            </a:extLst>
          </p:cNvPr>
          <p:cNvSpPr>
            <a:spLocks noGrp="1"/>
          </p:cNvSpPr>
          <p:nvPr>
            <p:ph type="dt" sz="half" idx="10"/>
          </p:nvPr>
        </p:nvSpPr>
        <p:spPr/>
        <p:txBody>
          <a:bodyPr/>
          <a:lstStyle/>
          <a:p>
            <a:fld id="{15DD1B23-F958-4E0A-893E-C68E6A3B2F92}" type="datetimeFigureOut">
              <a:rPr lang="en-US" smtClean="0"/>
              <a:t>12/26/2018</a:t>
            </a:fld>
            <a:endParaRPr lang="en-US"/>
          </a:p>
        </p:txBody>
      </p:sp>
      <p:sp>
        <p:nvSpPr>
          <p:cNvPr id="3" name="Footer Placeholder 2">
            <a:extLst>
              <a:ext uri="{FF2B5EF4-FFF2-40B4-BE49-F238E27FC236}">
                <a16:creationId xmlns:a16="http://schemas.microsoft.com/office/drawing/2014/main" id="{86861BAA-F094-4329-9512-8606E545D8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70FDE6-7C68-40CE-856C-0EE1651B9E83}"/>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226666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C929-556F-4A40-BA72-7B2BA1F3D3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1EB104-A90A-4800-9D07-0BB01FF8EB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F51EA7-AABE-44D7-92BB-2F3F4FEB2F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A4B427-058F-4C7A-929B-6DAEF2F3BE67}"/>
              </a:ext>
            </a:extLst>
          </p:cNvPr>
          <p:cNvSpPr>
            <a:spLocks noGrp="1"/>
          </p:cNvSpPr>
          <p:nvPr>
            <p:ph type="dt" sz="half" idx="10"/>
          </p:nvPr>
        </p:nvSpPr>
        <p:spPr/>
        <p:txBody>
          <a:bodyPr/>
          <a:lstStyle/>
          <a:p>
            <a:fld id="{15DD1B23-F958-4E0A-893E-C68E6A3B2F92}" type="datetimeFigureOut">
              <a:rPr lang="en-US" smtClean="0"/>
              <a:t>12/26/2018</a:t>
            </a:fld>
            <a:endParaRPr lang="en-US"/>
          </a:p>
        </p:txBody>
      </p:sp>
      <p:sp>
        <p:nvSpPr>
          <p:cNvPr id="6" name="Footer Placeholder 5">
            <a:extLst>
              <a:ext uri="{FF2B5EF4-FFF2-40B4-BE49-F238E27FC236}">
                <a16:creationId xmlns:a16="http://schemas.microsoft.com/office/drawing/2014/main" id="{C2EB9E28-BBB8-46A8-826A-65224E45DD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B2CF07-881F-4EC3-AED1-542DBC8DC391}"/>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199985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4C37-C29B-41FF-ABC5-406C2C6AC6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93676A-27E0-45A8-B502-E760C60999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32C911-5D3E-445C-899B-1063F58520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AA96AC-6BD5-4B8E-8FF3-497107170F39}"/>
              </a:ext>
            </a:extLst>
          </p:cNvPr>
          <p:cNvSpPr>
            <a:spLocks noGrp="1"/>
          </p:cNvSpPr>
          <p:nvPr>
            <p:ph type="dt" sz="half" idx="10"/>
          </p:nvPr>
        </p:nvSpPr>
        <p:spPr/>
        <p:txBody>
          <a:bodyPr/>
          <a:lstStyle/>
          <a:p>
            <a:fld id="{15DD1B23-F958-4E0A-893E-C68E6A3B2F92}" type="datetimeFigureOut">
              <a:rPr lang="en-US" smtClean="0"/>
              <a:t>12/26/2018</a:t>
            </a:fld>
            <a:endParaRPr lang="en-US"/>
          </a:p>
        </p:txBody>
      </p:sp>
      <p:sp>
        <p:nvSpPr>
          <p:cNvPr id="6" name="Footer Placeholder 5">
            <a:extLst>
              <a:ext uri="{FF2B5EF4-FFF2-40B4-BE49-F238E27FC236}">
                <a16:creationId xmlns:a16="http://schemas.microsoft.com/office/drawing/2014/main" id="{B2405D07-65FF-46CD-8E05-0FC6D1113D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D9303A-1F8A-4E2A-B587-C76B7C57825E}"/>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463649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EACD80-25DD-498B-8518-16ECF004D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57B007-A9C2-412B-BB9A-F67A5D5373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CD26A-C49F-41F7-AC24-F5FFA4B47F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D1B23-F958-4E0A-893E-C68E6A3B2F92}" type="datetimeFigureOut">
              <a:rPr lang="en-US" smtClean="0"/>
              <a:t>12/26/2018</a:t>
            </a:fld>
            <a:endParaRPr lang="en-US"/>
          </a:p>
        </p:txBody>
      </p:sp>
      <p:sp>
        <p:nvSpPr>
          <p:cNvPr id="5" name="Footer Placeholder 4">
            <a:extLst>
              <a:ext uri="{FF2B5EF4-FFF2-40B4-BE49-F238E27FC236}">
                <a16:creationId xmlns:a16="http://schemas.microsoft.com/office/drawing/2014/main" id="{E1225065-5567-47AF-889A-9579BE59F4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965AE0-822B-4353-9D25-FB1DEF9DC8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FDBF2-C35B-4913-AA7C-CBA4457853EA}" type="slidenum">
              <a:rPr lang="en-US" smtClean="0"/>
              <a:t>‹#›</a:t>
            </a:fld>
            <a:endParaRPr lang="en-US"/>
          </a:p>
        </p:txBody>
      </p:sp>
    </p:spTree>
    <p:extLst>
      <p:ext uri="{BB962C8B-B14F-4D97-AF65-F5344CB8AC3E}">
        <p14:creationId xmlns:p14="http://schemas.microsoft.com/office/powerpoint/2010/main" val="1718399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36C3-2FC6-4007-A4BD-1B9E690B1E00}"/>
              </a:ext>
            </a:extLst>
          </p:cNvPr>
          <p:cNvSpPr>
            <a:spLocks noGrp="1"/>
          </p:cNvSpPr>
          <p:nvPr>
            <p:ph type="ctrTitle"/>
          </p:nvPr>
        </p:nvSpPr>
        <p:spPr/>
        <p:txBody>
          <a:bodyPr/>
          <a:lstStyle/>
          <a:p>
            <a:r>
              <a:rPr lang="en-US" dirty="0"/>
              <a:t>Parquet vs Avro</a:t>
            </a:r>
          </a:p>
        </p:txBody>
      </p:sp>
      <p:sp>
        <p:nvSpPr>
          <p:cNvPr id="3" name="Subtitle 2">
            <a:extLst>
              <a:ext uri="{FF2B5EF4-FFF2-40B4-BE49-F238E27FC236}">
                <a16:creationId xmlns:a16="http://schemas.microsoft.com/office/drawing/2014/main" id="{EA2ADA25-7ED8-45FD-B91F-C1579E5A29F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55957507"/>
      </p:ext>
    </p:extLst>
  </p:cSld>
  <p:clrMapOvr>
    <a:masterClrMapping/>
  </p:clrMapOvr>
  <mc:AlternateContent xmlns:mc="http://schemas.openxmlformats.org/markup-compatibility/2006" xmlns:p14="http://schemas.microsoft.com/office/powerpoint/2010/main">
    <mc:Choice Requires="p14">
      <p:transition spd="slow" p14:dur="2000" advTm="29550"/>
    </mc:Choice>
    <mc:Fallback xmlns="">
      <p:transition spd="slow" advTm="2955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400" dirty="0"/>
              <a:t>Why Right Format</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914400"/>
            <a:ext cx="10515600" cy="5262563"/>
          </a:xfrm>
        </p:spPr>
        <p:txBody>
          <a:bodyPr>
            <a:normAutofit/>
          </a:bodyPr>
          <a:lstStyle/>
          <a:p>
            <a:r>
              <a:rPr lang="en-US" dirty="0">
                <a:highlight>
                  <a:srgbClr val="FFFF00"/>
                </a:highlight>
              </a:rPr>
              <a:t>Storage Cost </a:t>
            </a:r>
            <a:r>
              <a:rPr lang="en-US" dirty="0"/>
              <a:t>: When the data is processed with big  data frameworks such as Hadoop or spark, the cost of storing the data is more if the data is to be stored in HDFS as the data is fully </a:t>
            </a:r>
            <a:r>
              <a:rPr lang="en-US" dirty="0" err="1"/>
              <a:t>denormalised</a:t>
            </a:r>
            <a:r>
              <a:rPr lang="en-US"/>
              <a:t>.</a:t>
            </a:r>
            <a:endParaRPr lang="en-US" dirty="0"/>
          </a:p>
          <a:p>
            <a:endParaRPr lang="en-US" dirty="0"/>
          </a:p>
          <a:p>
            <a:r>
              <a:rPr lang="en-US" dirty="0"/>
              <a:t>As HDFS has replication factor, minimum 3 copies of each file will be maintained for fault tolerance. So automatically the storage cost will increase. </a:t>
            </a:r>
          </a:p>
          <a:p>
            <a:endParaRPr lang="en-US" dirty="0"/>
          </a:p>
          <a:p>
            <a:r>
              <a:rPr lang="en-US" dirty="0">
                <a:highlight>
                  <a:srgbClr val="FFFF00"/>
                </a:highlight>
              </a:rPr>
              <a:t>Processing Cost </a:t>
            </a:r>
            <a:r>
              <a:rPr lang="en-US" dirty="0"/>
              <a:t>: Along with storage, processing cost will also increase as the data comes into CPU, Network IO etc., So  to minimize all these costs ,it is imperative to choose the right format based on the data retrieval/query needs.</a:t>
            </a:r>
          </a:p>
        </p:txBody>
      </p:sp>
    </p:spTree>
    <p:extLst>
      <p:ext uri="{BB962C8B-B14F-4D97-AF65-F5344CB8AC3E}">
        <p14:creationId xmlns:p14="http://schemas.microsoft.com/office/powerpoint/2010/main" val="2979496678"/>
      </p:ext>
    </p:extLst>
  </p:cSld>
  <p:clrMapOvr>
    <a:masterClrMapping/>
  </p:clrMapOvr>
  <mc:AlternateContent xmlns:mc="http://schemas.openxmlformats.org/markup-compatibility/2006" xmlns:p14="http://schemas.microsoft.com/office/powerpoint/2010/main">
    <mc:Choice Requires="p14">
      <p:transition spd="slow" p14:dur="2000" advTm="99506"/>
    </mc:Choice>
    <mc:Fallback xmlns="">
      <p:transition spd="slow" advTm="9950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400" dirty="0"/>
              <a:t>Parquet vs Avro Format</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lstStyle/>
          <a:p>
            <a:pPr marL="0" indent="0">
              <a:buNone/>
            </a:pPr>
            <a:r>
              <a:rPr lang="en-US" dirty="0"/>
              <a:t>Both are the file formats for the Hadoop distributed file system. The primary different between the two format comes from the fact, how the data is actually stored on the disk.</a:t>
            </a:r>
          </a:p>
          <a:p>
            <a:endParaRPr lang="en-US" dirty="0"/>
          </a:p>
          <a:p>
            <a:r>
              <a:rPr lang="en-US" dirty="0">
                <a:highlight>
                  <a:srgbClr val="FFFF00"/>
                </a:highlight>
              </a:rPr>
              <a:t>Avro</a:t>
            </a:r>
            <a:r>
              <a:rPr lang="en-US" dirty="0"/>
              <a:t> is a row-oriented storage format for Hadoop file system.</a:t>
            </a:r>
          </a:p>
          <a:p>
            <a:r>
              <a:rPr lang="en-US" dirty="0">
                <a:highlight>
                  <a:srgbClr val="FFFF00"/>
                </a:highlight>
              </a:rPr>
              <a:t>Parquet</a:t>
            </a:r>
            <a:r>
              <a:rPr lang="en-US" dirty="0"/>
              <a:t> is a column-oriented storage format for Hadoop file system.</a:t>
            </a:r>
          </a:p>
          <a:p>
            <a:pPr marL="0" indent="0">
              <a:buNone/>
            </a:pPr>
            <a:endParaRPr lang="en-US" dirty="0"/>
          </a:p>
        </p:txBody>
      </p:sp>
    </p:spTree>
    <p:extLst>
      <p:ext uri="{BB962C8B-B14F-4D97-AF65-F5344CB8AC3E}">
        <p14:creationId xmlns:p14="http://schemas.microsoft.com/office/powerpoint/2010/main" val="2966431234"/>
      </p:ext>
    </p:extLst>
  </p:cSld>
  <p:clrMapOvr>
    <a:masterClrMapping/>
  </p:clrMapOvr>
  <mc:AlternateContent xmlns:mc="http://schemas.openxmlformats.org/markup-compatibility/2006" xmlns:p14="http://schemas.microsoft.com/office/powerpoint/2010/main">
    <mc:Choice Requires="p14">
      <p:transition spd="slow" p14:dur="2000" advTm="57382"/>
    </mc:Choice>
    <mc:Fallback xmlns="">
      <p:transition spd="slow" advTm="5738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489857" y="126121"/>
            <a:ext cx="10769599" cy="457835"/>
          </a:xfrm>
        </p:spPr>
        <p:txBody>
          <a:bodyPr>
            <a:noAutofit/>
          </a:bodyPr>
          <a:lstStyle/>
          <a:p>
            <a:r>
              <a:rPr lang="en-US" sz="2400" b="1" dirty="0"/>
              <a:t>Parquet : what is column oriented storage format ?</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489857" y="741680"/>
            <a:ext cx="11332029" cy="6040120"/>
          </a:xfrm>
        </p:spPr>
        <p:txBody>
          <a:bodyPr/>
          <a:lstStyle/>
          <a:p>
            <a:pPr marL="0" indent="0">
              <a:buNone/>
            </a:pPr>
            <a:r>
              <a:rPr lang="en-US" sz="2400" dirty="0"/>
              <a:t>Now let’s understand what is column oriented file format and what benefit does it provide.</a:t>
            </a:r>
          </a:p>
          <a:p>
            <a:pPr marL="0" indent="0">
              <a:buNone/>
            </a:pPr>
            <a:r>
              <a:rPr lang="en-US" sz="2400" dirty="0"/>
              <a:t>In a column oriented storage format, values are stored </a:t>
            </a:r>
            <a:r>
              <a:rPr lang="en-US" sz="2400" dirty="0">
                <a:highlight>
                  <a:srgbClr val="FFFF00"/>
                </a:highlight>
              </a:rPr>
              <a:t>columns wise </a:t>
            </a:r>
            <a:r>
              <a:rPr lang="en-US" sz="2400" dirty="0"/>
              <a:t>i.e. values of each row in the same column are stored rather than storing the data row wise as in the traditional row type data format.</a:t>
            </a:r>
          </a:p>
          <a:p>
            <a:pPr marL="0" indent="0">
              <a:buNone/>
            </a:pPr>
            <a:r>
              <a:rPr lang="en-US" sz="2400" dirty="0"/>
              <a:t>For </a:t>
            </a:r>
            <a:r>
              <a:rPr lang="en-US" sz="2400" dirty="0" err="1"/>
              <a:t>e.g</a:t>
            </a:r>
            <a:r>
              <a:rPr lang="en-US" sz="2400" dirty="0"/>
              <a:t> : Let see the employee table below</a:t>
            </a:r>
            <a:r>
              <a:rPr lang="en-US" dirty="0"/>
              <a:t>:</a:t>
            </a:r>
          </a:p>
          <a:p>
            <a:pPr marL="0" indent="0">
              <a:buNone/>
            </a:pPr>
            <a:endParaRPr lang="en-US" dirty="0"/>
          </a:p>
          <a:p>
            <a:pPr marL="0" indent="0">
              <a:buNone/>
            </a:pPr>
            <a:endParaRPr lang="en-US" dirty="0"/>
          </a:p>
          <a:p>
            <a:pPr marL="0" indent="0">
              <a:buNone/>
            </a:pPr>
            <a:endParaRPr lang="en-US" dirty="0"/>
          </a:p>
          <a:p>
            <a:pPr marL="0" indent="0">
              <a:buNone/>
            </a:pPr>
            <a:r>
              <a:rPr lang="en-US" dirty="0"/>
              <a:t>In row oriented </a:t>
            </a:r>
          </a:p>
          <a:p>
            <a:pPr marL="0" indent="0">
              <a:buNone/>
            </a:pPr>
            <a:endParaRPr lang="en-US" dirty="0"/>
          </a:p>
          <a:p>
            <a:pPr marL="0" indent="0">
              <a:buNone/>
            </a:pPr>
            <a:r>
              <a:rPr lang="en-US" dirty="0"/>
              <a:t>In Column oriented</a:t>
            </a:r>
          </a:p>
        </p:txBody>
      </p:sp>
      <p:graphicFrame>
        <p:nvGraphicFramePr>
          <p:cNvPr id="4" name="Table 3">
            <a:extLst>
              <a:ext uri="{FF2B5EF4-FFF2-40B4-BE49-F238E27FC236}">
                <a16:creationId xmlns:a16="http://schemas.microsoft.com/office/drawing/2014/main" id="{726D60E9-4741-4BF9-B271-ADFF964A3F39}"/>
              </a:ext>
            </a:extLst>
          </p:cNvPr>
          <p:cNvGraphicFramePr>
            <a:graphicFrameLocks noGrp="1"/>
          </p:cNvGraphicFramePr>
          <p:nvPr>
            <p:extLst>
              <p:ext uri="{D42A27DB-BD31-4B8C-83A1-F6EECF244321}">
                <p14:modId xmlns:p14="http://schemas.microsoft.com/office/powerpoint/2010/main" val="2088620710"/>
              </p:ext>
            </p:extLst>
          </p:nvPr>
        </p:nvGraphicFramePr>
        <p:xfrm>
          <a:off x="518886" y="3081865"/>
          <a:ext cx="11128827" cy="1463040"/>
        </p:xfrm>
        <a:graphic>
          <a:graphicData uri="http://schemas.openxmlformats.org/drawingml/2006/table">
            <a:tbl>
              <a:tblPr firstRow="1" bandRow="1">
                <a:tableStyleId>{5C22544A-7EE6-4342-B048-85BDC9FD1C3A}</a:tableStyleId>
              </a:tblPr>
              <a:tblGrid>
                <a:gridCol w="3709609">
                  <a:extLst>
                    <a:ext uri="{9D8B030D-6E8A-4147-A177-3AD203B41FA5}">
                      <a16:colId xmlns:a16="http://schemas.microsoft.com/office/drawing/2014/main" val="2914334819"/>
                    </a:ext>
                  </a:extLst>
                </a:gridCol>
                <a:gridCol w="3709609">
                  <a:extLst>
                    <a:ext uri="{9D8B030D-6E8A-4147-A177-3AD203B41FA5}">
                      <a16:colId xmlns:a16="http://schemas.microsoft.com/office/drawing/2014/main" val="2724086393"/>
                    </a:ext>
                  </a:extLst>
                </a:gridCol>
                <a:gridCol w="3709609">
                  <a:extLst>
                    <a:ext uri="{9D8B030D-6E8A-4147-A177-3AD203B41FA5}">
                      <a16:colId xmlns:a16="http://schemas.microsoft.com/office/drawing/2014/main" val="1657245686"/>
                    </a:ext>
                  </a:extLst>
                </a:gridCol>
              </a:tblGrid>
              <a:tr h="233741">
                <a:tc>
                  <a:txBody>
                    <a:bodyPr/>
                    <a:lstStyle/>
                    <a:p>
                      <a:r>
                        <a:rPr lang="en-US" dirty="0" err="1"/>
                        <a:t>EmpId</a:t>
                      </a:r>
                      <a:endParaRPr lang="en-US" dirty="0"/>
                    </a:p>
                  </a:txBody>
                  <a:tcPr>
                    <a:solidFill>
                      <a:srgbClr val="FFC000"/>
                    </a:solidFill>
                  </a:tcPr>
                </a:tc>
                <a:tc>
                  <a:txBody>
                    <a:bodyPr/>
                    <a:lstStyle/>
                    <a:p>
                      <a:r>
                        <a:rPr lang="en-US" dirty="0" err="1"/>
                        <a:t>EmpName</a:t>
                      </a:r>
                      <a:endParaRPr lang="en-US" dirty="0"/>
                    </a:p>
                  </a:txBody>
                  <a:tcPr>
                    <a:solidFill>
                      <a:srgbClr val="92D050"/>
                    </a:solidFill>
                  </a:tcPr>
                </a:tc>
                <a:tc>
                  <a:txBody>
                    <a:bodyPr/>
                    <a:lstStyle/>
                    <a:p>
                      <a:r>
                        <a:rPr lang="en-US" dirty="0" err="1"/>
                        <a:t>EmpDept</a:t>
                      </a:r>
                      <a:endParaRPr lang="en-US" dirty="0"/>
                    </a:p>
                  </a:txBody>
                  <a:tcPr>
                    <a:solidFill>
                      <a:srgbClr val="00B0F0"/>
                    </a:solidFill>
                  </a:tcPr>
                </a:tc>
                <a:extLst>
                  <a:ext uri="{0D108BD9-81ED-4DB2-BD59-A6C34878D82A}">
                    <a16:rowId xmlns:a16="http://schemas.microsoft.com/office/drawing/2014/main" val="1820004686"/>
                  </a:ext>
                </a:extLst>
              </a:tr>
              <a:tr h="233741">
                <a:tc>
                  <a:txBody>
                    <a:bodyPr/>
                    <a:lstStyle/>
                    <a:p>
                      <a:r>
                        <a:rPr lang="en-US" dirty="0"/>
                        <a:t>100</a:t>
                      </a:r>
                    </a:p>
                  </a:txBody>
                  <a:tcPr>
                    <a:solidFill>
                      <a:srgbClr val="FFC000"/>
                    </a:solidFill>
                  </a:tcPr>
                </a:tc>
                <a:tc>
                  <a:txBody>
                    <a:bodyPr/>
                    <a:lstStyle/>
                    <a:p>
                      <a:r>
                        <a:rPr lang="en-US" dirty="0"/>
                        <a:t>Larry</a:t>
                      </a:r>
                    </a:p>
                  </a:txBody>
                  <a:tcPr>
                    <a:solidFill>
                      <a:srgbClr val="92D050"/>
                    </a:solidFill>
                  </a:tcPr>
                </a:tc>
                <a:tc>
                  <a:txBody>
                    <a:bodyPr/>
                    <a:lstStyle/>
                    <a:p>
                      <a:r>
                        <a:rPr lang="en-US" dirty="0"/>
                        <a:t>Product</a:t>
                      </a:r>
                    </a:p>
                  </a:txBody>
                  <a:tcPr>
                    <a:solidFill>
                      <a:srgbClr val="00B0F0"/>
                    </a:solidFill>
                  </a:tcPr>
                </a:tc>
                <a:extLst>
                  <a:ext uri="{0D108BD9-81ED-4DB2-BD59-A6C34878D82A}">
                    <a16:rowId xmlns:a16="http://schemas.microsoft.com/office/drawing/2014/main" val="3662039540"/>
                  </a:ext>
                </a:extLst>
              </a:tr>
              <a:tr h="233741">
                <a:tc>
                  <a:txBody>
                    <a:bodyPr/>
                    <a:lstStyle/>
                    <a:p>
                      <a:r>
                        <a:rPr lang="en-US" dirty="0"/>
                        <a:t>200</a:t>
                      </a:r>
                    </a:p>
                  </a:txBody>
                  <a:tcPr>
                    <a:solidFill>
                      <a:srgbClr val="FFC000"/>
                    </a:solidFill>
                  </a:tcPr>
                </a:tc>
                <a:tc>
                  <a:txBody>
                    <a:bodyPr/>
                    <a:lstStyle/>
                    <a:p>
                      <a:r>
                        <a:rPr lang="en-US" dirty="0"/>
                        <a:t>Brian</a:t>
                      </a:r>
                    </a:p>
                  </a:txBody>
                  <a:tcPr>
                    <a:solidFill>
                      <a:srgbClr val="92D050"/>
                    </a:solidFill>
                  </a:tcPr>
                </a:tc>
                <a:tc>
                  <a:txBody>
                    <a:bodyPr/>
                    <a:lstStyle/>
                    <a:p>
                      <a:r>
                        <a:rPr lang="en-US" dirty="0"/>
                        <a:t>Support</a:t>
                      </a:r>
                    </a:p>
                  </a:txBody>
                  <a:tcPr>
                    <a:solidFill>
                      <a:srgbClr val="00B0F0"/>
                    </a:solidFill>
                  </a:tcPr>
                </a:tc>
                <a:extLst>
                  <a:ext uri="{0D108BD9-81ED-4DB2-BD59-A6C34878D82A}">
                    <a16:rowId xmlns:a16="http://schemas.microsoft.com/office/drawing/2014/main" val="853944664"/>
                  </a:ext>
                </a:extLst>
              </a:tr>
              <a:tr h="233741">
                <a:tc>
                  <a:txBody>
                    <a:bodyPr/>
                    <a:lstStyle/>
                    <a:p>
                      <a:r>
                        <a:rPr lang="en-US" dirty="0"/>
                        <a:t>300</a:t>
                      </a:r>
                    </a:p>
                  </a:txBody>
                  <a:tcPr>
                    <a:solidFill>
                      <a:srgbClr val="FFC000"/>
                    </a:solidFill>
                  </a:tcPr>
                </a:tc>
                <a:tc>
                  <a:txBody>
                    <a:bodyPr/>
                    <a:lstStyle/>
                    <a:p>
                      <a:r>
                        <a:rPr lang="en-US" dirty="0"/>
                        <a:t>Patrick</a:t>
                      </a:r>
                    </a:p>
                  </a:txBody>
                  <a:tcPr>
                    <a:solidFill>
                      <a:srgbClr val="92D050"/>
                    </a:solidFill>
                  </a:tcPr>
                </a:tc>
                <a:tc>
                  <a:txBody>
                    <a:bodyPr/>
                    <a:lstStyle/>
                    <a:p>
                      <a:r>
                        <a:rPr lang="en-US" dirty="0"/>
                        <a:t>Operation</a:t>
                      </a:r>
                    </a:p>
                  </a:txBody>
                  <a:tcPr>
                    <a:solidFill>
                      <a:srgbClr val="00B0F0"/>
                    </a:solidFill>
                  </a:tcPr>
                </a:tc>
                <a:extLst>
                  <a:ext uri="{0D108BD9-81ED-4DB2-BD59-A6C34878D82A}">
                    <a16:rowId xmlns:a16="http://schemas.microsoft.com/office/drawing/2014/main" val="2984601682"/>
                  </a:ext>
                </a:extLst>
              </a:tr>
            </a:tbl>
          </a:graphicData>
        </a:graphic>
      </p:graphicFrame>
      <p:graphicFrame>
        <p:nvGraphicFramePr>
          <p:cNvPr id="5" name="Table 4">
            <a:extLst>
              <a:ext uri="{FF2B5EF4-FFF2-40B4-BE49-F238E27FC236}">
                <a16:creationId xmlns:a16="http://schemas.microsoft.com/office/drawing/2014/main" id="{922B10E5-A17C-4BC8-8C51-380BBE5E4160}"/>
              </a:ext>
            </a:extLst>
          </p:cNvPr>
          <p:cNvGraphicFramePr>
            <a:graphicFrameLocks noGrp="1"/>
          </p:cNvGraphicFramePr>
          <p:nvPr>
            <p:extLst>
              <p:ext uri="{D42A27DB-BD31-4B8C-83A1-F6EECF244321}">
                <p14:modId xmlns:p14="http://schemas.microsoft.com/office/powerpoint/2010/main" val="1120757133"/>
              </p:ext>
            </p:extLst>
          </p:nvPr>
        </p:nvGraphicFramePr>
        <p:xfrm>
          <a:off x="531588" y="5107092"/>
          <a:ext cx="11128824" cy="370840"/>
        </p:xfrm>
        <a:graphic>
          <a:graphicData uri="http://schemas.openxmlformats.org/drawingml/2006/table">
            <a:tbl>
              <a:tblPr firstRow="1" bandRow="1">
                <a:tableStyleId>{5C22544A-7EE6-4342-B048-85BDC9FD1C3A}</a:tableStyleId>
              </a:tblPr>
              <a:tblGrid>
                <a:gridCol w="1236536">
                  <a:extLst>
                    <a:ext uri="{9D8B030D-6E8A-4147-A177-3AD203B41FA5}">
                      <a16:colId xmlns:a16="http://schemas.microsoft.com/office/drawing/2014/main" val="3176313795"/>
                    </a:ext>
                  </a:extLst>
                </a:gridCol>
                <a:gridCol w="1236536">
                  <a:extLst>
                    <a:ext uri="{9D8B030D-6E8A-4147-A177-3AD203B41FA5}">
                      <a16:colId xmlns:a16="http://schemas.microsoft.com/office/drawing/2014/main" val="744120876"/>
                    </a:ext>
                  </a:extLst>
                </a:gridCol>
                <a:gridCol w="1236536">
                  <a:extLst>
                    <a:ext uri="{9D8B030D-6E8A-4147-A177-3AD203B41FA5}">
                      <a16:colId xmlns:a16="http://schemas.microsoft.com/office/drawing/2014/main" val="146868413"/>
                    </a:ext>
                  </a:extLst>
                </a:gridCol>
                <a:gridCol w="1236536">
                  <a:extLst>
                    <a:ext uri="{9D8B030D-6E8A-4147-A177-3AD203B41FA5}">
                      <a16:colId xmlns:a16="http://schemas.microsoft.com/office/drawing/2014/main" val="4097689998"/>
                    </a:ext>
                  </a:extLst>
                </a:gridCol>
                <a:gridCol w="1236536">
                  <a:extLst>
                    <a:ext uri="{9D8B030D-6E8A-4147-A177-3AD203B41FA5}">
                      <a16:colId xmlns:a16="http://schemas.microsoft.com/office/drawing/2014/main" val="3869920525"/>
                    </a:ext>
                  </a:extLst>
                </a:gridCol>
                <a:gridCol w="1236536">
                  <a:extLst>
                    <a:ext uri="{9D8B030D-6E8A-4147-A177-3AD203B41FA5}">
                      <a16:colId xmlns:a16="http://schemas.microsoft.com/office/drawing/2014/main" val="4009010145"/>
                    </a:ext>
                  </a:extLst>
                </a:gridCol>
                <a:gridCol w="1236536">
                  <a:extLst>
                    <a:ext uri="{9D8B030D-6E8A-4147-A177-3AD203B41FA5}">
                      <a16:colId xmlns:a16="http://schemas.microsoft.com/office/drawing/2014/main" val="3650563511"/>
                    </a:ext>
                  </a:extLst>
                </a:gridCol>
                <a:gridCol w="1236536">
                  <a:extLst>
                    <a:ext uri="{9D8B030D-6E8A-4147-A177-3AD203B41FA5}">
                      <a16:colId xmlns:a16="http://schemas.microsoft.com/office/drawing/2014/main" val="3364130152"/>
                    </a:ext>
                  </a:extLst>
                </a:gridCol>
                <a:gridCol w="1236536">
                  <a:extLst>
                    <a:ext uri="{9D8B030D-6E8A-4147-A177-3AD203B41FA5}">
                      <a16:colId xmlns:a16="http://schemas.microsoft.com/office/drawing/2014/main" val="2954552006"/>
                    </a:ext>
                  </a:extLst>
                </a:gridCol>
              </a:tblGrid>
              <a:tr h="370840">
                <a:tc>
                  <a:txBody>
                    <a:bodyPr/>
                    <a:lstStyle/>
                    <a:p>
                      <a:r>
                        <a:rPr lang="en-US" dirty="0"/>
                        <a:t>100</a:t>
                      </a:r>
                    </a:p>
                  </a:txBody>
                  <a:tcPr>
                    <a:solidFill>
                      <a:srgbClr val="FFC000"/>
                    </a:solidFill>
                  </a:tcPr>
                </a:tc>
                <a:tc>
                  <a:txBody>
                    <a:bodyPr/>
                    <a:lstStyle/>
                    <a:p>
                      <a:r>
                        <a:rPr lang="en-US" dirty="0"/>
                        <a:t>Larry</a:t>
                      </a:r>
                    </a:p>
                  </a:txBody>
                  <a:tcPr>
                    <a:solidFill>
                      <a:srgbClr val="92D050"/>
                    </a:solidFill>
                  </a:tcPr>
                </a:tc>
                <a:tc>
                  <a:txBody>
                    <a:bodyPr/>
                    <a:lstStyle/>
                    <a:p>
                      <a:r>
                        <a:rPr lang="en-US" dirty="0"/>
                        <a:t>Product</a:t>
                      </a:r>
                    </a:p>
                  </a:txBody>
                  <a:tcPr>
                    <a:solidFill>
                      <a:srgbClr val="00B0F0"/>
                    </a:solidFill>
                  </a:tcPr>
                </a:tc>
                <a:tc>
                  <a:txBody>
                    <a:bodyPr/>
                    <a:lstStyle/>
                    <a:p>
                      <a:r>
                        <a:rPr lang="en-US" dirty="0"/>
                        <a:t>200</a:t>
                      </a:r>
                    </a:p>
                  </a:txBody>
                  <a:tcPr>
                    <a:solidFill>
                      <a:srgbClr val="FFC000"/>
                    </a:solidFill>
                  </a:tcPr>
                </a:tc>
                <a:tc>
                  <a:txBody>
                    <a:bodyPr/>
                    <a:lstStyle/>
                    <a:p>
                      <a:r>
                        <a:rPr lang="en-US" dirty="0"/>
                        <a:t>Brian</a:t>
                      </a:r>
                    </a:p>
                  </a:txBody>
                  <a:tcPr>
                    <a:solidFill>
                      <a:srgbClr val="92D050"/>
                    </a:solidFill>
                  </a:tcPr>
                </a:tc>
                <a:tc>
                  <a:txBody>
                    <a:bodyPr/>
                    <a:lstStyle/>
                    <a:p>
                      <a:r>
                        <a:rPr lang="en-US" dirty="0"/>
                        <a:t>Support</a:t>
                      </a:r>
                    </a:p>
                  </a:txBody>
                  <a:tcPr>
                    <a:solidFill>
                      <a:srgbClr val="00B0F0"/>
                    </a:solidFill>
                  </a:tcPr>
                </a:tc>
                <a:tc>
                  <a:txBody>
                    <a:bodyPr/>
                    <a:lstStyle/>
                    <a:p>
                      <a:r>
                        <a:rPr lang="en-US" dirty="0"/>
                        <a:t>300</a:t>
                      </a:r>
                    </a:p>
                  </a:txBody>
                  <a:tcPr>
                    <a:solidFill>
                      <a:srgbClr val="FFC000"/>
                    </a:solidFill>
                  </a:tcPr>
                </a:tc>
                <a:tc>
                  <a:txBody>
                    <a:bodyPr/>
                    <a:lstStyle/>
                    <a:p>
                      <a:r>
                        <a:rPr lang="en-US" dirty="0"/>
                        <a:t>Patrick</a:t>
                      </a:r>
                    </a:p>
                  </a:txBody>
                  <a:tcPr>
                    <a:solidFill>
                      <a:srgbClr val="92D050"/>
                    </a:solidFill>
                  </a:tcPr>
                </a:tc>
                <a:tc>
                  <a:txBody>
                    <a:bodyPr/>
                    <a:lstStyle/>
                    <a:p>
                      <a:r>
                        <a:rPr lang="en-US" dirty="0"/>
                        <a:t>Operation</a:t>
                      </a:r>
                    </a:p>
                  </a:txBody>
                  <a:tcPr>
                    <a:solidFill>
                      <a:srgbClr val="00B0F0"/>
                    </a:solidFill>
                  </a:tcPr>
                </a:tc>
                <a:extLst>
                  <a:ext uri="{0D108BD9-81ED-4DB2-BD59-A6C34878D82A}">
                    <a16:rowId xmlns:a16="http://schemas.microsoft.com/office/drawing/2014/main" val="1013766260"/>
                  </a:ext>
                </a:extLst>
              </a:tr>
            </a:tbl>
          </a:graphicData>
        </a:graphic>
      </p:graphicFrame>
      <p:graphicFrame>
        <p:nvGraphicFramePr>
          <p:cNvPr id="6" name="Table 5">
            <a:extLst>
              <a:ext uri="{FF2B5EF4-FFF2-40B4-BE49-F238E27FC236}">
                <a16:creationId xmlns:a16="http://schemas.microsoft.com/office/drawing/2014/main" id="{1442C98A-BA64-49B7-82AB-32F9CC59F768}"/>
              </a:ext>
            </a:extLst>
          </p:cNvPr>
          <p:cNvGraphicFramePr>
            <a:graphicFrameLocks noGrp="1"/>
          </p:cNvGraphicFramePr>
          <p:nvPr>
            <p:extLst>
              <p:ext uri="{D42A27DB-BD31-4B8C-83A1-F6EECF244321}">
                <p14:modId xmlns:p14="http://schemas.microsoft.com/office/powerpoint/2010/main" val="2576783660"/>
              </p:ext>
            </p:extLst>
          </p:nvPr>
        </p:nvGraphicFramePr>
        <p:xfrm>
          <a:off x="489857" y="6282749"/>
          <a:ext cx="11128824" cy="370840"/>
        </p:xfrm>
        <a:graphic>
          <a:graphicData uri="http://schemas.openxmlformats.org/drawingml/2006/table">
            <a:tbl>
              <a:tblPr firstRow="1" bandRow="1">
                <a:tableStyleId>{5C22544A-7EE6-4342-B048-85BDC9FD1C3A}</a:tableStyleId>
              </a:tblPr>
              <a:tblGrid>
                <a:gridCol w="1236536">
                  <a:extLst>
                    <a:ext uri="{9D8B030D-6E8A-4147-A177-3AD203B41FA5}">
                      <a16:colId xmlns:a16="http://schemas.microsoft.com/office/drawing/2014/main" val="3176313795"/>
                    </a:ext>
                  </a:extLst>
                </a:gridCol>
                <a:gridCol w="1236536">
                  <a:extLst>
                    <a:ext uri="{9D8B030D-6E8A-4147-A177-3AD203B41FA5}">
                      <a16:colId xmlns:a16="http://schemas.microsoft.com/office/drawing/2014/main" val="744120876"/>
                    </a:ext>
                  </a:extLst>
                </a:gridCol>
                <a:gridCol w="1236536">
                  <a:extLst>
                    <a:ext uri="{9D8B030D-6E8A-4147-A177-3AD203B41FA5}">
                      <a16:colId xmlns:a16="http://schemas.microsoft.com/office/drawing/2014/main" val="146868413"/>
                    </a:ext>
                  </a:extLst>
                </a:gridCol>
                <a:gridCol w="1236536">
                  <a:extLst>
                    <a:ext uri="{9D8B030D-6E8A-4147-A177-3AD203B41FA5}">
                      <a16:colId xmlns:a16="http://schemas.microsoft.com/office/drawing/2014/main" val="4097689998"/>
                    </a:ext>
                  </a:extLst>
                </a:gridCol>
                <a:gridCol w="1236536">
                  <a:extLst>
                    <a:ext uri="{9D8B030D-6E8A-4147-A177-3AD203B41FA5}">
                      <a16:colId xmlns:a16="http://schemas.microsoft.com/office/drawing/2014/main" val="3869920525"/>
                    </a:ext>
                  </a:extLst>
                </a:gridCol>
                <a:gridCol w="1236536">
                  <a:extLst>
                    <a:ext uri="{9D8B030D-6E8A-4147-A177-3AD203B41FA5}">
                      <a16:colId xmlns:a16="http://schemas.microsoft.com/office/drawing/2014/main" val="4009010145"/>
                    </a:ext>
                  </a:extLst>
                </a:gridCol>
                <a:gridCol w="1236536">
                  <a:extLst>
                    <a:ext uri="{9D8B030D-6E8A-4147-A177-3AD203B41FA5}">
                      <a16:colId xmlns:a16="http://schemas.microsoft.com/office/drawing/2014/main" val="3650563511"/>
                    </a:ext>
                  </a:extLst>
                </a:gridCol>
                <a:gridCol w="1236536">
                  <a:extLst>
                    <a:ext uri="{9D8B030D-6E8A-4147-A177-3AD203B41FA5}">
                      <a16:colId xmlns:a16="http://schemas.microsoft.com/office/drawing/2014/main" val="3364130152"/>
                    </a:ext>
                  </a:extLst>
                </a:gridCol>
                <a:gridCol w="1236536">
                  <a:extLst>
                    <a:ext uri="{9D8B030D-6E8A-4147-A177-3AD203B41FA5}">
                      <a16:colId xmlns:a16="http://schemas.microsoft.com/office/drawing/2014/main" val="2954552006"/>
                    </a:ext>
                  </a:extLst>
                </a:gridCol>
              </a:tblGrid>
              <a:tr h="370840">
                <a:tc>
                  <a:txBody>
                    <a:bodyPr/>
                    <a:lstStyle/>
                    <a:p>
                      <a:r>
                        <a:rPr lang="en-US" dirty="0"/>
                        <a:t>100</a:t>
                      </a:r>
                    </a:p>
                  </a:txBody>
                  <a:tcPr>
                    <a:solidFill>
                      <a:srgbClr val="FFC000"/>
                    </a:solidFill>
                  </a:tcPr>
                </a:tc>
                <a:tc>
                  <a:txBody>
                    <a:bodyPr/>
                    <a:lstStyle/>
                    <a:p>
                      <a:r>
                        <a:rPr lang="en-US" dirty="0"/>
                        <a:t>200</a:t>
                      </a:r>
                    </a:p>
                  </a:txBody>
                  <a:tcPr>
                    <a:solidFill>
                      <a:srgbClr val="FFC000"/>
                    </a:solidFill>
                  </a:tcPr>
                </a:tc>
                <a:tc>
                  <a:txBody>
                    <a:bodyPr/>
                    <a:lstStyle/>
                    <a:p>
                      <a:r>
                        <a:rPr lang="en-US" dirty="0"/>
                        <a:t>300</a:t>
                      </a:r>
                    </a:p>
                  </a:txBody>
                  <a:tcPr>
                    <a:solidFill>
                      <a:srgbClr val="FFC000"/>
                    </a:solidFill>
                  </a:tcPr>
                </a:tc>
                <a:tc>
                  <a:txBody>
                    <a:bodyPr/>
                    <a:lstStyle/>
                    <a:p>
                      <a:r>
                        <a:rPr lang="en-US" dirty="0"/>
                        <a:t>Larry</a:t>
                      </a:r>
                    </a:p>
                  </a:txBody>
                  <a:tcPr>
                    <a:solidFill>
                      <a:srgbClr val="92D050"/>
                    </a:solidFill>
                  </a:tcPr>
                </a:tc>
                <a:tc>
                  <a:txBody>
                    <a:bodyPr/>
                    <a:lstStyle/>
                    <a:p>
                      <a:r>
                        <a:rPr lang="en-US" dirty="0"/>
                        <a:t>Brian</a:t>
                      </a:r>
                    </a:p>
                  </a:txBody>
                  <a:tcPr>
                    <a:solidFill>
                      <a:srgbClr val="92D050"/>
                    </a:solidFill>
                  </a:tcPr>
                </a:tc>
                <a:tc>
                  <a:txBody>
                    <a:bodyPr/>
                    <a:lstStyle/>
                    <a:p>
                      <a:r>
                        <a:rPr lang="en-US" dirty="0"/>
                        <a:t>Patrick</a:t>
                      </a:r>
                    </a:p>
                  </a:txBody>
                  <a:tcPr>
                    <a:solidFill>
                      <a:srgbClr val="92D050"/>
                    </a:solidFill>
                  </a:tcPr>
                </a:tc>
                <a:tc>
                  <a:txBody>
                    <a:bodyPr/>
                    <a:lstStyle/>
                    <a:p>
                      <a:r>
                        <a:rPr lang="en-US" dirty="0"/>
                        <a:t>Product</a:t>
                      </a:r>
                    </a:p>
                  </a:txBody>
                  <a:tcPr>
                    <a:solidFill>
                      <a:srgbClr val="00B0F0"/>
                    </a:solidFill>
                  </a:tcPr>
                </a:tc>
                <a:tc>
                  <a:txBody>
                    <a:bodyPr/>
                    <a:lstStyle/>
                    <a:p>
                      <a:r>
                        <a:rPr lang="en-US" dirty="0"/>
                        <a:t>Support</a:t>
                      </a:r>
                    </a:p>
                  </a:txBody>
                  <a:tcPr>
                    <a:solidFill>
                      <a:srgbClr val="00B0F0"/>
                    </a:solidFill>
                  </a:tcPr>
                </a:tc>
                <a:tc>
                  <a:txBody>
                    <a:bodyPr/>
                    <a:lstStyle/>
                    <a:p>
                      <a:r>
                        <a:rPr lang="en-US" dirty="0"/>
                        <a:t>Operation</a:t>
                      </a:r>
                    </a:p>
                  </a:txBody>
                  <a:tcPr>
                    <a:solidFill>
                      <a:srgbClr val="00B0F0"/>
                    </a:solidFill>
                  </a:tcPr>
                </a:tc>
                <a:extLst>
                  <a:ext uri="{0D108BD9-81ED-4DB2-BD59-A6C34878D82A}">
                    <a16:rowId xmlns:a16="http://schemas.microsoft.com/office/drawing/2014/main" val="1013766260"/>
                  </a:ext>
                </a:extLst>
              </a:tr>
            </a:tbl>
          </a:graphicData>
        </a:graphic>
      </p:graphicFrame>
    </p:spTree>
    <p:extLst>
      <p:ext uri="{BB962C8B-B14F-4D97-AF65-F5344CB8AC3E}">
        <p14:creationId xmlns:p14="http://schemas.microsoft.com/office/powerpoint/2010/main" val="3048019156"/>
      </p:ext>
    </p:extLst>
  </p:cSld>
  <p:clrMapOvr>
    <a:masterClrMapping/>
  </p:clrMapOvr>
  <mc:AlternateContent xmlns:mc="http://schemas.openxmlformats.org/markup-compatibility/2006" xmlns:p14="http://schemas.microsoft.com/office/powerpoint/2010/main">
    <mc:Choice Requires="p14">
      <p:transition spd="slow" p14:dur="2000" advTm="77682"/>
    </mc:Choice>
    <mc:Fallback xmlns="">
      <p:transition spd="slow" advTm="7768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400" b="1" dirty="0"/>
              <a:t>Benefits : Column Oriented</a:t>
            </a:r>
          </a:p>
        </p:txBody>
      </p:sp>
      <p:sp>
        <p:nvSpPr>
          <p:cNvPr id="6" name="TextBox 5">
            <a:extLst>
              <a:ext uri="{FF2B5EF4-FFF2-40B4-BE49-F238E27FC236}">
                <a16:creationId xmlns:a16="http://schemas.microsoft.com/office/drawing/2014/main" id="{4F21C739-E9AE-483B-96AC-F0F992B81AAB}"/>
              </a:ext>
            </a:extLst>
          </p:cNvPr>
          <p:cNvSpPr txBox="1"/>
          <p:nvPr/>
        </p:nvSpPr>
        <p:spPr>
          <a:xfrm>
            <a:off x="838200" y="2293971"/>
            <a:ext cx="10916920" cy="4524315"/>
          </a:xfrm>
          <a:prstGeom prst="rect">
            <a:avLst/>
          </a:prstGeom>
          <a:noFill/>
        </p:spPr>
        <p:txBody>
          <a:bodyPr wrap="square" rtlCol="0">
            <a:spAutoFit/>
          </a:bodyPr>
          <a:lstStyle/>
          <a:p>
            <a:r>
              <a:rPr lang="en-US" sz="2400" dirty="0"/>
              <a:t>As you can see from the layout in the above example:</a:t>
            </a:r>
          </a:p>
          <a:p>
            <a:pPr marL="285750" indent="-285750">
              <a:buFont typeface="Arial" panose="020B0604020202020204" pitchFamily="34" charset="0"/>
              <a:buChar char="•"/>
            </a:pPr>
            <a:r>
              <a:rPr lang="en-US" sz="2400" dirty="0"/>
              <a:t>Even if you query only the </a:t>
            </a:r>
            <a:r>
              <a:rPr lang="en-US" sz="2400" dirty="0" err="1"/>
              <a:t>EmpName</a:t>
            </a:r>
            <a:r>
              <a:rPr lang="en-US" sz="2400" dirty="0"/>
              <a:t> column, in the row oriented format whole row will be loaded into the memory.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With the column oriented format if the </a:t>
            </a:r>
            <a:r>
              <a:rPr lang="en-US" sz="2400" dirty="0" err="1"/>
              <a:t>EmpName</a:t>
            </a:r>
            <a:r>
              <a:rPr lang="en-US" sz="2400" dirty="0"/>
              <a:t> is queried, only the </a:t>
            </a:r>
            <a:r>
              <a:rPr lang="en-US" sz="2400" dirty="0" err="1"/>
              <a:t>EmpName</a:t>
            </a:r>
            <a:r>
              <a:rPr lang="en-US" sz="2400" dirty="0"/>
              <a:t> column will be read into memory. That way query performance is improved as less I/O is required to read/query the same data.</a:t>
            </a:r>
          </a:p>
          <a:p>
            <a:endParaRPr lang="en-US" sz="2400" dirty="0"/>
          </a:p>
          <a:p>
            <a:pPr marL="342900" indent="-342900">
              <a:buFont typeface="Arial" panose="020B0604020202020204" pitchFamily="34" charset="0"/>
              <a:buChar char="•"/>
            </a:pPr>
            <a:r>
              <a:rPr lang="en-US" sz="2400" dirty="0"/>
              <a:t>Also you can notice from the layout that the data of the same data type is residing adjacent to each other. That helps in compressing the data better hence provide storage optimization.</a:t>
            </a:r>
          </a:p>
          <a:p>
            <a:endParaRPr lang="en-US" sz="2400" dirty="0"/>
          </a:p>
        </p:txBody>
      </p:sp>
      <p:sp>
        <p:nvSpPr>
          <p:cNvPr id="8" name="TextBox 7">
            <a:extLst>
              <a:ext uri="{FF2B5EF4-FFF2-40B4-BE49-F238E27FC236}">
                <a16:creationId xmlns:a16="http://schemas.microsoft.com/office/drawing/2014/main" id="{DCA64E20-88DA-41A4-A8E1-76D09EDA3FA9}"/>
              </a:ext>
            </a:extLst>
          </p:cNvPr>
          <p:cNvSpPr txBox="1"/>
          <p:nvPr/>
        </p:nvSpPr>
        <p:spPr>
          <a:xfrm>
            <a:off x="838200" y="796360"/>
            <a:ext cx="3352800" cy="369332"/>
          </a:xfrm>
          <a:prstGeom prst="rect">
            <a:avLst/>
          </a:prstGeom>
          <a:noFill/>
        </p:spPr>
        <p:txBody>
          <a:bodyPr wrap="square" rtlCol="0">
            <a:spAutoFit/>
          </a:bodyPr>
          <a:lstStyle/>
          <a:p>
            <a:r>
              <a:rPr lang="en-US" dirty="0"/>
              <a:t>Row oriented</a:t>
            </a:r>
          </a:p>
        </p:txBody>
      </p:sp>
      <p:sp>
        <p:nvSpPr>
          <p:cNvPr id="9" name="TextBox 8">
            <a:extLst>
              <a:ext uri="{FF2B5EF4-FFF2-40B4-BE49-F238E27FC236}">
                <a16:creationId xmlns:a16="http://schemas.microsoft.com/office/drawing/2014/main" id="{460195D5-B7D2-4177-AACA-08A4A2B877B8}"/>
              </a:ext>
            </a:extLst>
          </p:cNvPr>
          <p:cNvSpPr txBox="1"/>
          <p:nvPr/>
        </p:nvSpPr>
        <p:spPr>
          <a:xfrm>
            <a:off x="838200" y="1484085"/>
            <a:ext cx="3352800" cy="369332"/>
          </a:xfrm>
          <a:prstGeom prst="rect">
            <a:avLst/>
          </a:prstGeom>
          <a:noFill/>
        </p:spPr>
        <p:txBody>
          <a:bodyPr wrap="square" rtlCol="0">
            <a:spAutoFit/>
          </a:bodyPr>
          <a:lstStyle/>
          <a:p>
            <a:r>
              <a:rPr lang="en-US" dirty="0"/>
              <a:t>Column oriented</a:t>
            </a:r>
          </a:p>
        </p:txBody>
      </p:sp>
      <p:graphicFrame>
        <p:nvGraphicFramePr>
          <p:cNvPr id="10" name="Table 9">
            <a:extLst>
              <a:ext uri="{FF2B5EF4-FFF2-40B4-BE49-F238E27FC236}">
                <a16:creationId xmlns:a16="http://schemas.microsoft.com/office/drawing/2014/main" id="{524CBEE5-21AF-4EE3-8489-A3C79A3E2225}"/>
              </a:ext>
            </a:extLst>
          </p:cNvPr>
          <p:cNvGraphicFramePr>
            <a:graphicFrameLocks noGrp="1"/>
          </p:cNvGraphicFramePr>
          <p:nvPr>
            <p:extLst>
              <p:ext uri="{D42A27DB-BD31-4B8C-83A1-F6EECF244321}">
                <p14:modId xmlns:p14="http://schemas.microsoft.com/office/powerpoint/2010/main" val="1215057624"/>
              </p:ext>
            </p:extLst>
          </p:nvPr>
        </p:nvGraphicFramePr>
        <p:xfrm>
          <a:off x="838200" y="1197321"/>
          <a:ext cx="11128824" cy="370840"/>
        </p:xfrm>
        <a:graphic>
          <a:graphicData uri="http://schemas.openxmlformats.org/drawingml/2006/table">
            <a:tbl>
              <a:tblPr firstRow="1" bandRow="1">
                <a:tableStyleId>{5C22544A-7EE6-4342-B048-85BDC9FD1C3A}</a:tableStyleId>
              </a:tblPr>
              <a:tblGrid>
                <a:gridCol w="1236536">
                  <a:extLst>
                    <a:ext uri="{9D8B030D-6E8A-4147-A177-3AD203B41FA5}">
                      <a16:colId xmlns:a16="http://schemas.microsoft.com/office/drawing/2014/main" val="3176313795"/>
                    </a:ext>
                  </a:extLst>
                </a:gridCol>
                <a:gridCol w="1236536">
                  <a:extLst>
                    <a:ext uri="{9D8B030D-6E8A-4147-A177-3AD203B41FA5}">
                      <a16:colId xmlns:a16="http://schemas.microsoft.com/office/drawing/2014/main" val="744120876"/>
                    </a:ext>
                  </a:extLst>
                </a:gridCol>
                <a:gridCol w="1236536">
                  <a:extLst>
                    <a:ext uri="{9D8B030D-6E8A-4147-A177-3AD203B41FA5}">
                      <a16:colId xmlns:a16="http://schemas.microsoft.com/office/drawing/2014/main" val="146868413"/>
                    </a:ext>
                  </a:extLst>
                </a:gridCol>
                <a:gridCol w="1236536">
                  <a:extLst>
                    <a:ext uri="{9D8B030D-6E8A-4147-A177-3AD203B41FA5}">
                      <a16:colId xmlns:a16="http://schemas.microsoft.com/office/drawing/2014/main" val="4097689998"/>
                    </a:ext>
                  </a:extLst>
                </a:gridCol>
                <a:gridCol w="1236536">
                  <a:extLst>
                    <a:ext uri="{9D8B030D-6E8A-4147-A177-3AD203B41FA5}">
                      <a16:colId xmlns:a16="http://schemas.microsoft.com/office/drawing/2014/main" val="3869920525"/>
                    </a:ext>
                  </a:extLst>
                </a:gridCol>
                <a:gridCol w="1236536">
                  <a:extLst>
                    <a:ext uri="{9D8B030D-6E8A-4147-A177-3AD203B41FA5}">
                      <a16:colId xmlns:a16="http://schemas.microsoft.com/office/drawing/2014/main" val="4009010145"/>
                    </a:ext>
                  </a:extLst>
                </a:gridCol>
                <a:gridCol w="1236536">
                  <a:extLst>
                    <a:ext uri="{9D8B030D-6E8A-4147-A177-3AD203B41FA5}">
                      <a16:colId xmlns:a16="http://schemas.microsoft.com/office/drawing/2014/main" val="3650563511"/>
                    </a:ext>
                  </a:extLst>
                </a:gridCol>
                <a:gridCol w="1236536">
                  <a:extLst>
                    <a:ext uri="{9D8B030D-6E8A-4147-A177-3AD203B41FA5}">
                      <a16:colId xmlns:a16="http://schemas.microsoft.com/office/drawing/2014/main" val="3364130152"/>
                    </a:ext>
                  </a:extLst>
                </a:gridCol>
                <a:gridCol w="1236536">
                  <a:extLst>
                    <a:ext uri="{9D8B030D-6E8A-4147-A177-3AD203B41FA5}">
                      <a16:colId xmlns:a16="http://schemas.microsoft.com/office/drawing/2014/main" val="2954552006"/>
                    </a:ext>
                  </a:extLst>
                </a:gridCol>
              </a:tblGrid>
              <a:tr h="370840">
                <a:tc>
                  <a:txBody>
                    <a:bodyPr/>
                    <a:lstStyle/>
                    <a:p>
                      <a:r>
                        <a:rPr lang="en-US" dirty="0"/>
                        <a:t>100</a:t>
                      </a:r>
                    </a:p>
                  </a:txBody>
                  <a:tcPr>
                    <a:solidFill>
                      <a:srgbClr val="FFC000"/>
                    </a:solidFill>
                  </a:tcPr>
                </a:tc>
                <a:tc>
                  <a:txBody>
                    <a:bodyPr/>
                    <a:lstStyle/>
                    <a:p>
                      <a:r>
                        <a:rPr lang="en-US" dirty="0"/>
                        <a:t>Larry</a:t>
                      </a:r>
                    </a:p>
                  </a:txBody>
                  <a:tcPr>
                    <a:solidFill>
                      <a:srgbClr val="92D050"/>
                    </a:solidFill>
                  </a:tcPr>
                </a:tc>
                <a:tc>
                  <a:txBody>
                    <a:bodyPr/>
                    <a:lstStyle/>
                    <a:p>
                      <a:r>
                        <a:rPr lang="en-US" dirty="0"/>
                        <a:t>Product</a:t>
                      </a:r>
                    </a:p>
                  </a:txBody>
                  <a:tcPr>
                    <a:solidFill>
                      <a:srgbClr val="00B0F0"/>
                    </a:solidFill>
                  </a:tcPr>
                </a:tc>
                <a:tc>
                  <a:txBody>
                    <a:bodyPr/>
                    <a:lstStyle/>
                    <a:p>
                      <a:r>
                        <a:rPr lang="en-US" dirty="0"/>
                        <a:t>200</a:t>
                      </a:r>
                    </a:p>
                  </a:txBody>
                  <a:tcPr>
                    <a:solidFill>
                      <a:srgbClr val="FFC000"/>
                    </a:solidFill>
                  </a:tcPr>
                </a:tc>
                <a:tc>
                  <a:txBody>
                    <a:bodyPr/>
                    <a:lstStyle/>
                    <a:p>
                      <a:r>
                        <a:rPr lang="en-US" dirty="0"/>
                        <a:t>Brian</a:t>
                      </a:r>
                    </a:p>
                  </a:txBody>
                  <a:tcPr>
                    <a:solidFill>
                      <a:srgbClr val="92D050"/>
                    </a:solidFill>
                  </a:tcPr>
                </a:tc>
                <a:tc>
                  <a:txBody>
                    <a:bodyPr/>
                    <a:lstStyle/>
                    <a:p>
                      <a:r>
                        <a:rPr lang="en-US" dirty="0"/>
                        <a:t>Support</a:t>
                      </a:r>
                    </a:p>
                  </a:txBody>
                  <a:tcPr>
                    <a:solidFill>
                      <a:srgbClr val="00B0F0"/>
                    </a:solidFill>
                  </a:tcPr>
                </a:tc>
                <a:tc>
                  <a:txBody>
                    <a:bodyPr/>
                    <a:lstStyle/>
                    <a:p>
                      <a:r>
                        <a:rPr lang="en-US" dirty="0"/>
                        <a:t>300</a:t>
                      </a:r>
                    </a:p>
                  </a:txBody>
                  <a:tcPr>
                    <a:solidFill>
                      <a:srgbClr val="FFC000"/>
                    </a:solidFill>
                  </a:tcPr>
                </a:tc>
                <a:tc>
                  <a:txBody>
                    <a:bodyPr/>
                    <a:lstStyle/>
                    <a:p>
                      <a:r>
                        <a:rPr lang="en-US" dirty="0"/>
                        <a:t>Patrick</a:t>
                      </a:r>
                    </a:p>
                  </a:txBody>
                  <a:tcPr>
                    <a:solidFill>
                      <a:srgbClr val="92D050"/>
                    </a:solidFill>
                  </a:tcPr>
                </a:tc>
                <a:tc>
                  <a:txBody>
                    <a:bodyPr/>
                    <a:lstStyle/>
                    <a:p>
                      <a:r>
                        <a:rPr lang="en-US" dirty="0"/>
                        <a:t>Operation</a:t>
                      </a:r>
                    </a:p>
                  </a:txBody>
                  <a:tcPr>
                    <a:solidFill>
                      <a:srgbClr val="00B0F0"/>
                    </a:solidFill>
                  </a:tcPr>
                </a:tc>
                <a:extLst>
                  <a:ext uri="{0D108BD9-81ED-4DB2-BD59-A6C34878D82A}">
                    <a16:rowId xmlns:a16="http://schemas.microsoft.com/office/drawing/2014/main" val="1013766260"/>
                  </a:ext>
                </a:extLst>
              </a:tr>
            </a:tbl>
          </a:graphicData>
        </a:graphic>
      </p:graphicFrame>
      <p:graphicFrame>
        <p:nvGraphicFramePr>
          <p:cNvPr id="11" name="Table 10">
            <a:extLst>
              <a:ext uri="{FF2B5EF4-FFF2-40B4-BE49-F238E27FC236}">
                <a16:creationId xmlns:a16="http://schemas.microsoft.com/office/drawing/2014/main" id="{76731A86-27DA-42D1-A330-FEE32D29A463}"/>
              </a:ext>
            </a:extLst>
          </p:cNvPr>
          <p:cNvGraphicFramePr>
            <a:graphicFrameLocks noGrp="1"/>
          </p:cNvGraphicFramePr>
          <p:nvPr>
            <p:extLst>
              <p:ext uri="{D42A27DB-BD31-4B8C-83A1-F6EECF244321}">
                <p14:modId xmlns:p14="http://schemas.microsoft.com/office/powerpoint/2010/main" val="938430511"/>
              </p:ext>
            </p:extLst>
          </p:nvPr>
        </p:nvGraphicFramePr>
        <p:xfrm>
          <a:off x="838200" y="1769341"/>
          <a:ext cx="11128824" cy="370840"/>
        </p:xfrm>
        <a:graphic>
          <a:graphicData uri="http://schemas.openxmlformats.org/drawingml/2006/table">
            <a:tbl>
              <a:tblPr firstRow="1" bandRow="1">
                <a:tableStyleId>{5C22544A-7EE6-4342-B048-85BDC9FD1C3A}</a:tableStyleId>
              </a:tblPr>
              <a:tblGrid>
                <a:gridCol w="1236536">
                  <a:extLst>
                    <a:ext uri="{9D8B030D-6E8A-4147-A177-3AD203B41FA5}">
                      <a16:colId xmlns:a16="http://schemas.microsoft.com/office/drawing/2014/main" val="3176313795"/>
                    </a:ext>
                  </a:extLst>
                </a:gridCol>
                <a:gridCol w="1236536">
                  <a:extLst>
                    <a:ext uri="{9D8B030D-6E8A-4147-A177-3AD203B41FA5}">
                      <a16:colId xmlns:a16="http://schemas.microsoft.com/office/drawing/2014/main" val="744120876"/>
                    </a:ext>
                  </a:extLst>
                </a:gridCol>
                <a:gridCol w="1236536">
                  <a:extLst>
                    <a:ext uri="{9D8B030D-6E8A-4147-A177-3AD203B41FA5}">
                      <a16:colId xmlns:a16="http://schemas.microsoft.com/office/drawing/2014/main" val="146868413"/>
                    </a:ext>
                  </a:extLst>
                </a:gridCol>
                <a:gridCol w="1236536">
                  <a:extLst>
                    <a:ext uri="{9D8B030D-6E8A-4147-A177-3AD203B41FA5}">
                      <a16:colId xmlns:a16="http://schemas.microsoft.com/office/drawing/2014/main" val="4097689998"/>
                    </a:ext>
                  </a:extLst>
                </a:gridCol>
                <a:gridCol w="1236536">
                  <a:extLst>
                    <a:ext uri="{9D8B030D-6E8A-4147-A177-3AD203B41FA5}">
                      <a16:colId xmlns:a16="http://schemas.microsoft.com/office/drawing/2014/main" val="3869920525"/>
                    </a:ext>
                  </a:extLst>
                </a:gridCol>
                <a:gridCol w="1236536">
                  <a:extLst>
                    <a:ext uri="{9D8B030D-6E8A-4147-A177-3AD203B41FA5}">
                      <a16:colId xmlns:a16="http://schemas.microsoft.com/office/drawing/2014/main" val="4009010145"/>
                    </a:ext>
                  </a:extLst>
                </a:gridCol>
                <a:gridCol w="1236536">
                  <a:extLst>
                    <a:ext uri="{9D8B030D-6E8A-4147-A177-3AD203B41FA5}">
                      <a16:colId xmlns:a16="http://schemas.microsoft.com/office/drawing/2014/main" val="3650563511"/>
                    </a:ext>
                  </a:extLst>
                </a:gridCol>
                <a:gridCol w="1236536">
                  <a:extLst>
                    <a:ext uri="{9D8B030D-6E8A-4147-A177-3AD203B41FA5}">
                      <a16:colId xmlns:a16="http://schemas.microsoft.com/office/drawing/2014/main" val="3364130152"/>
                    </a:ext>
                  </a:extLst>
                </a:gridCol>
                <a:gridCol w="1236536">
                  <a:extLst>
                    <a:ext uri="{9D8B030D-6E8A-4147-A177-3AD203B41FA5}">
                      <a16:colId xmlns:a16="http://schemas.microsoft.com/office/drawing/2014/main" val="2954552006"/>
                    </a:ext>
                  </a:extLst>
                </a:gridCol>
              </a:tblGrid>
              <a:tr h="370840">
                <a:tc>
                  <a:txBody>
                    <a:bodyPr/>
                    <a:lstStyle/>
                    <a:p>
                      <a:r>
                        <a:rPr lang="en-US" dirty="0"/>
                        <a:t>100</a:t>
                      </a:r>
                    </a:p>
                  </a:txBody>
                  <a:tcPr>
                    <a:solidFill>
                      <a:srgbClr val="FFC000"/>
                    </a:solidFill>
                  </a:tcPr>
                </a:tc>
                <a:tc>
                  <a:txBody>
                    <a:bodyPr/>
                    <a:lstStyle/>
                    <a:p>
                      <a:r>
                        <a:rPr lang="en-US" dirty="0"/>
                        <a:t>200</a:t>
                      </a:r>
                    </a:p>
                  </a:txBody>
                  <a:tcPr>
                    <a:solidFill>
                      <a:srgbClr val="FFC000"/>
                    </a:solidFill>
                  </a:tcPr>
                </a:tc>
                <a:tc>
                  <a:txBody>
                    <a:bodyPr/>
                    <a:lstStyle/>
                    <a:p>
                      <a:r>
                        <a:rPr lang="en-US" dirty="0"/>
                        <a:t>300</a:t>
                      </a:r>
                    </a:p>
                  </a:txBody>
                  <a:tcPr>
                    <a:solidFill>
                      <a:srgbClr val="FFC000"/>
                    </a:solidFill>
                  </a:tcPr>
                </a:tc>
                <a:tc>
                  <a:txBody>
                    <a:bodyPr/>
                    <a:lstStyle/>
                    <a:p>
                      <a:r>
                        <a:rPr lang="en-US" dirty="0"/>
                        <a:t>Larry</a:t>
                      </a:r>
                    </a:p>
                  </a:txBody>
                  <a:tcPr>
                    <a:solidFill>
                      <a:srgbClr val="92D050"/>
                    </a:solidFill>
                  </a:tcPr>
                </a:tc>
                <a:tc>
                  <a:txBody>
                    <a:bodyPr/>
                    <a:lstStyle/>
                    <a:p>
                      <a:r>
                        <a:rPr lang="en-US" dirty="0"/>
                        <a:t>Brian</a:t>
                      </a:r>
                    </a:p>
                  </a:txBody>
                  <a:tcPr>
                    <a:solidFill>
                      <a:srgbClr val="92D050"/>
                    </a:solidFill>
                  </a:tcPr>
                </a:tc>
                <a:tc>
                  <a:txBody>
                    <a:bodyPr/>
                    <a:lstStyle/>
                    <a:p>
                      <a:r>
                        <a:rPr lang="en-US" dirty="0"/>
                        <a:t>Patrick</a:t>
                      </a:r>
                    </a:p>
                  </a:txBody>
                  <a:tcPr>
                    <a:solidFill>
                      <a:srgbClr val="92D050"/>
                    </a:solidFill>
                  </a:tcPr>
                </a:tc>
                <a:tc>
                  <a:txBody>
                    <a:bodyPr/>
                    <a:lstStyle/>
                    <a:p>
                      <a:r>
                        <a:rPr lang="en-US" dirty="0"/>
                        <a:t>Product</a:t>
                      </a:r>
                    </a:p>
                  </a:txBody>
                  <a:tcPr>
                    <a:solidFill>
                      <a:srgbClr val="00B0F0"/>
                    </a:solidFill>
                  </a:tcPr>
                </a:tc>
                <a:tc>
                  <a:txBody>
                    <a:bodyPr/>
                    <a:lstStyle/>
                    <a:p>
                      <a:r>
                        <a:rPr lang="en-US" dirty="0"/>
                        <a:t>Support</a:t>
                      </a:r>
                    </a:p>
                  </a:txBody>
                  <a:tcPr>
                    <a:solidFill>
                      <a:srgbClr val="00B0F0"/>
                    </a:solidFill>
                  </a:tcPr>
                </a:tc>
                <a:tc>
                  <a:txBody>
                    <a:bodyPr/>
                    <a:lstStyle/>
                    <a:p>
                      <a:r>
                        <a:rPr lang="en-US" dirty="0"/>
                        <a:t>Operation</a:t>
                      </a:r>
                    </a:p>
                  </a:txBody>
                  <a:tcPr>
                    <a:solidFill>
                      <a:srgbClr val="00B0F0"/>
                    </a:solidFill>
                  </a:tcPr>
                </a:tc>
                <a:extLst>
                  <a:ext uri="{0D108BD9-81ED-4DB2-BD59-A6C34878D82A}">
                    <a16:rowId xmlns:a16="http://schemas.microsoft.com/office/drawing/2014/main" val="1013766260"/>
                  </a:ext>
                </a:extLst>
              </a:tr>
            </a:tbl>
          </a:graphicData>
        </a:graphic>
      </p:graphicFrame>
    </p:spTree>
    <p:extLst>
      <p:ext uri="{BB962C8B-B14F-4D97-AF65-F5344CB8AC3E}">
        <p14:creationId xmlns:p14="http://schemas.microsoft.com/office/powerpoint/2010/main" val="3223436856"/>
      </p:ext>
    </p:extLst>
  </p:cSld>
  <p:clrMapOvr>
    <a:masterClrMapping/>
  </p:clrMapOvr>
  <mc:AlternateContent xmlns:mc="http://schemas.openxmlformats.org/markup-compatibility/2006" xmlns:p14="http://schemas.microsoft.com/office/powerpoint/2010/main">
    <mc:Choice Requires="p14">
      <p:transition spd="slow" p14:dur="2000" advTm="95551"/>
    </mc:Choice>
    <mc:Fallback xmlns="">
      <p:transition spd="slow" advTm="9555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400" b="1" dirty="0"/>
              <a:t>Use case for Parquet</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lstStyle/>
          <a:p>
            <a:r>
              <a:rPr lang="en-US" dirty="0"/>
              <a:t>Long Table : If the use case typically involves working with a subset of the columns out of the many columns available, rather than entire records, </a:t>
            </a:r>
          </a:p>
          <a:p>
            <a:r>
              <a:rPr lang="en-US" dirty="0"/>
              <a:t>Parquet is optimized for that kind of work as the underlying data storage mechanism for parquet format is columnar or column based.</a:t>
            </a:r>
          </a:p>
        </p:txBody>
      </p:sp>
    </p:spTree>
    <p:extLst>
      <p:ext uri="{BB962C8B-B14F-4D97-AF65-F5344CB8AC3E}">
        <p14:creationId xmlns:p14="http://schemas.microsoft.com/office/powerpoint/2010/main" val="1308731550"/>
      </p:ext>
    </p:extLst>
  </p:cSld>
  <p:clrMapOvr>
    <a:masterClrMapping/>
  </p:clrMapOvr>
  <mc:AlternateContent xmlns:mc="http://schemas.openxmlformats.org/markup-compatibility/2006" xmlns:p14="http://schemas.microsoft.com/office/powerpoint/2010/main">
    <mc:Choice Requires="p14">
      <p:transition spd="slow" p14:dur="2000" advTm="79934"/>
    </mc:Choice>
    <mc:Fallback xmlns="">
      <p:transition spd="slow" advTm="7993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400" b="1" dirty="0"/>
              <a:t>Use case for Avro</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lstStyle/>
          <a:p>
            <a:r>
              <a:rPr lang="en-US" dirty="0"/>
              <a:t>Wide Table : If the use case typically scans or retrieves all of the fields available in a row in each and every query, </a:t>
            </a:r>
          </a:p>
          <a:p>
            <a:r>
              <a:rPr lang="en-US" dirty="0"/>
              <a:t>Avro is usually the best choice Avro format is row based.</a:t>
            </a:r>
          </a:p>
        </p:txBody>
      </p:sp>
    </p:spTree>
    <p:extLst>
      <p:ext uri="{BB962C8B-B14F-4D97-AF65-F5344CB8AC3E}">
        <p14:creationId xmlns:p14="http://schemas.microsoft.com/office/powerpoint/2010/main" val="4198240875"/>
      </p:ext>
    </p:extLst>
  </p:cSld>
  <p:clrMapOvr>
    <a:masterClrMapping/>
  </p:clrMapOvr>
  <mc:AlternateContent xmlns:mc="http://schemas.openxmlformats.org/markup-compatibility/2006" xmlns:p14="http://schemas.microsoft.com/office/powerpoint/2010/main">
    <mc:Choice Requires="p14">
      <p:transition spd="slow" p14:dur="2000" advTm="25202"/>
    </mc:Choice>
    <mc:Fallback xmlns="">
      <p:transition spd="slow" advTm="2520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151D-CCBD-4C0B-89B0-2E9A2EE3AA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448BDB-DE37-4D6D-BB77-5A2092AD0341}"/>
              </a:ext>
            </a:extLst>
          </p:cNvPr>
          <p:cNvSpPr>
            <a:spLocks noGrp="1"/>
          </p:cNvSpPr>
          <p:nvPr>
            <p:ph idx="1"/>
          </p:nvPr>
        </p:nvSpPr>
        <p:spPr/>
        <p:txBody>
          <a:bodyPr>
            <a:normAutofit/>
          </a:bodyPr>
          <a:lstStyle/>
          <a:p>
            <a:pPr marL="0" indent="0">
              <a:buNone/>
            </a:pPr>
            <a:r>
              <a:rPr lang="en-US" sz="3200" dirty="0"/>
              <a:t>		</a:t>
            </a:r>
          </a:p>
          <a:p>
            <a:pPr marL="0" indent="0">
              <a:buNone/>
            </a:pPr>
            <a:endParaRPr lang="en-US" sz="3200" dirty="0"/>
          </a:p>
          <a:p>
            <a:pPr marL="0" indent="0">
              <a:buNone/>
            </a:pPr>
            <a:r>
              <a:rPr lang="en-US" sz="3200" dirty="0"/>
              <a:t>			Thank You for watching</a:t>
            </a:r>
          </a:p>
        </p:txBody>
      </p:sp>
    </p:spTree>
    <p:extLst>
      <p:ext uri="{BB962C8B-B14F-4D97-AF65-F5344CB8AC3E}">
        <p14:creationId xmlns:p14="http://schemas.microsoft.com/office/powerpoint/2010/main" val="665132985"/>
      </p:ext>
    </p:extLst>
  </p:cSld>
  <p:clrMapOvr>
    <a:masterClrMapping/>
  </p:clrMapOvr>
  <mc:AlternateContent xmlns:mc="http://schemas.openxmlformats.org/markup-compatibility/2006" xmlns:p14="http://schemas.microsoft.com/office/powerpoint/2010/main">
    <mc:Choice Requires="p14">
      <p:transition spd="slow" p14:dur="2000" advTm="11649"/>
    </mc:Choice>
    <mc:Fallback xmlns="">
      <p:transition spd="slow" advTm="11649"/>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654</TotalTime>
  <Words>424</Words>
  <Application>Microsoft Office PowerPoint</Application>
  <PresentationFormat>Widescreen</PresentationFormat>
  <Paragraphs>88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Parquet vs Avro</vt:lpstr>
      <vt:lpstr>Why Right Format</vt:lpstr>
      <vt:lpstr>Parquet vs Avro Format</vt:lpstr>
      <vt:lpstr>Parquet : what is column oriented storage format ?</vt:lpstr>
      <vt:lpstr>Benefits : Column Oriented</vt:lpstr>
      <vt:lpstr>Use case for Parquet</vt:lpstr>
      <vt:lpstr>Use case for Avro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Parquet vs Avro vs ORC</dc:title>
  <dc:creator>Viresh Kumar</dc:creator>
  <cp:lastModifiedBy>Viresh Kumar</cp:lastModifiedBy>
  <cp:revision>41</cp:revision>
  <dcterms:created xsi:type="dcterms:W3CDTF">2018-12-25T04:33:51Z</dcterms:created>
  <dcterms:modified xsi:type="dcterms:W3CDTF">2018-12-26T03:48:08Z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virkumar@microsoft.com</vt:lpwstr>
  </property>
  <property fmtid="{D5CDD505-2E9C-101B-9397-08002B2CF9AE}" pid="5" name="MSIP_Label_f42aa342-8706-4288-bd11-ebb85995028c_SetDate">
    <vt:lpwstr>2018-12-25T04:36:27.2679767Z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