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6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8E0A9-F71F-4F40-B85A-9028C0CD3B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015138-43FB-4A30-8024-805DD781CC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ED5E02-DC50-427A-8FEB-A058FBF5BC0A}"/>
              </a:ext>
            </a:extLst>
          </p:cNvPr>
          <p:cNvSpPr>
            <a:spLocks noGrp="1"/>
          </p:cNvSpPr>
          <p:nvPr>
            <p:ph type="dt" sz="half" idx="10"/>
          </p:nvPr>
        </p:nvSpPr>
        <p:spPr/>
        <p:txBody>
          <a:bodyPr/>
          <a:lstStyle/>
          <a:p>
            <a:fld id="{15DD1B23-F958-4E0A-893E-C68E6A3B2F92}" type="datetimeFigureOut">
              <a:rPr lang="en-US" smtClean="0"/>
              <a:t>12/26/2018</a:t>
            </a:fld>
            <a:endParaRPr lang="en-US"/>
          </a:p>
        </p:txBody>
      </p:sp>
      <p:sp>
        <p:nvSpPr>
          <p:cNvPr id="5" name="Footer Placeholder 4">
            <a:extLst>
              <a:ext uri="{FF2B5EF4-FFF2-40B4-BE49-F238E27FC236}">
                <a16:creationId xmlns:a16="http://schemas.microsoft.com/office/drawing/2014/main" id="{F3F96CCD-8AC2-49AE-A48F-47551A1D84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FCE32A-5133-4C84-B041-FF485EBD8CE2}"/>
              </a:ext>
            </a:extLst>
          </p:cNvPr>
          <p:cNvSpPr>
            <a:spLocks noGrp="1"/>
          </p:cNvSpPr>
          <p:nvPr>
            <p:ph type="sldNum" sz="quarter" idx="12"/>
          </p:nvPr>
        </p:nvSpPr>
        <p:spPr/>
        <p:txBody>
          <a:bodyPr/>
          <a:lstStyle/>
          <a:p>
            <a:fld id="{B91FDBF2-C35B-4913-AA7C-CBA4457853EA}" type="slidenum">
              <a:rPr lang="en-US" smtClean="0"/>
              <a:t>‹#›</a:t>
            </a:fld>
            <a:endParaRPr lang="en-US"/>
          </a:p>
        </p:txBody>
      </p:sp>
      <p:sp>
        <p:nvSpPr>
          <p:cNvPr id="7" name="Rectangle 6">
            <a:extLst>
              <a:ext uri="{FF2B5EF4-FFF2-40B4-BE49-F238E27FC236}">
                <a16:creationId xmlns:a16="http://schemas.microsoft.com/office/drawing/2014/main" id="{EE9D2DA1-C8E3-4854-8B59-0D5A6F13D801}"/>
              </a:ext>
            </a:extLst>
          </p:cNvPr>
          <p:cNvSpPr/>
          <p:nvPr userDrawn="1"/>
        </p:nvSpPr>
        <p:spPr>
          <a:xfrm>
            <a:off x="9692640" y="5344160"/>
            <a:ext cx="1412240" cy="11684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6508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19DD6-3B22-448E-A9A4-5B44DB6FB9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FEBA07-749A-4E1E-A675-0716B5C92F7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803403-3ED2-4F79-B489-8D09CB7EDDF1}"/>
              </a:ext>
            </a:extLst>
          </p:cNvPr>
          <p:cNvSpPr>
            <a:spLocks noGrp="1"/>
          </p:cNvSpPr>
          <p:nvPr>
            <p:ph type="dt" sz="half" idx="10"/>
          </p:nvPr>
        </p:nvSpPr>
        <p:spPr/>
        <p:txBody>
          <a:bodyPr/>
          <a:lstStyle/>
          <a:p>
            <a:fld id="{15DD1B23-F958-4E0A-893E-C68E6A3B2F92}" type="datetimeFigureOut">
              <a:rPr lang="en-US" smtClean="0"/>
              <a:t>12/26/2018</a:t>
            </a:fld>
            <a:endParaRPr lang="en-US"/>
          </a:p>
        </p:txBody>
      </p:sp>
      <p:sp>
        <p:nvSpPr>
          <p:cNvPr id="5" name="Footer Placeholder 4">
            <a:extLst>
              <a:ext uri="{FF2B5EF4-FFF2-40B4-BE49-F238E27FC236}">
                <a16:creationId xmlns:a16="http://schemas.microsoft.com/office/drawing/2014/main" id="{9FEA9463-6482-4465-86DF-E3C999558C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4FB87F-B509-4D42-B1DB-79B48D65B847}"/>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2301923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236B-F278-4839-BE13-85D3CBB431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83437B-B3F5-44D9-937E-BC2912CBC76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F3A360-6908-4552-B528-CEF345C27828}"/>
              </a:ext>
            </a:extLst>
          </p:cNvPr>
          <p:cNvSpPr>
            <a:spLocks noGrp="1"/>
          </p:cNvSpPr>
          <p:nvPr>
            <p:ph type="dt" sz="half" idx="10"/>
          </p:nvPr>
        </p:nvSpPr>
        <p:spPr/>
        <p:txBody>
          <a:bodyPr/>
          <a:lstStyle/>
          <a:p>
            <a:fld id="{15DD1B23-F958-4E0A-893E-C68E6A3B2F92}" type="datetimeFigureOut">
              <a:rPr lang="en-US" smtClean="0"/>
              <a:t>12/26/2018</a:t>
            </a:fld>
            <a:endParaRPr lang="en-US"/>
          </a:p>
        </p:txBody>
      </p:sp>
      <p:sp>
        <p:nvSpPr>
          <p:cNvPr id="5" name="Footer Placeholder 4">
            <a:extLst>
              <a:ext uri="{FF2B5EF4-FFF2-40B4-BE49-F238E27FC236}">
                <a16:creationId xmlns:a16="http://schemas.microsoft.com/office/drawing/2014/main" id="{4497E44A-FDA6-404E-86B7-FC28AEDCEE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568BD3-9C66-45B9-9B39-42CA8A75A763}"/>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3453787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3F3FB-EC8E-4B85-B241-74E02AA8B2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ACF352-CFB7-4957-A124-04E866303D3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02D79E-8055-40D0-BEB9-8CBC1E2E87CB}"/>
              </a:ext>
            </a:extLst>
          </p:cNvPr>
          <p:cNvSpPr>
            <a:spLocks noGrp="1"/>
          </p:cNvSpPr>
          <p:nvPr>
            <p:ph type="dt" sz="half" idx="10"/>
          </p:nvPr>
        </p:nvSpPr>
        <p:spPr/>
        <p:txBody>
          <a:bodyPr/>
          <a:lstStyle/>
          <a:p>
            <a:fld id="{15DD1B23-F958-4E0A-893E-C68E6A3B2F92}" type="datetimeFigureOut">
              <a:rPr lang="en-US" smtClean="0"/>
              <a:t>12/26/2018</a:t>
            </a:fld>
            <a:endParaRPr lang="en-US"/>
          </a:p>
        </p:txBody>
      </p:sp>
      <p:sp>
        <p:nvSpPr>
          <p:cNvPr id="5" name="Footer Placeholder 4">
            <a:extLst>
              <a:ext uri="{FF2B5EF4-FFF2-40B4-BE49-F238E27FC236}">
                <a16:creationId xmlns:a16="http://schemas.microsoft.com/office/drawing/2014/main" id="{3D258006-0641-48A6-B9BA-6F9CB8F1B2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22114E-CEF0-4976-95E6-826BC690FCC3}"/>
              </a:ext>
            </a:extLst>
          </p:cNvPr>
          <p:cNvSpPr>
            <a:spLocks noGrp="1"/>
          </p:cNvSpPr>
          <p:nvPr>
            <p:ph type="sldNum" sz="quarter" idx="12"/>
          </p:nvPr>
        </p:nvSpPr>
        <p:spPr/>
        <p:txBody>
          <a:bodyPr/>
          <a:lstStyle/>
          <a:p>
            <a:fld id="{B91FDBF2-C35B-4913-AA7C-CBA4457853EA}" type="slidenum">
              <a:rPr lang="en-US" smtClean="0"/>
              <a:t>‹#›</a:t>
            </a:fld>
            <a:endParaRPr lang="en-US"/>
          </a:p>
        </p:txBody>
      </p:sp>
      <p:sp>
        <p:nvSpPr>
          <p:cNvPr id="7" name="Rectangle 6">
            <a:extLst>
              <a:ext uri="{FF2B5EF4-FFF2-40B4-BE49-F238E27FC236}">
                <a16:creationId xmlns:a16="http://schemas.microsoft.com/office/drawing/2014/main" id="{4709117E-D144-4645-A788-9C835E2E397C}"/>
              </a:ext>
            </a:extLst>
          </p:cNvPr>
          <p:cNvSpPr/>
          <p:nvPr userDrawn="1"/>
        </p:nvSpPr>
        <p:spPr>
          <a:xfrm>
            <a:off x="10779760" y="5682457"/>
            <a:ext cx="1412240" cy="11684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9007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B9043-217C-4EA2-8F66-6CF3B7D678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B949EE-C24C-4CC0-9EDD-9B2E4B862E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FD71BD4-6E96-4BDA-946B-FBFDA477CC74}"/>
              </a:ext>
            </a:extLst>
          </p:cNvPr>
          <p:cNvSpPr>
            <a:spLocks noGrp="1"/>
          </p:cNvSpPr>
          <p:nvPr>
            <p:ph type="dt" sz="half" idx="10"/>
          </p:nvPr>
        </p:nvSpPr>
        <p:spPr/>
        <p:txBody>
          <a:bodyPr/>
          <a:lstStyle/>
          <a:p>
            <a:fld id="{15DD1B23-F958-4E0A-893E-C68E6A3B2F92}" type="datetimeFigureOut">
              <a:rPr lang="en-US" smtClean="0"/>
              <a:t>12/26/2018</a:t>
            </a:fld>
            <a:endParaRPr lang="en-US"/>
          </a:p>
        </p:txBody>
      </p:sp>
      <p:sp>
        <p:nvSpPr>
          <p:cNvPr id="5" name="Footer Placeholder 4">
            <a:extLst>
              <a:ext uri="{FF2B5EF4-FFF2-40B4-BE49-F238E27FC236}">
                <a16:creationId xmlns:a16="http://schemas.microsoft.com/office/drawing/2014/main" id="{8915A8DB-C598-4793-8DC2-186C456380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B291C7-3317-49B3-944B-22D05951C30A}"/>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52422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36D75-75E6-4E72-BFF3-F77884A0F4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582F82-865B-4F62-9D72-E5A2E941DFC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A13B93-CEF1-496F-BAB3-B93451485EF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FFBEEA-9C36-475B-933D-C15049DA5016}"/>
              </a:ext>
            </a:extLst>
          </p:cNvPr>
          <p:cNvSpPr>
            <a:spLocks noGrp="1"/>
          </p:cNvSpPr>
          <p:nvPr>
            <p:ph type="dt" sz="half" idx="10"/>
          </p:nvPr>
        </p:nvSpPr>
        <p:spPr/>
        <p:txBody>
          <a:bodyPr/>
          <a:lstStyle/>
          <a:p>
            <a:fld id="{15DD1B23-F958-4E0A-893E-C68E6A3B2F92}" type="datetimeFigureOut">
              <a:rPr lang="en-US" smtClean="0"/>
              <a:t>12/26/2018</a:t>
            </a:fld>
            <a:endParaRPr lang="en-US"/>
          </a:p>
        </p:txBody>
      </p:sp>
      <p:sp>
        <p:nvSpPr>
          <p:cNvPr id="6" name="Footer Placeholder 5">
            <a:extLst>
              <a:ext uri="{FF2B5EF4-FFF2-40B4-BE49-F238E27FC236}">
                <a16:creationId xmlns:a16="http://schemas.microsoft.com/office/drawing/2014/main" id="{DA412271-56AB-4D94-A5F7-2E0EEED61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DBB062-9C1D-4A9F-AF72-18CD8D8DDB5A}"/>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4245936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96C53-4B66-444E-8C21-292D733880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B22278-D553-4F4F-ADF1-6E51AB0AE1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C9895B6-D83D-431F-8EE7-2354B6BF621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FAB65D-008A-4C95-9C62-F9E536B3AB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183CAA6-BA85-4552-83E2-990C8FA78AF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E75B18-015A-4890-BDA7-1C59E818B7DB}"/>
              </a:ext>
            </a:extLst>
          </p:cNvPr>
          <p:cNvSpPr>
            <a:spLocks noGrp="1"/>
          </p:cNvSpPr>
          <p:nvPr>
            <p:ph type="dt" sz="half" idx="10"/>
          </p:nvPr>
        </p:nvSpPr>
        <p:spPr/>
        <p:txBody>
          <a:bodyPr/>
          <a:lstStyle/>
          <a:p>
            <a:fld id="{15DD1B23-F958-4E0A-893E-C68E6A3B2F92}" type="datetimeFigureOut">
              <a:rPr lang="en-US" smtClean="0"/>
              <a:t>12/26/2018</a:t>
            </a:fld>
            <a:endParaRPr lang="en-US"/>
          </a:p>
        </p:txBody>
      </p:sp>
      <p:sp>
        <p:nvSpPr>
          <p:cNvPr id="8" name="Footer Placeholder 7">
            <a:extLst>
              <a:ext uri="{FF2B5EF4-FFF2-40B4-BE49-F238E27FC236}">
                <a16:creationId xmlns:a16="http://schemas.microsoft.com/office/drawing/2014/main" id="{21D0C76E-6CFD-4566-B37A-54F49D69F5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B0BA5C-BEC6-4FCA-94EA-872366A706FF}"/>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1027144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A739D-84CA-4545-B7E4-5317EBA45C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34CA39-7F8B-4870-A782-1A6FC38C0E87}"/>
              </a:ext>
            </a:extLst>
          </p:cNvPr>
          <p:cNvSpPr>
            <a:spLocks noGrp="1"/>
          </p:cNvSpPr>
          <p:nvPr>
            <p:ph type="dt" sz="half" idx="10"/>
          </p:nvPr>
        </p:nvSpPr>
        <p:spPr/>
        <p:txBody>
          <a:bodyPr/>
          <a:lstStyle/>
          <a:p>
            <a:fld id="{15DD1B23-F958-4E0A-893E-C68E6A3B2F92}" type="datetimeFigureOut">
              <a:rPr lang="en-US" smtClean="0"/>
              <a:t>12/26/2018</a:t>
            </a:fld>
            <a:endParaRPr lang="en-US"/>
          </a:p>
        </p:txBody>
      </p:sp>
      <p:sp>
        <p:nvSpPr>
          <p:cNvPr id="4" name="Footer Placeholder 3">
            <a:extLst>
              <a:ext uri="{FF2B5EF4-FFF2-40B4-BE49-F238E27FC236}">
                <a16:creationId xmlns:a16="http://schemas.microsoft.com/office/drawing/2014/main" id="{9CB2BDD0-3848-47F0-8198-9370176B31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E35C48-4DCC-4340-832E-F4EB2C1E395C}"/>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621639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847AC8-B9D3-4D88-8482-81660597D687}"/>
              </a:ext>
            </a:extLst>
          </p:cNvPr>
          <p:cNvSpPr>
            <a:spLocks noGrp="1"/>
          </p:cNvSpPr>
          <p:nvPr>
            <p:ph type="dt" sz="half" idx="10"/>
          </p:nvPr>
        </p:nvSpPr>
        <p:spPr/>
        <p:txBody>
          <a:bodyPr/>
          <a:lstStyle/>
          <a:p>
            <a:fld id="{15DD1B23-F958-4E0A-893E-C68E6A3B2F92}" type="datetimeFigureOut">
              <a:rPr lang="en-US" smtClean="0"/>
              <a:t>12/26/2018</a:t>
            </a:fld>
            <a:endParaRPr lang="en-US"/>
          </a:p>
        </p:txBody>
      </p:sp>
      <p:sp>
        <p:nvSpPr>
          <p:cNvPr id="3" name="Footer Placeholder 2">
            <a:extLst>
              <a:ext uri="{FF2B5EF4-FFF2-40B4-BE49-F238E27FC236}">
                <a16:creationId xmlns:a16="http://schemas.microsoft.com/office/drawing/2014/main" id="{86861BAA-F094-4329-9512-8606E545D8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70FDE6-7C68-40CE-856C-0EE1651B9E83}"/>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226666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4C929-556F-4A40-BA72-7B2BA1F3D3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1EB104-A90A-4800-9D07-0BB01FF8EB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F51EA7-AABE-44D7-92BB-2F3F4FEB2F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6A4B427-058F-4C7A-929B-6DAEF2F3BE67}"/>
              </a:ext>
            </a:extLst>
          </p:cNvPr>
          <p:cNvSpPr>
            <a:spLocks noGrp="1"/>
          </p:cNvSpPr>
          <p:nvPr>
            <p:ph type="dt" sz="half" idx="10"/>
          </p:nvPr>
        </p:nvSpPr>
        <p:spPr/>
        <p:txBody>
          <a:bodyPr/>
          <a:lstStyle/>
          <a:p>
            <a:fld id="{15DD1B23-F958-4E0A-893E-C68E6A3B2F92}" type="datetimeFigureOut">
              <a:rPr lang="en-US" smtClean="0"/>
              <a:t>12/26/2018</a:t>
            </a:fld>
            <a:endParaRPr lang="en-US"/>
          </a:p>
        </p:txBody>
      </p:sp>
      <p:sp>
        <p:nvSpPr>
          <p:cNvPr id="6" name="Footer Placeholder 5">
            <a:extLst>
              <a:ext uri="{FF2B5EF4-FFF2-40B4-BE49-F238E27FC236}">
                <a16:creationId xmlns:a16="http://schemas.microsoft.com/office/drawing/2014/main" id="{C2EB9E28-BBB8-46A8-826A-65224E45DD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B2CF07-881F-4EC3-AED1-542DBC8DC391}"/>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1999856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64C37-C29B-41FF-ABC5-406C2C6AC6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93676A-27E0-45A8-B502-E760C60999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32C911-5D3E-445C-899B-1063F58520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AA96AC-6BD5-4B8E-8FF3-497107170F39}"/>
              </a:ext>
            </a:extLst>
          </p:cNvPr>
          <p:cNvSpPr>
            <a:spLocks noGrp="1"/>
          </p:cNvSpPr>
          <p:nvPr>
            <p:ph type="dt" sz="half" idx="10"/>
          </p:nvPr>
        </p:nvSpPr>
        <p:spPr/>
        <p:txBody>
          <a:bodyPr/>
          <a:lstStyle/>
          <a:p>
            <a:fld id="{15DD1B23-F958-4E0A-893E-C68E6A3B2F92}" type="datetimeFigureOut">
              <a:rPr lang="en-US" smtClean="0"/>
              <a:t>12/26/2018</a:t>
            </a:fld>
            <a:endParaRPr lang="en-US"/>
          </a:p>
        </p:txBody>
      </p:sp>
      <p:sp>
        <p:nvSpPr>
          <p:cNvPr id="6" name="Footer Placeholder 5">
            <a:extLst>
              <a:ext uri="{FF2B5EF4-FFF2-40B4-BE49-F238E27FC236}">
                <a16:creationId xmlns:a16="http://schemas.microsoft.com/office/drawing/2014/main" id="{B2405D07-65FF-46CD-8E05-0FC6D1113D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D9303A-1F8A-4E2A-B587-C76B7C57825E}"/>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463649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EACD80-25DD-498B-8518-16ECF004DE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57B007-A9C2-412B-BB9A-F67A5D5373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ECD26A-C49F-41F7-AC24-F5FFA4B47F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DD1B23-F958-4E0A-893E-C68E6A3B2F92}" type="datetimeFigureOut">
              <a:rPr lang="en-US" smtClean="0"/>
              <a:t>12/26/2018</a:t>
            </a:fld>
            <a:endParaRPr lang="en-US"/>
          </a:p>
        </p:txBody>
      </p:sp>
      <p:sp>
        <p:nvSpPr>
          <p:cNvPr id="5" name="Footer Placeholder 4">
            <a:extLst>
              <a:ext uri="{FF2B5EF4-FFF2-40B4-BE49-F238E27FC236}">
                <a16:creationId xmlns:a16="http://schemas.microsoft.com/office/drawing/2014/main" id="{E1225065-5567-47AF-889A-9579BE59F4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965AE0-822B-4353-9D25-FB1DEF9DC8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1FDBF2-C35B-4913-AA7C-CBA4457853EA}" type="slidenum">
              <a:rPr lang="en-US" smtClean="0"/>
              <a:t>‹#›</a:t>
            </a:fld>
            <a:endParaRPr lang="en-US"/>
          </a:p>
        </p:txBody>
      </p:sp>
    </p:spTree>
    <p:extLst>
      <p:ext uri="{BB962C8B-B14F-4D97-AF65-F5344CB8AC3E}">
        <p14:creationId xmlns:p14="http://schemas.microsoft.com/office/powerpoint/2010/main" val="1718399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36C3-2FC6-4007-A4BD-1B9E690B1E00}"/>
              </a:ext>
            </a:extLst>
          </p:cNvPr>
          <p:cNvSpPr>
            <a:spLocks noGrp="1"/>
          </p:cNvSpPr>
          <p:nvPr>
            <p:ph type="ctrTitle"/>
          </p:nvPr>
        </p:nvSpPr>
        <p:spPr/>
        <p:txBody>
          <a:bodyPr/>
          <a:lstStyle/>
          <a:p>
            <a:r>
              <a:rPr lang="en-US" dirty="0"/>
              <a:t>Understanding </a:t>
            </a:r>
            <a:r>
              <a:rPr lang="en-US"/>
              <a:t>Hadoop storage Formats</a:t>
            </a:r>
            <a:endParaRPr lang="en-US" dirty="0"/>
          </a:p>
        </p:txBody>
      </p:sp>
      <p:sp>
        <p:nvSpPr>
          <p:cNvPr id="3" name="Subtitle 2">
            <a:extLst>
              <a:ext uri="{FF2B5EF4-FFF2-40B4-BE49-F238E27FC236}">
                <a16:creationId xmlns:a16="http://schemas.microsoft.com/office/drawing/2014/main" id="{EA2ADA25-7ED8-45FD-B91F-C1579E5A29F9}"/>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155957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dirty="0"/>
              <a:t>Overview of Storage Formats</a:t>
            </a:r>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1016000"/>
            <a:ext cx="10515600" cy="5160963"/>
          </a:xfrm>
        </p:spPr>
        <p:txBody>
          <a:bodyPr/>
          <a:lstStyle/>
          <a:p>
            <a:r>
              <a:rPr lang="en-US" dirty="0">
                <a:highlight>
                  <a:srgbClr val="FFFF00"/>
                </a:highlight>
              </a:rPr>
              <a:t>Storage format</a:t>
            </a:r>
            <a:r>
              <a:rPr lang="en-US" dirty="0"/>
              <a:t> defines the way how DATA would be stored in the underlying file system, here we are specifically talking about the formats in the HDFS.</a:t>
            </a:r>
          </a:p>
          <a:p>
            <a:r>
              <a:rPr lang="en-US" dirty="0"/>
              <a:t>In the context of HDFS, there are special Hadoop-focused file formats to use for structured and unstructured data.</a:t>
            </a:r>
          </a:p>
          <a:p>
            <a:r>
              <a:rPr lang="en-US" dirty="0"/>
              <a:t>Some major storage formats are:</a:t>
            </a:r>
          </a:p>
          <a:p>
            <a:pPr lvl="1"/>
            <a:r>
              <a:rPr lang="en-US" dirty="0"/>
              <a:t>Parquet</a:t>
            </a:r>
          </a:p>
          <a:p>
            <a:pPr lvl="1"/>
            <a:r>
              <a:rPr lang="en-US" dirty="0"/>
              <a:t>Avro</a:t>
            </a:r>
          </a:p>
          <a:p>
            <a:pPr lvl="1"/>
            <a:r>
              <a:rPr lang="en-US" dirty="0"/>
              <a:t>Sequence</a:t>
            </a:r>
          </a:p>
          <a:p>
            <a:pPr lvl="1"/>
            <a:r>
              <a:rPr lang="en-US" dirty="0"/>
              <a:t>TSV,CSV</a:t>
            </a:r>
          </a:p>
          <a:p>
            <a:pPr lvl="1"/>
            <a:r>
              <a:rPr lang="en-US" dirty="0"/>
              <a:t>ORC</a:t>
            </a:r>
          </a:p>
          <a:p>
            <a:pPr marL="0" indent="0">
              <a:buNone/>
            </a:pPr>
            <a:endParaRPr lang="en-US" dirty="0"/>
          </a:p>
        </p:txBody>
      </p:sp>
    </p:spTree>
    <p:extLst>
      <p:ext uri="{BB962C8B-B14F-4D97-AF65-F5344CB8AC3E}">
        <p14:creationId xmlns:p14="http://schemas.microsoft.com/office/powerpoint/2010/main" val="2966431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dirty="0"/>
              <a:t>Why Storage Formats</a:t>
            </a:r>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1016000"/>
            <a:ext cx="10515600" cy="5160963"/>
          </a:xfrm>
        </p:spPr>
        <p:txBody>
          <a:bodyPr>
            <a:normAutofit lnSpcReduction="10000"/>
          </a:bodyPr>
          <a:lstStyle/>
          <a:p>
            <a:r>
              <a:rPr lang="en-US" dirty="0">
                <a:highlight>
                  <a:srgbClr val="FFFF00"/>
                </a:highlight>
              </a:rPr>
              <a:t>Storage Cost </a:t>
            </a:r>
            <a:r>
              <a:rPr lang="en-US" dirty="0"/>
              <a:t>: When the data is processed with big  data frameworks such as Hadoop or spark, the cost of storing the data is more if the data is to be stored in HDFS as the data is fully de-</a:t>
            </a:r>
            <a:r>
              <a:rPr lang="en-US" dirty="0" err="1"/>
              <a:t>normalised</a:t>
            </a:r>
            <a:r>
              <a:rPr lang="en-US" dirty="0"/>
              <a:t>.</a:t>
            </a:r>
          </a:p>
          <a:p>
            <a:endParaRPr lang="en-US" dirty="0"/>
          </a:p>
          <a:p>
            <a:r>
              <a:rPr lang="en-US" dirty="0"/>
              <a:t>As HDFS has replication factor, minimum 3 copies of each file will be maintained for fault tolerance. So automatically the storage cost will increase. </a:t>
            </a:r>
          </a:p>
          <a:p>
            <a:endParaRPr lang="en-US" dirty="0"/>
          </a:p>
          <a:p>
            <a:r>
              <a:rPr lang="en-US" dirty="0">
                <a:highlight>
                  <a:srgbClr val="FFFF00"/>
                </a:highlight>
              </a:rPr>
              <a:t>Processing Cost </a:t>
            </a:r>
            <a:r>
              <a:rPr lang="en-US" dirty="0"/>
              <a:t>: Along with storage, processing cost will also increase as the data comes into CPU, Network IO etc., So  to minimize all these costs ,it is imperative to choose the right format based on the data retrieval/query needs.</a:t>
            </a:r>
          </a:p>
          <a:p>
            <a:pPr marL="0" indent="0">
              <a:buNone/>
            </a:pPr>
            <a:endParaRPr lang="en-US" dirty="0"/>
          </a:p>
        </p:txBody>
      </p:sp>
    </p:spTree>
    <p:extLst>
      <p:ext uri="{BB962C8B-B14F-4D97-AF65-F5344CB8AC3E}">
        <p14:creationId xmlns:p14="http://schemas.microsoft.com/office/powerpoint/2010/main" val="3272286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dirty="0"/>
              <a:t>Advantages of choosing right Formats</a:t>
            </a:r>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1016000"/>
            <a:ext cx="10515600" cy="5160963"/>
          </a:xfrm>
        </p:spPr>
        <p:txBody>
          <a:bodyPr/>
          <a:lstStyle/>
          <a:p>
            <a:pPr marL="514350" indent="-514350">
              <a:buFont typeface="+mj-lt"/>
              <a:buAutoNum type="arabicPeriod"/>
            </a:pPr>
            <a:r>
              <a:rPr lang="en-US" dirty="0"/>
              <a:t>Faster Reads : Data retrieval query optimization.</a:t>
            </a:r>
          </a:p>
          <a:p>
            <a:pPr marL="514350" indent="-514350">
              <a:buFont typeface="+mj-lt"/>
              <a:buAutoNum type="arabicPeriod"/>
            </a:pPr>
            <a:r>
              <a:rPr lang="en-US" dirty="0"/>
              <a:t>Effective compression, thus storage optimization.</a:t>
            </a:r>
          </a:p>
          <a:p>
            <a:pPr marL="514350" indent="-514350">
              <a:buFont typeface="+mj-lt"/>
              <a:buAutoNum type="arabicPeriod"/>
            </a:pPr>
            <a:r>
              <a:rPr lang="en-US" dirty="0"/>
              <a:t>Faster Writes</a:t>
            </a:r>
          </a:p>
          <a:p>
            <a:pPr marL="514350" indent="-514350">
              <a:buFont typeface="+mj-lt"/>
              <a:buAutoNum type="arabicPeriod"/>
            </a:pPr>
            <a:r>
              <a:rPr lang="en-US" dirty="0"/>
              <a:t>Distributive or Split nature files.</a:t>
            </a:r>
          </a:p>
          <a:p>
            <a:pPr marL="514350" indent="-514350">
              <a:buFont typeface="+mj-lt"/>
              <a:buAutoNum type="arabicPeriod"/>
            </a:pPr>
            <a:r>
              <a:rPr lang="en-US" dirty="0"/>
              <a:t>Schema evolution, Dynamic schema</a:t>
            </a:r>
          </a:p>
          <a:p>
            <a:pPr marL="514350" indent="-514350">
              <a:buFont typeface="+mj-lt"/>
              <a:buAutoNum type="arabicPeriod"/>
            </a:pPr>
            <a:endParaRPr lang="en-US" dirty="0"/>
          </a:p>
        </p:txBody>
      </p:sp>
    </p:spTree>
    <p:extLst>
      <p:ext uri="{BB962C8B-B14F-4D97-AF65-F5344CB8AC3E}">
        <p14:creationId xmlns:p14="http://schemas.microsoft.com/office/powerpoint/2010/main" val="2376882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dirty="0"/>
              <a:t>Compression on Storage Formats</a:t>
            </a:r>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1016000"/>
            <a:ext cx="10515600" cy="5160963"/>
          </a:xfrm>
        </p:spPr>
        <p:txBody>
          <a:bodyPr>
            <a:normAutofit lnSpcReduction="10000"/>
          </a:bodyPr>
          <a:lstStyle/>
          <a:p>
            <a:pPr marL="0" indent="0">
              <a:buNone/>
            </a:pPr>
            <a:r>
              <a:rPr lang="en-US" dirty="0"/>
              <a:t>Compression can be applied in two ways in Hadoop :</a:t>
            </a:r>
          </a:p>
          <a:p>
            <a:pPr marL="514350" indent="-514350">
              <a:buFont typeface="+mj-lt"/>
              <a:buAutoNum type="arabicPeriod"/>
            </a:pPr>
            <a:r>
              <a:rPr lang="en-US" dirty="0">
                <a:highlight>
                  <a:srgbClr val="FFFF00"/>
                </a:highlight>
              </a:rPr>
              <a:t>First Level compression</a:t>
            </a:r>
            <a:r>
              <a:rPr lang="en-US" dirty="0"/>
              <a:t>: compress entire files regardless of the file format.</a:t>
            </a:r>
          </a:p>
          <a:p>
            <a:pPr marL="514350" indent="-514350">
              <a:buFont typeface="+mj-lt"/>
              <a:buAutoNum type="arabicPeriod"/>
            </a:pPr>
            <a:r>
              <a:rPr lang="en-US" dirty="0">
                <a:highlight>
                  <a:srgbClr val="FFFF00"/>
                </a:highlight>
              </a:rPr>
              <a:t>Block Level compression</a:t>
            </a:r>
            <a:r>
              <a:rPr lang="en-US" dirty="0"/>
              <a:t>: is internal to specific file format, here individual blocks of data within the file are compressed.</a:t>
            </a:r>
          </a:p>
          <a:p>
            <a:pPr marL="514350" indent="-514350">
              <a:buFont typeface="+mj-lt"/>
              <a:buAutoNum type="arabicPeriod"/>
            </a:pPr>
            <a:endParaRPr lang="en-US" dirty="0"/>
          </a:p>
          <a:p>
            <a:pPr marL="0" indent="0">
              <a:buNone/>
            </a:pPr>
            <a:r>
              <a:rPr lang="en-US" dirty="0"/>
              <a:t>Some of the common compression codecs are:</a:t>
            </a:r>
          </a:p>
          <a:p>
            <a:r>
              <a:rPr lang="en-US" dirty="0"/>
              <a:t>LZO</a:t>
            </a:r>
          </a:p>
          <a:p>
            <a:r>
              <a:rPr lang="en-US" dirty="0"/>
              <a:t>Snappy</a:t>
            </a:r>
          </a:p>
          <a:p>
            <a:r>
              <a:rPr lang="en-US" dirty="0"/>
              <a:t>bZip2</a:t>
            </a:r>
          </a:p>
          <a:p>
            <a:r>
              <a:rPr lang="en-US" dirty="0" err="1"/>
              <a:t>GZip</a:t>
            </a:r>
            <a:endParaRPr lang="en-US" dirty="0"/>
          </a:p>
        </p:txBody>
      </p:sp>
    </p:spTree>
    <p:extLst>
      <p:ext uri="{BB962C8B-B14F-4D97-AF65-F5344CB8AC3E}">
        <p14:creationId xmlns:p14="http://schemas.microsoft.com/office/powerpoint/2010/main" val="3899961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dirty="0"/>
              <a:t>Next</a:t>
            </a:r>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1016000"/>
            <a:ext cx="10515600" cy="5160963"/>
          </a:xfrm>
        </p:spPr>
        <p:txBody>
          <a:bodyPr/>
          <a:lstStyle/>
          <a:p>
            <a:pPr marL="0" indent="0">
              <a:buNone/>
            </a:pPr>
            <a:r>
              <a:rPr lang="en-US" dirty="0"/>
              <a:t>In the next coming videos, we will look in details of each of the storage formats like:</a:t>
            </a:r>
          </a:p>
          <a:p>
            <a:pPr marL="514350" indent="-514350">
              <a:buFont typeface="+mj-lt"/>
              <a:buAutoNum type="arabicPeriod"/>
            </a:pPr>
            <a:r>
              <a:rPr lang="en-US" dirty="0"/>
              <a:t>Parquet</a:t>
            </a:r>
          </a:p>
          <a:p>
            <a:pPr marL="514350" indent="-514350">
              <a:buFont typeface="+mj-lt"/>
              <a:buAutoNum type="arabicPeriod"/>
            </a:pPr>
            <a:r>
              <a:rPr lang="en-US" dirty="0"/>
              <a:t>AVRO</a:t>
            </a:r>
          </a:p>
          <a:p>
            <a:pPr marL="514350" indent="-514350">
              <a:buFont typeface="+mj-lt"/>
              <a:buAutoNum type="arabicPeriod"/>
            </a:pPr>
            <a:r>
              <a:rPr lang="en-US" dirty="0"/>
              <a:t>ORC</a:t>
            </a:r>
          </a:p>
          <a:p>
            <a:pPr marL="0" indent="0">
              <a:buNone/>
            </a:pPr>
            <a:r>
              <a:rPr lang="en-US" dirty="0" err="1"/>
              <a:t>etc</a:t>
            </a:r>
            <a:r>
              <a:rPr lang="en-US" dirty="0"/>
              <a:t>……</a:t>
            </a:r>
          </a:p>
        </p:txBody>
      </p:sp>
    </p:spTree>
    <p:extLst>
      <p:ext uri="{BB962C8B-B14F-4D97-AF65-F5344CB8AC3E}">
        <p14:creationId xmlns:p14="http://schemas.microsoft.com/office/powerpoint/2010/main" val="525508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endParaRPr lang="en-US" sz="2800" b="1" dirty="0"/>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1016000"/>
            <a:ext cx="10515600" cy="5160963"/>
          </a:xfrm>
        </p:spPr>
        <p:txBody>
          <a:bodyPr/>
          <a:lstStyle/>
          <a:p>
            <a:pPr marL="0" indent="0">
              <a:buNone/>
            </a:pPr>
            <a:r>
              <a:rPr lang="en-US" dirty="0"/>
              <a:t> </a:t>
            </a:r>
          </a:p>
          <a:p>
            <a:pPr marL="0" indent="0">
              <a:buNone/>
            </a:pPr>
            <a:endParaRPr lang="en-US" dirty="0"/>
          </a:p>
          <a:p>
            <a:pPr marL="0" indent="0">
              <a:buNone/>
            </a:pPr>
            <a:endParaRPr lang="en-US" dirty="0"/>
          </a:p>
          <a:p>
            <a:pPr marL="0" indent="0">
              <a:buNone/>
            </a:pPr>
            <a:r>
              <a:rPr lang="en-US" dirty="0"/>
              <a:t>	Thanks for watching and do subscribe the channel</a:t>
            </a:r>
          </a:p>
        </p:txBody>
      </p:sp>
    </p:spTree>
    <p:extLst>
      <p:ext uri="{BB962C8B-B14F-4D97-AF65-F5344CB8AC3E}">
        <p14:creationId xmlns:p14="http://schemas.microsoft.com/office/powerpoint/2010/main" val="28790015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424</TotalTime>
  <Words>202</Words>
  <Application>Microsoft Office PowerPoint</Application>
  <PresentationFormat>Widescreen</PresentationFormat>
  <Paragraphs>42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Understanding Hadoop storage Formats</vt:lpstr>
      <vt:lpstr>Overview of Storage Formats</vt:lpstr>
      <vt:lpstr>Why Storage Formats</vt:lpstr>
      <vt:lpstr>Advantages of choosing right Formats</vt:lpstr>
      <vt:lpstr>Compression on Storage Formats</vt:lpstr>
      <vt:lpstr>Next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Parquet vs Avro vs ORC</dc:title>
  <dc:creator>Viresh Kumar</dc:creator>
  <cp:lastModifiedBy>Viresh Kumar</cp:lastModifiedBy>
  <cp:revision>17</cp:revision>
  <dcterms:created xsi:type="dcterms:W3CDTF">2018-12-25T04:33:51Z</dcterms:created>
  <dcterms:modified xsi:type="dcterms:W3CDTF">2018-12-26T17:38:10Z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virkumar@microsoft.com</vt:lpwstr>
  </property>
  <property fmtid="{D5CDD505-2E9C-101B-9397-08002B2CF9AE}" pid="5" name="MSIP_Label_f42aa342-8706-4288-bd11-ebb85995028c_SetDate">
    <vt:lpwstr>2018-12-25T04:36:27.2679767Z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