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8" r:id="rId2"/>
    <p:sldId id="289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ng 手撸专栏" id="{DE7B3B2C-4312-411F-A72F-D84EC3184882}">
          <p14:sldIdLst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65" autoAdjust="0"/>
  </p:normalViewPr>
  <p:slideViewPr>
    <p:cSldViewPr snapToGrid="0">
      <p:cViewPr>
        <p:scale>
          <a:sx n="260" d="100"/>
          <a:sy n="260" d="100"/>
        </p:scale>
        <p:origin x="72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29580" y="14584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/>
          <p:cNvCxnSpPr>
            <a:stCxn id="19" idx="3"/>
            <a:endCxn id="35" idx="2"/>
          </p:cNvCxnSpPr>
          <p:nvPr/>
        </p:nvCxnSpPr>
        <p:spPr>
          <a:xfrm>
            <a:off x="3286125" y="1562422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90532" y="742950"/>
            <a:ext cx="509588" cy="257175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71656" y="742950"/>
            <a:ext cx="785814" cy="819150"/>
          </a:xfrm>
          <a:prstGeom prst="roundRect">
            <a:avLst>
              <a:gd name="adj" fmla="val 483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1094" y="742950"/>
            <a:ext cx="509588" cy="257175"/>
          </a:xfrm>
          <a:prstGeom prst="roundRect">
            <a:avLst>
              <a:gd name="adj" fmla="val 10394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1000120" y="871538"/>
            <a:ext cx="180974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</p:cNvCxnSpPr>
          <p:nvPr/>
        </p:nvCxnSpPr>
        <p:spPr>
          <a:xfrm flipV="1">
            <a:off x="1690682" y="871537"/>
            <a:ext cx="180974" cy="1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1044174" y="506018"/>
            <a:ext cx="97628" cy="1195387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0532" y="1183483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38487" y="81439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38487" y="115149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38487" y="1320051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138487" y="1488603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38487" y="165715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8487" y="1825707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38487" y="199425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07580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788568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69556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50545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箭头连接符 27"/>
          <p:cNvCxnSpPr>
            <a:stCxn id="16" idx="3"/>
            <a:endCxn id="23" idx="1"/>
          </p:cNvCxnSpPr>
          <p:nvPr/>
        </p:nvCxnSpPr>
        <p:spPr>
          <a:xfrm flipV="1">
            <a:off x="3286125" y="1056095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3655218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25" idx="1"/>
          </p:cNvCxnSpPr>
          <p:nvPr/>
        </p:nvCxnSpPr>
        <p:spPr>
          <a:xfrm>
            <a:off x="3936206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6" idx="1"/>
          </p:cNvCxnSpPr>
          <p:nvPr/>
        </p:nvCxnSpPr>
        <p:spPr>
          <a:xfrm>
            <a:off x="4217194" y="1056095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510018" y="14794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70350" y="1299137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70350" y="1787609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065624" y="162163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65624" y="1976041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4" name="曲线连接符 43"/>
          <p:cNvCxnSpPr>
            <a:stCxn id="35" idx="6"/>
            <a:endCxn id="36" idx="2"/>
          </p:cNvCxnSpPr>
          <p:nvPr/>
        </p:nvCxnSpPr>
        <p:spPr>
          <a:xfrm flipV="1">
            <a:off x="3675874" y="1382065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5" idx="6"/>
            <a:endCxn id="37" idx="2"/>
          </p:cNvCxnSpPr>
          <p:nvPr/>
        </p:nvCxnSpPr>
        <p:spPr>
          <a:xfrm>
            <a:off x="3675874" y="1562422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7" idx="6"/>
            <a:endCxn id="38" idx="2"/>
          </p:cNvCxnSpPr>
          <p:nvPr/>
        </p:nvCxnSpPr>
        <p:spPr>
          <a:xfrm flipV="1">
            <a:off x="3936206" y="1704567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7" idx="6"/>
            <a:endCxn id="39" idx="2"/>
          </p:cNvCxnSpPr>
          <p:nvPr/>
        </p:nvCxnSpPr>
        <p:spPr>
          <a:xfrm>
            <a:off x="3936206" y="1870537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/>
          <p:cNvSpPr/>
          <p:nvPr/>
        </p:nvSpPr>
        <p:spPr>
          <a:xfrm>
            <a:off x="2993616" y="814395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721535" y="1128545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53"/>
          <p:cNvCxnSpPr>
            <a:stCxn id="7" idx="3"/>
          </p:cNvCxnSpPr>
          <p:nvPr/>
        </p:nvCxnSpPr>
        <p:spPr>
          <a:xfrm>
            <a:off x="2657470" y="1152525"/>
            <a:ext cx="13811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2795586" y="742958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38487" y="982947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90532" y="1953465"/>
            <a:ext cx="2166938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60" name="直接箭头连接符 59"/>
          <p:cNvCxnSpPr>
            <a:stCxn id="7" idx="2"/>
          </p:cNvCxnSpPr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191389" y="1611550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</p:spTree>
    <p:extLst>
      <p:ext uri="{BB962C8B-B14F-4D97-AF65-F5344CB8AC3E}">
        <p14:creationId xmlns:p14="http://schemas.microsoft.com/office/powerpoint/2010/main" val="100037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53679" y="16688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6574" y="166886"/>
            <a:ext cx="51139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677969" y="315786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2" y="215784"/>
            <a:ext cx="200002" cy="2000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959" y="200369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getBean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53679" y="653938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属性信息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53679" y="1032582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对象创建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53679" y="141122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属性填充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53679" y="1789870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初始操作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53679" y="2168514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注册销毁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53679" y="2547158"/>
            <a:ext cx="874350" cy="297800"/>
          </a:xfrm>
          <a:prstGeom prst="roundRect">
            <a:avLst>
              <a:gd name="adj" fmla="val 89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单例判断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2" y="703680"/>
            <a:ext cx="198316" cy="1983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2" y="1083116"/>
            <a:ext cx="198316" cy="19831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4" y="1434582"/>
            <a:ext cx="251088" cy="2510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" y="1831176"/>
            <a:ext cx="215188" cy="21518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3" y="2224456"/>
            <a:ext cx="188187" cy="18818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2" y="2607318"/>
            <a:ext cx="187085" cy="187085"/>
          </a:xfrm>
          <a:prstGeom prst="rect">
            <a:avLst/>
          </a:prstGeom>
        </p:spPr>
      </p:pic>
      <p:sp>
        <p:nvSpPr>
          <p:cNvPr id="20" name="右大括号 19"/>
          <p:cNvSpPr/>
          <p:nvPr/>
        </p:nvSpPr>
        <p:spPr>
          <a:xfrm>
            <a:off x="1769609" y="653938"/>
            <a:ext cx="125179" cy="2191020"/>
          </a:xfrm>
          <a:prstGeom prst="rightBrace">
            <a:avLst>
              <a:gd name="adj1" fmla="val 8333"/>
              <a:gd name="adj2" fmla="val 50215"/>
            </a:avLst>
          </a:prstGeom>
          <a:ln w="9525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936368" y="15601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对象</a:t>
            </a:r>
            <a:endParaRPr lang="en-US" altLang="zh-CN" sz="900">
              <a:solidFill>
                <a:srgbClr val="006666"/>
              </a:solidFill>
              <a:latin typeface="+mj-ea"/>
              <a:ea typeface="+mj-ea"/>
            </a:endParaRPr>
          </a:p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创建</a:t>
            </a:r>
          </a:p>
        </p:txBody>
      </p:sp>
      <p:sp>
        <p:nvSpPr>
          <p:cNvPr id="22" name="下箭头 21"/>
          <p:cNvSpPr/>
          <p:nvPr/>
        </p:nvSpPr>
        <p:spPr>
          <a:xfrm>
            <a:off x="1187159" y="521247"/>
            <a:ext cx="207390" cy="103694"/>
          </a:xfrm>
          <a:prstGeom prst="down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351865" y="1596618"/>
            <a:ext cx="1041783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FactoryBean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64" y="1607849"/>
            <a:ext cx="299487" cy="299487"/>
          </a:xfrm>
          <a:prstGeom prst="rect">
            <a:avLst/>
          </a:prstGeom>
        </p:spPr>
      </p:pic>
      <p:sp>
        <p:nvSpPr>
          <p:cNvPr id="42" name="圆角矩形 41"/>
          <p:cNvSpPr/>
          <p:nvPr/>
        </p:nvSpPr>
        <p:spPr>
          <a:xfrm>
            <a:off x="2351865" y="2075556"/>
            <a:ext cx="1041783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rgbClr val="00666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用户创建的</a:t>
            </a:r>
            <a:endParaRPr lang="en-US" altLang="zh-CN" sz="900">
              <a:solidFill>
                <a:srgbClr val="006666"/>
              </a:solidFill>
              <a:latin typeface="+mj-ea"/>
              <a:ea typeface="+mj-ea"/>
            </a:endParaRPr>
          </a:p>
          <a:p>
            <a:pPr algn="r"/>
            <a:r>
              <a:rPr lang="en-US" altLang="zh-CN" sz="900">
                <a:solidFill>
                  <a:srgbClr val="006666"/>
                </a:solidFill>
                <a:latin typeface="+mj-ea"/>
                <a:ea typeface="+mj-ea"/>
              </a:rPr>
              <a:t>FactoryBean</a:t>
            </a:r>
            <a:endParaRPr lang="zh-CN" altLang="en-US" sz="900">
              <a:solidFill>
                <a:srgbClr val="006666"/>
              </a:solidFill>
              <a:latin typeface="+mj-ea"/>
              <a:ea typeface="+mj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24" y="2107872"/>
            <a:ext cx="233168" cy="233168"/>
          </a:xfrm>
          <a:prstGeom prst="rect">
            <a:avLst/>
          </a:prstGeom>
        </p:spPr>
      </p:pic>
      <p:sp>
        <p:nvSpPr>
          <p:cNvPr id="44" name="圆角矩形 43"/>
          <p:cNvSpPr/>
          <p:nvPr/>
        </p:nvSpPr>
        <p:spPr>
          <a:xfrm>
            <a:off x="2579901" y="2524380"/>
            <a:ext cx="813746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内存获取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01" y="2538752"/>
            <a:ext cx="283428" cy="283428"/>
          </a:xfrm>
          <a:prstGeom prst="rect">
            <a:avLst/>
          </a:prstGeom>
        </p:spPr>
      </p:pic>
      <p:sp>
        <p:nvSpPr>
          <p:cNvPr id="46" name="圆角矩形 45"/>
          <p:cNvSpPr/>
          <p:nvPr/>
        </p:nvSpPr>
        <p:spPr>
          <a:xfrm>
            <a:off x="2351864" y="2968278"/>
            <a:ext cx="1041783" cy="297800"/>
          </a:xfrm>
          <a:prstGeom prst="roundRect">
            <a:avLst>
              <a:gd name="adj" fmla="val 897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factory.getObject();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右大括号 47"/>
          <p:cNvSpPr/>
          <p:nvPr/>
        </p:nvSpPr>
        <p:spPr>
          <a:xfrm>
            <a:off x="3428784" y="1596618"/>
            <a:ext cx="143759" cy="1669460"/>
          </a:xfrm>
          <a:prstGeom prst="rightBrace">
            <a:avLst/>
          </a:prstGeom>
          <a:ln w="9525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3578955" y="224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工厂</a:t>
            </a:r>
            <a:endParaRPr lang="en-US" altLang="zh-CN" sz="900">
              <a:solidFill>
                <a:srgbClr val="006666"/>
              </a:solidFill>
              <a:latin typeface="+mj-ea"/>
              <a:ea typeface="+mj-ea"/>
            </a:endParaRPr>
          </a:p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对象</a:t>
            </a: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242821" y="2373356"/>
            <a:ext cx="0" cy="151024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469823" y="2373356"/>
            <a:ext cx="0" cy="594922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2" idx="0"/>
            <a:endCxn id="23" idx="2"/>
          </p:cNvCxnSpPr>
          <p:nvPr/>
        </p:nvCxnSpPr>
        <p:spPr>
          <a:xfrm flipV="1">
            <a:off x="2872757" y="1894418"/>
            <a:ext cx="0" cy="18113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rot="16200000">
            <a:off x="1481770" y="-681780"/>
            <a:ext cx="278091" cy="1877328"/>
          </a:xfrm>
          <a:prstGeom prst="round2SameRect">
            <a:avLst>
              <a:gd name="adj1" fmla="val 9887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4828" y="400643"/>
            <a:ext cx="334650" cy="18576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150" y="99416"/>
            <a:ext cx="1877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应用上下文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zh-CN" sz="600">
                <a:solidFill>
                  <a:srgbClr val="FFFFFF"/>
                </a:solidFill>
                <a:latin typeface="Bahnschrift SemiLight SemiConde" panose="020B0502040204020203" pitchFamily="34" charset="0"/>
              </a:rPr>
              <a:t>ClassPathXmlApplicationContet</a:t>
            </a:r>
            <a:endParaRPr lang="en-US" altLang="zh-CN" sz="900">
              <a:solidFill>
                <a:srgbClr val="FFFFFF"/>
              </a:solidFill>
              <a:latin typeface="Bahnschrift SemiLight SemiConde" panose="020B0502040204020203" pitchFamily="34" charset="0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2027" y="479117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XML 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文件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92027" y="84964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03" y="899388"/>
            <a:ext cx="198316" cy="19831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82153" y="479117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加载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79" y="512932"/>
            <a:ext cx="219714" cy="219714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8" idx="3"/>
            <a:endCxn id="5" idx="1"/>
          </p:cNvCxnSpPr>
          <p:nvPr/>
        </p:nvCxnSpPr>
        <p:spPr>
          <a:xfrm>
            <a:off x="1116318" y="628017"/>
            <a:ext cx="175709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82152" y="849646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修改</a:t>
            </a:r>
          </a:p>
        </p:txBody>
      </p:sp>
      <p:cxnSp>
        <p:nvCxnSpPr>
          <p:cNvPr id="12" name="直接箭头连接符 11"/>
          <p:cNvCxnSpPr>
            <a:stCxn id="11" idx="3"/>
            <a:endCxn id="6" idx="1"/>
          </p:cNvCxnSpPr>
          <p:nvPr/>
        </p:nvCxnSpPr>
        <p:spPr>
          <a:xfrm>
            <a:off x="1116317" y="998546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292027" y="1220174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扩展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2152" y="1220174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cxnSp>
        <p:nvCxnSpPr>
          <p:cNvPr id="15" name="直接箭头连接符 14"/>
          <p:cNvCxnSpPr>
            <a:stCxn id="14" idx="3"/>
            <a:endCxn id="13" idx="1"/>
          </p:cNvCxnSpPr>
          <p:nvPr/>
        </p:nvCxnSpPr>
        <p:spPr>
          <a:xfrm>
            <a:off x="1116317" y="1369074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54" y="1243867"/>
            <a:ext cx="250414" cy="250414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292025" y="1590333"/>
            <a:ext cx="874350" cy="297800"/>
          </a:xfrm>
          <a:prstGeom prst="roundRect">
            <a:avLst>
              <a:gd name="adj" fmla="val 89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初始注册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82150" y="1590333"/>
            <a:ext cx="434165" cy="297800"/>
          </a:xfrm>
          <a:prstGeom prst="roundRect">
            <a:avLst>
              <a:gd name="adj" fmla="val 89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9" name="直接箭头连接符 18"/>
          <p:cNvCxnSpPr>
            <a:stCxn id="18" idx="3"/>
            <a:endCxn id="17" idx="1"/>
          </p:cNvCxnSpPr>
          <p:nvPr/>
        </p:nvCxnSpPr>
        <p:spPr>
          <a:xfrm>
            <a:off x="1116315" y="1739233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1483" y="16238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事件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34946" y="395930"/>
            <a:ext cx="331181" cy="18623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 容器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88056" y="479117"/>
            <a:ext cx="45719" cy="1779174"/>
          </a:xfrm>
          <a:prstGeom prst="lef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-5643" y="1228852"/>
            <a:ext cx="73833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+mj-ea"/>
                <a:ea typeface="+mj-ea"/>
              </a:rPr>
              <a:t>refresh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6666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292025" y="1960491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682150" y="1960491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直接箭头连接符 26"/>
          <p:cNvCxnSpPr>
            <a:stCxn id="26" idx="3"/>
            <a:endCxn id="25" idx="1"/>
          </p:cNvCxnSpPr>
          <p:nvPr/>
        </p:nvCxnSpPr>
        <p:spPr>
          <a:xfrm>
            <a:off x="1116315" y="2109391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78" y="2009389"/>
            <a:ext cx="200002" cy="200002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33775" y="19939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实例化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762" y="1623029"/>
            <a:ext cx="231606" cy="231606"/>
          </a:xfrm>
          <a:prstGeom prst="rect">
            <a:avLst/>
          </a:prstGeom>
        </p:spPr>
      </p:pic>
      <p:cxnSp>
        <p:nvCxnSpPr>
          <p:cNvPr id="33" name="直接箭头连接符 32"/>
          <p:cNvCxnSpPr>
            <a:stCxn id="17" idx="3"/>
            <a:endCxn id="34" idx="1"/>
          </p:cNvCxnSpPr>
          <p:nvPr/>
        </p:nvCxnSpPr>
        <p:spPr>
          <a:xfrm>
            <a:off x="2166375" y="1739233"/>
            <a:ext cx="8131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2979561" y="1590333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+mj-ea"/>
                <a:ea typeface="+mj-ea"/>
              </a:rPr>
              <a:t>Event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79561" y="2060491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实现事件</a:t>
            </a:r>
          </a:p>
        </p:txBody>
      </p:sp>
      <p:cxnSp>
        <p:nvCxnSpPr>
          <p:cNvPr id="38" name="直接箭头连接符 37"/>
          <p:cNvCxnSpPr>
            <a:stCxn id="34" idx="2"/>
            <a:endCxn id="36" idx="0"/>
          </p:cNvCxnSpPr>
          <p:nvPr/>
        </p:nvCxnSpPr>
        <p:spPr>
          <a:xfrm>
            <a:off x="3392548" y="1888133"/>
            <a:ext cx="0" cy="17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下箭头 38"/>
          <p:cNvSpPr/>
          <p:nvPr/>
        </p:nvSpPr>
        <p:spPr>
          <a:xfrm>
            <a:off x="3314226" y="2446256"/>
            <a:ext cx="156644" cy="259237"/>
          </a:xfrm>
          <a:prstGeom prst="downArrow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979561" y="2764448"/>
            <a:ext cx="86001" cy="860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805535" y="2737944"/>
            <a:ext cx="471340" cy="1390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监听</a:t>
            </a:r>
          </a:p>
        </p:txBody>
      </p:sp>
      <p:cxnSp>
        <p:nvCxnSpPr>
          <p:cNvPr id="45" name="直接箭头连接符 44"/>
          <p:cNvCxnSpPr>
            <a:stCxn id="40" idx="6"/>
            <a:endCxn id="43" idx="1"/>
          </p:cNvCxnSpPr>
          <p:nvPr/>
        </p:nvCxnSpPr>
        <p:spPr>
          <a:xfrm flipV="1">
            <a:off x="3065562" y="2807448"/>
            <a:ext cx="739973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2979561" y="2999146"/>
            <a:ext cx="86001" cy="86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805535" y="2972642"/>
            <a:ext cx="471340" cy="139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监听</a:t>
            </a:r>
          </a:p>
        </p:txBody>
      </p:sp>
      <p:cxnSp>
        <p:nvCxnSpPr>
          <p:cNvPr id="48" name="直接箭头连接符 47"/>
          <p:cNvCxnSpPr>
            <a:stCxn id="46" idx="6"/>
            <a:endCxn id="47" idx="1"/>
          </p:cNvCxnSpPr>
          <p:nvPr/>
        </p:nvCxnSpPr>
        <p:spPr>
          <a:xfrm flipV="1">
            <a:off x="3065562" y="3042146"/>
            <a:ext cx="739973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2979561" y="3228802"/>
            <a:ext cx="86001" cy="860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805535" y="3202298"/>
            <a:ext cx="471340" cy="1390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>
                <a:solidFill>
                  <a:schemeClr val="bg1"/>
                </a:solidFill>
              </a:rPr>
              <a:t>监听</a:t>
            </a:r>
          </a:p>
        </p:txBody>
      </p:sp>
      <p:cxnSp>
        <p:nvCxnSpPr>
          <p:cNvPr id="51" name="直接箭头连接符 50"/>
          <p:cNvCxnSpPr>
            <a:stCxn id="49" idx="6"/>
            <a:endCxn id="50" idx="1"/>
          </p:cNvCxnSpPr>
          <p:nvPr/>
        </p:nvCxnSpPr>
        <p:spPr>
          <a:xfrm flipV="1">
            <a:off x="3065562" y="3271802"/>
            <a:ext cx="739973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000265" y="246046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发布</a:t>
            </a:r>
          </a:p>
        </p:txBody>
      </p:sp>
      <p:sp>
        <p:nvSpPr>
          <p:cNvPr id="53" name="椭圆 52"/>
          <p:cNvSpPr/>
          <p:nvPr/>
        </p:nvSpPr>
        <p:spPr>
          <a:xfrm>
            <a:off x="3709052" y="2069711"/>
            <a:ext cx="86001" cy="860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" name="左大括号 53"/>
          <p:cNvSpPr/>
          <p:nvPr/>
        </p:nvSpPr>
        <p:spPr>
          <a:xfrm>
            <a:off x="2890953" y="2788468"/>
            <a:ext cx="45719" cy="507355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1"/>
          <p:cNvSpPr>
            <a:spLocks noChangeArrowheads="1"/>
          </p:cNvSpPr>
          <p:nvPr/>
        </p:nvSpPr>
        <p:spPr bwMode="auto">
          <a:xfrm>
            <a:off x="1725297" y="2909404"/>
            <a:ext cx="135047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isAssignableFrom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239014" y="3137181"/>
            <a:ext cx="306494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</a:rPr>
              <a:t>✔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1292025" y="2439246"/>
            <a:ext cx="874349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发布容器刷新事件</a:t>
            </a:r>
          </a:p>
        </p:txBody>
      </p:sp>
      <p:cxnSp>
        <p:nvCxnSpPr>
          <p:cNvPr id="30" name="直接箭头连接符 29"/>
          <p:cNvCxnSpPr>
            <a:stCxn id="25" idx="2"/>
            <a:endCxn id="57" idx="0"/>
          </p:cNvCxnSpPr>
          <p:nvPr/>
        </p:nvCxnSpPr>
        <p:spPr>
          <a:xfrm>
            <a:off x="1729200" y="2258291"/>
            <a:ext cx="0" cy="1809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57" idx="2"/>
            <a:endCxn id="55" idx="1"/>
          </p:cNvCxnSpPr>
          <p:nvPr/>
        </p:nvCxnSpPr>
        <p:spPr>
          <a:xfrm rot="5400000">
            <a:off x="1579515" y="2882829"/>
            <a:ext cx="295469" cy="3903"/>
          </a:xfrm>
          <a:prstGeom prst="curvedConnector4">
            <a:avLst>
              <a:gd name="adj1" fmla="val 29167"/>
              <a:gd name="adj2" fmla="val 595703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2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62554" y="1192491"/>
            <a:ext cx="301658" cy="23567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类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62554" y="1585274"/>
            <a:ext cx="301658" cy="23567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类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62554" y="1978057"/>
            <a:ext cx="301658" cy="23567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类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217633" y="1189348"/>
            <a:ext cx="776141" cy="23567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17634" y="1582131"/>
            <a:ext cx="776140" cy="23567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217634" y="1974914"/>
            <a:ext cx="776140" cy="2356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78696" y="1189348"/>
            <a:ext cx="776141" cy="2356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378697" y="1582131"/>
            <a:ext cx="776140" cy="2356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378697" y="1974914"/>
            <a:ext cx="425777" cy="23567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50043" y="1153294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00">
                <a:latin typeface="+mj-ea"/>
                <a:ea typeface="+mj-ea"/>
              </a:rPr>
              <a:t>代理</a:t>
            </a:r>
            <a:endParaRPr lang="en-US" altLang="zh-CN" sz="700">
              <a:latin typeface="+mj-ea"/>
              <a:ea typeface="+mj-ea"/>
            </a:endParaRPr>
          </a:p>
          <a:p>
            <a:pPr algn="ctr"/>
            <a:r>
              <a:rPr lang="en-US" altLang="zh-CN" sz="700">
                <a:latin typeface="+mj-ea"/>
                <a:ea typeface="+mj-ea"/>
              </a:rPr>
              <a:t>Proxy</a:t>
            </a:r>
            <a:endParaRPr lang="zh-CN" altLang="en-US" sz="700">
              <a:latin typeface="+mj-ea"/>
              <a:ea typeface="+mj-ea"/>
            </a:endParaRPr>
          </a:p>
        </p:txBody>
      </p:sp>
      <p:sp>
        <p:nvSpPr>
          <p:cNvPr id="19" name="右箭头 18"/>
          <p:cNvSpPr/>
          <p:nvPr/>
        </p:nvSpPr>
        <p:spPr>
          <a:xfrm rot="5400000">
            <a:off x="2264520" y="1500886"/>
            <a:ext cx="1533273" cy="14064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·  ·  ·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031156" y="744735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+mj-ea"/>
                <a:ea typeface="+mj-ea"/>
              </a:rPr>
              <a:t>方法拦截器</a:t>
            </a:r>
            <a:endParaRPr lang="en-US" altLang="zh-CN" sz="900">
              <a:latin typeface="+mj-ea"/>
              <a:ea typeface="+mj-ea"/>
            </a:endParaRPr>
          </a:p>
          <a:p>
            <a:r>
              <a:rPr lang="zh-CN" altLang="zh-CN" sz="700">
                <a:solidFill>
                  <a:srgbClr val="000000"/>
                </a:solidFill>
                <a:latin typeface="+mj-ea"/>
                <a:ea typeface="+mj-ea"/>
              </a:rPr>
              <a:t>MethodInterceptor</a:t>
            </a:r>
            <a:endParaRPr lang="zh-CN" altLang="en-US" sz="900">
              <a:latin typeface="+mj-ea"/>
              <a:ea typeface="+mj-ea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3179286" y="1189348"/>
            <a:ext cx="70701" cy="622102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49987" y="133112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+mj-ea"/>
                <a:ea typeface="+mj-ea"/>
              </a:rPr>
              <a:t>方法匹配器</a:t>
            </a:r>
            <a:endParaRPr lang="en-US" altLang="zh-CN" sz="900">
              <a:latin typeface="+mj-ea"/>
              <a:ea typeface="+mj-ea"/>
            </a:endParaRPr>
          </a:p>
          <a:p>
            <a:r>
              <a:rPr lang="zh-CN" altLang="zh-CN" sz="700">
                <a:solidFill>
                  <a:srgbClr val="000000"/>
                </a:solidFill>
                <a:latin typeface="+mj-ea"/>
                <a:ea typeface="+mj-ea"/>
              </a:rPr>
              <a:t>MethodMatcher</a:t>
            </a:r>
            <a:endParaRPr lang="zh-CN" altLang="en-US" sz="700"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>
            <a:stCxn id="7" idx="3"/>
            <a:endCxn id="10" idx="1"/>
          </p:cNvCxnSpPr>
          <p:nvPr/>
        </p:nvCxnSpPr>
        <p:spPr>
          <a:xfrm>
            <a:off x="1993774" y="2092749"/>
            <a:ext cx="38492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3"/>
            <a:endCxn id="9" idx="1"/>
          </p:cNvCxnSpPr>
          <p:nvPr/>
        </p:nvCxnSpPr>
        <p:spPr>
          <a:xfrm>
            <a:off x="1993774" y="1699966"/>
            <a:ext cx="384923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" idx="3"/>
            <a:endCxn id="8" idx="1"/>
          </p:cNvCxnSpPr>
          <p:nvPr/>
        </p:nvCxnSpPr>
        <p:spPr>
          <a:xfrm>
            <a:off x="1993774" y="1307183"/>
            <a:ext cx="38492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950043" y="1542853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00">
                <a:latin typeface="+mj-ea"/>
                <a:ea typeface="+mj-ea"/>
              </a:rPr>
              <a:t>代理</a:t>
            </a:r>
            <a:endParaRPr lang="en-US" altLang="zh-CN" sz="700">
              <a:latin typeface="+mj-ea"/>
              <a:ea typeface="+mj-ea"/>
            </a:endParaRPr>
          </a:p>
          <a:p>
            <a:pPr algn="ctr"/>
            <a:r>
              <a:rPr lang="en-US" altLang="zh-CN" sz="700">
                <a:latin typeface="+mj-ea"/>
                <a:ea typeface="+mj-ea"/>
              </a:rPr>
              <a:t>Proxy</a:t>
            </a:r>
            <a:endParaRPr lang="zh-CN" altLang="en-US" sz="700"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50043" y="1932412"/>
            <a:ext cx="409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700">
                <a:latin typeface="+mj-ea"/>
                <a:ea typeface="+mj-ea"/>
              </a:rPr>
              <a:t>代理</a:t>
            </a:r>
            <a:endParaRPr lang="en-US" altLang="zh-CN" sz="700">
              <a:latin typeface="+mj-ea"/>
              <a:ea typeface="+mj-ea"/>
            </a:endParaRPr>
          </a:p>
          <a:p>
            <a:pPr algn="ctr"/>
            <a:r>
              <a:rPr lang="en-US" altLang="zh-CN" sz="700">
                <a:latin typeface="+mj-ea"/>
                <a:ea typeface="+mj-ea"/>
              </a:rPr>
              <a:t>Proxy</a:t>
            </a:r>
            <a:endParaRPr lang="zh-CN" altLang="en-US" sz="700">
              <a:latin typeface="+mj-ea"/>
              <a:ea typeface="+mj-ea"/>
            </a:endParaRPr>
          </a:p>
        </p:txBody>
      </p:sp>
      <p:cxnSp>
        <p:nvCxnSpPr>
          <p:cNvPr id="32" name="直接箭头连接符 31"/>
          <p:cNvCxnSpPr>
            <a:stCxn id="33" idx="0"/>
            <a:endCxn id="10" idx="2"/>
          </p:cNvCxnSpPr>
          <p:nvPr/>
        </p:nvCxnSpPr>
        <p:spPr>
          <a:xfrm flipV="1">
            <a:off x="2214513" y="2210584"/>
            <a:ext cx="377073" cy="3660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37459" y="2576655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>
                <a:solidFill>
                  <a:srgbClr val="C00000"/>
                </a:solidFill>
                <a:latin typeface="+mj-ea"/>
                <a:ea typeface="+mj-ea"/>
              </a:rPr>
              <a:t>不是匹配范围内的方法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923887" y="2325733"/>
            <a:ext cx="5373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>
                <a:latin typeface="+mj-ea"/>
                <a:ea typeface="+mj-ea"/>
              </a:rPr>
              <a:t>日志</a:t>
            </a:r>
            <a:endParaRPr lang="en-US" altLang="zh-CN" sz="7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>
                <a:latin typeface="+mj-ea"/>
                <a:ea typeface="+mj-ea"/>
              </a:rPr>
              <a:t>耗时</a:t>
            </a:r>
            <a:endParaRPr lang="en-US" altLang="zh-CN" sz="7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>
                <a:latin typeface="+mj-ea"/>
                <a:ea typeface="+mj-ea"/>
              </a:rPr>
              <a:t>异常</a:t>
            </a: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357539" y="598602"/>
            <a:ext cx="1621312" cy="1333810"/>
          </a:xfrm>
          <a:prstGeom prst="roundRect">
            <a:avLst>
              <a:gd name="adj" fmla="val 606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366180" y="619073"/>
            <a:ext cx="473206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Proxy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53679" y="16688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6574" y="166886"/>
            <a:ext cx="51139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677969" y="315786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2" y="215784"/>
            <a:ext cx="200002" cy="2000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959" y="200369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getBean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53679" y="653938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属性信息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53679" y="1032582"/>
            <a:ext cx="874350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对象创建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53679" y="141122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属性填充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853679" y="1789870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初始操作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853679" y="2168514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注册销毁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53679" y="2547158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单例判断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2" y="703680"/>
            <a:ext cx="198316" cy="1983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2" y="1083116"/>
            <a:ext cx="198316" cy="1983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84" y="1434582"/>
            <a:ext cx="251088" cy="2510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0" y="1831176"/>
            <a:ext cx="215188" cy="2151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3" y="2224456"/>
            <a:ext cx="188187" cy="18818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2" y="2607318"/>
            <a:ext cx="187085" cy="187085"/>
          </a:xfrm>
          <a:prstGeom prst="rect">
            <a:avLst/>
          </a:prstGeom>
        </p:spPr>
      </p:pic>
      <p:sp>
        <p:nvSpPr>
          <p:cNvPr id="19" name="右大括号 18"/>
          <p:cNvSpPr/>
          <p:nvPr/>
        </p:nvSpPr>
        <p:spPr>
          <a:xfrm flipH="1">
            <a:off x="758804" y="649282"/>
            <a:ext cx="45719" cy="2191020"/>
          </a:xfrm>
          <a:prstGeom prst="rightBrace">
            <a:avLst>
              <a:gd name="adj1" fmla="val 8333"/>
              <a:gd name="adj2" fmla="val 50215"/>
            </a:avLst>
          </a:prstGeom>
          <a:ln w="9525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0326" y="15601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对象</a:t>
            </a:r>
            <a:endParaRPr lang="en-US" altLang="zh-CN" sz="900">
              <a:solidFill>
                <a:srgbClr val="006666"/>
              </a:solidFill>
              <a:latin typeface="+mj-ea"/>
              <a:ea typeface="+mj-ea"/>
            </a:endParaRPr>
          </a:p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创建</a:t>
            </a:r>
          </a:p>
        </p:txBody>
      </p:sp>
      <p:sp>
        <p:nvSpPr>
          <p:cNvPr id="21" name="下箭头 20"/>
          <p:cNvSpPr/>
          <p:nvPr/>
        </p:nvSpPr>
        <p:spPr>
          <a:xfrm>
            <a:off x="1187159" y="521247"/>
            <a:ext cx="207390" cy="103694"/>
          </a:xfrm>
          <a:prstGeom prst="down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718597" y="1032582"/>
            <a:ext cx="1252913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5" name="直接连接符 24"/>
          <p:cNvCxnSpPr>
            <a:stCxn id="8" idx="3"/>
            <a:endCxn id="49" idx="1"/>
          </p:cNvCxnSpPr>
          <p:nvPr/>
        </p:nvCxnSpPr>
        <p:spPr>
          <a:xfrm>
            <a:off x="1728029" y="1181482"/>
            <a:ext cx="62359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43956" y="99897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latin typeface="+mj-ea"/>
                <a:ea typeface="+mj-ea"/>
              </a:rPr>
              <a:t>代理对象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666323" y="531020"/>
            <a:ext cx="1357460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BeanPostProcessor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直接箭头连接符 28"/>
          <p:cNvCxnSpPr>
            <a:stCxn id="27" idx="2"/>
            <a:endCxn id="23" idx="0"/>
          </p:cNvCxnSpPr>
          <p:nvPr/>
        </p:nvCxnSpPr>
        <p:spPr>
          <a:xfrm>
            <a:off x="3345053" y="777241"/>
            <a:ext cx="1" cy="2553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2718597" y="1066065"/>
            <a:ext cx="1252914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ProxyFactory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371356" y="1891049"/>
            <a:ext cx="776141" cy="2356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2371357" y="2283832"/>
            <a:ext cx="776140" cy="2356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sp>
        <p:nvSpPr>
          <p:cNvPr id="39" name="右箭头 38"/>
          <p:cNvSpPr/>
          <p:nvPr/>
        </p:nvSpPr>
        <p:spPr>
          <a:xfrm rot="5400000">
            <a:off x="2382506" y="2097243"/>
            <a:ext cx="1260209" cy="140649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·  ·  ·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023816" y="1446436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+mj-ea"/>
                <a:ea typeface="+mj-ea"/>
              </a:rPr>
              <a:t>方法拦截器</a:t>
            </a:r>
            <a:endParaRPr lang="en-US" altLang="zh-CN" sz="900">
              <a:latin typeface="+mj-ea"/>
              <a:ea typeface="+mj-ea"/>
            </a:endParaRPr>
          </a:p>
          <a:p>
            <a:r>
              <a:rPr lang="zh-CN" altLang="zh-CN" sz="700">
                <a:solidFill>
                  <a:srgbClr val="000000"/>
                </a:solidFill>
                <a:latin typeface="+mj-ea"/>
                <a:ea typeface="+mj-ea"/>
              </a:rPr>
              <a:t>MethodInterceptor</a:t>
            </a:r>
            <a:endParaRPr lang="zh-CN" altLang="en-US" sz="900">
              <a:latin typeface="+mj-ea"/>
              <a:ea typeface="+mj-ea"/>
            </a:endParaRPr>
          </a:p>
        </p:txBody>
      </p:sp>
      <p:sp>
        <p:nvSpPr>
          <p:cNvPr id="41" name="右大括号 40"/>
          <p:cNvSpPr/>
          <p:nvPr/>
        </p:nvSpPr>
        <p:spPr>
          <a:xfrm>
            <a:off x="3171946" y="1891049"/>
            <a:ext cx="70701" cy="622102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242647" y="203282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+mj-ea"/>
                <a:ea typeface="+mj-ea"/>
              </a:rPr>
              <a:t>方法匹配器</a:t>
            </a:r>
            <a:endParaRPr lang="en-US" altLang="zh-CN" sz="900">
              <a:latin typeface="+mj-ea"/>
              <a:ea typeface="+mj-ea"/>
            </a:endParaRPr>
          </a:p>
          <a:p>
            <a:r>
              <a:rPr lang="zh-CN" altLang="zh-CN" sz="700">
                <a:solidFill>
                  <a:srgbClr val="000000"/>
                </a:solidFill>
                <a:latin typeface="+mj-ea"/>
                <a:ea typeface="+mj-ea"/>
              </a:rPr>
              <a:t>MethodMatcher</a:t>
            </a:r>
            <a:endParaRPr lang="zh-CN" altLang="en-US" sz="700">
              <a:latin typeface="+mj-ea"/>
              <a:ea typeface="+mj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907828" y="2739486"/>
            <a:ext cx="5373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>
                <a:latin typeface="+mj-ea"/>
                <a:ea typeface="+mj-ea"/>
              </a:rPr>
              <a:t>日志</a:t>
            </a:r>
            <a:endParaRPr lang="en-US" altLang="zh-CN" sz="7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>
                <a:latin typeface="+mj-ea"/>
                <a:ea typeface="+mj-ea"/>
              </a:rPr>
              <a:t>耗时</a:t>
            </a:r>
            <a:endParaRPr lang="en-US" altLang="zh-CN" sz="70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700">
                <a:latin typeface="+mj-ea"/>
                <a:ea typeface="+mj-ea"/>
              </a:rPr>
              <a:t>异常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2350199" y="1418134"/>
            <a:ext cx="1621312" cy="1183668"/>
          </a:xfrm>
          <a:prstGeom prst="roundRect">
            <a:avLst>
              <a:gd name="adj" fmla="val 3239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358840" y="1438605"/>
            <a:ext cx="473206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tx1">
                    <a:lumMod val="85000"/>
                    <a:lumOff val="15000"/>
                  </a:schemeClr>
                </a:solidFill>
              </a:rPr>
              <a:t>Proxy</a:t>
            </a:r>
            <a:endParaRPr lang="zh-CN" alt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351624" y="1032582"/>
            <a:ext cx="328149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213" y="1096997"/>
            <a:ext cx="168970" cy="168970"/>
          </a:xfrm>
          <a:prstGeom prst="rect">
            <a:avLst/>
          </a:prstGeom>
        </p:spPr>
      </p:pic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3345054" y="684903"/>
            <a:ext cx="11965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beanFactory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.getBeansOfType(AspectJExpressionPointcutAdvisor.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).values()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07603" y="807908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配置文件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" y="846951"/>
            <a:ext cx="219714" cy="219714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747227" y="807908"/>
            <a:ext cx="874350" cy="29780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资源加载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791" y="851978"/>
            <a:ext cx="214687" cy="214687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3" idx="3"/>
            <a:endCxn id="4" idx="1"/>
          </p:cNvCxnSpPr>
          <p:nvPr/>
        </p:nvCxnSpPr>
        <p:spPr>
          <a:xfrm>
            <a:off x="1381953" y="956808"/>
            <a:ext cx="365274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76480" y="1262649"/>
            <a:ext cx="0" cy="1060772"/>
          </a:xfrm>
          <a:prstGeom prst="lin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459091" y="1289153"/>
            <a:ext cx="86001" cy="8600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920313" y="1262649"/>
            <a:ext cx="862552" cy="13900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扫描配置注解的类</a:t>
            </a:r>
          </a:p>
        </p:txBody>
      </p:sp>
      <p:cxnSp>
        <p:nvCxnSpPr>
          <p:cNvPr id="14" name="直接箭头连接符 13"/>
          <p:cNvCxnSpPr>
            <a:stCxn id="12" idx="6"/>
            <a:endCxn id="13" idx="1"/>
          </p:cNvCxnSpPr>
          <p:nvPr/>
        </p:nvCxnSpPr>
        <p:spPr>
          <a:xfrm flipV="1">
            <a:off x="2545092" y="1332153"/>
            <a:ext cx="37522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2459091" y="1515839"/>
            <a:ext cx="86001" cy="8600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920313" y="1489335"/>
            <a:ext cx="862552" cy="1390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获取对应的</a:t>
            </a:r>
            <a:r>
              <a:rPr lang="en-US" altLang="zh-CN" sz="600">
                <a:solidFill>
                  <a:schemeClr val="bg1"/>
                </a:solidFill>
              </a:rPr>
              <a:t>Scope</a:t>
            </a:r>
            <a:endParaRPr lang="zh-CN" altLang="en-US" sz="600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>
            <a:stCxn id="22" idx="6"/>
            <a:endCxn id="23" idx="1"/>
          </p:cNvCxnSpPr>
          <p:nvPr/>
        </p:nvCxnSpPr>
        <p:spPr>
          <a:xfrm flipV="1">
            <a:off x="2545092" y="1558839"/>
            <a:ext cx="375221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2459091" y="1742525"/>
            <a:ext cx="86001" cy="8600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920313" y="1716021"/>
            <a:ext cx="862552" cy="13900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提取类信息</a:t>
            </a:r>
          </a:p>
        </p:txBody>
      </p:sp>
      <p:cxnSp>
        <p:nvCxnSpPr>
          <p:cNvPr id="31" name="直接箭头连接符 30"/>
          <p:cNvCxnSpPr>
            <a:stCxn id="29" idx="6"/>
            <a:endCxn id="30" idx="1"/>
          </p:cNvCxnSpPr>
          <p:nvPr/>
        </p:nvCxnSpPr>
        <p:spPr>
          <a:xfrm flipV="1">
            <a:off x="2545092" y="1785525"/>
            <a:ext cx="375221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2459091" y="1964187"/>
            <a:ext cx="86001" cy="8600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920313" y="1937683"/>
            <a:ext cx="862552" cy="13900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bg1"/>
                </a:solidFill>
              </a:rPr>
              <a:t>注册</a:t>
            </a:r>
            <a:r>
              <a:rPr lang="en-US" altLang="zh-CN" sz="600">
                <a:solidFill>
                  <a:schemeClr val="bg1"/>
                </a:solidFill>
              </a:rPr>
              <a:t>Bean</a:t>
            </a:r>
            <a:r>
              <a:rPr lang="zh-CN" altLang="en-US" sz="600">
                <a:solidFill>
                  <a:schemeClr val="bg1"/>
                </a:solidFill>
              </a:rPr>
              <a:t>对象</a:t>
            </a:r>
          </a:p>
        </p:txBody>
      </p:sp>
      <p:cxnSp>
        <p:nvCxnSpPr>
          <p:cNvPr id="34" name="直接箭头连接符 33"/>
          <p:cNvCxnSpPr>
            <a:stCxn id="32" idx="6"/>
            <a:endCxn id="33" idx="1"/>
          </p:cNvCxnSpPr>
          <p:nvPr/>
        </p:nvCxnSpPr>
        <p:spPr>
          <a:xfrm flipV="1">
            <a:off x="2545092" y="2007187"/>
            <a:ext cx="375221" cy="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382604" y="1647498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7" name="曲线连接符 36"/>
          <p:cNvCxnSpPr>
            <a:stCxn id="4" idx="2"/>
            <a:endCxn id="35" idx="2"/>
          </p:cNvCxnSpPr>
          <p:nvPr/>
        </p:nvCxnSpPr>
        <p:spPr>
          <a:xfrm rot="16200000" flipH="1">
            <a:off x="2001178" y="1288932"/>
            <a:ext cx="564650" cy="198202"/>
          </a:xfrm>
          <a:prstGeom prst="curvedConnector2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 rot="2248730">
            <a:off x="1954427" y="123646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>
                <a:latin typeface="+mj-ea"/>
                <a:ea typeface="+mj-ea"/>
              </a:rPr>
              <a:t>自动扫描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1747227" y="2299728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扩展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154" y="2323421"/>
            <a:ext cx="250414" cy="250414"/>
          </a:xfrm>
          <a:prstGeom prst="rect">
            <a:avLst/>
          </a:prstGeom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2732702" y="2334688"/>
            <a:ext cx="1464943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BeanFactoryPostProcessor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4" name="直接箭头连接符 43"/>
          <p:cNvCxnSpPr>
            <a:stCxn id="39" idx="3"/>
          </p:cNvCxnSpPr>
          <p:nvPr/>
        </p:nvCxnSpPr>
        <p:spPr>
          <a:xfrm>
            <a:off x="2621577" y="2448628"/>
            <a:ext cx="111125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835472" y="2556350"/>
            <a:ext cx="123962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2951670" y="2537615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>
                <a:latin typeface="+mj-ea"/>
                <a:ea typeface="+mj-ea"/>
              </a:rPr>
              <a:t>加载占位符属性配置</a:t>
            </a:r>
          </a:p>
        </p:txBody>
      </p:sp>
    </p:spTree>
    <p:extLst>
      <p:ext uri="{BB962C8B-B14F-4D97-AF65-F5344CB8AC3E}">
        <p14:creationId xmlns:p14="http://schemas.microsoft.com/office/powerpoint/2010/main" val="165107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88330" y="605233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12101" y="605233"/>
            <a:ext cx="80052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</a:rPr>
              <a:t>getBean</a:t>
            </a:r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1012621" y="754133"/>
            <a:ext cx="175709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3" y="654131"/>
            <a:ext cx="200002" cy="200002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1188330" y="1092285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属性信息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188330" y="1470929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对象创建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88330" y="1849573"/>
            <a:ext cx="874350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属性填充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88330" y="2228217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    … …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3" y="1142027"/>
            <a:ext cx="198316" cy="1983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83" y="1521463"/>
            <a:ext cx="198316" cy="1983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35" y="1872929"/>
            <a:ext cx="251088" cy="2510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11" y="2269523"/>
            <a:ext cx="215188" cy="215188"/>
          </a:xfrm>
          <a:prstGeom prst="rect">
            <a:avLst/>
          </a:prstGeom>
        </p:spPr>
      </p:pic>
      <p:sp>
        <p:nvSpPr>
          <p:cNvPr id="19" name="右大括号 18"/>
          <p:cNvSpPr/>
          <p:nvPr/>
        </p:nvSpPr>
        <p:spPr>
          <a:xfrm flipH="1">
            <a:off x="1093454" y="1087629"/>
            <a:ext cx="45719" cy="1438388"/>
          </a:xfrm>
          <a:prstGeom prst="rightBrace">
            <a:avLst>
              <a:gd name="adj1" fmla="val 8333"/>
              <a:gd name="adj2" fmla="val 50215"/>
            </a:avLst>
          </a:prstGeom>
          <a:ln w="9525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4977" y="16205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对象</a:t>
            </a:r>
            <a:endParaRPr lang="en-US" altLang="zh-CN" sz="900">
              <a:solidFill>
                <a:srgbClr val="006666"/>
              </a:solidFill>
              <a:latin typeface="+mj-ea"/>
              <a:ea typeface="+mj-ea"/>
            </a:endParaRPr>
          </a:p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创建</a:t>
            </a:r>
          </a:p>
        </p:txBody>
      </p:sp>
      <p:sp>
        <p:nvSpPr>
          <p:cNvPr id="21" name="下箭头 20"/>
          <p:cNvSpPr/>
          <p:nvPr/>
        </p:nvSpPr>
        <p:spPr>
          <a:xfrm>
            <a:off x="1521810" y="959594"/>
            <a:ext cx="207390" cy="103694"/>
          </a:xfrm>
          <a:prstGeom prst="down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616696" y="1805234"/>
            <a:ext cx="116421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547652" y="1765170"/>
            <a:ext cx="80128" cy="801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12101" y="97566"/>
            <a:ext cx="800519" cy="297800"/>
          </a:xfrm>
          <a:prstGeom prst="roundRect">
            <a:avLst>
              <a:gd name="adj" fmla="val 897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</a:rPr>
              <a:t>应用上下文</a:t>
            </a:r>
            <a:endParaRPr lang="en-US" altLang="zh-CN" sz="90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33" name="直接箭头连接符 32"/>
          <p:cNvCxnSpPr>
            <a:stCxn id="25" idx="3"/>
            <a:endCxn id="34" idx="1"/>
          </p:cNvCxnSpPr>
          <p:nvPr/>
        </p:nvCxnSpPr>
        <p:spPr>
          <a:xfrm>
            <a:off x="1012620" y="246466"/>
            <a:ext cx="2883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896423" y="97566"/>
            <a:ext cx="874350" cy="297800"/>
          </a:xfrm>
          <a:prstGeom prst="roundRect">
            <a:avLst>
              <a:gd name="adj" fmla="val 897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+mj-ea"/>
              </a:rPr>
              <a:t>refresh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896425" y="605233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扩展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64" y="629112"/>
            <a:ext cx="250414" cy="250414"/>
          </a:xfrm>
          <a:prstGeom prst="rect">
            <a:avLst/>
          </a:prstGeom>
        </p:spPr>
      </p:pic>
      <p:cxnSp>
        <p:nvCxnSpPr>
          <p:cNvPr id="68" name="直接箭头连接符 67"/>
          <p:cNvCxnSpPr>
            <a:stCxn id="34" idx="2"/>
            <a:endCxn id="40" idx="0"/>
          </p:cNvCxnSpPr>
          <p:nvPr/>
        </p:nvCxnSpPr>
        <p:spPr>
          <a:xfrm>
            <a:off x="4333598" y="395366"/>
            <a:ext cx="2" cy="20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896423" y="1656334"/>
            <a:ext cx="874350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5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789580" y="1685810"/>
            <a:ext cx="572593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@Value</a:t>
            </a:r>
            <a:endParaRPr lang="zh-CN" altLang="en-US"/>
          </a:p>
        </p:txBody>
      </p:sp>
      <p:cxnSp>
        <p:nvCxnSpPr>
          <p:cNvPr id="74" name="直接箭头连接符 73"/>
          <p:cNvCxnSpPr>
            <a:stCxn id="40" idx="2"/>
            <a:endCxn id="69" idx="0"/>
          </p:cNvCxnSpPr>
          <p:nvPr/>
        </p:nvCxnSpPr>
        <p:spPr>
          <a:xfrm flipH="1">
            <a:off x="4333598" y="903033"/>
            <a:ext cx="2" cy="75330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362173" y="985834"/>
            <a:ext cx="1019831" cy="3619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/>
              <a:t>加载配置，占位符</a:t>
            </a:r>
            <a:endParaRPr lang="en-US" altLang="zh-CN"/>
          </a:p>
          <a:p>
            <a:r>
              <a:rPr lang="zh-CN" altLang="en-US"/>
              <a:t>token.properties</a:t>
            </a:r>
          </a:p>
        </p:txBody>
      </p:sp>
      <p:sp>
        <p:nvSpPr>
          <p:cNvPr id="78" name="矩形 77"/>
          <p:cNvSpPr/>
          <p:nvPr/>
        </p:nvSpPr>
        <p:spPr>
          <a:xfrm>
            <a:off x="4285680" y="1268586"/>
            <a:ext cx="59503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/>
              <a:t>创建对象</a:t>
            </a:r>
          </a:p>
        </p:txBody>
      </p:sp>
      <p:sp>
        <p:nvSpPr>
          <p:cNvPr id="7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827652" y="1702744"/>
            <a:ext cx="10374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700">
                <a:solidFill>
                  <a:srgbClr val="000000"/>
                </a:solidFill>
                <a:latin typeface="宋体" panose="02010600030101010101" pitchFamily="2" charset="-122"/>
              </a:rPr>
              <a:t>AbstractBeanFactory</a:t>
            </a:r>
            <a:endParaRPr lang="zh-CN" altLang="en-US" sz="800"/>
          </a:p>
        </p:txBody>
      </p:sp>
      <p:sp>
        <p:nvSpPr>
          <p:cNvPr id="81" name="椭圆 80"/>
          <p:cNvSpPr/>
          <p:nvPr/>
        </p:nvSpPr>
        <p:spPr>
          <a:xfrm>
            <a:off x="3075876" y="1954134"/>
            <a:ext cx="82056" cy="8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116967" y="1889872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扫描注解</a:t>
            </a:r>
          </a:p>
        </p:txBody>
      </p:sp>
      <p:sp>
        <p:nvSpPr>
          <p:cNvPr id="85" name="椭圆 84"/>
          <p:cNvSpPr/>
          <p:nvPr/>
        </p:nvSpPr>
        <p:spPr>
          <a:xfrm>
            <a:off x="3075876" y="2100452"/>
            <a:ext cx="82056" cy="8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116967" y="203619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过滤字段</a:t>
            </a:r>
          </a:p>
        </p:txBody>
      </p:sp>
      <p:sp>
        <p:nvSpPr>
          <p:cNvPr id="87" name="椭圆 86"/>
          <p:cNvSpPr/>
          <p:nvPr/>
        </p:nvSpPr>
        <p:spPr>
          <a:xfrm>
            <a:off x="3075876" y="2246770"/>
            <a:ext cx="82056" cy="8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116967" y="2182508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读取属性</a:t>
            </a:r>
          </a:p>
        </p:txBody>
      </p:sp>
      <p:sp>
        <p:nvSpPr>
          <p:cNvPr id="89" name="椭圆 88"/>
          <p:cNvSpPr/>
          <p:nvPr/>
        </p:nvSpPr>
        <p:spPr>
          <a:xfrm>
            <a:off x="3075876" y="2393088"/>
            <a:ext cx="82056" cy="8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116967" y="232882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设置属性</a:t>
            </a:r>
          </a:p>
        </p:txBody>
      </p:sp>
      <p:cxnSp>
        <p:nvCxnSpPr>
          <p:cNvPr id="92" name="曲线连接符 91"/>
          <p:cNvCxnSpPr>
            <a:stCxn id="88" idx="3"/>
            <a:endCxn id="80" idx="1"/>
          </p:cNvCxnSpPr>
          <p:nvPr/>
        </p:nvCxnSpPr>
        <p:spPr>
          <a:xfrm flipV="1">
            <a:off x="3660706" y="1802772"/>
            <a:ext cx="166946" cy="47976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曲线连接符 93"/>
          <p:cNvCxnSpPr>
            <a:stCxn id="80" idx="1"/>
            <a:endCxn id="90" idx="3"/>
          </p:cNvCxnSpPr>
          <p:nvPr/>
        </p:nvCxnSpPr>
        <p:spPr>
          <a:xfrm rot="10800000" flipV="1">
            <a:off x="3660706" y="1802772"/>
            <a:ext cx="166946" cy="626082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936449" y="1872929"/>
            <a:ext cx="0" cy="71944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799713" y="2565528"/>
            <a:ext cx="816249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@Autowired</a:t>
            </a:r>
            <a:endParaRPr lang="zh-CN" altLang="en-US"/>
          </a:p>
        </p:txBody>
      </p:sp>
      <p:sp>
        <p:nvSpPr>
          <p:cNvPr id="99" name="椭圆 98"/>
          <p:cNvSpPr/>
          <p:nvPr/>
        </p:nvSpPr>
        <p:spPr>
          <a:xfrm>
            <a:off x="3084756" y="2795059"/>
            <a:ext cx="82056" cy="8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125847" y="273079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扫描注解</a:t>
            </a:r>
          </a:p>
        </p:txBody>
      </p:sp>
      <p:sp>
        <p:nvSpPr>
          <p:cNvPr id="101" name="椭圆 100"/>
          <p:cNvSpPr/>
          <p:nvPr/>
        </p:nvSpPr>
        <p:spPr>
          <a:xfrm>
            <a:off x="3084756" y="2941377"/>
            <a:ext cx="82056" cy="8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3125847" y="287711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过滤字段</a:t>
            </a:r>
          </a:p>
        </p:txBody>
      </p:sp>
      <p:sp>
        <p:nvSpPr>
          <p:cNvPr id="103" name="椭圆 102"/>
          <p:cNvSpPr/>
          <p:nvPr/>
        </p:nvSpPr>
        <p:spPr>
          <a:xfrm>
            <a:off x="3084756" y="3087695"/>
            <a:ext cx="82056" cy="8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125847" y="302343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读取对象</a:t>
            </a:r>
          </a:p>
        </p:txBody>
      </p:sp>
      <p:sp>
        <p:nvSpPr>
          <p:cNvPr id="105" name="椭圆 104"/>
          <p:cNvSpPr/>
          <p:nvPr/>
        </p:nvSpPr>
        <p:spPr>
          <a:xfrm>
            <a:off x="3084756" y="3234013"/>
            <a:ext cx="82056" cy="8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3125847" y="316975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/>
              <a:t>设置对象</a:t>
            </a:r>
          </a:p>
        </p:txBody>
      </p:sp>
      <p:cxnSp>
        <p:nvCxnSpPr>
          <p:cNvPr id="108" name="曲线连接符 107"/>
          <p:cNvCxnSpPr>
            <a:stCxn id="104" idx="3"/>
            <a:endCxn id="69" idx="2"/>
          </p:cNvCxnSpPr>
          <p:nvPr/>
        </p:nvCxnSpPr>
        <p:spPr>
          <a:xfrm flipV="1">
            <a:off x="3669586" y="1954134"/>
            <a:ext cx="664012" cy="116932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曲线连接符 110"/>
          <p:cNvCxnSpPr>
            <a:stCxn id="69" idx="2"/>
            <a:endCxn id="106" idx="3"/>
          </p:cNvCxnSpPr>
          <p:nvPr/>
        </p:nvCxnSpPr>
        <p:spPr>
          <a:xfrm rot="5400000">
            <a:off x="3343770" y="2279950"/>
            <a:ext cx="1315645" cy="664012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4"/>
          <p:cNvSpPr>
            <a:spLocks noChangeArrowheads="1"/>
          </p:cNvSpPr>
          <p:nvPr/>
        </p:nvSpPr>
        <p:spPr bwMode="auto">
          <a:xfrm rot="5400000">
            <a:off x="1847507" y="2584924"/>
            <a:ext cx="1800493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AutowiredAnnotationBeanPostProcessor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088481" y="1673665"/>
            <a:ext cx="5693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">
                <a:solidFill>
                  <a:srgbClr val="00B0F0"/>
                </a:solidFill>
              </a:rPr>
              <a:t>属性设置之前</a:t>
            </a:r>
          </a:p>
        </p:txBody>
      </p:sp>
      <p:cxnSp>
        <p:nvCxnSpPr>
          <p:cNvPr id="115" name="直接箭头连接符 114"/>
          <p:cNvCxnSpPr>
            <a:stCxn id="25" idx="2"/>
            <a:endCxn id="3" idx="0"/>
          </p:cNvCxnSpPr>
          <p:nvPr/>
        </p:nvCxnSpPr>
        <p:spPr>
          <a:xfrm>
            <a:off x="612361" y="395366"/>
            <a:ext cx="0" cy="20986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5"/>
          <p:cNvSpPr>
            <a:spLocks noChangeArrowheads="1"/>
          </p:cNvSpPr>
          <p:nvPr/>
        </p:nvSpPr>
        <p:spPr bwMode="auto">
          <a:xfrm rot="18370020">
            <a:off x="3413376" y="1399123"/>
            <a:ext cx="58900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beanFactory.addEmbeddedValueResolver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6"/>
          <p:cNvSpPr>
            <a:spLocks noChangeArrowheads="1"/>
          </p:cNvSpPr>
          <p:nvPr/>
        </p:nvSpPr>
        <p:spPr bwMode="auto">
          <a:xfrm rot="18599656">
            <a:off x="3800904" y="2792477"/>
            <a:ext cx="941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beanFactory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.getBean(dependentBeanName, fieldType)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768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25720" y="157460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8615" y="157460"/>
            <a:ext cx="51139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直接箭头连接符 3"/>
          <p:cNvCxnSpPr>
            <a:stCxn id="3" idx="3"/>
            <a:endCxn id="2" idx="1"/>
          </p:cNvCxnSpPr>
          <p:nvPr/>
        </p:nvCxnSpPr>
        <p:spPr>
          <a:xfrm>
            <a:off x="550010" y="306360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" y="206358"/>
            <a:ext cx="200002" cy="2000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190943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getBean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5720" y="644512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属性信息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25720" y="102315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对象创建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25720" y="1401800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属性填充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25720" y="1780444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初始操作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725720" y="2159088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注册销毁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25720" y="2537732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单例判断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" y="694254"/>
            <a:ext cx="198316" cy="19831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" y="1073690"/>
            <a:ext cx="198316" cy="1983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5" y="1425156"/>
            <a:ext cx="251088" cy="2510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01" y="1821750"/>
            <a:ext cx="215188" cy="2151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4" y="2215030"/>
            <a:ext cx="188187" cy="18818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" y="2597892"/>
            <a:ext cx="187085" cy="187085"/>
          </a:xfrm>
          <a:prstGeom prst="rect">
            <a:avLst/>
          </a:prstGeom>
        </p:spPr>
      </p:pic>
      <p:sp>
        <p:nvSpPr>
          <p:cNvPr id="19" name="右大括号 18"/>
          <p:cNvSpPr/>
          <p:nvPr/>
        </p:nvSpPr>
        <p:spPr>
          <a:xfrm flipH="1">
            <a:off x="630845" y="639856"/>
            <a:ext cx="45719" cy="2191020"/>
          </a:xfrm>
          <a:prstGeom prst="rightBrace">
            <a:avLst>
              <a:gd name="adj1" fmla="val 8333"/>
              <a:gd name="adj2" fmla="val 50215"/>
            </a:avLst>
          </a:prstGeom>
          <a:ln w="9525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22367" y="1550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对象</a:t>
            </a:r>
            <a:endParaRPr lang="en-US" altLang="zh-CN" sz="900">
              <a:solidFill>
                <a:srgbClr val="006666"/>
              </a:solidFill>
              <a:latin typeface="+mj-ea"/>
              <a:ea typeface="+mj-ea"/>
            </a:endParaRPr>
          </a:p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创建</a:t>
            </a:r>
          </a:p>
        </p:txBody>
      </p:sp>
      <p:sp>
        <p:nvSpPr>
          <p:cNvPr id="21" name="下箭头 20"/>
          <p:cNvSpPr/>
          <p:nvPr/>
        </p:nvSpPr>
        <p:spPr>
          <a:xfrm>
            <a:off x="1059200" y="511821"/>
            <a:ext cx="207390" cy="103694"/>
          </a:xfrm>
          <a:prstGeom prst="down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002499" y="1780444"/>
            <a:ext cx="720932" cy="297800"/>
          </a:xfrm>
          <a:prstGeom prst="roundRect">
            <a:avLst>
              <a:gd name="adj" fmla="val 8975"/>
            </a:avLst>
          </a:prstGeom>
          <a:noFill/>
          <a:ln w="3175">
            <a:solidFill>
              <a:srgbClr val="00666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感知</a:t>
            </a:r>
            <a:r>
              <a:rPr lang="en-US" altLang="zh-CN" sz="900">
                <a:solidFill>
                  <a:srgbClr val="006666"/>
                </a:solidFill>
                <a:latin typeface="+mj-ea"/>
                <a:ea typeface="+mj-ea"/>
              </a:rPr>
              <a:t>Aware</a:t>
            </a:r>
            <a:endParaRPr lang="zh-CN" altLang="en-US" sz="9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840808" y="1780444"/>
            <a:ext cx="552841" cy="297800"/>
          </a:xfrm>
          <a:prstGeom prst="roundRect">
            <a:avLst>
              <a:gd name="adj" fmla="val 8975"/>
            </a:avLst>
          </a:prstGeom>
          <a:noFill/>
          <a:ln w="31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rgbClr val="006666"/>
                </a:solidFill>
                <a:latin typeface="+mj-ea"/>
                <a:ea typeface="+mj-ea"/>
              </a:rPr>
              <a:t>Before</a:t>
            </a:r>
            <a:endParaRPr lang="zh-CN" altLang="en-US" sz="9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511026" y="1780444"/>
            <a:ext cx="552841" cy="297800"/>
          </a:xfrm>
          <a:prstGeom prst="roundRect">
            <a:avLst>
              <a:gd name="adj" fmla="val 8975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初始化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4181244" y="1780444"/>
            <a:ext cx="552841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After</a:t>
            </a:r>
          </a:p>
          <a:p>
            <a:pPr algn="ctr"/>
            <a:r>
              <a:rPr lang="zh-CN" altLang="zh-CN" sz="400">
                <a:solidFill>
                  <a:schemeClr val="bg1"/>
                </a:solidFill>
                <a:latin typeface="宋体" panose="02010600030101010101" pitchFamily="2" charset="-122"/>
              </a:rPr>
              <a:t>ProxyFactory</a:t>
            </a:r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511025" y="2285228"/>
            <a:ext cx="957280" cy="212875"/>
          </a:xfrm>
          <a:prstGeom prst="roundRect">
            <a:avLst>
              <a:gd name="adj" fmla="val 8975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700" i="1">
                <a:solidFill>
                  <a:srgbClr val="808080"/>
                </a:solidFill>
                <a:latin typeface="宋体" panose="02010600030101010101" pitchFamily="2" charset="-122"/>
              </a:rPr>
              <a:t>InitializingBean</a:t>
            </a:r>
            <a:endParaRPr lang="zh-CN" altLang="en-US" sz="7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511025" y="2705087"/>
            <a:ext cx="957280" cy="212875"/>
          </a:xfrm>
          <a:prstGeom prst="roundRect">
            <a:avLst>
              <a:gd name="adj" fmla="val 8975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i="1">
                <a:solidFill>
                  <a:srgbClr val="808080"/>
                </a:solidFill>
                <a:latin typeface="宋体" panose="02010600030101010101" pitchFamily="2" charset="-122"/>
              </a:rPr>
              <a:t>init-method</a:t>
            </a:r>
            <a:endParaRPr lang="zh-CN" altLang="zh-CN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1" name="直接箭头连接符 30"/>
          <p:cNvCxnSpPr>
            <a:stCxn id="24" idx="2"/>
          </p:cNvCxnSpPr>
          <p:nvPr/>
        </p:nvCxnSpPr>
        <p:spPr>
          <a:xfrm flipH="1">
            <a:off x="3787446" y="2078244"/>
            <a:ext cx="1" cy="2069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3787446" y="2498103"/>
            <a:ext cx="0" cy="20698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3" idx="0"/>
            <a:endCxn id="25" idx="0"/>
          </p:cNvCxnSpPr>
          <p:nvPr/>
        </p:nvCxnSpPr>
        <p:spPr>
          <a:xfrm rot="5400000" flipH="1" flipV="1">
            <a:off x="3787447" y="1110226"/>
            <a:ext cx="12700" cy="1340436"/>
          </a:xfrm>
          <a:prstGeom prst="curvedConnector3">
            <a:avLst>
              <a:gd name="adj1" fmla="val 2802063"/>
            </a:avLst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123579" y="1197845"/>
            <a:ext cx="1269312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BeanPostProcessor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直接箭头连接符 39"/>
          <p:cNvCxnSpPr>
            <a:stCxn id="22" idx="3"/>
            <a:endCxn id="23" idx="1"/>
          </p:cNvCxnSpPr>
          <p:nvPr/>
        </p:nvCxnSpPr>
        <p:spPr>
          <a:xfrm>
            <a:off x="2723431" y="1929344"/>
            <a:ext cx="117377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3" idx="3"/>
            <a:endCxn id="24" idx="1"/>
          </p:cNvCxnSpPr>
          <p:nvPr/>
        </p:nvCxnSpPr>
        <p:spPr>
          <a:xfrm>
            <a:off x="3393649" y="1929344"/>
            <a:ext cx="117377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4" idx="3"/>
            <a:endCxn id="25" idx="1"/>
          </p:cNvCxnSpPr>
          <p:nvPr/>
        </p:nvCxnSpPr>
        <p:spPr>
          <a:xfrm>
            <a:off x="4063867" y="1929344"/>
            <a:ext cx="117377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3"/>
            <a:endCxn id="22" idx="1"/>
          </p:cNvCxnSpPr>
          <p:nvPr/>
        </p:nvCxnSpPr>
        <p:spPr>
          <a:xfrm>
            <a:off x="1600070" y="1929344"/>
            <a:ext cx="402429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4625677" y="2078244"/>
            <a:ext cx="0" cy="100432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874416" y="3082565"/>
            <a:ext cx="915635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创建代理对象</a:t>
            </a:r>
          </a:p>
        </p:txBody>
      </p:sp>
      <p:sp>
        <p:nvSpPr>
          <p:cNvPr id="50" name="矩形 49"/>
          <p:cNvSpPr/>
          <p:nvPr/>
        </p:nvSpPr>
        <p:spPr>
          <a:xfrm rot="5400000">
            <a:off x="4374553" y="2570373"/>
            <a:ext cx="64633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600">
                <a:solidFill>
                  <a:srgbClr val="000000"/>
                </a:solidFill>
                <a:latin typeface="宋体" panose="02010600030101010101" pitchFamily="2" charset="-122"/>
              </a:rPr>
              <a:t>ProxyFactory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0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C12D10DC-2C5A-BA41-ADF1-AEB463E6044C}"/>
              </a:ext>
            </a:extLst>
          </p:cNvPr>
          <p:cNvSpPr/>
          <p:nvPr/>
        </p:nvSpPr>
        <p:spPr>
          <a:xfrm>
            <a:off x="466467" y="490409"/>
            <a:ext cx="287295" cy="2872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A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3" name="曲线连接符 2">
            <a:extLst>
              <a:ext uri="{FF2B5EF4-FFF2-40B4-BE49-F238E27FC236}">
                <a16:creationId xmlns:a16="http://schemas.microsoft.com/office/drawing/2014/main" id="{1446E6BD-6D95-5248-9068-3BC4FAB3C2D8}"/>
              </a:ext>
            </a:extLst>
          </p:cNvPr>
          <p:cNvCxnSpPr>
            <a:cxnSpLocks/>
            <a:stCxn id="2" idx="0"/>
            <a:endCxn id="2" idx="3"/>
          </p:cNvCxnSpPr>
          <p:nvPr/>
        </p:nvCxnSpPr>
        <p:spPr>
          <a:xfrm rot="16200000" flipH="1">
            <a:off x="610114" y="490410"/>
            <a:ext cx="143648" cy="143647"/>
          </a:xfrm>
          <a:prstGeom prst="curvedConnector4">
            <a:avLst>
              <a:gd name="adj1" fmla="val -159139"/>
              <a:gd name="adj2" fmla="val 25914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EBE0C94-6843-FA4B-88C7-B89C6A30F901}"/>
              </a:ext>
            </a:extLst>
          </p:cNvPr>
          <p:cNvSpPr txBox="1"/>
          <p:nvPr/>
        </p:nvSpPr>
        <p:spPr>
          <a:xfrm>
            <a:off x="546786" y="55606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chemeClr val="accent4">
                    <a:lumMod val="50000"/>
                  </a:schemeClr>
                </a:solidFill>
              </a:rPr>
              <a:t>@Autowired</a:t>
            </a:r>
            <a:endParaRPr kumimoji="1" lang="zh-CN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774AEF8-A5BD-434F-824E-84E1E1D39358}"/>
              </a:ext>
            </a:extLst>
          </p:cNvPr>
          <p:cNvSpPr/>
          <p:nvPr/>
        </p:nvSpPr>
        <p:spPr>
          <a:xfrm>
            <a:off x="1570337" y="490408"/>
            <a:ext cx="287295" cy="2872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A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08FEF63-0898-A141-8D6D-5892C20D8305}"/>
              </a:ext>
            </a:extLst>
          </p:cNvPr>
          <p:cNvSpPr/>
          <p:nvPr/>
        </p:nvSpPr>
        <p:spPr>
          <a:xfrm>
            <a:off x="2199909" y="490408"/>
            <a:ext cx="287295" cy="28729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B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0AB77DC8-D8B8-C64B-853A-7288061EEB09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2028771" y="175622"/>
            <a:ext cx="12700" cy="62957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7F3899D5-8ABC-8146-8651-06999E1766CB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2028771" y="462917"/>
            <a:ext cx="12700" cy="629572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C580EEFE-F0F1-F440-825A-A3BBF1C49E86}"/>
              </a:ext>
            </a:extLst>
          </p:cNvPr>
          <p:cNvSpPr/>
          <p:nvPr/>
        </p:nvSpPr>
        <p:spPr>
          <a:xfrm>
            <a:off x="3316480" y="496758"/>
            <a:ext cx="287295" cy="28729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A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E26E58B-C405-764E-B3FB-884AC6340AAC}"/>
              </a:ext>
            </a:extLst>
          </p:cNvPr>
          <p:cNvSpPr/>
          <p:nvPr/>
        </p:nvSpPr>
        <p:spPr>
          <a:xfrm>
            <a:off x="4163220" y="496758"/>
            <a:ext cx="287295" cy="28729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B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B884073F-07CA-1C4D-A9F3-7C19E9E55D6C}"/>
              </a:ext>
            </a:extLst>
          </p:cNvPr>
          <p:cNvSpPr/>
          <p:nvPr/>
        </p:nvSpPr>
        <p:spPr>
          <a:xfrm>
            <a:off x="3747208" y="150806"/>
            <a:ext cx="287295" cy="2872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C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7432E8EA-A1F2-234A-B530-26E93829101B}"/>
              </a:ext>
            </a:extLst>
          </p:cNvPr>
          <p:cNvCxnSpPr>
            <a:cxnSpLocks/>
            <a:stCxn id="15" idx="1"/>
            <a:endCxn id="17" idx="1"/>
          </p:cNvCxnSpPr>
          <p:nvPr/>
        </p:nvCxnSpPr>
        <p:spPr>
          <a:xfrm rot="10800000" flipH="1">
            <a:off x="3316480" y="294454"/>
            <a:ext cx="430728" cy="345952"/>
          </a:xfrm>
          <a:prstGeom prst="curvedConnector3">
            <a:avLst>
              <a:gd name="adj1" fmla="val -53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95510AC5-6C74-0440-B35C-5B5A5D18E69F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>
            <a:off x="4034503" y="294454"/>
            <a:ext cx="416012" cy="345952"/>
          </a:xfrm>
          <a:prstGeom prst="curvedConnector3">
            <a:avLst>
              <a:gd name="adj1" fmla="val 1549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F8B5EE5E-F75B-914B-8E08-BDF125D688B8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>
          <a:xfrm rot="5400000">
            <a:off x="3883498" y="360683"/>
            <a:ext cx="12700" cy="846740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14B1BCA-3D1E-AF4D-8A9B-A841D118EE13}"/>
              </a:ext>
            </a:extLst>
          </p:cNvPr>
          <p:cNvCxnSpPr>
            <a:cxnSpLocks/>
          </p:cNvCxnSpPr>
          <p:nvPr/>
        </p:nvCxnSpPr>
        <p:spPr>
          <a:xfrm>
            <a:off x="267837" y="1173892"/>
            <a:ext cx="46069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E2351A4-B14A-0343-B0B0-1FCF343BDD3B}"/>
              </a:ext>
            </a:extLst>
          </p:cNvPr>
          <p:cNvSpPr txBox="1"/>
          <p:nvPr/>
        </p:nvSpPr>
        <p:spPr>
          <a:xfrm>
            <a:off x="152914" y="1269243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自身依赖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245F9A-E53F-3D41-8A1A-F3418E39E30E}"/>
              </a:ext>
            </a:extLst>
          </p:cNvPr>
          <p:cNvSpPr txBox="1"/>
          <p:nvPr/>
        </p:nvSpPr>
        <p:spPr>
          <a:xfrm>
            <a:off x="1570337" y="1269243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循环依赖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3CD7EF4-D481-D747-85EE-BD1071EFC3A6}"/>
              </a:ext>
            </a:extLst>
          </p:cNvPr>
          <p:cNvSpPr txBox="1"/>
          <p:nvPr/>
        </p:nvSpPr>
        <p:spPr>
          <a:xfrm>
            <a:off x="3437709" y="1265702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/>
              <a:t>多组依赖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1FB55D8C-8042-9347-8555-AD609820BBE5}"/>
              </a:ext>
            </a:extLst>
          </p:cNvPr>
          <p:cNvSpPr/>
          <p:nvPr/>
        </p:nvSpPr>
        <p:spPr>
          <a:xfrm>
            <a:off x="462605" y="1948712"/>
            <a:ext cx="287295" cy="28729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A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D9EFADA9-6898-B645-A8FF-F6CC4866276E}"/>
              </a:ext>
            </a:extLst>
          </p:cNvPr>
          <p:cNvSpPr/>
          <p:nvPr/>
        </p:nvSpPr>
        <p:spPr>
          <a:xfrm>
            <a:off x="1067314" y="2236007"/>
            <a:ext cx="287295" cy="28729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b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8011040B-1C2E-1843-8CAE-9726A2C4224C}"/>
              </a:ext>
            </a:extLst>
          </p:cNvPr>
          <p:cNvSpPr/>
          <p:nvPr/>
        </p:nvSpPr>
        <p:spPr>
          <a:xfrm>
            <a:off x="1668161" y="2236005"/>
            <a:ext cx="287295" cy="28729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bg1"/>
                </a:solidFill>
              </a:rPr>
              <a:t>B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AFD5620E-8987-C142-99DC-DCA7DF0FD2F4}"/>
              </a:ext>
            </a:extLst>
          </p:cNvPr>
          <p:cNvSpPr/>
          <p:nvPr/>
        </p:nvSpPr>
        <p:spPr>
          <a:xfrm>
            <a:off x="2269008" y="2523300"/>
            <a:ext cx="287295" cy="28729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>
                <a:solidFill>
                  <a:schemeClr val="tx1"/>
                </a:solidFill>
              </a:rPr>
              <a:t>a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113E57CF-0E91-3940-91E7-5015EAA101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49900" y="2092360"/>
            <a:ext cx="317414" cy="287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EB32D796-B6CE-AC46-873C-92BB49294A7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354609" y="2379653"/>
            <a:ext cx="313552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4104D3AC-CEAB-284E-9035-301F04D03B5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1955456" y="2379653"/>
            <a:ext cx="313552" cy="28729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2748DBB7-3A46-BE4B-AF45-85B202FC5C72}"/>
              </a:ext>
            </a:extLst>
          </p:cNvPr>
          <p:cNvCxnSpPr>
            <a:cxnSpLocks/>
            <a:stCxn id="38" idx="2"/>
            <a:endCxn id="35" idx="2"/>
          </p:cNvCxnSpPr>
          <p:nvPr/>
        </p:nvCxnSpPr>
        <p:spPr>
          <a:xfrm rot="5400000" flipH="1">
            <a:off x="1222161" y="1620100"/>
            <a:ext cx="574588" cy="1806403"/>
          </a:xfrm>
          <a:prstGeom prst="curvedConnector3">
            <a:avLst>
              <a:gd name="adj1" fmla="val -39785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38BDF9D-C6BD-3D46-8964-77EB6A16B29E}"/>
              </a:ext>
            </a:extLst>
          </p:cNvPr>
          <p:cNvSpPr txBox="1"/>
          <p:nvPr/>
        </p:nvSpPr>
        <p:spPr>
          <a:xfrm rot="323935">
            <a:off x="995619" y="3017000"/>
            <a:ext cx="914400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从缓存中获取</a:t>
            </a:r>
          </a:p>
        </p:txBody>
      </p:sp>
    </p:spTree>
    <p:extLst>
      <p:ext uri="{BB962C8B-B14F-4D97-AF65-F5344CB8AC3E}">
        <p14:creationId xmlns:p14="http://schemas.microsoft.com/office/powerpoint/2010/main" val="119044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989E3242-B851-7045-B262-844A32F9FD3B}"/>
              </a:ext>
            </a:extLst>
          </p:cNvPr>
          <p:cNvSpPr/>
          <p:nvPr/>
        </p:nvSpPr>
        <p:spPr>
          <a:xfrm>
            <a:off x="725720" y="95680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42F9C943-6512-9E47-8282-AE8CF3102E3F}"/>
              </a:ext>
            </a:extLst>
          </p:cNvPr>
          <p:cNvSpPr/>
          <p:nvPr/>
        </p:nvSpPr>
        <p:spPr>
          <a:xfrm>
            <a:off x="38615" y="95680"/>
            <a:ext cx="51139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2C228AA-15CC-B94A-92C3-67BAECB0C619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550010" y="244580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DD6B561-A11C-714D-8968-0D08DD862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" y="144578"/>
            <a:ext cx="200002" cy="2000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A12AB9-CD4A-3240-960D-A8BDA6A97F03}"/>
              </a:ext>
            </a:extLst>
          </p:cNvPr>
          <p:cNvSpPr txBox="1"/>
          <p:nvPr/>
        </p:nvSpPr>
        <p:spPr>
          <a:xfrm>
            <a:off x="0" y="129163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getBean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C852CB0-B2D3-104F-A63D-6FA79467DA22}"/>
              </a:ext>
            </a:extLst>
          </p:cNvPr>
          <p:cNvSpPr/>
          <p:nvPr/>
        </p:nvSpPr>
        <p:spPr>
          <a:xfrm>
            <a:off x="725720" y="582732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属性信息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F14DB01-35C2-E045-BCE9-BA93CBC6B6C0}"/>
              </a:ext>
            </a:extLst>
          </p:cNvPr>
          <p:cNvSpPr/>
          <p:nvPr/>
        </p:nvSpPr>
        <p:spPr>
          <a:xfrm>
            <a:off x="725720" y="96137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对象创建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D69E303-6144-7041-B983-79A98016A037}"/>
              </a:ext>
            </a:extLst>
          </p:cNvPr>
          <p:cNvSpPr/>
          <p:nvPr/>
        </p:nvSpPr>
        <p:spPr>
          <a:xfrm>
            <a:off x="725720" y="1340020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属性填充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06AA68F-8187-D144-8D19-ABA0E620BC52}"/>
              </a:ext>
            </a:extLst>
          </p:cNvPr>
          <p:cNvSpPr/>
          <p:nvPr/>
        </p:nvSpPr>
        <p:spPr>
          <a:xfrm>
            <a:off x="725720" y="1718664"/>
            <a:ext cx="874350" cy="297800"/>
          </a:xfrm>
          <a:prstGeom prst="roundRect">
            <a:avLst>
              <a:gd name="adj" fmla="val 8975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+mj-ea"/>
                <a:ea typeface="+mj-ea"/>
              </a:rPr>
              <a:t>...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4474C13F-407E-7D44-8780-874D37661394}"/>
              </a:ext>
            </a:extLst>
          </p:cNvPr>
          <p:cNvSpPr/>
          <p:nvPr/>
        </p:nvSpPr>
        <p:spPr>
          <a:xfrm>
            <a:off x="725720" y="2105252"/>
            <a:ext cx="874350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单例判断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ECA4F2E-942C-624B-91B2-1943A9143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" y="632474"/>
            <a:ext cx="198316" cy="1983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88ED9A-BED1-FE46-9522-C6EE9D2F2F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" y="1011910"/>
            <a:ext cx="198316" cy="1983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0BF304-76D4-C646-A9AE-F7B7C3674F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5" y="1363376"/>
            <a:ext cx="251088" cy="25108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C70C4D5-AD46-144D-97EE-2C2EF71680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73" y="2165412"/>
            <a:ext cx="187085" cy="187085"/>
          </a:xfrm>
          <a:prstGeom prst="rect">
            <a:avLst/>
          </a:prstGeom>
        </p:spPr>
      </p:pic>
      <p:sp>
        <p:nvSpPr>
          <p:cNvPr id="19" name="右大括号 18">
            <a:extLst>
              <a:ext uri="{FF2B5EF4-FFF2-40B4-BE49-F238E27FC236}">
                <a16:creationId xmlns:a16="http://schemas.microsoft.com/office/drawing/2014/main" id="{981DCB7A-F89D-E74D-ADC4-C4F460E2A88D}"/>
              </a:ext>
            </a:extLst>
          </p:cNvPr>
          <p:cNvSpPr/>
          <p:nvPr/>
        </p:nvSpPr>
        <p:spPr>
          <a:xfrm flipH="1">
            <a:off x="630843" y="578076"/>
            <a:ext cx="59779" cy="1820318"/>
          </a:xfrm>
          <a:prstGeom prst="rightBrace">
            <a:avLst>
              <a:gd name="adj1" fmla="val 8333"/>
              <a:gd name="adj2" fmla="val 50215"/>
            </a:avLst>
          </a:prstGeom>
          <a:ln w="9525"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DEDF46-CCEA-9344-8646-1B40DE52B013}"/>
              </a:ext>
            </a:extLst>
          </p:cNvPr>
          <p:cNvSpPr txBox="1"/>
          <p:nvPr/>
        </p:nvSpPr>
        <p:spPr>
          <a:xfrm>
            <a:off x="222367" y="1303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对象</a:t>
            </a:r>
            <a:endParaRPr lang="en-US" altLang="zh-CN" sz="900">
              <a:solidFill>
                <a:srgbClr val="006666"/>
              </a:solidFill>
              <a:latin typeface="+mj-ea"/>
              <a:ea typeface="+mj-ea"/>
            </a:endParaRPr>
          </a:p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创建</a:t>
            </a: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0C10E0FE-3F4F-8A45-A9DF-5E4F4948998B}"/>
              </a:ext>
            </a:extLst>
          </p:cNvPr>
          <p:cNvSpPr/>
          <p:nvPr/>
        </p:nvSpPr>
        <p:spPr>
          <a:xfrm>
            <a:off x="1059200" y="450041"/>
            <a:ext cx="207390" cy="103694"/>
          </a:xfrm>
          <a:prstGeom prst="downArrow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2B9FB76-02BA-3142-8C71-A3B8B949BBC2}"/>
              </a:ext>
            </a:extLst>
          </p:cNvPr>
          <p:cNvSpPr/>
          <p:nvPr/>
        </p:nvSpPr>
        <p:spPr>
          <a:xfrm>
            <a:off x="1903731" y="96137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提前暴露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5691216-4071-C945-9990-A5D5853B5E61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1600070" y="1110276"/>
            <a:ext cx="30366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92ABE626-185C-584F-A25D-C09C74178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90" y="971459"/>
            <a:ext cx="303661" cy="277633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6471CF64-387D-554A-9045-69AB7ACFD48B}"/>
              </a:ext>
            </a:extLst>
          </p:cNvPr>
          <p:cNvSpPr/>
          <p:nvPr/>
        </p:nvSpPr>
        <p:spPr>
          <a:xfrm>
            <a:off x="2751097" y="927271"/>
            <a:ext cx="79380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500"/>
              <a:t>getEarlyBeanReference</a:t>
            </a:r>
            <a:endParaRPr lang="zh-CN" altLang="en-US" sz="50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0E35CF6-E36E-5B49-B3D8-83EA6CDF43BD}"/>
              </a:ext>
            </a:extLst>
          </p:cNvPr>
          <p:cNvSpPr/>
          <p:nvPr/>
        </p:nvSpPr>
        <p:spPr>
          <a:xfrm>
            <a:off x="3597662" y="963231"/>
            <a:ext cx="658478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三级缓存</a:t>
            </a: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770EECD-EC71-3E4C-AFBC-86A45B0077C7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2778081" y="1110276"/>
            <a:ext cx="819581" cy="18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CC9209CA-9DF7-CC4E-80F6-96D5668FA1A1}"/>
              </a:ext>
            </a:extLst>
          </p:cNvPr>
          <p:cNvSpPr/>
          <p:nvPr/>
        </p:nvSpPr>
        <p:spPr>
          <a:xfrm>
            <a:off x="1896368" y="210059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/>
              <a:t>getSingleton</a:t>
            </a:r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217C80C-8415-0741-8512-8AE02C174924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 flipV="1">
            <a:off x="1600070" y="2249496"/>
            <a:ext cx="296298" cy="46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A1234A24-BF57-E043-9B4C-C3638E8B6108}"/>
              </a:ext>
            </a:extLst>
          </p:cNvPr>
          <p:cNvSpPr/>
          <p:nvPr/>
        </p:nvSpPr>
        <p:spPr>
          <a:xfrm>
            <a:off x="3098199" y="2100596"/>
            <a:ext cx="866987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一级缓存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F8D63AF1-5B47-4B45-8845-CB9A710E3E3B}"/>
              </a:ext>
            </a:extLst>
          </p:cNvPr>
          <p:cNvSpPr/>
          <p:nvPr/>
        </p:nvSpPr>
        <p:spPr>
          <a:xfrm>
            <a:off x="3098199" y="2506310"/>
            <a:ext cx="866987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二级缓存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8B55CDAB-DD6E-2849-8201-D0E75EAF7E6B}"/>
              </a:ext>
            </a:extLst>
          </p:cNvPr>
          <p:cNvSpPr/>
          <p:nvPr/>
        </p:nvSpPr>
        <p:spPr>
          <a:xfrm>
            <a:off x="3098198" y="2912024"/>
            <a:ext cx="866987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三级缓存</a:t>
            </a: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29E84ED-8022-D547-8051-56CF69F84811}"/>
              </a:ext>
            </a:extLst>
          </p:cNvPr>
          <p:cNvCxnSpPr>
            <a:cxnSpLocks/>
          </p:cNvCxnSpPr>
          <p:nvPr/>
        </p:nvCxnSpPr>
        <p:spPr>
          <a:xfrm>
            <a:off x="2770718" y="2201578"/>
            <a:ext cx="32748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4916109A-7A4D-FC47-99E7-C9EECA0559A2}"/>
              </a:ext>
            </a:extLst>
          </p:cNvPr>
          <p:cNvCxnSpPr>
            <a:cxnSpLocks/>
            <a:stCxn id="39" idx="3"/>
            <a:endCxn id="40" idx="3"/>
          </p:cNvCxnSpPr>
          <p:nvPr/>
        </p:nvCxnSpPr>
        <p:spPr>
          <a:xfrm>
            <a:off x="3965186" y="2249496"/>
            <a:ext cx="12700" cy="405714"/>
          </a:xfrm>
          <a:prstGeom prst="curvedConnector3">
            <a:avLst>
              <a:gd name="adj1" fmla="val 180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D37FAE13-E7C8-6D48-AC3F-82F3BD82B6E2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 flipV="1">
            <a:off x="3098199" y="2655210"/>
            <a:ext cx="1" cy="405714"/>
          </a:xfrm>
          <a:prstGeom prst="curvedConnector3">
            <a:avLst>
              <a:gd name="adj1" fmla="val 2286010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B734D861-85F4-F744-A66A-3CC67B947C3C}"/>
              </a:ext>
            </a:extLst>
          </p:cNvPr>
          <p:cNvSpPr/>
          <p:nvPr/>
        </p:nvSpPr>
        <p:spPr>
          <a:xfrm>
            <a:off x="4214942" y="2100596"/>
            <a:ext cx="155448" cy="1109228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7BE315D-574E-EF46-B6F9-9D197EC727B3}"/>
              </a:ext>
            </a:extLst>
          </p:cNvPr>
          <p:cNvSpPr txBox="1"/>
          <p:nvPr/>
        </p:nvSpPr>
        <p:spPr>
          <a:xfrm>
            <a:off x="4357965" y="2188658"/>
            <a:ext cx="331181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/>
              <a:t>从缓存获取</a:t>
            </a: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28C8BBD-BBA4-EA4B-B387-863B7F069F5A}"/>
              </a:ext>
            </a:extLst>
          </p:cNvPr>
          <p:cNvCxnSpPr>
            <a:cxnSpLocks/>
          </p:cNvCxnSpPr>
          <p:nvPr/>
        </p:nvCxnSpPr>
        <p:spPr>
          <a:xfrm flipH="1">
            <a:off x="2770718" y="2309813"/>
            <a:ext cx="327481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0C845E49-286B-A24A-A6C7-0A5A29AFB717}"/>
              </a:ext>
            </a:extLst>
          </p:cNvPr>
          <p:cNvSpPr/>
          <p:nvPr/>
        </p:nvSpPr>
        <p:spPr>
          <a:xfrm>
            <a:off x="1896368" y="2912024"/>
            <a:ext cx="874350" cy="297800"/>
          </a:xfrm>
          <a:prstGeom prst="roundRect">
            <a:avLst>
              <a:gd name="adj" fmla="val 8975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700"/>
              <a:t>registerSingleton</a:t>
            </a:r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5414781A-B91A-E547-99A8-9183BC461BEB}"/>
              </a:ext>
            </a:extLst>
          </p:cNvPr>
          <p:cNvCxnSpPr>
            <a:cxnSpLocks/>
            <a:stCxn id="35" idx="2"/>
            <a:endCxn id="57" idx="0"/>
          </p:cNvCxnSpPr>
          <p:nvPr/>
        </p:nvCxnSpPr>
        <p:spPr>
          <a:xfrm>
            <a:off x="2333543" y="2398396"/>
            <a:ext cx="0" cy="51362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>
            <a:extLst>
              <a:ext uri="{FF2B5EF4-FFF2-40B4-BE49-F238E27FC236}">
                <a16:creationId xmlns:a16="http://schemas.microsoft.com/office/drawing/2014/main" id="{764504C5-7CD3-BE4F-B05F-E13AAD567BFA}"/>
              </a:ext>
            </a:extLst>
          </p:cNvPr>
          <p:cNvCxnSpPr>
            <a:cxnSpLocks/>
            <a:stCxn id="57" idx="3"/>
            <a:endCxn id="39" idx="1"/>
          </p:cNvCxnSpPr>
          <p:nvPr/>
        </p:nvCxnSpPr>
        <p:spPr>
          <a:xfrm flipV="1">
            <a:off x="2770718" y="2249496"/>
            <a:ext cx="327481" cy="811428"/>
          </a:xfrm>
          <a:prstGeom prst="curvedConnector3">
            <a:avLst>
              <a:gd name="adj1" fmla="val 1415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>
            <a:extLst>
              <a:ext uri="{FF2B5EF4-FFF2-40B4-BE49-F238E27FC236}">
                <a16:creationId xmlns:a16="http://schemas.microsoft.com/office/drawing/2014/main" id="{AE84456B-C1BA-B647-A6E6-80316BC66962}"/>
              </a:ext>
            </a:extLst>
          </p:cNvPr>
          <p:cNvCxnSpPr>
            <a:cxnSpLocks/>
            <a:stCxn id="41" idx="3"/>
            <a:endCxn id="30" idx="3"/>
          </p:cNvCxnSpPr>
          <p:nvPr/>
        </p:nvCxnSpPr>
        <p:spPr>
          <a:xfrm flipV="1">
            <a:off x="3965185" y="1112131"/>
            <a:ext cx="290955" cy="1948793"/>
          </a:xfrm>
          <a:prstGeom prst="curvedConnector3">
            <a:avLst>
              <a:gd name="adj1" fmla="val 17856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72F6B2E-5F93-F148-BD1D-55C24AAFBC6E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3531692" y="2804110"/>
            <a:ext cx="1" cy="1079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E9ADBA52-47D8-4842-BF5C-482D302B8E34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3531693" y="2398396"/>
            <a:ext cx="0" cy="10791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86C81F03-751C-A64E-8B7C-A81A69427D0A}"/>
              </a:ext>
            </a:extLst>
          </p:cNvPr>
          <p:cNvSpPr txBox="1"/>
          <p:nvPr/>
        </p:nvSpPr>
        <p:spPr>
          <a:xfrm>
            <a:off x="3887285" y="2324138"/>
            <a:ext cx="511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半成品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A486F98-8548-C047-8681-9CDC5B908411}"/>
              </a:ext>
            </a:extLst>
          </p:cNvPr>
          <p:cNvSpPr txBox="1"/>
          <p:nvPr/>
        </p:nvSpPr>
        <p:spPr>
          <a:xfrm>
            <a:off x="2778828" y="2756269"/>
            <a:ext cx="511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"/>
              <a:t>工厂</a:t>
            </a:r>
          </a:p>
        </p:txBody>
      </p:sp>
    </p:spTree>
    <p:extLst>
      <p:ext uri="{BB962C8B-B14F-4D97-AF65-F5344CB8AC3E}">
        <p14:creationId xmlns:p14="http://schemas.microsoft.com/office/powerpoint/2010/main" val="68269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3D03CA4D-325B-9043-9E34-6175347D7FBA}"/>
              </a:ext>
            </a:extLst>
          </p:cNvPr>
          <p:cNvSpPr/>
          <p:nvPr/>
        </p:nvSpPr>
        <p:spPr>
          <a:xfrm>
            <a:off x="405212" y="399118"/>
            <a:ext cx="914400" cy="914400"/>
          </a:xfrm>
          <a:prstGeom prst="roundRect">
            <a:avLst>
              <a:gd name="adj" fmla="val 6532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>
              <a:solidFill>
                <a:srgbClr val="FF0000"/>
              </a:solidFill>
            </a:endParaRPr>
          </a:p>
          <a:p>
            <a:pPr algn="ctr"/>
            <a:endParaRPr kumimoji="1" lang="en-US" altLang="zh-CN">
              <a:solidFill>
                <a:srgbClr val="FF0000"/>
              </a:solidFill>
            </a:endParaRPr>
          </a:p>
          <a:p>
            <a:pPr algn="ctr"/>
            <a:r>
              <a:rPr kumimoji="1" lang="zh-CN" altLang="en-US" sz="1050" b="1">
                <a:solidFill>
                  <a:schemeClr val="bg1"/>
                </a:solidFill>
              </a:rPr>
              <a:t>类 型</a:t>
            </a:r>
            <a:endParaRPr kumimoji="1" lang="en-US" altLang="zh-CN" sz="1050" b="1">
              <a:solidFill>
                <a:schemeClr val="bg1"/>
              </a:solidFill>
            </a:endParaRPr>
          </a:p>
          <a:p>
            <a:pPr algn="ctr"/>
            <a:r>
              <a:rPr kumimoji="1" lang="zh-CN" altLang="en-US" sz="1050" b="1">
                <a:solidFill>
                  <a:schemeClr val="bg1"/>
                </a:solidFill>
              </a:rPr>
              <a:t>工 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91A4B8-70E6-8743-81D4-39B07A275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26" y="457184"/>
            <a:ext cx="262173" cy="254229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C82AEBA0-05A0-0447-A61E-DB5B181E58C4}"/>
              </a:ext>
            </a:extLst>
          </p:cNvPr>
          <p:cNvSpPr/>
          <p:nvPr/>
        </p:nvSpPr>
        <p:spPr>
          <a:xfrm>
            <a:off x="2471258" y="856318"/>
            <a:ext cx="1106552" cy="457200"/>
          </a:xfrm>
          <a:prstGeom prst="roundRect">
            <a:avLst>
              <a:gd name="adj" fmla="val 7208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类型转换服务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FF54714-2FCE-104A-9803-77D52E40B45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319612" y="856318"/>
            <a:ext cx="115164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E09D266-CBCF-3A42-B5C5-2CECE6C8A8E9}"/>
              </a:ext>
            </a:extLst>
          </p:cNvPr>
          <p:cNvSpPr txBox="1"/>
          <p:nvPr/>
        </p:nvSpPr>
        <p:spPr>
          <a:xfrm>
            <a:off x="1417845" y="602402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/>
              <a:t>getObject</a:t>
            </a:r>
            <a:endParaRPr kumimoji="1" lang="zh-CN" altLang="en-US" sz="105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9329AD8-494D-F640-B5A2-99201DD03AAB}"/>
              </a:ext>
            </a:extLst>
          </p:cNvPr>
          <p:cNvSpPr/>
          <p:nvPr/>
        </p:nvSpPr>
        <p:spPr>
          <a:xfrm>
            <a:off x="2814158" y="1542118"/>
            <a:ext cx="763652" cy="307903"/>
          </a:xfrm>
          <a:prstGeom prst="roundRect">
            <a:avLst>
              <a:gd name="adj" fmla="val 2930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注册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C62B51-B3B5-FC40-BCD8-98FC9ECC690E}"/>
              </a:ext>
            </a:extLst>
          </p:cNvPr>
          <p:cNvSpPr/>
          <p:nvPr/>
        </p:nvSpPr>
        <p:spPr>
          <a:xfrm>
            <a:off x="2471258" y="1542118"/>
            <a:ext cx="306171" cy="307903"/>
          </a:xfrm>
          <a:prstGeom prst="roundRect">
            <a:avLst>
              <a:gd name="adj" fmla="val 7208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149A0A1-BEFA-2440-9746-180163A3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69526" y="1542117"/>
            <a:ext cx="307903" cy="307903"/>
          </a:xfrm>
          <a:prstGeom prst="rect">
            <a:avLst/>
          </a:prstGeom>
        </p:spPr>
      </p:pic>
      <p:sp>
        <p:nvSpPr>
          <p:cNvPr id="17" name="圆角矩形 16">
            <a:extLst>
              <a:ext uri="{FF2B5EF4-FFF2-40B4-BE49-F238E27FC236}">
                <a16:creationId xmlns:a16="http://schemas.microsoft.com/office/drawing/2014/main" id="{DE348C87-3F3F-5B45-9E47-C14E324F73A3}"/>
              </a:ext>
            </a:extLst>
          </p:cNvPr>
          <p:cNvSpPr/>
          <p:nvPr/>
        </p:nvSpPr>
        <p:spPr>
          <a:xfrm>
            <a:off x="2814158" y="1999317"/>
            <a:ext cx="763652" cy="307903"/>
          </a:xfrm>
          <a:prstGeom prst="roundRect">
            <a:avLst>
              <a:gd name="adj" fmla="val 2930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>
                <a:solidFill>
                  <a:schemeClr val="bg1"/>
                </a:solidFill>
              </a:rPr>
              <a:t>使用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4BF5A3A6-B169-9845-8C50-B71F93E44CF3}"/>
              </a:ext>
            </a:extLst>
          </p:cNvPr>
          <p:cNvSpPr/>
          <p:nvPr/>
        </p:nvSpPr>
        <p:spPr>
          <a:xfrm>
            <a:off x="2471258" y="1999317"/>
            <a:ext cx="306171" cy="307903"/>
          </a:xfrm>
          <a:prstGeom prst="roundRect">
            <a:avLst>
              <a:gd name="adj" fmla="val 7208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09715B0-6170-C344-80CE-DEB79F084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44" y="2038435"/>
            <a:ext cx="229666" cy="229666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A472B561-FB5F-BE41-A699-8A79ACE5E9B2}"/>
              </a:ext>
            </a:extLst>
          </p:cNvPr>
          <p:cNvSpPr/>
          <p:nvPr/>
        </p:nvSpPr>
        <p:spPr>
          <a:xfrm>
            <a:off x="3066403" y="2670785"/>
            <a:ext cx="259161" cy="2591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bg1"/>
                </a:solidFill>
              </a:rPr>
              <a:t>B</a:t>
            </a:r>
            <a:endParaRPr kumimoji="1" lang="zh-CN" altLang="en-US" sz="800">
              <a:solidFill>
                <a:schemeClr val="bg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CCE531D-6C9B-D340-B10F-FE5857C54CE2}"/>
              </a:ext>
            </a:extLst>
          </p:cNvPr>
          <p:cNvSpPr/>
          <p:nvPr/>
        </p:nvSpPr>
        <p:spPr>
          <a:xfrm>
            <a:off x="2684577" y="2670784"/>
            <a:ext cx="259161" cy="2591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bg1"/>
                </a:solidFill>
              </a:rPr>
              <a:t>A</a:t>
            </a:r>
            <a:endParaRPr kumimoji="1" lang="zh-CN" altLang="en-US" sz="800">
              <a:solidFill>
                <a:schemeClr val="bg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FECE90A-A70A-5B49-81EF-C31E8D222B13}"/>
              </a:ext>
            </a:extLst>
          </p:cNvPr>
          <p:cNvSpPr/>
          <p:nvPr/>
        </p:nvSpPr>
        <p:spPr>
          <a:xfrm>
            <a:off x="3448229" y="2670783"/>
            <a:ext cx="259161" cy="2591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00">
                <a:solidFill>
                  <a:schemeClr val="bg1"/>
                </a:solidFill>
              </a:rPr>
              <a:t>C</a:t>
            </a:r>
            <a:endParaRPr kumimoji="1" lang="zh-CN" altLang="en-US" sz="800">
              <a:solidFill>
                <a:schemeClr val="bg1"/>
              </a:solidFill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EC1A5382-DDDD-704B-BCC7-FA8BDAFE7D46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3195984" y="2307220"/>
            <a:ext cx="0" cy="363565"/>
          </a:xfrm>
          <a:prstGeom prst="straightConnector1">
            <a:avLst/>
          </a:prstGeom>
          <a:ln w="3175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D95659B2-3389-9448-8961-AF7B9AFB14AC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rot="16200000" flipH="1">
            <a:off x="3205116" y="2298088"/>
            <a:ext cx="363563" cy="381826"/>
          </a:xfrm>
          <a:prstGeom prst="curvedConnector3">
            <a:avLst>
              <a:gd name="adj1" fmla="val 50000"/>
            </a:avLst>
          </a:prstGeom>
          <a:ln w="3175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1FABA456-A8D9-674A-95F5-E15EE5859AF2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5400000">
            <a:off x="2823289" y="2298089"/>
            <a:ext cx="363564" cy="381826"/>
          </a:xfrm>
          <a:prstGeom prst="curvedConnector3">
            <a:avLst>
              <a:gd name="adj1" fmla="val 50000"/>
            </a:avLst>
          </a:prstGeom>
          <a:ln w="3175"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A29F126C-F3A3-9040-9DA6-EF38B2CBD412}"/>
              </a:ext>
            </a:extLst>
          </p:cNvPr>
          <p:cNvSpPr/>
          <p:nvPr/>
        </p:nvSpPr>
        <p:spPr>
          <a:xfrm rot="5400000">
            <a:off x="3116261" y="2498260"/>
            <a:ext cx="155448" cy="101881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3695D41-B6A1-B948-A7B0-CEF86D482C1A}"/>
              </a:ext>
            </a:extLst>
          </p:cNvPr>
          <p:cNvSpPr txBox="1"/>
          <p:nvPr/>
        </p:nvSpPr>
        <p:spPr>
          <a:xfrm>
            <a:off x="2684578" y="3056297"/>
            <a:ext cx="10188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00">
                <a:solidFill>
                  <a:srgbClr val="00B050"/>
                </a:solidFill>
              </a:rPr>
              <a:t>类型转换具体实现</a:t>
            </a: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84F1854-0C80-A649-A3D6-63861532AA2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024534" y="1313518"/>
            <a:ext cx="0" cy="25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箭头连接符 51"/>
          <p:cNvCxnSpPr/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85944" y="738913"/>
            <a:ext cx="1095381" cy="904150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47851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74109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947851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74109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12" name="直接箭头连接符 11"/>
          <p:cNvCxnSpPr>
            <a:stCxn id="16" idx="3"/>
            <a:endCxn id="28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>
            <a:stCxn id="41" idx="3"/>
            <a:endCxn id="20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21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33" name="曲线连接符 32"/>
          <p:cNvCxnSpPr>
            <a:stCxn id="28" idx="6"/>
            <a:endCxn id="29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8" idx="6"/>
            <a:endCxn id="30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30" idx="6"/>
            <a:endCxn id="31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0" idx="6"/>
            <a:endCxn id="32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/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箭头连接符 44"/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</p:cNvCxnSpPr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718" y="1953465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29620" y="1650679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  <p:sp>
        <p:nvSpPr>
          <p:cNvPr id="59" name="椭圆 58"/>
          <p:cNvSpPr/>
          <p:nvPr/>
        </p:nvSpPr>
        <p:spPr>
          <a:xfrm>
            <a:off x="1832271" y="1147454"/>
            <a:ext cx="1180239" cy="470139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1" name="直接箭头连接符 60"/>
          <p:cNvCxnSpPr>
            <a:stCxn id="62" idx="3"/>
            <a:endCxn id="59" idx="2"/>
          </p:cNvCxnSpPr>
          <p:nvPr/>
        </p:nvCxnSpPr>
        <p:spPr>
          <a:xfrm flipV="1">
            <a:off x="1297218" y="1382524"/>
            <a:ext cx="535053" cy="3233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6630" y="1598186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/>
              <a:t>主要对容器功能的完善</a:t>
            </a:r>
          </a:p>
        </p:txBody>
      </p:sp>
      <p:sp>
        <p:nvSpPr>
          <p:cNvPr id="65" name="右大括号 64"/>
          <p:cNvSpPr/>
          <p:nvPr/>
        </p:nvSpPr>
        <p:spPr>
          <a:xfrm rot="5400000">
            <a:off x="806588" y="557250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38121" y="1353226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7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14DFF45-ABD8-F34E-8924-87BFB0879B46}"/>
              </a:ext>
            </a:extLst>
          </p:cNvPr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E11CF-CAEF-B84E-8F36-81835CF3E780}"/>
              </a:ext>
            </a:extLst>
          </p:cNvPr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AEF0E03-21E1-3D45-8EED-A07A8755E749}"/>
              </a:ext>
            </a:extLst>
          </p:cNvPr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8F2D76-4835-804F-B006-3D541D7E34B5}"/>
              </a:ext>
            </a:extLst>
          </p:cNvPr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箭头连接符 44">
            <a:extLst>
              <a:ext uri="{FF2B5EF4-FFF2-40B4-BE49-F238E27FC236}">
                <a16:creationId xmlns:a16="http://schemas.microsoft.com/office/drawing/2014/main" id="{6023D15B-E1AE-BD45-809C-3BDA45FA2F91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38B6016F-7FBB-7E4D-8A76-35DF9101F6DE}"/>
              </a:ext>
            </a:extLst>
          </p:cNvPr>
          <p:cNvSpPr/>
          <p:nvPr/>
        </p:nvSpPr>
        <p:spPr>
          <a:xfrm>
            <a:off x="1885943" y="740931"/>
            <a:ext cx="1095381" cy="1085043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3E98A5-0001-8442-A4E8-843FA497E6DA}"/>
              </a:ext>
            </a:extLst>
          </p:cNvPr>
          <p:cNvSpPr/>
          <p:nvPr/>
        </p:nvSpPr>
        <p:spPr>
          <a:xfrm>
            <a:off x="85717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1F63AA-58DE-DD4D-8BDA-DEB98E73EB42}"/>
              </a:ext>
            </a:extLst>
          </p:cNvPr>
          <p:cNvSpPr txBox="1"/>
          <p:nvPr/>
        </p:nvSpPr>
        <p:spPr>
          <a:xfrm>
            <a:off x="85718" y="1577646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BD08566-8299-5845-9510-C1D5CE6C142A}"/>
              </a:ext>
            </a:extLst>
          </p:cNvPr>
          <p:cNvSpPr/>
          <p:nvPr/>
        </p:nvSpPr>
        <p:spPr>
          <a:xfrm>
            <a:off x="985830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A0EE89-5AE2-4442-8389-44A508D09457}"/>
              </a:ext>
            </a:extLst>
          </p:cNvPr>
          <p:cNvSpPr txBox="1"/>
          <p:nvPr/>
        </p:nvSpPr>
        <p:spPr>
          <a:xfrm>
            <a:off x="985831" y="1584936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8AB9A7A-AE4E-0141-B60A-B28FDEDCC04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90560" y="1596329"/>
            <a:ext cx="2952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6">
            <a:extLst>
              <a:ext uri="{FF2B5EF4-FFF2-40B4-BE49-F238E27FC236}">
                <a16:creationId xmlns:a16="http://schemas.microsoft.com/office/drawing/2014/main" id="{3B7AC490-DDEC-A243-9A06-8E3B2551ADBC}"/>
              </a:ext>
            </a:extLst>
          </p:cNvPr>
          <p:cNvCxnSpPr/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6">
            <a:extLst>
              <a:ext uri="{FF2B5EF4-FFF2-40B4-BE49-F238E27FC236}">
                <a16:creationId xmlns:a16="http://schemas.microsoft.com/office/drawing/2014/main" id="{EC93D5FE-894A-AB4C-979A-73D5FCEA7A0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90673" y="1596330"/>
            <a:ext cx="2952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0A66F10-2919-4547-B75C-07687D805C01}"/>
              </a:ext>
            </a:extLst>
          </p:cNvPr>
          <p:cNvSpPr/>
          <p:nvPr/>
        </p:nvSpPr>
        <p:spPr>
          <a:xfrm>
            <a:off x="1885943" y="827057"/>
            <a:ext cx="1095381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2C713FE-40D8-3B46-A73B-D8ACECE3E7FE}"/>
              </a:ext>
            </a:extLst>
          </p:cNvPr>
          <p:cNvSpPr/>
          <p:nvPr/>
        </p:nvSpPr>
        <p:spPr>
          <a:xfrm>
            <a:off x="1941899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A4628AE-000F-E649-8B5E-8366E01D7271}"/>
              </a:ext>
            </a:extLst>
          </p:cNvPr>
          <p:cNvSpPr/>
          <p:nvPr/>
        </p:nvSpPr>
        <p:spPr>
          <a:xfrm>
            <a:off x="2468157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4B2DF24-A10C-8E4A-8A88-70056B07CE31}"/>
              </a:ext>
            </a:extLst>
          </p:cNvPr>
          <p:cNvSpPr/>
          <p:nvPr/>
        </p:nvSpPr>
        <p:spPr>
          <a:xfrm>
            <a:off x="1941899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CCC6322-D3BB-CE43-9DC8-ADC9A058FE58}"/>
              </a:ext>
            </a:extLst>
          </p:cNvPr>
          <p:cNvSpPr/>
          <p:nvPr/>
        </p:nvSpPr>
        <p:spPr>
          <a:xfrm>
            <a:off x="2468157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27" name="直接箭头连接符 11">
            <a:extLst>
              <a:ext uri="{FF2B5EF4-FFF2-40B4-BE49-F238E27FC236}">
                <a16:creationId xmlns:a16="http://schemas.microsoft.com/office/drawing/2014/main" id="{ED92496C-93E3-304D-8ADA-57FEA3BD76B7}"/>
              </a:ext>
            </a:extLst>
          </p:cNvPr>
          <p:cNvCxnSpPr>
            <a:stCxn id="31" idx="3"/>
            <a:endCxn id="43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65644A6-C654-3D42-9895-75617E206899}"/>
              </a:ext>
            </a:extLst>
          </p:cNvPr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C0C3F05-1042-9748-85DD-B535266644C0}"/>
              </a:ext>
            </a:extLst>
          </p:cNvPr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F480B8E-528B-1948-8317-8C971B724055}"/>
              </a:ext>
            </a:extLst>
          </p:cNvPr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78A74B8-77B1-D84A-8331-23EA6C076813}"/>
              </a:ext>
            </a:extLst>
          </p:cNvPr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F858E066-6B4E-2941-BF8A-38CC9F5B58C4}"/>
              </a:ext>
            </a:extLst>
          </p:cNvPr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0AF7E97A-95DD-BD4B-84F0-1817364CA1B7}"/>
              </a:ext>
            </a:extLst>
          </p:cNvPr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78D9F65-F69B-CC4A-8930-BD3279AF930B}"/>
              </a:ext>
            </a:extLst>
          </p:cNvPr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E6A3ADCD-C856-9244-8A06-221E439EA9FB}"/>
              </a:ext>
            </a:extLst>
          </p:cNvPr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1E96175F-B3BA-034D-93BC-3C83A03E983B}"/>
              </a:ext>
            </a:extLst>
          </p:cNvPr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EF27A1F-96B6-4743-992D-B5F7299BDBFF}"/>
              </a:ext>
            </a:extLst>
          </p:cNvPr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EA098F9C-5564-DB4B-A53E-D1C40214B501}"/>
              </a:ext>
            </a:extLst>
          </p:cNvPr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箭头连接符 23">
            <a:extLst>
              <a:ext uri="{FF2B5EF4-FFF2-40B4-BE49-F238E27FC236}">
                <a16:creationId xmlns:a16="http://schemas.microsoft.com/office/drawing/2014/main" id="{0693DAEB-003F-2A4A-8749-5E3FEC4369AF}"/>
              </a:ext>
            </a:extLst>
          </p:cNvPr>
          <p:cNvCxnSpPr>
            <a:stCxn id="56" idx="3"/>
            <a:endCxn id="35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4">
            <a:extLst>
              <a:ext uri="{FF2B5EF4-FFF2-40B4-BE49-F238E27FC236}">
                <a16:creationId xmlns:a16="http://schemas.microsoft.com/office/drawing/2014/main" id="{266B32FD-DA60-BA44-B038-723533BF4F2F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5">
            <a:extLst>
              <a:ext uri="{FF2B5EF4-FFF2-40B4-BE49-F238E27FC236}">
                <a16:creationId xmlns:a16="http://schemas.microsoft.com/office/drawing/2014/main" id="{CC6CCA07-5D1D-3541-ADF9-D3C7D48F20B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6">
            <a:extLst>
              <a:ext uri="{FF2B5EF4-FFF2-40B4-BE49-F238E27FC236}">
                <a16:creationId xmlns:a16="http://schemas.microsoft.com/office/drawing/2014/main" id="{8CDF863F-D0D8-8C4F-981B-980F36C99B2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A66916B-8E99-6749-94C6-9B65F2B142F5}"/>
              </a:ext>
            </a:extLst>
          </p:cNvPr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25E5026-24F6-1843-947E-E3562FF1D905}"/>
              </a:ext>
            </a:extLst>
          </p:cNvPr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9D04D92-2393-7140-81F4-A49E15564629}"/>
              </a:ext>
            </a:extLst>
          </p:cNvPr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89765F9-2944-7D41-A0A5-FE19CA9A900A}"/>
              </a:ext>
            </a:extLst>
          </p:cNvPr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1AA5DBA-83AD-9641-AA9C-AE6A9BFFB24D}"/>
              </a:ext>
            </a:extLst>
          </p:cNvPr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3E72F5E-8112-1346-9C88-AD38D5DED395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E33601AF-23ED-F548-92A3-95437083C27E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3417C0B2-20D4-A24F-9317-A180918DE5B1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639CD5BA-76B2-7C4C-BB62-1F5CCD2CADA7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CE84F411-3A61-5449-995D-961D594E1D23}"/>
              </a:ext>
            </a:extLst>
          </p:cNvPr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D031BA7-4D0A-6B41-9613-10D8B5E0F2C7}"/>
              </a:ext>
            </a:extLst>
          </p:cNvPr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38">
            <a:extLst>
              <a:ext uri="{FF2B5EF4-FFF2-40B4-BE49-F238E27FC236}">
                <a16:creationId xmlns:a16="http://schemas.microsoft.com/office/drawing/2014/main" id="{267EBC51-AB0E-BC4C-8D6D-FC05D2A92731}"/>
              </a:ext>
            </a:extLst>
          </p:cNvPr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56C4B7F-91C5-EB4D-B6C6-CE9E3E08B224}"/>
              </a:ext>
            </a:extLst>
          </p:cNvPr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4CF1FD05-CB20-D94A-9D65-A6AE7B1E5FD4}"/>
              </a:ext>
            </a:extLst>
          </p:cNvPr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BB8F864-81A6-374F-B0BC-1268A319A883}"/>
              </a:ext>
            </a:extLst>
          </p:cNvPr>
          <p:cNvSpPr/>
          <p:nvPr/>
        </p:nvSpPr>
        <p:spPr>
          <a:xfrm>
            <a:off x="85717" y="1968340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585533FC-94F8-1543-B8D0-625A45AFE6C4}"/>
              </a:ext>
            </a:extLst>
          </p:cNvPr>
          <p:cNvSpPr/>
          <p:nvPr/>
        </p:nvSpPr>
        <p:spPr>
          <a:xfrm rot="16200000">
            <a:off x="806586" y="-65306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CC1FA34-2398-2E48-9008-96C622CDE77B}"/>
              </a:ext>
            </a:extLst>
          </p:cNvPr>
          <p:cNvSpPr txBox="1"/>
          <p:nvPr/>
        </p:nvSpPr>
        <p:spPr>
          <a:xfrm>
            <a:off x="238120" y="420817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40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81644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645" y="1217228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63603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602" y="1219107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1644" y="1840724"/>
            <a:ext cx="1586802" cy="704327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创建对象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3602" y="1868591"/>
            <a:ext cx="638573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CreateBean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直接箭头连接符 9"/>
          <p:cNvCxnSpPr>
            <a:stCxn id="3" idx="3"/>
            <a:endCxn id="5" idx="1"/>
          </p:cNvCxnSpPr>
          <p:nvPr/>
        </p:nvCxnSpPr>
        <p:spPr>
          <a:xfrm>
            <a:off x="1086487" y="1235912"/>
            <a:ext cx="37711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</p:cNvCxnSpPr>
          <p:nvPr/>
        </p:nvCxnSpPr>
        <p:spPr>
          <a:xfrm>
            <a:off x="1766025" y="1471656"/>
            <a:ext cx="1501" cy="36906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370868" y="1841797"/>
            <a:ext cx="49488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JDK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370868" y="2309208"/>
            <a:ext cx="49488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Cglib</a:t>
            </a:r>
          </a:p>
        </p:txBody>
      </p:sp>
      <p:cxnSp>
        <p:nvCxnSpPr>
          <p:cNvPr id="25" name="曲线连接符 24"/>
          <p:cNvCxnSpPr>
            <a:stCxn id="7" idx="3"/>
            <a:endCxn id="20" idx="1"/>
          </p:cNvCxnSpPr>
          <p:nvPr/>
        </p:nvCxnSpPr>
        <p:spPr>
          <a:xfrm flipV="1">
            <a:off x="2068446" y="1958117"/>
            <a:ext cx="302422" cy="234771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3"/>
            <a:endCxn id="23" idx="1"/>
          </p:cNvCxnSpPr>
          <p:nvPr/>
        </p:nvCxnSpPr>
        <p:spPr>
          <a:xfrm>
            <a:off x="2068446" y="2192888"/>
            <a:ext cx="302422" cy="232640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890872" y="1841797"/>
            <a:ext cx="128992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DeclaredConstructor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90873" y="2309208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enhancer.create(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…</a:t>
            </a:r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70296" y="1048746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10654" y="1517180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56529" y="2323010"/>
            <a:ext cx="1640193" cy="2388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chemeClr val="bg1"/>
                </a:solidFill>
                <a:latin typeface="Agency FB" panose="020B0503020202020204" pitchFamily="34" charset="0"/>
              </a:rPr>
              <a:t>AbstractAutowireCapableBeanFactory</a:t>
            </a:r>
          </a:p>
        </p:txBody>
      </p:sp>
    </p:spTree>
    <p:extLst>
      <p:ext uri="{BB962C8B-B14F-4D97-AF65-F5344CB8AC3E}">
        <p14:creationId xmlns:p14="http://schemas.microsoft.com/office/powerpoint/2010/main" val="275206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1644" y="538255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645" y="755315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63603" y="538255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3602" y="757194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1644" y="1378811"/>
            <a:ext cx="1586802" cy="704327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创建对象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3602" y="1406678"/>
            <a:ext cx="638573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CreateBean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1086487" y="773999"/>
            <a:ext cx="37711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</p:cNvCxnSpPr>
          <p:nvPr/>
        </p:nvCxnSpPr>
        <p:spPr>
          <a:xfrm>
            <a:off x="1766025" y="1009743"/>
            <a:ext cx="1501" cy="36906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370868" y="1379884"/>
            <a:ext cx="49488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JDK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70868" y="1847295"/>
            <a:ext cx="49488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Cglib</a:t>
            </a:r>
          </a:p>
        </p:txBody>
      </p:sp>
      <p:cxnSp>
        <p:nvCxnSpPr>
          <p:cNvPr id="12" name="曲线连接符 11"/>
          <p:cNvCxnSpPr>
            <a:stCxn id="6" idx="3"/>
            <a:endCxn id="10" idx="1"/>
          </p:cNvCxnSpPr>
          <p:nvPr/>
        </p:nvCxnSpPr>
        <p:spPr>
          <a:xfrm flipV="1">
            <a:off x="2068446" y="1496204"/>
            <a:ext cx="302422" cy="234771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3"/>
            <a:endCxn id="11" idx="1"/>
          </p:cNvCxnSpPr>
          <p:nvPr/>
        </p:nvCxnSpPr>
        <p:spPr>
          <a:xfrm>
            <a:off x="2068446" y="1730975"/>
            <a:ext cx="302422" cy="232640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890872" y="1379884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DeclaredConstructor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90873" y="1847295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enhancer.create(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…</a:t>
            </a:r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296" y="58683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10654" y="1055267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260" y="1847245"/>
            <a:ext cx="1640193" cy="2388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chemeClr val="bg1"/>
                </a:solidFill>
                <a:latin typeface="Agency FB" panose="020B0503020202020204" pitchFamily="34" charset="0"/>
              </a:rPr>
              <a:t>AbstractAutowireCapableBeanFactory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370868" y="2379913"/>
            <a:ext cx="494880" cy="762777"/>
          </a:xfrm>
          <a:prstGeom prst="roundRect">
            <a:avLst>
              <a:gd name="adj" fmla="val 65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属性填充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5" name="肘形连接符 24"/>
          <p:cNvCxnSpPr>
            <a:stCxn id="6" idx="2"/>
            <a:endCxn id="19" idx="1"/>
          </p:cNvCxnSpPr>
          <p:nvPr/>
        </p:nvCxnSpPr>
        <p:spPr>
          <a:xfrm rot="16200000" flipH="1">
            <a:off x="1483874" y="1874308"/>
            <a:ext cx="678164" cy="1095823"/>
          </a:xfrm>
          <a:prstGeom prst="bentConnector2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90871" y="2377310"/>
            <a:ext cx="1289919" cy="237304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基础属性</a:t>
            </a:r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lang="zh-CN" altLang="en-US" sz="80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String</a:t>
            </a:r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2890871" y="2641348"/>
            <a:ext cx="1289919" cy="501343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对象属性，引用类型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214763" y="2560989"/>
            <a:ext cx="1109031" cy="1973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rgbClr val="000000"/>
                </a:solidFill>
                <a:latin typeface="+mj-ea"/>
                <a:ea typeface="+mj-ea"/>
              </a:rPr>
              <a:t>PropertyValue</a:t>
            </a:r>
            <a:r>
              <a:rPr lang="en-US" altLang="zh-CN" sz="90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endParaRPr lang="zh-CN" altLang="en-US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90871" y="2967039"/>
            <a:ext cx="1289919" cy="175654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</a:rPr>
              <a:t>BeanReference</a:t>
            </a:r>
            <a:endParaRPr lang="en-US" altLang="zh-CN" sz="9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689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22809" y="819992"/>
            <a:ext cx="919114" cy="329011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资源加载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91" y="877153"/>
            <a:ext cx="214687" cy="214687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2471396" y="440801"/>
            <a:ext cx="757286" cy="271850"/>
          </a:xfrm>
          <a:prstGeom prst="roundRect">
            <a:avLst>
              <a:gd name="adj" fmla="val 8543"/>
            </a:avLst>
          </a:prstGeom>
          <a:noFill/>
          <a:ln w="317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ClassPath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471396" y="848573"/>
            <a:ext cx="757286" cy="271850"/>
          </a:xfrm>
          <a:prstGeom prst="roundRect">
            <a:avLst>
              <a:gd name="adj" fmla="val 8543"/>
            </a:avLst>
          </a:prstGeom>
          <a:noFill/>
          <a:ln w="317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File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471396" y="1256345"/>
            <a:ext cx="757286" cy="271850"/>
          </a:xfrm>
          <a:prstGeom prst="roundRect">
            <a:avLst>
              <a:gd name="adj" fmla="val 8543"/>
            </a:avLst>
          </a:prstGeom>
          <a:noFill/>
          <a:ln w="317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http</a:t>
            </a:r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文件</a:t>
            </a:r>
            <a:endParaRPr lang="en-US" altLang="zh-CN" sz="9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" name="直接箭头连接符 9"/>
          <p:cNvCxnSpPr>
            <a:stCxn id="2" idx="3"/>
            <a:endCxn id="7" idx="1"/>
          </p:cNvCxnSpPr>
          <p:nvPr/>
        </p:nvCxnSpPr>
        <p:spPr>
          <a:xfrm>
            <a:off x="1941923" y="984498"/>
            <a:ext cx="529473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2" idx="3"/>
            <a:endCxn id="6" idx="1"/>
          </p:cNvCxnSpPr>
          <p:nvPr/>
        </p:nvCxnSpPr>
        <p:spPr>
          <a:xfrm flipV="1">
            <a:off x="1941923" y="576726"/>
            <a:ext cx="529473" cy="407772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2" idx="3"/>
            <a:endCxn id="8" idx="1"/>
          </p:cNvCxnSpPr>
          <p:nvPr/>
        </p:nvCxnSpPr>
        <p:spPr>
          <a:xfrm>
            <a:off x="1941923" y="984498"/>
            <a:ext cx="529473" cy="407772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022808" y="1839658"/>
            <a:ext cx="2205874" cy="329011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Xml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操作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4" y="1894306"/>
            <a:ext cx="219714" cy="219714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1383778" y="1895492"/>
            <a:ext cx="407315" cy="218528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资源</a:t>
            </a:r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835676" y="1895492"/>
            <a:ext cx="407315" cy="218528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解析</a:t>
            </a:r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287574" y="1895492"/>
            <a:ext cx="407315" cy="218528"/>
          </a:xfrm>
          <a:prstGeom prst="roundRect">
            <a:avLst>
              <a:gd name="adj" fmla="val 128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注册</a:t>
            </a:r>
            <a:endParaRPr lang="en-US" altLang="zh-CN" sz="80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022808" y="2521005"/>
            <a:ext cx="2205874" cy="329011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Spring Bean 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容器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7" name="直接箭头连接符 26"/>
          <p:cNvCxnSpPr>
            <a:stCxn id="24" idx="2"/>
          </p:cNvCxnSpPr>
          <p:nvPr/>
        </p:nvCxnSpPr>
        <p:spPr>
          <a:xfrm flipH="1">
            <a:off x="2491231" y="2114020"/>
            <a:ext cx="1" cy="40698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704733" y="2521004"/>
            <a:ext cx="602729" cy="329011"/>
          </a:xfrm>
          <a:prstGeom prst="roundRect">
            <a:avLst>
              <a:gd name="adj" fmla="val 8543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GetBean</a:t>
            </a:r>
          </a:p>
        </p:txBody>
      </p:sp>
      <p:cxnSp>
        <p:nvCxnSpPr>
          <p:cNvPr id="32" name="直接箭头连接符 31"/>
          <p:cNvCxnSpPr>
            <a:stCxn id="30" idx="1"/>
            <a:endCxn id="25" idx="3"/>
          </p:cNvCxnSpPr>
          <p:nvPr/>
        </p:nvCxnSpPr>
        <p:spPr>
          <a:xfrm flipH="1">
            <a:off x="3228682" y="2685510"/>
            <a:ext cx="4760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78989" y="1145342"/>
            <a:ext cx="0" cy="69065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383778" y="1149003"/>
            <a:ext cx="0" cy="69065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027222" y="14208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调用</a:t>
            </a:r>
            <a:endParaRPr lang="zh-CN" altLang="en-US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523402" y="141509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rgbClr val="006666"/>
                </a:solidFill>
                <a:latin typeface="+mj-ea"/>
                <a:ea typeface="+mj-ea"/>
              </a:rPr>
              <a:t>返回</a:t>
            </a:r>
          </a:p>
        </p:txBody>
      </p:sp>
      <p:sp>
        <p:nvSpPr>
          <p:cNvPr id="46" name="左大括号 45"/>
          <p:cNvSpPr/>
          <p:nvPr/>
        </p:nvSpPr>
        <p:spPr>
          <a:xfrm>
            <a:off x="923924" y="819992"/>
            <a:ext cx="45719" cy="1348677"/>
          </a:xfrm>
          <a:prstGeom prst="lef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60810" y="1371245"/>
            <a:ext cx="705642" cy="331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6666"/>
                </a:solidFill>
              </a:rPr>
              <a:t>Spring.xml</a:t>
            </a:r>
          </a:p>
          <a:p>
            <a:pPr algn="ctr"/>
            <a:r>
              <a:rPr lang="zh-CN" altLang="en-US" sz="600">
                <a:solidFill>
                  <a:srgbClr val="006666"/>
                </a:solidFill>
                <a:latin typeface="+mj-ea"/>
                <a:ea typeface="+mj-ea"/>
              </a:rPr>
              <a:t>资源处理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448667" y="2235866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>
                <a:latin typeface="+mj-ea"/>
                <a:ea typeface="+mj-ea"/>
              </a:rPr>
              <a:t>Bean</a:t>
            </a:r>
            <a:r>
              <a:rPr lang="zh-CN" altLang="en-US" sz="600">
                <a:latin typeface="+mj-ea"/>
                <a:ea typeface="+mj-ea"/>
              </a:rPr>
              <a:t>对象</a:t>
            </a:r>
          </a:p>
        </p:txBody>
      </p:sp>
      <p:cxnSp>
        <p:nvCxnSpPr>
          <p:cNvPr id="50" name="直接箭头连接符 49"/>
          <p:cNvCxnSpPr>
            <a:stCxn id="51" idx="1"/>
            <a:endCxn id="8" idx="3"/>
          </p:cNvCxnSpPr>
          <p:nvPr/>
        </p:nvCxnSpPr>
        <p:spPr>
          <a:xfrm flipH="1" flipV="1">
            <a:off x="3228682" y="1392270"/>
            <a:ext cx="212719" cy="106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441401" y="1398998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>
                <a:latin typeface="+mj-ea"/>
                <a:ea typeface="+mj-ea"/>
              </a:rPr>
              <a:t>远程云文件</a:t>
            </a:r>
          </a:p>
        </p:txBody>
      </p:sp>
    </p:spTree>
    <p:extLst>
      <p:ext uri="{BB962C8B-B14F-4D97-AF65-F5344CB8AC3E}">
        <p14:creationId xmlns:p14="http://schemas.microsoft.com/office/powerpoint/2010/main" val="69011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rot="16200000">
            <a:off x="1481770" y="-304711"/>
            <a:ext cx="278091" cy="1877328"/>
          </a:xfrm>
          <a:prstGeom prst="round2SameRect">
            <a:avLst>
              <a:gd name="adj1" fmla="val 9887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4828" y="777712"/>
            <a:ext cx="334650" cy="1487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150" y="476485"/>
            <a:ext cx="1877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应用上下文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zh-CN" sz="600">
                <a:solidFill>
                  <a:srgbClr val="FFFFFF"/>
                </a:solidFill>
                <a:latin typeface="Bahnschrift SemiLight SemiConde" panose="020B0502040204020203" pitchFamily="34" charset="0"/>
              </a:rPr>
              <a:t>ClassPathXmlApplicationContet</a:t>
            </a:r>
            <a:endParaRPr lang="en-US" altLang="zh-CN" sz="900">
              <a:solidFill>
                <a:srgbClr val="FFFFFF"/>
              </a:solidFill>
              <a:latin typeface="Bahnschrift SemiLight SemiConde" panose="020B0502040204020203" pitchFamily="34" charset="0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292027" y="85618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XML 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文件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292027" y="1226715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03" y="1276457"/>
            <a:ext cx="198316" cy="198316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682153" y="856186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加载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79" y="890001"/>
            <a:ext cx="219714" cy="219714"/>
          </a:xfrm>
          <a:prstGeom prst="rect">
            <a:avLst/>
          </a:prstGeom>
        </p:spPr>
      </p:pic>
      <p:cxnSp>
        <p:nvCxnSpPr>
          <p:cNvPr id="25" name="直接箭头连接符 24"/>
          <p:cNvCxnSpPr>
            <a:stCxn id="17" idx="3"/>
            <a:endCxn id="8" idx="1"/>
          </p:cNvCxnSpPr>
          <p:nvPr/>
        </p:nvCxnSpPr>
        <p:spPr>
          <a:xfrm>
            <a:off x="1116318" y="1005086"/>
            <a:ext cx="175709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82152" y="1226715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修改</a:t>
            </a:r>
          </a:p>
        </p:txBody>
      </p:sp>
      <p:cxnSp>
        <p:nvCxnSpPr>
          <p:cNvPr id="30" name="直接箭头连接符 29"/>
          <p:cNvCxnSpPr>
            <a:stCxn id="28" idx="3"/>
            <a:endCxn id="15" idx="1"/>
          </p:cNvCxnSpPr>
          <p:nvPr/>
        </p:nvCxnSpPr>
        <p:spPr>
          <a:xfrm>
            <a:off x="1116317" y="1375615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1292027" y="1597243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扩展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682152" y="1597243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cxnSp>
        <p:nvCxnSpPr>
          <p:cNvPr id="34" name="直接箭头连接符 33"/>
          <p:cNvCxnSpPr>
            <a:stCxn id="33" idx="3"/>
            <a:endCxn id="31" idx="1"/>
          </p:cNvCxnSpPr>
          <p:nvPr/>
        </p:nvCxnSpPr>
        <p:spPr>
          <a:xfrm>
            <a:off x="1116317" y="1746143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54" y="1620936"/>
            <a:ext cx="250414" cy="250414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1292025" y="1967402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682150" y="1967402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箭头连接符 38"/>
          <p:cNvCxnSpPr>
            <a:stCxn id="38" idx="3"/>
            <a:endCxn id="37" idx="1"/>
          </p:cNvCxnSpPr>
          <p:nvPr/>
        </p:nvCxnSpPr>
        <p:spPr>
          <a:xfrm>
            <a:off x="1116315" y="2116302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78" y="2016300"/>
            <a:ext cx="200002" cy="200002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33775" y="200088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234946" y="1132481"/>
            <a:ext cx="331181" cy="9246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 容器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左大括号 42"/>
          <p:cNvSpPr/>
          <p:nvPr/>
        </p:nvSpPr>
        <p:spPr>
          <a:xfrm>
            <a:off x="588056" y="856186"/>
            <a:ext cx="45719" cy="1409016"/>
          </a:xfrm>
          <a:prstGeom prst="lef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0" y="1433916"/>
            <a:ext cx="73833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+mj-ea"/>
                <a:ea typeface="+mj-ea"/>
              </a:rPr>
              <a:t>refresh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6666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883078" y="1967402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+mj-ea"/>
                <a:ea typeface="+mj-ea"/>
              </a:rPr>
              <a:t>CreateBean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7" name="直接箭头连接符 46"/>
          <p:cNvCxnSpPr>
            <a:stCxn id="37" idx="3"/>
            <a:endCxn id="45" idx="1"/>
          </p:cNvCxnSpPr>
          <p:nvPr/>
        </p:nvCxnSpPr>
        <p:spPr>
          <a:xfrm>
            <a:off x="2166375" y="2116302"/>
            <a:ext cx="716703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883078" y="1455368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前置处理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2883078" y="2479436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后置处理</a:t>
            </a:r>
          </a:p>
        </p:txBody>
      </p:sp>
      <p:cxnSp>
        <p:nvCxnSpPr>
          <p:cNvPr id="51" name="直接箭头连接符 50"/>
          <p:cNvCxnSpPr>
            <a:stCxn id="45" idx="0"/>
            <a:endCxn id="48" idx="2"/>
          </p:cNvCxnSpPr>
          <p:nvPr/>
        </p:nvCxnSpPr>
        <p:spPr>
          <a:xfrm flipV="1">
            <a:off x="3296065" y="1753168"/>
            <a:ext cx="0" cy="2142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2"/>
            <a:endCxn id="49" idx="0"/>
          </p:cNvCxnSpPr>
          <p:nvPr/>
        </p:nvCxnSpPr>
        <p:spPr>
          <a:xfrm>
            <a:off x="3296065" y="2265202"/>
            <a:ext cx="0" cy="2142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大括号 62"/>
          <p:cNvSpPr/>
          <p:nvPr/>
        </p:nvSpPr>
        <p:spPr>
          <a:xfrm>
            <a:off x="3709052" y="1588098"/>
            <a:ext cx="105238" cy="1056405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3"/>
          <p:cNvSpPr>
            <a:spLocks noChangeArrowheads="1"/>
          </p:cNvSpPr>
          <p:nvPr/>
        </p:nvSpPr>
        <p:spPr bwMode="auto">
          <a:xfrm rot="5400000">
            <a:off x="3310396" y="1995581"/>
            <a:ext cx="1287837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BeanPostProcessor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2707371" y="861358"/>
            <a:ext cx="18288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List&lt;BeanPostProcessor&gt;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beanPostProcessors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ArrayList&lt;BeanPostProcessor&gt;();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2757340" y="1132481"/>
            <a:ext cx="17788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31" idx="3"/>
            <a:endCxn id="79" idx="1"/>
          </p:cNvCxnSpPr>
          <p:nvPr/>
        </p:nvCxnSpPr>
        <p:spPr>
          <a:xfrm flipV="1">
            <a:off x="2166377" y="999858"/>
            <a:ext cx="540994" cy="746285"/>
          </a:xfrm>
          <a:prstGeom prst="curvedConnector3">
            <a:avLst>
              <a:gd name="adj1" fmla="val 39545"/>
            </a:avLst>
          </a:prstGeom>
          <a:ln>
            <a:solidFill>
              <a:srgbClr val="00666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1"/>
          </p:cNvCxnSpPr>
          <p:nvPr/>
        </p:nvCxnSpPr>
        <p:spPr>
          <a:xfrm flipV="1">
            <a:off x="3954314" y="1132481"/>
            <a:ext cx="0" cy="34229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圆角矩形 88"/>
          <p:cNvSpPr/>
          <p:nvPr/>
        </p:nvSpPr>
        <p:spPr>
          <a:xfrm>
            <a:off x="682149" y="299763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加载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1292025" y="299763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sp>
        <p:nvSpPr>
          <p:cNvPr id="91" name="圆角矩形 90"/>
          <p:cNvSpPr/>
          <p:nvPr/>
        </p:nvSpPr>
        <p:spPr>
          <a:xfrm>
            <a:off x="1901901" y="2997638"/>
            <a:ext cx="434165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修改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2511777" y="299763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3121653" y="2997638"/>
            <a:ext cx="434165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扩展</a:t>
            </a:r>
          </a:p>
        </p:txBody>
      </p:sp>
      <p:cxnSp>
        <p:nvCxnSpPr>
          <p:cNvPr id="95" name="直接箭头连接符 94"/>
          <p:cNvCxnSpPr>
            <a:stCxn id="89" idx="3"/>
            <a:endCxn id="90" idx="1"/>
          </p:cNvCxnSpPr>
          <p:nvPr/>
        </p:nvCxnSpPr>
        <p:spPr>
          <a:xfrm>
            <a:off x="1116314" y="3146538"/>
            <a:ext cx="17571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0" idx="3"/>
            <a:endCxn id="91" idx="1"/>
          </p:cNvCxnSpPr>
          <p:nvPr/>
        </p:nvCxnSpPr>
        <p:spPr>
          <a:xfrm>
            <a:off x="1726190" y="3146538"/>
            <a:ext cx="17571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1" idx="3"/>
            <a:endCxn id="92" idx="1"/>
          </p:cNvCxnSpPr>
          <p:nvPr/>
        </p:nvCxnSpPr>
        <p:spPr>
          <a:xfrm>
            <a:off x="2336066" y="3146538"/>
            <a:ext cx="17571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2" idx="3"/>
            <a:endCxn id="93" idx="1"/>
          </p:cNvCxnSpPr>
          <p:nvPr/>
        </p:nvCxnSpPr>
        <p:spPr>
          <a:xfrm>
            <a:off x="2945942" y="3146538"/>
            <a:ext cx="17571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247984" y="3027114"/>
            <a:ext cx="550151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+mj-ea"/>
                <a:ea typeface="+mj-ea"/>
              </a:rPr>
              <a:t>过程：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815277" y="3316746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C00000"/>
                </a:solidFill>
                <a:latin typeface="+mj-ea"/>
                <a:ea typeface="+mj-ea"/>
              </a:rPr>
              <a:t>修改</a:t>
            </a:r>
            <a:r>
              <a:rPr lang="en-US" altLang="zh-CN" sz="800">
                <a:solidFill>
                  <a:srgbClr val="C00000"/>
                </a:solidFill>
                <a:latin typeface="+mj-ea"/>
                <a:ea typeface="+mj-ea"/>
              </a:rPr>
              <a:t>Bean</a:t>
            </a:r>
            <a:r>
              <a:rPr lang="zh-CN" altLang="en-US" sz="800">
                <a:solidFill>
                  <a:srgbClr val="C00000"/>
                </a:solidFill>
                <a:latin typeface="+mj-ea"/>
                <a:ea typeface="+mj-ea"/>
              </a:rPr>
              <a:t>的定义信息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3030498" y="3313853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C00000"/>
                </a:solidFill>
                <a:latin typeface="+mj-ea"/>
                <a:ea typeface="+mj-ea"/>
              </a:rPr>
              <a:t>扩展</a:t>
            </a:r>
            <a:r>
              <a:rPr lang="en-US" altLang="zh-CN" sz="800">
                <a:solidFill>
                  <a:srgbClr val="C00000"/>
                </a:solidFill>
                <a:latin typeface="+mj-ea"/>
                <a:ea typeface="+mj-ea"/>
              </a:rPr>
              <a:t>Bean</a:t>
            </a:r>
            <a:r>
              <a:rPr lang="zh-CN" altLang="en-US" sz="800">
                <a:solidFill>
                  <a:srgbClr val="C00000"/>
                </a:solidFill>
                <a:latin typeface="+mj-ea"/>
                <a:ea typeface="+mj-ea"/>
              </a:rPr>
              <a:t>的实例化信息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282804" y="2929233"/>
            <a:ext cx="3958282" cy="600063"/>
          </a:xfrm>
          <a:prstGeom prst="roundRect">
            <a:avLst>
              <a:gd name="adj" fmla="val 4099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463402" y="302711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114567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rot="16200000">
            <a:off x="1481770" y="-681780"/>
            <a:ext cx="278091" cy="1877328"/>
          </a:xfrm>
          <a:prstGeom prst="round2SameRect">
            <a:avLst>
              <a:gd name="adj1" fmla="val 9887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4828" y="400643"/>
            <a:ext cx="334650" cy="1487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150" y="99416"/>
            <a:ext cx="1877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应用上下文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zh-CN" sz="600">
                <a:solidFill>
                  <a:srgbClr val="FFFFFF"/>
                </a:solidFill>
                <a:latin typeface="Bahnschrift SemiLight SemiConde" panose="020B0502040204020203" pitchFamily="34" charset="0"/>
              </a:rPr>
              <a:t>ClassPathXmlApplicationContet</a:t>
            </a:r>
            <a:endParaRPr lang="en-US" altLang="zh-CN" sz="900">
              <a:solidFill>
                <a:srgbClr val="FFFFFF"/>
              </a:solidFill>
              <a:latin typeface="Bahnschrift SemiLight SemiConde" panose="020B0502040204020203" pitchFamily="34" charset="0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2027" y="479117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XML 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文件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92027" y="84964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03" y="899388"/>
            <a:ext cx="198316" cy="19831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82153" y="479117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加载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79" y="512932"/>
            <a:ext cx="219714" cy="219714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8" idx="3"/>
            <a:endCxn id="5" idx="1"/>
          </p:cNvCxnSpPr>
          <p:nvPr/>
        </p:nvCxnSpPr>
        <p:spPr>
          <a:xfrm>
            <a:off x="1116318" y="628017"/>
            <a:ext cx="175709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82152" y="849646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修改</a:t>
            </a:r>
          </a:p>
        </p:txBody>
      </p:sp>
      <p:cxnSp>
        <p:nvCxnSpPr>
          <p:cNvPr id="12" name="直接箭头连接符 11"/>
          <p:cNvCxnSpPr>
            <a:stCxn id="11" idx="3"/>
            <a:endCxn id="6" idx="1"/>
          </p:cNvCxnSpPr>
          <p:nvPr/>
        </p:nvCxnSpPr>
        <p:spPr>
          <a:xfrm>
            <a:off x="1116317" y="998546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292027" y="1220174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扩展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2152" y="1220174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cxnSp>
        <p:nvCxnSpPr>
          <p:cNvPr id="15" name="直接箭头连接符 14"/>
          <p:cNvCxnSpPr>
            <a:stCxn id="14" idx="3"/>
            <a:endCxn id="13" idx="1"/>
          </p:cNvCxnSpPr>
          <p:nvPr/>
        </p:nvCxnSpPr>
        <p:spPr>
          <a:xfrm>
            <a:off x="1116317" y="1369074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54" y="1243867"/>
            <a:ext cx="250414" cy="250414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292025" y="1590333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82150" y="1590333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9" name="直接箭头连接符 18"/>
          <p:cNvCxnSpPr>
            <a:stCxn id="18" idx="3"/>
            <a:endCxn id="17" idx="1"/>
          </p:cNvCxnSpPr>
          <p:nvPr/>
        </p:nvCxnSpPr>
        <p:spPr>
          <a:xfrm>
            <a:off x="1116315" y="1739233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78" y="1639231"/>
            <a:ext cx="200002" cy="20000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33775" y="16238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34946" y="755412"/>
            <a:ext cx="331181" cy="9246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 容器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88056" y="479117"/>
            <a:ext cx="45719" cy="1409016"/>
          </a:xfrm>
          <a:prstGeom prst="lef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0" y="1056847"/>
            <a:ext cx="73833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+mj-ea"/>
                <a:ea typeface="+mj-ea"/>
              </a:rPr>
              <a:t>refresh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6666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883078" y="1590333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+mj-ea"/>
                <a:ea typeface="+mj-ea"/>
              </a:rPr>
              <a:t>CreateBean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6" name="直接箭头连接符 25"/>
          <p:cNvCxnSpPr>
            <a:stCxn id="17" idx="3"/>
            <a:endCxn id="25" idx="1"/>
          </p:cNvCxnSpPr>
          <p:nvPr/>
        </p:nvCxnSpPr>
        <p:spPr>
          <a:xfrm>
            <a:off x="2166375" y="1739233"/>
            <a:ext cx="716703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883078" y="479117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700">
                <a:solidFill>
                  <a:schemeClr val="tx1"/>
                </a:solidFill>
                <a:latin typeface="+mj-ea"/>
                <a:ea typeface="+mj-ea"/>
              </a:rPr>
              <a:t>init-method</a:t>
            </a:r>
            <a:endParaRPr lang="zh-CN" altLang="zh-CN" sz="120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zh-CN" altLang="zh-CN" sz="700">
                <a:solidFill>
                  <a:schemeClr val="tx1"/>
                </a:solidFill>
                <a:latin typeface="+mj-ea"/>
                <a:ea typeface="+mj-ea"/>
              </a:rPr>
              <a:t>destroy-method</a:t>
            </a:r>
            <a:endParaRPr lang="en-US" altLang="zh-CN" sz="7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41" name="直接箭头连接符 40"/>
          <p:cNvCxnSpPr>
            <a:stCxn id="5" idx="3"/>
            <a:endCxn id="37" idx="1"/>
          </p:cNvCxnSpPr>
          <p:nvPr/>
        </p:nvCxnSpPr>
        <p:spPr>
          <a:xfrm>
            <a:off x="2166377" y="628017"/>
            <a:ext cx="716701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7" idx="3"/>
            <a:endCxn id="13" idx="3"/>
          </p:cNvCxnSpPr>
          <p:nvPr/>
        </p:nvCxnSpPr>
        <p:spPr>
          <a:xfrm flipH="1">
            <a:off x="2166377" y="628017"/>
            <a:ext cx="1542675" cy="741057"/>
          </a:xfrm>
          <a:prstGeom prst="curvedConnector3">
            <a:avLst>
              <a:gd name="adj1" fmla="val -11762"/>
            </a:avLst>
          </a:prstGeom>
          <a:ln>
            <a:solidFill>
              <a:srgbClr val="00666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2192787" y="2120221"/>
            <a:ext cx="415498" cy="340178"/>
            <a:chOff x="2192787" y="2502004"/>
            <a:chExt cx="415498" cy="340178"/>
          </a:xfrm>
        </p:grpSpPr>
        <p:sp>
          <p:nvSpPr>
            <p:cNvPr id="50" name="矩形 49"/>
            <p:cNvSpPr/>
            <p:nvPr/>
          </p:nvSpPr>
          <p:spPr>
            <a:xfrm>
              <a:off x="2224828" y="2502004"/>
              <a:ext cx="334650" cy="34017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92787" y="255667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900">
                  <a:solidFill>
                    <a:schemeClr val="bg1"/>
                  </a:solidFill>
                  <a:latin typeface="宋体" panose="02010600030101010101" pitchFamily="2" charset="-122"/>
                </a:rPr>
                <a:t>Hook</a:t>
              </a:r>
              <a:endParaRPr lang="zh-CN" altLang="en-US" sz="9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54" name="直接箭头连接符 53"/>
          <p:cNvCxnSpPr>
            <a:stCxn id="3" idx="2"/>
            <a:endCxn id="50" idx="0"/>
          </p:cNvCxnSpPr>
          <p:nvPr/>
        </p:nvCxnSpPr>
        <p:spPr>
          <a:xfrm>
            <a:off x="2392153" y="1888133"/>
            <a:ext cx="0" cy="23208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8"/>
          <p:cNvSpPr>
            <a:spLocks noChangeArrowheads="1"/>
          </p:cNvSpPr>
          <p:nvPr/>
        </p:nvSpPr>
        <p:spPr bwMode="auto">
          <a:xfrm rot="20864916">
            <a:off x="2807365" y="1205858"/>
            <a:ext cx="132627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定义到 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BeanDefinition</a:t>
            </a:r>
            <a:endParaRPr kumimoji="0" lang="zh-CN" altLang="zh-CN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991588" y="1590333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调用</a:t>
            </a:r>
            <a:endParaRPr lang="en-US" altLang="zh-CN" sz="90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初始化方法</a:t>
            </a:r>
          </a:p>
        </p:txBody>
      </p:sp>
      <p:cxnSp>
        <p:nvCxnSpPr>
          <p:cNvPr id="60" name="直接箭头连接符 59"/>
          <p:cNvCxnSpPr>
            <a:stCxn id="25" idx="3"/>
            <a:endCxn id="58" idx="1"/>
          </p:cNvCxnSpPr>
          <p:nvPr/>
        </p:nvCxnSpPr>
        <p:spPr>
          <a:xfrm>
            <a:off x="3709052" y="1739233"/>
            <a:ext cx="282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2883078" y="2141410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钩子</a:t>
            </a:r>
            <a:r>
              <a:rPr lang="en-US" altLang="zh-CN" sz="900">
                <a:solidFill>
                  <a:schemeClr val="tx1"/>
                </a:solidFill>
                <a:latin typeface="+mj-ea"/>
                <a:ea typeface="+mj-ea"/>
              </a:rPr>
              <a:t>·</a:t>
            </a:r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调用销毁方法</a:t>
            </a:r>
          </a:p>
        </p:txBody>
      </p:sp>
      <p:cxnSp>
        <p:nvCxnSpPr>
          <p:cNvPr id="63" name="直接箭头连接符 62"/>
          <p:cNvCxnSpPr>
            <a:stCxn id="51" idx="3"/>
            <a:endCxn id="61" idx="1"/>
          </p:cNvCxnSpPr>
          <p:nvPr/>
        </p:nvCxnSpPr>
        <p:spPr>
          <a:xfrm>
            <a:off x="2608285" y="2290310"/>
            <a:ext cx="27479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3920954" y="1417946"/>
            <a:ext cx="967242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invokeInitMethods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10"/>
          <p:cNvSpPr>
            <a:spLocks noChangeArrowheads="1"/>
          </p:cNvSpPr>
          <p:nvPr/>
        </p:nvSpPr>
        <p:spPr bwMode="auto">
          <a:xfrm>
            <a:off x="2115255" y="2560942"/>
            <a:ext cx="2967479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Runtime.</a:t>
            </a:r>
            <a:r>
              <a:rPr kumimoji="0" lang="zh-CN" altLang="zh-CN" sz="7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getRuntime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().addShutdownHook(</a:t>
            </a:r>
            <a:r>
              <a:rPr kumimoji="0" lang="zh-CN" altLang="zh-CN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</a:t>
            </a:r>
            <a:r>
              <a:rPr kumimoji="0" lang="zh-CN" altLang="zh-CN" sz="7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::close));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7" name="直接箭头连接符 66"/>
          <p:cNvCxnSpPr>
            <a:stCxn id="61" idx="2"/>
          </p:cNvCxnSpPr>
          <p:nvPr/>
        </p:nvCxnSpPr>
        <p:spPr>
          <a:xfrm>
            <a:off x="3296065" y="2439210"/>
            <a:ext cx="0" cy="17201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82149" y="299506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加载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1407142" y="299506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2132135" y="2995068"/>
            <a:ext cx="434165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修改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3231255" y="299506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3885913" y="2995068"/>
            <a:ext cx="434165" cy="297800"/>
          </a:xfrm>
          <a:prstGeom prst="roundRect">
            <a:avLst>
              <a:gd name="adj" fmla="val 897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扩展</a:t>
            </a:r>
          </a:p>
        </p:txBody>
      </p:sp>
      <p:cxnSp>
        <p:nvCxnSpPr>
          <p:cNvPr id="73" name="直接箭头连接符 72"/>
          <p:cNvCxnSpPr>
            <a:stCxn id="68" idx="3"/>
            <a:endCxn id="69" idx="1"/>
          </p:cNvCxnSpPr>
          <p:nvPr/>
        </p:nvCxnSpPr>
        <p:spPr>
          <a:xfrm>
            <a:off x="1116314" y="3143968"/>
            <a:ext cx="2908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9" idx="3"/>
            <a:endCxn id="70" idx="1"/>
          </p:cNvCxnSpPr>
          <p:nvPr/>
        </p:nvCxnSpPr>
        <p:spPr>
          <a:xfrm>
            <a:off x="1841307" y="3143968"/>
            <a:ext cx="29082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0" idx="3"/>
            <a:endCxn id="71" idx="1"/>
          </p:cNvCxnSpPr>
          <p:nvPr/>
        </p:nvCxnSpPr>
        <p:spPr>
          <a:xfrm>
            <a:off x="2566300" y="3143968"/>
            <a:ext cx="66495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1" idx="3"/>
            <a:endCxn id="72" idx="1"/>
          </p:cNvCxnSpPr>
          <p:nvPr/>
        </p:nvCxnSpPr>
        <p:spPr>
          <a:xfrm>
            <a:off x="3665420" y="3143968"/>
            <a:ext cx="220493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169861" y="3027114"/>
            <a:ext cx="550151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+mj-ea"/>
                <a:ea typeface="+mj-ea"/>
              </a:rPr>
              <a:t>过程：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1795219" y="3314295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C00000"/>
                </a:solidFill>
                <a:latin typeface="+mj-ea"/>
                <a:ea typeface="+mj-ea"/>
              </a:rPr>
              <a:t>修改</a:t>
            </a:r>
            <a:r>
              <a:rPr lang="en-US" altLang="zh-CN" sz="800">
                <a:solidFill>
                  <a:srgbClr val="C00000"/>
                </a:solidFill>
                <a:latin typeface="+mj-ea"/>
                <a:ea typeface="+mj-ea"/>
              </a:rPr>
              <a:t>Bean</a:t>
            </a:r>
            <a:r>
              <a:rPr lang="zh-CN" altLang="en-US" sz="800">
                <a:solidFill>
                  <a:srgbClr val="C00000"/>
                </a:solidFill>
                <a:latin typeface="+mj-ea"/>
                <a:ea typeface="+mj-ea"/>
              </a:rPr>
              <a:t>的定义信息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497701" y="3304434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C00000"/>
                </a:solidFill>
                <a:latin typeface="+mj-ea"/>
                <a:ea typeface="+mj-ea"/>
              </a:rPr>
              <a:t>扩展</a:t>
            </a:r>
            <a:r>
              <a:rPr lang="en-US" altLang="zh-CN" sz="800">
                <a:solidFill>
                  <a:srgbClr val="C00000"/>
                </a:solidFill>
                <a:latin typeface="+mj-ea"/>
                <a:ea typeface="+mj-ea"/>
              </a:rPr>
              <a:t>Bean</a:t>
            </a:r>
            <a:r>
              <a:rPr lang="zh-CN" altLang="en-US" sz="800">
                <a:solidFill>
                  <a:srgbClr val="C00000"/>
                </a:solidFill>
                <a:latin typeface="+mj-ea"/>
                <a:ea typeface="+mj-ea"/>
              </a:rPr>
              <a:t>的实例化信息</a:t>
            </a:r>
          </a:p>
        </p:txBody>
      </p:sp>
      <p:sp>
        <p:nvSpPr>
          <p:cNvPr id="80" name="圆角矩形 79"/>
          <p:cNvSpPr/>
          <p:nvPr/>
        </p:nvSpPr>
        <p:spPr>
          <a:xfrm>
            <a:off x="113123" y="2929233"/>
            <a:ext cx="4826522" cy="600063"/>
          </a:xfrm>
          <a:prstGeom prst="roundRect">
            <a:avLst>
              <a:gd name="adj" fmla="val 4099"/>
            </a:avLst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192846" y="303089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4451756" y="2995068"/>
            <a:ext cx="434165" cy="297800"/>
          </a:xfrm>
          <a:prstGeom prst="roundRect">
            <a:avLst>
              <a:gd name="adj" fmla="val 897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销毁</a:t>
            </a:r>
          </a:p>
        </p:txBody>
      </p:sp>
      <p:cxnSp>
        <p:nvCxnSpPr>
          <p:cNvPr id="84" name="直接箭头连接符 83"/>
          <p:cNvCxnSpPr>
            <a:stCxn id="72" idx="3"/>
            <a:endCxn id="82" idx="1"/>
          </p:cNvCxnSpPr>
          <p:nvPr/>
        </p:nvCxnSpPr>
        <p:spPr>
          <a:xfrm>
            <a:off x="4320078" y="3143968"/>
            <a:ext cx="131678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71" idx="0"/>
            <a:endCxn id="58" idx="2"/>
          </p:cNvCxnSpPr>
          <p:nvPr/>
        </p:nvCxnSpPr>
        <p:spPr>
          <a:xfrm rot="5400000" flipH="1" flipV="1">
            <a:off x="3372989" y="1963483"/>
            <a:ext cx="1106935" cy="956237"/>
          </a:xfrm>
          <a:prstGeom prst="curvedConnector3">
            <a:avLst>
              <a:gd name="adj1" fmla="val 3850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82" idx="3"/>
          </p:cNvCxnSpPr>
          <p:nvPr/>
        </p:nvCxnSpPr>
        <p:spPr>
          <a:xfrm flipH="1" flipV="1">
            <a:off x="4817562" y="2691318"/>
            <a:ext cx="68359" cy="452650"/>
          </a:xfrm>
          <a:prstGeom prst="curvedConnector4">
            <a:avLst>
              <a:gd name="adj1" fmla="val -168929"/>
              <a:gd name="adj2" fmla="val 66448"/>
            </a:avLst>
          </a:prstGeom>
          <a:ln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1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 rot="16200000">
            <a:off x="1481770" y="-681780"/>
            <a:ext cx="278091" cy="1877328"/>
          </a:xfrm>
          <a:prstGeom prst="round2SameRect">
            <a:avLst>
              <a:gd name="adj1" fmla="val 9887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24828" y="400643"/>
            <a:ext cx="334650" cy="14874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2150" y="99416"/>
            <a:ext cx="1877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应用上下文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zh-CN" sz="600">
                <a:solidFill>
                  <a:srgbClr val="FFFFFF"/>
                </a:solidFill>
                <a:latin typeface="Bahnschrift SemiLight SemiConde" panose="020B0502040204020203" pitchFamily="34" charset="0"/>
              </a:rPr>
              <a:t>ClassPathXmlApplicationContet</a:t>
            </a:r>
            <a:endParaRPr lang="en-US" altLang="zh-CN" sz="900">
              <a:solidFill>
                <a:srgbClr val="FFFFFF"/>
              </a:solidFill>
              <a:latin typeface="Bahnschrift SemiLight SemiConde" panose="020B0502040204020203" pitchFamily="34" charset="0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2027" y="479117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XML 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文件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92027" y="849646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603" y="899388"/>
            <a:ext cx="198316" cy="198316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82153" y="479117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加载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779" y="512932"/>
            <a:ext cx="219714" cy="219714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8" idx="3"/>
            <a:endCxn id="5" idx="1"/>
          </p:cNvCxnSpPr>
          <p:nvPr/>
        </p:nvCxnSpPr>
        <p:spPr>
          <a:xfrm>
            <a:off x="1116318" y="628017"/>
            <a:ext cx="175709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82152" y="849646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修改</a:t>
            </a:r>
          </a:p>
        </p:txBody>
      </p:sp>
      <p:cxnSp>
        <p:nvCxnSpPr>
          <p:cNvPr id="12" name="直接箭头连接符 11"/>
          <p:cNvCxnSpPr>
            <a:stCxn id="11" idx="3"/>
            <a:endCxn id="6" idx="1"/>
          </p:cNvCxnSpPr>
          <p:nvPr/>
        </p:nvCxnSpPr>
        <p:spPr>
          <a:xfrm>
            <a:off x="1116317" y="998546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292027" y="1220174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扩展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2152" y="1220174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cxnSp>
        <p:nvCxnSpPr>
          <p:cNvPr id="15" name="直接箭头连接符 14"/>
          <p:cNvCxnSpPr>
            <a:stCxn id="14" idx="3"/>
            <a:endCxn id="13" idx="1"/>
          </p:cNvCxnSpPr>
          <p:nvPr/>
        </p:nvCxnSpPr>
        <p:spPr>
          <a:xfrm>
            <a:off x="1116317" y="1369074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54" y="1243867"/>
            <a:ext cx="250414" cy="250414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292025" y="1590333"/>
            <a:ext cx="874350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Bean</a:t>
            </a:r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对象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82150" y="1590333"/>
            <a:ext cx="434165" cy="297800"/>
          </a:xfrm>
          <a:prstGeom prst="roundRect">
            <a:avLst>
              <a:gd name="adj" fmla="val 8975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6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9" name="直接箭头连接符 18"/>
          <p:cNvCxnSpPr>
            <a:stCxn id="18" idx="3"/>
            <a:endCxn id="17" idx="1"/>
          </p:cNvCxnSpPr>
          <p:nvPr/>
        </p:nvCxnSpPr>
        <p:spPr>
          <a:xfrm>
            <a:off x="1116315" y="1739233"/>
            <a:ext cx="17571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78" y="1639231"/>
            <a:ext cx="200002" cy="200002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33775" y="162381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34946" y="755412"/>
            <a:ext cx="331181" cy="9246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+mj-ea"/>
                <a:ea typeface="+mj-ea"/>
              </a:rPr>
              <a:t>Spring 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 容器</a:t>
            </a:r>
            <a:endParaRPr lang="en-US" altLang="zh-CN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588056" y="479117"/>
            <a:ext cx="45719" cy="1409016"/>
          </a:xfrm>
          <a:prstGeom prst="lef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972992" y="512932"/>
            <a:ext cx="1828800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List&lt;BeanPostProcessor&gt;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beanPostProcessors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ArrayList&lt;BeanPostProcessor&gt;();</a:t>
            </a:r>
            <a:endParaRPr kumimoji="0" lang="zh-CN" altLang="zh-CN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022961" y="784055"/>
            <a:ext cx="177883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3" idx="3"/>
            <a:endCxn id="24" idx="1"/>
          </p:cNvCxnSpPr>
          <p:nvPr/>
        </p:nvCxnSpPr>
        <p:spPr>
          <a:xfrm flipV="1">
            <a:off x="2166377" y="651432"/>
            <a:ext cx="806615" cy="717642"/>
          </a:xfrm>
          <a:prstGeom prst="curvedConnector3">
            <a:avLst>
              <a:gd name="adj1" fmla="val 50000"/>
            </a:avLst>
          </a:prstGeom>
          <a:ln>
            <a:solidFill>
              <a:srgbClr val="00666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6" idx="0"/>
          </p:cNvCxnSpPr>
          <p:nvPr/>
        </p:nvCxnSpPr>
        <p:spPr>
          <a:xfrm flipV="1">
            <a:off x="4404575" y="784055"/>
            <a:ext cx="0" cy="80627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883078" y="1590332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+mj-ea"/>
                <a:ea typeface="+mj-ea"/>
              </a:rPr>
              <a:t>CreateBean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3" name="直接箭头连接符 32"/>
          <p:cNvCxnSpPr>
            <a:stCxn id="17" idx="3"/>
            <a:endCxn id="32" idx="1"/>
          </p:cNvCxnSpPr>
          <p:nvPr/>
        </p:nvCxnSpPr>
        <p:spPr>
          <a:xfrm flipV="1">
            <a:off x="2166375" y="1739232"/>
            <a:ext cx="716703" cy="1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3991588" y="1590333"/>
            <a:ext cx="825974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调用</a:t>
            </a:r>
            <a:endParaRPr lang="en-US" altLang="zh-CN" sz="90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tx1"/>
                </a:solidFill>
                <a:latin typeface="+mj-ea"/>
                <a:ea typeface="+mj-ea"/>
              </a:rPr>
              <a:t>初始化方法</a:t>
            </a:r>
          </a:p>
        </p:txBody>
      </p:sp>
      <p:cxnSp>
        <p:nvCxnSpPr>
          <p:cNvPr id="37" name="直接箭头连接符 36"/>
          <p:cNvCxnSpPr>
            <a:stCxn id="32" idx="3"/>
            <a:endCxn id="36" idx="1"/>
          </p:cNvCxnSpPr>
          <p:nvPr/>
        </p:nvCxnSpPr>
        <p:spPr>
          <a:xfrm>
            <a:off x="3709052" y="1739232"/>
            <a:ext cx="2825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3920954" y="1415856"/>
            <a:ext cx="967242" cy="200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7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invokeInitMethods</a:t>
            </a:r>
            <a:endParaRPr kumimoji="0" lang="zh-CN" altLang="zh-CN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061840" y="2428587"/>
            <a:ext cx="1197669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rgbClr val="000000"/>
                </a:solidFill>
                <a:latin typeface="宋体" panose="02010600030101010101" pitchFamily="2" charset="-122"/>
              </a:rPr>
              <a:t>BeanFactoryAware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375772" y="2428587"/>
            <a:ext cx="1366177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rgbClr val="000000"/>
                </a:solidFill>
                <a:latin typeface="宋体" panose="02010600030101010101" pitchFamily="2" charset="-122"/>
              </a:rPr>
              <a:t>BeanClassLoaderAware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858212" y="2428587"/>
            <a:ext cx="959350" cy="297800"/>
          </a:xfrm>
          <a:prstGeom prst="roundRect">
            <a:avLst>
              <a:gd name="adj" fmla="val 8975"/>
            </a:avLst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rgbClr val="000000"/>
                </a:solidFill>
                <a:latin typeface="宋体" panose="02010600030101010101" pitchFamily="2" charset="-122"/>
              </a:rPr>
              <a:t>BeanNameAware</a:t>
            </a:r>
            <a:endParaRPr lang="zh-CN" altLang="en-US" sz="9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 rot="21125931">
            <a:off x="2953762" y="2007534"/>
            <a:ext cx="1350478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invokeAwareMethods</a:t>
            </a:r>
            <a:endParaRPr kumimoji="0" lang="zh-CN" altLang="zh-CN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102155" y="1198858"/>
            <a:ext cx="2278927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postProcessBeforeInitialization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右大括号 57"/>
          <p:cNvSpPr/>
          <p:nvPr/>
        </p:nvSpPr>
        <p:spPr>
          <a:xfrm rot="16200000">
            <a:off x="2869914" y="486127"/>
            <a:ext cx="139575" cy="375572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曲线连接符 59"/>
          <p:cNvCxnSpPr>
            <a:stCxn id="36" idx="2"/>
            <a:endCxn id="58" idx="1"/>
          </p:cNvCxnSpPr>
          <p:nvPr/>
        </p:nvCxnSpPr>
        <p:spPr>
          <a:xfrm rot="5400000">
            <a:off x="3469105" y="1358731"/>
            <a:ext cx="406068" cy="1464873"/>
          </a:xfrm>
          <a:prstGeom prst="curvedConnector3">
            <a:avLst>
              <a:gd name="adj1" fmla="val 2306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2927033" y="761300"/>
            <a:ext cx="1901228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effectLst/>
                <a:latin typeface="+mj-ea"/>
                <a:ea typeface="+mj-ea"/>
              </a:rPr>
              <a:t>ApplicationContextAware</a:t>
            </a:r>
            <a:endParaRPr kumimoji="0" lang="zh-CN" altLang="zh-CN" sz="1400" b="0" i="0" u="none" strike="noStrike" cap="none" normalizeH="0" baseline="0">
              <a:ln>
                <a:noFill/>
              </a:ln>
              <a:effectLst/>
              <a:latin typeface="+mj-ea"/>
              <a:ea typeface="+mj-ea"/>
            </a:endParaRPr>
          </a:p>
        </p:txBody>
      </p:sp>
      <p:sp>
        <p:nvSpPr>
          <p:cNvPr id="63" name="文本框 62"/>
          <p:cNvSpPr txBox="1"/>
          <p:nvPr/>
        </p:nvSpPr>
        <p:spPr>
          <a:xfrm rot="18892593">
            <a:off x="2514648" y="762271"/>
            <a:ext cx="370614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64" name="Rectangle 1"/>
          <p:cNvSpPr>
            <a:spLocks noChangeArrowheads="1"/>
          </p:cNvSpPr>
          <p:nvPr/>
        </p:nvSpPr>
        <p:spPr bwMode="auto">
          <a:xfrm>
            <a:off x="4814" y="1048341"/>
            <a:ext cx="738331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6666"/>
                </a:solidFill>
                <a:effectLst/>
                <a:latin typeface="+mj-ea"/>
                <a:ea typeface="+mj-ea"/>
              </a:rPr>
              <a:t>refresh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6666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6364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59959</TotalTime>
  <Words>724</Words>
  <Application>Microsoft Macintosh PowerPoint</Application>
  <PresentationFormat>自定义</PresentationFormat>
  <Paragraphs>393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方正舒体</vt:lpstr>
      <vt:lpstr>黑体</vt:lpstr>
      <vt:lpstr>宋体</vt:lpstr>
      <vt:lpstr>Bahnschrift SemiLight SemiConde</vt:lpstr>
      <vt:lpstr>Agency FB</vt:lpstr>
      <vt:lpstr>Arial</vt:lpstr>
      <vt:lpstr>Calibri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2908</cp:revision>
  <dcterms:created xsi:type="dcterms:W3CDTF">2019-12-17T12:03:56Z</dcterms:created>
  <dcterms:modified xsi:type="dcterms:W3CDTF">2021-08-10T10:19:33Z</dcterms:modified>
</cp:coreProperties>
</file>