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81" r:id="rId3"/>
    <p:sldId id="284" r:id="rId4"/>
    <p:sldId id="283" r:id="rId5"/>
    <p:sldId id="288" r:id="rId6"/>
    <p:sldId id="261" r:id="rId7"/>
    <p:sldId id="262" r:id="rId8"/>
    <p:sldId id="259" r:id="rId9"/>
    <p:sldId id="282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2374A-A0A9-4850-AEA9-6B11F17E75CF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E10D5-E550-420B-B276-DDFFF359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44E36-AB24-4160-B347-2240D896D0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44E36-AB24-4160-B347-2240D896D0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2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grayscale image</a:t>
            </a:r>
          </a:p>
          <a:p>
            <a:r>
              <a:rPr lang="en-US" dirty="0"/>
              <a:t>See it as numbers</a:t>
            </a:r>
          </a:p>
          <a:p>
            <a:r>
              <a:rPr lang="en-US" dirty="0"/>
              <a:t>Introduce the filter</a:t>
            </a:r>
          </a:p>
          <a:p>
            <a:r>
              <a:rPr lang="en-US" dirty="0"/>
              <a:t>Example application of the filter on one position</a:t>
            </a:r>
          </a:p>
          <a:p>
            <a:r>
              <a:rPr lang="en-US" dirty="0"/>
              <a:t>Interpretation as dot product, hence, similarity of local features with filter</a:t>
            </a:r>
          </a:p>
          <a:p>
            <a:r>
              <a:rPr lang="en-US" dirty="0"/>
              <a:t>Resulting matrix</a:t>
            </a:r>
          </a:p>
          <a:p>
            <a:r>
              <a:rPr lang="en-US" dirty="0"/>
              <a:t>Possible reinterpretation as image</a:t>
            </a:r>
          </a:p>
          <a:p>
            <a:r>
              <a:rPr lang="en-US" dirty="0"/>
              <a:t>Convolution animation, with padding</a:t>
            </a:r>
          </a:p>
          <a:p>
            <a:r>
              <a:rPr lang="en-US" dirty="0"/>
              <a:t>Convolution is the workhorse of deep learning, repetition is key.</a:t>
            </a:r>
          </a:p>
          <a:p>
            <a:r>
              <a:rPr lang="en-US" dirty="0"/>
              <a:t>Segway: Image detection first, then object detection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465DF-533C-4E48-B200-893C4D0C97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0862-DCAD-4FEB-9337-D0FF9CED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A5983-6F42-4432-847F-E5D0E5BEC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A6F2-9B52-479B-97F6-A8564FA1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05020-216E-4787-82C6-F0E71074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79B5-1767-4374-850D-5DE84474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22C5-3410-46CC-A7E7-2F28A8A4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BC92-CEE1-43E1-84D1-28DE0FD1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3A0C-8893-4300-8F7F-0074B8E7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EE220-CD90-4F13-86B4-F29156AC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38E1-F7E0-45A3-BE8D-E3C6B14F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9B576-6681-475A-B56E-ACB49D540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2EC27-3A88-48C0-83DD-EF420FA4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B14D-BAC6-4E7B-A789-70BB9862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C259-840F-4E52-8449-448C0F5E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DE90-F2D3-46BD-8087-17128933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2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24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3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7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99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6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7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4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21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622E-2EB3-4A3D-9524-BE1D65B9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AE3E-2AA1-44C5-803A-C0E059BF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54B8-9683-441A-AC80-5A7E4331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1763-2548-4B9F-AD13-40F96000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82F15-ECC7-48A9-A8EC-5BC309FA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9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6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3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216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49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065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5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3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5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E334-1CB9-4AF3-A542-97DF0C0F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809F-FAC1-4333-8B3A-F92A93699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A6FE-42CE-457C-9590-84EFB41A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8343-3534-49F4-949F-19FE37FD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F951D-DEB2-44A6-A636-9C7B2863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8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83F6-3E82-4BD6-95E2-9EF7DEB6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CA1D-E2DE-42B9-9B40-85DE1027D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33A67-A3DE-4849-ACA3-BDCBA428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D8E28-B1B2-4785-84A4-C9CC71F1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A9B7D-D537-433F-BA58-043C8368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E196-836C-498C-BBFD-00EDFA4B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0171-D14D-48E5-BB0D-9732BA16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FEE9E-BB52-4707-A0E4-D9E6063D4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3806C-C33F-498D-A4B5-36377BF4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3207F-DBF6-4EA9-9281-B117DF52C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7883B-6E2C-426C-82BF-EBD587C06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E448E-9BFD-4C85-AD41-4F72FFF4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C2E61-0DCF-4AF6-B586-BCA43CDC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E37D3-FCA2-4732-8E21-F5AD9DB6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F5BB-A32C-47DD-9BC0-95F64FEE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F114A-2EC4-4883-8FB0-6AC4A229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7CA7B-C576-4341-96EC-3AD001DA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47DFD-09C6-4185-BC4F-21679A37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8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06974-67F9-4C40-BA82-69C4BB5A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2ABB1-AF55-425C-8CD9-AA80A1C3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2A69A-436C-4293-9370-B9E1E7A2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3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6077-33FB-43CC-BECA-A4BA44CE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6AD9-A792-4279-8EA8-98622EA4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676A3-8EDD-4DC3-B190-FDBDD5519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970A2-29CE-41AC-8EE9-0F1EA65A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DDAB2-797E-49C2-82D5-9159EF06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5E7A1-6357-48A8-836B-F7ED5EF3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DAE4-5FC3-455D-9217-93F63909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67258-68C6-42E1-8672-111EF9017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45B81-BF36-4B8B-8896-94B0C606F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9008-573D-4814-AD9A-8C26946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8D0A-8B67-4107-8450-72BC54D4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2EDC-644D-42C3-8B7F-3AA965C1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C92F3-F3CB-4E78-B0C6-3B89F402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DC389-B436-4CC6-AA5F-F9BFFB5D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29E2-00A8-4CF9-8F67-2279B35DB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14F3-E674-46AD-987F-F6D4D7E645AB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AB96-205C-4906-BF72-7981B472A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D0E5-57D9-48E3-AA51-0FF55747C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46FA-D0AC-4F2A-B2AE-76E4ADAB5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4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B932-9C1A-47F7-8169-22726088E223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7344DD-318C-497E-9747-959F512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gil81188/CNN-Workshop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83D7827A-EB7A-4FC2-92BC-52CA6E33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35" y="2482570"/>
            <a:ext cx="5294716" cy="18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137" y="578263"/>
            <a:ext cx="2725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9052F0-4DE4-443B-90F1-BC5991C29696}"/>
              </a:ext>
            </a:extLst>
          </p:cNvPr>
          <p:cNvSpPr/>
          <p:nvPr/>
        </p:nvSpPr>
        <p:spPr>
          <a:xfrm>
            <a:off x="4444337" y="3311386"/>
            <a:ext cx="1091954" cy="51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474E1-D4FC-4996-AD2F-91D17B92DC8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536291" y="3568830"/>
            <a:ext cx="1119420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A155298-F4D8-4C58-A059-C9017272C56F}"/>
              </a:ext>
            </a:extLst>
          </p:cNvPr>
          <p:cNvSpPr/>
          <p:nvPr/>
        </p:nvSpPr>
        <p:spPr>
          <a:xfrm>
            <a:off x="2699431" y="3311386"/>
            <a:ext cx="527511" cy="51488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8E62D5F1-F6F3-49E4-BEA8-00B2F01CC07B}"/>
              </a:ext>
            </a:extLst>
          </p:cNvPr>
          <p:cNvSpPr/>
          <p:nvPr/>
        </p:nvSpPr>
        <p:spPr>
          <a:xfrm>
            <a:off x="6808146" y="3315557"/>
            <a:ext cx="540616" cy="514872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500845C-285E-4089-8CC5-EFBBFB9B81D8}"/>
              </a:ext>
            </a:extLst>
          </p:cNvPr>
          <p:cNvCxnSpPr>
            <a:cxnSpLocks/>
            <a:stCxn id="24" idx="5"/>
            <a:endCxn id="2" idx="1"/>
          </p:cNvCxnSpPr>
          <p:nvPr/>
        </p:nvCxnSpPr>
        <p:spPr>
          <a:xfrm>
            <a:off x="3095064" y="3568831"/>
            <a:ext cx="1349273" cy="7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6C9F6A7-D58D-46CC-A3ED-A6E31CCDD354}"/>
              </a:ext>
            </a:extLst>
          </p:cNvPr>
          <p:cNvSpPr txBox="1"/>
          <p:nvPr/>
        </p:nvSpPr>
        <p:spPr>
          <a:xfrm>
            <a:off x="2478822" y="383042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A4473-4E35-42DD-AD03-86F93A99191F}"/>
              </a:ext>
            </a:extLst>
          </p:cNvPr>
          <p:cNvSpPr txBox="1"/>
          <p:nvPr/>
        </p:nvSpPr>
        <p:spPr>
          <a:xfrm>
            <a:off x="6456328" y="378336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96916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B3FFE-F68B-4D98-8F70-BF384BC075BD}"/>
              </a:ext>
            </a:extLst>
          </p:cNvPr>
          <p:cNvSpPr/>
          <p:nvPr/>
        </p:nvSpPr>
        <p:spPr>
          <a:xfrm>
            <a:off x="2751553" y="3906380"/>
            <a:ext cx="5088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https://github.com/virgil81188/CNN-Workshop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3877A-F011-4F87-8444-DB61597EB381}"/>
              </a:ext>
            </a:extLst>
          </p:cNvPr>
          <p:cNvSpPr txBox="1"/>
          <p:nvPr/>
        </p:nvSpPr>
        <p:spPr>
          <a:xfrm>
            <a:off x="3933017" y="2243734"/>
            <a:ext cx="2725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416038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83D7827A-EB7A-4FC2-92BC-52CA6E33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97" y="5838329"/>
            <a:ext cx="2040023" cy="729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AEB533-8A19-4686-B9B9-B9D1970BFFB5}"/>
              </a:ext>
            </a:extLst>
          </p:cNvPr>
          <p:cNvSpPr txBox="1"/>
          <p:nvPr/>
        </p:nvSpPr>
        <p:spPr>
          <a:xfrm>
            <a:off x="1660335" y="2328503"/>
            <a:ext cx="7607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classification</a:t>
            </a:r>
          </a:p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fully convolutional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98496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69716-64F6-4CD5-B551-9085AC6F5501}"/>
              </a:ext>
            </a:extLst>
          </p:cNvPr>
          <p:cNvSpPr txBox="1"/>
          <p:nvPr/>
        </p:nvSpPr>
        <p:spPr>
          <a:xfrm>
            <a:off x="586137" y="578263"/>
            <a:ext cx="6951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vs. Classical Programming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429D08-5803-4B05-A907-099B270EF0B3}"/>
              </a:ext>
            </a:extLst>
          </p:cNvPr>
          <p:cNvSpPr/>
          <p:nvPr/>
        </p:nvSpPr>
        <p:spPr>
          <a:xfrm>
            <a:off x="4367813" y="1863239"/>
            <a:ext cx="603783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BB7F9E-ECB3-4B00-BC97-8717ACCEEA3F}"/>
              </a:ext>
            </a:extLst>
          </p:cNvPr>
          <p:cNvCxnSpPr/>
          <p:nvPr/>
        </p:nvCxnSpPr>
        <p:spPr>
          <a:xfrm>
            <a:off x="3045041" y="2111814"/>
            <a:ext cx="132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5E7262-7703-4E93-AD03-B5B357BF4736}"/>
              </a:ext>
            </a:extLst>
          </p:cNvPr>
          <p:cNvCxnSpPr/>
          <p:nvPr/>
        </p:nvCxnSpPr>
        <p:spPr>
          <a:xfrm>
            <a:off x="3045041" y="2619321"/>
            <a:ext cx="132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F308D-219E-49F5-94BD-445F1A180D4D}"/>
              </a:ext>
            </a:extLst>
          </p:cNvPr>
          <p:cNvCxnSpPr>
            <a:cxnSpLocks/>
          </p:cNvCxnSpPr>
          <p:nvPr/>
        </p:nvCxnSpPr>
        <p:spPr>
          <a:xfrm>
            <a:off x="4956643" y="2372040"/>
            <a:ext cx="479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BA7066-EEEB-4866-AF08-FFDCBAA25681}"/>
              </a:ext>
            </a:extLst>
          </p:cNvPr>
          <p:cNvSpPr txBox="1"/>
          <p:nvPr/>
        </p:nvSpPr>
        <p:spPr>
          <a:xfrm>
            <a:off x="3124940" y="180109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F12C1-9264-4C4E-AE10-50B857D3D6B6}"/>
              </a:ext>
            </a:extLst>
          </p:cNvPr>
          <p:cNvSpPr txBox="1"/>
          <p:nvPr/>
        </p:nvSpPr>
        <p:spPr>
          <a:xfrm>
            <a:off x="3124940" y="229648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02374-3CCA-4E0D-B3DA-9F64D3955B58}"/>
              </a:ext>
            </a:extLst>
          </p:cNvPr>
          <p:cNvSpPr txBox="1"/>
          <p:nvPr/>
        </p:nvSpPr>
        <p:spPr>
          <a:xfrm>
            <a:off x="5436037" y="218737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172ABF-6FA6-4542-B5CA-8CE33A81AD14}"/>
              </a:ext>
            </a:extLst>
          </p:cNvPr>
          <p:cNvSpPr/>
          <p:nvPr/>
        </p:nvSpPr>
        <p:spPr>
          <a:xfrm>
            <a:off x="2388092" y="3956075"/>
            <a:ext cx="1979721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3BE944-7337-4A9F-AB3E-3FFDEE11A335}"/>
              </a:ext>
            </a:extLst>
          </p:cNvPr>
          <p:cNvCxnSpPr/>
          <p:nvPr/>
        </p:nvCxnSpPr>
        <p:spPr>
          <a:xfrm>
            <a:off x="1065320" y="4204650"/>
            <a:ext cx="132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F2A9C6-F969-479D-B58F-43894EBF3959}"/>
              </a:ext>
            </a:extLst>
          </p:cNvPr>
          <p:cNvCxnSpPr/>
          <p:nvPr/>
        </p:nvCxnSpPr>
        <p:spPr>
          <a:xfrm>
            <a:off x="1065320" y="4712157"/>
            <a:ext cx="132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B9B50-D7B3-4C5B-A2E5-D9C6D0E8AAC5}"/>
              </a:ext>
            </a:extLst>
          </p:cNvPr>
          <p:cNvCxnSpPr>
            <a:cxnSpLocks/>
          </p:cNvCxnSpPr>
          <p:nvPr/>
        </p:nvCxnSpPr>
        <p:spPr>
          <a:xfrm>
            <a:off x="4367813" y="4445827"/>
            <a:ext cx="479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4D3C9-143F-4987-A8F3-9FC4A7BC6288}"/>
              </a:ext>
            </a:extLst>
          </p:cNvPr>
          <p:cNvSpPr txBox="1"/>
          <p:nvPr/>
        </p:nvSpPr>
        <p:spPr>
          <a:xfrm>
            <a:off x="1145219" y="389393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99651-07CC-49CE-A222-2B5A8D8B0160}"/>
              </a:ext>
            </a:extLst>
          </p:cNvPr>
          <p:cNvSpPr txBox="1"/>
          <p:nvPr/>
        </p:nvSpPr>
        <p:spPr>
          <a:xfrm>
            <a:off x="4881932" y="426116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(model)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FF2D0-8CF2-43ED-94B1-4135A69566F9}"/>
              </a:ext>
            </a:extLst>
          </p:cNvPr>
          <p:cNvSpPr txBox="1"/>
          <p:nvPr/>
        </p:nvSpPr>
        <p:spPr>
          <a:xfrm>
            <a:off x="1042851" y="439224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data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FC9F3D7-B6C5-4D1D-83F9-BBE6C34E3C8F}"/>
              </a:ext>
            </a:extLst>
          </p:cNvPr>
          <p:cNvSpPr/>
          <p:nvPr/>
        </p:nvSpPr>
        <p:spPr>
          <a:xfrm>
            <a:off x="4293102" y="5331691"/>
            <a:ext cx="1979721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5C44C6-B5BE-4922-81AC-BDD5440D95C7}"/>
              </a:ext>
            </a:extLst>
          </p:cNvPr>
          <p:cNvCxnSpPr/>
          <p:nvPr/>
        </p:nvCxnSpPr>
        <p:spPr>
          <a:xfrm>
            <a:off x="2980879" y="6152261"/>
            <a:ext cx="132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98A801-DB6B-435F-BA46-DDB14B155647}"/>
              </a:ext>
            </a:extLst>
          </p:cNvPr>
          <p:cNvCxnSpPr>
            <a:cxnSpLocks/>
          </p:cNvCxnSpPr>
          <p:nvPr/>
        </p:nvCxnSpPr>
        <p:spPr>
          <a:xfrm>
            <a:off x="6272823" y="5821443"/>
            <a:ext cx="479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8E131C-F227-4D30-9756-B884AD4E6FA3}"/>
              </a:ext>
            </a:extLst>
          </p:cNvPr>
          <p:cNvSpPr txBox="1"/>
          <p:nvPr/>
        </p:nvSpPr>
        <p:spPr>
          <a:xfrm>
            <a:off x="3060778" y="584154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0E250-C429-403D-91D9-8727E466B961}"/>
              </a:ext>
            </a:extLst>
          </p:cNvPr>
          <p:cNvSpPr txBox="1"/>
          <p:nvPr/>
        </p:nvSpPr>
        <p:spPr>
          <a:xfrm>
            <a:off x="6763213" y="563677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data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0CA607B-191F-4B9B-933A-EA2F05CBB826}"/>
              </a:ext>
            </a:extLst>
          </p:cNvPr>
          <p:cNvCxnSpPr>
            <a:cxnSpLocks/>
            <a:stCxn id="19" idx="2"/>
            <a:endCxn id="21" idx="1"/>
          </p:cNvCxnSpPr>
          <p:nvPr/>
        </p:nvCxnSpPr>
        <p:spPr>
          <a:xfrm rot="5400000">
            <a:off x="4494696" y="4428900"/>
            <a:ext cx="1220542" cy="1623729"/>
          </a:xfrm>
          <a:prstGeom prst="curvedConnector4">
            <a:avLst>
              <a:gd name="adj1" fmla="val 28725"/>
              <a:gd name="adj2" fmla="val 11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4E061-94FE-4A2B-A129-C4DED87A2C90}"/>
              </a:ext>
            </a:extLst>
          </p:cNvPr>
          <p:cNvCxnSpPr/>
          <p:nvPr/>
        </p:nvCxnSpPr>
        <p:spPr>
          <a:xfrm>
            <a:off x="301841" y="3429000"/>
            <a:ext cx="9072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4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69716-64F6-4CD5-B551-9085AC6F5501}"/>
              </a:ext>
            </a:extLst>
          </p:cNvPr>
          <p:cNvSpPr txBox="1"/>
          <p:nvPr/>
        </p:nvSpPr>
        <p:spPr>
          <a:xfrm>
            <a:off x="586138" y="578263"/>
            <a:ext cx="347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modalities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72349-69CF-41CF-A4E3-679844063EC8}"/>
              </a:ext>
            </a:extLst>
          </p:cNvPr>
          <p:cNvSpPr txBox="1"/>
          <p:nvPr/>
        </p:nvSpPr>
        <p:spPr>
          <a:xfrm>
            <a:off x="1740023" y="2352583"/>
            <a:ext cx="6267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Tabular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Environments (Games, VR, Reality)</a:t>
            </a:r>
          </a:p>
        </p:txBody>
      </p:sp>
    </p:spTree>
    <p:extLst>
      <p:ext uri="{BB962C8B-B14F-4D97-AF65-F5344CB8AC3E}">
        <p14:creationId xmlns:p14="http://schemas.microsoft.com/office/powerpoint/2010/main" val="123054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9954" y="328575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2533" y="324296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Edges</a:t>
            </a:r>
          </a:p>
        </p:txBody>
      </p:sp>
      <p:pic>
        <p:nvPicPr>
          <p:cNvPr id="1030" name="Picture 6" descr="Detecting horizontal lines with a con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840" y="3762004"/>
            <a:ext cx="3717867" cy="14967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30924" y="529793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Horizontal edges</a:t>
            </a:r>
          </a:p>
        </p:txBody>
      </p:sp>
      <p:pic>
        <p:nvPicPr>
          <p:cNvPr id="1032" name="Picture 8" descr="After a simple blur done with a con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02" y="1749773"/>
            <a:ext cx="3761598" cy="15014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convolution kernel for a simple bl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1" y="3285754"/>
            <a:ext cx="9620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847" y="3275545"/>
            <a:ext cx="943107" cy="933580"/>
          </a:xfrm>
          <a:prstGeom prst="rect">
            <a:avLst/>
          </a:prstGeom>
        </p:spPr>
      </p:pic>
      <p:pic>
        <p:nvPicPr>
          <p:cNvPr id="1038" name="Picture 14" descr="The result of convolution with with the laplacian oper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42" y="1749773"/>
            <a:ext cx="3704212" cy="14959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7840" y="5297936"/>
            <a:ext cx="933580" cy="9431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3725" y="616957"/>
            <a:ext cx="4060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9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./_images/same_padding_no_stride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46" y="1490176"/>
            <a:ext cx="3110748" cy="3536016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04084"/>
            <a:ext cx="4576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Convolution gif animation from: https://github.com/vdumoulin/conv_arithmetic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96" y="1724031"/>
            <a:ext cx="1438103" cy="1425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246" y="1987060"/>
            <a:ext cx="875650" cy="875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99D66151-62F6-4593-AA21-11A4166A33F3}"/>
              </a:ext>
            </a:extLst>
          </p:cNvPr>
          <p:cNvSpPr txBox="1"/>
          <p:nvPr/>
        </p:nvSpPr>
        <p:spPr>
          <a:xfrm>
            <a:off x="2541899" y="4209133"/>
            <a:ext cx="37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  <a:endParaRPr lang="en-US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44F5DF47-2DFD-4379-923D-A4A7C2C2976A}"/>
              </a:ext>
            </a:extLst>
          </p:cNvPr>
          <p:cNvSpPr txBox="1"/>
          <p:nvPr/>
        </p:nvSpPr>
        <p:spPr>
          <a:xfrm>
            <a:off x="3911680" y="4125699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  <a:endParaRPr lang="en-US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602E9F8F-1130-4789-BB17-0D9E77EBECDB}"/>
              </a:ext>
            </a:extLst>
          </p:cNvPr>
          <p:cNvSpPr txBox="1"/>
          <p:nvPr/>
        </p:nvSpPr>
        <p:spPr>
          <a:xfrm>
            <a:off x="2072002" y="5401957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= 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16962-05D3-4030-91A3-261AD3C8F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796" y="3727868"/>
            <a:ext cx="1419423" cy="141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194EC7-25E4-47D1-A192-BD8468FB1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0246" y="3993293"/>
            <a:ext cx="857370" cy="857370"/>
          </a:xfrm>
          <a:prstGeom prst="rect">
            <a:avLst/>
          </a:prstGeom>
        </p:spPr>
      </p:pic>
      <p:sp>
        <p:nvSpPr>
          <p:cNvPr id="18" name="CasetăText 10">
            <a:extLst>
              <a:ext uri="{FF2B5EF4-FFF2-40B4-BE49-F238E27FC236}">
                <a16:creationId xmlns:a16="http://schemas.microsoft.com/office/drawing/2014/main" id="{54CA4096-5B06-4D2E-88CF-678870B6A964}"/>
              </a:ext>
            </a:extLst>
          </p:cNvPr>
          <p:cNvSpPr txBox="1"/>
          <p:nvPr/>
        </p:nvSpPr>
        <p:spPr>
          <a:xfrm>
            <a:off x="1980631" y="5824383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(3, 3, 2,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0, 1, 3, 1, 2) </a:t>
            </a:r>
            <a:r>
              <a:rPr lang="en-US" dirty="0"/>
              <a:t>· </a:t>
            </a:r>
            <a:r>
              <a:rPr lang="en-US" dirty="0">
                <a:solidFill>
                  <a:srgbClr val="FF0000"/>
                </a:solidFill>
              </a:rPr>
              <a:t>(0, 1, 2, 2, 2, 0, 0, 1, 2)</a:t>
            </a:r>
            <a:r>
              <a:rPr lang="en-US" dirty="0"/>
              <a:t> = 12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348E9-C523-454C-A111-F139089AB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7107" y="3993944"/>
            <a:ext cx="895475" cy="8954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7C70B7-2038-4EFA-B8E5-90F975D8DFCA}"/>
              </a:ext>
            </a:extLst>
          </p:cNvPr>
          <p:cNvSpPr txBox="1"/>
          <p:nvPr/>
        </p:nvSpPr>
        <p:spPr>
          <a:xfrm>
            <a:off x="633725" y="616957"/>
            <a:ext cx="4060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7425EB-A745-46D1-AAB6-3B1CAE54ADC5}"/>
              </a:ext>
            </a:extLst>
          </p:cNvPr>
          <p:cNvCxnSpPr>
            <a:stCxn id="7" idx="2"/>
            <a:endCxn id="3" idx="0"/>
          </p:cNvCxnSpPr>
          <p:nvPr/>
        </p:nvCxnSpPr>
        <p:spPr>
          <a:xfrm flipH="1">
            <a:off x="1813508" y="3149558"/>
            <a:ext cx="9340" cy="57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9068AB-BCA4-4B70-A029-86F2F6C6795B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V="1">
            <a:off x="4838931" y="2862710"/>
            <a:ext cx="9140" cy="113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6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137" y="578263"/>
            <a:ext cx="6844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classification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 connected at the 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2852FB-E8EA-4779-A864-20A283C7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7" y="1971471"/>
            <a:ext cx="861180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7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137" y="578263"/>
            <a:ext cx="5509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classification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 convolutional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13F73-9F5B-409E-BE33-CCF5A49F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7" y="1971471"/>
            <a:ext cx="772585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137" y="578263"/>
            <a:ext cx="182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9052F0-4DE4-443B-90F1-BC5991C29696}"/>
              </a:ext>
            </a:extLst>
          </p:cNvPr>
          <p:cNvSpPr/>
          <p:nvPr/>
        </p:nvSpPr>
        <p:spPr>
          <a:xfrm>
            <a:off x="1747767" y="4003829"/>
            <a:ext cx="1091954" cy="51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474E1-D4FC-4996-AD2F-91D17B92DC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39721" y="4261281"/>
            <a:ext cx="417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9C07B-0329-439E-8CFF-B7F48305F4C7}"/>
              </a:ext>
            </a:extLst>
          </p:cNvPr>
          <p:cNvSpPr txBox="1"/>
          <p:nvPr/>
        </p:nvSpPr>
        <p:spPr>
          <a:xfrm>
            <a:off x="3256974" y="4069502"/>
            <a:ext cx="153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5A05B5-679F-4EAD-B8EA-ED0F63AB8B04}"/>
              </a:ext>
            </a:extLst>
          </p:cNvPr>
          <p:cNvSpPr/>
          <p:nvPr/>
        </p:nvSpPr>
        <p:spPr>
          <a:xfrm>
            <a:off x="5094649" y="4069502"/>
            <a:ext cx="1420427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</a:t>
            </a:r>
            <a:r>
              <a:rPr lang="en-US" dirty="0" err="1"/>
              <a:t>fn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B45C77-C8DE-408E-8024-C3044D99AA8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456936" y="4254168"/>
            <a:ext cx="637713" cy="1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747918-D949-4939-AAD3-1F37A6D2BD0D}"/>
              </a:ext>
            </a:extLst>
          </p:cNvPr>
          <p:cNvSpPr/>
          <p:nvPr/>
        </p:nvSpPr>
        <p:spPr>
          <a:xfrm>
            <a:off x="1997476" y="1864963"/>
            <a:ext cx="4270159" cy="13209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08A023B-9FFB-4D97-B241-A650398A3D71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338325" y="2391900"/>
            <a:ext cx="466538" cy="1677602"/>
          </a:xfrm>
          <a:prstGeom prst="curved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A155298-F4D8-4C58-A059-C9017272C56F}"/>
              </a:ext>
            </a:extLst>
          </p:cNvPr>
          <p:cNvSpPr/>
          <p:nvPr/>
        </p:nvSpPr>
        <p:spPr>
          <a:xfrm>
            <a:off x="2784591" y="2195237"/>
            <a:ext cx="527511" cy="51488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8E62D5F1-F6F3-49E4-BEA8-00B2F01CC07B}"/>
              </a:ext>
            </a:extLst>
          </p:cNvPr>
          <p:cNvSpPr/>
          <p:nvPr/>
        </p:nvSpPr>
        <p:spPr>
          <a:xfrm>
            <a:off x="4797710" y="2195237"/>
            <a:ext cx="540616" cy="514872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500845C-285E-4089-8CC5-EFBBFB9B81D8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V="1">
            <a:off x="1747767" y="2452681"/>
            <a:ext cx="1168702" cy="1808599"/>
          </a:xfrm>
          <a:prstGeom prst="curvedConnector3">
            <a:avLst>
              <a:gd name="adj1" fmla="val 11956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FE74D06-0088-46E5-8502-DFA3D5053664}"/>
              </a:ext>
            </a:extLst>
          </p:cNvPr>
          <p:cNvSpPr txBox="1"/>
          <p:nvPr/>
        </p:nvSpPr>
        <p:spPr>
          <a:xfrm>
            <a:off x="3078389" y="1849145"/>
            <a:ext cx="19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example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9F6A7-D58D-46CC-A3ED-A6E31CCDD354}"/>
              </a:ext>
            </a:extLst>
          </p:cNvPr>
          <p:cNvSpPr txBox="1"/>
          <p:nvPr/>
        </p:nvSpPr>
        <p:spPr>
          <a:xfrm>
            <a:off x="2563982" y="27142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A4473-4E35-42DD-AD03-86F93A99191F}"/>
              </a:ext>
            </a:extLst>
          </p:cNvPr>
          <p:cNvSpPr txBox="1"/>
          <p:nvPr/>
        </p:nvSpPr>
        <p:spPr>
          <a:xfrm>
            <a:off x="4611001" y="269436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DF0F66-ADF6-4620-9130-FDFCBA060A2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515076" y="4254168"/>
            <a:ext cx="551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A5C496-3B08-4F87-96C8-07B198A7DE52}"/>
              </a:ext>
            </a:extLst>
          </p:cNvPr>
          <p:cNvSpPr txBox="1"/>
          <p:nvPr/>
        </p:nvSpPr>
        <p:spPr>
          <a:xfrm>
            <a:off x="7032826" y="4069502"/>
            <a:ext cx="13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(cost)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6019E7F-3BC1-4C37-AB25-F2DCDD7A6A43}"/>
              </a:ext>
            </a:extLst>
          </p:cNvPr>
          <p:cNvCxnSpPr>
            <a:cxnSpLocks/>
            <a:stCxn id="64" idx="2"/>
            <a:endCxn id="2" idx="2"/>
          </p:cNvCxnSpPr>
          <p:nvPr/>
        </p:nvCxnSpPr>
        <p:spPr>
          <a:xfrm rot="5400000">
            <a:off x="4960260" y="1772318"/>
            <a:ext cx="79899" cy="5412930"/>
          </a:xfrm>
          <a:prstGeom prst="curvedConnector3">
            <a:avLst>
              <a:gd name="adj1" fmla="val 10750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EB659A6-6250-439C-B4C4-B59C45816F41}"/>
              </a:ext>
            </a:extLst>
          </p:cNvPr>
          <p:cNvSpPr txBox="1"/>
          <p:nvPr/>
        </p:nvSpPr>
        <p:spPr>
          <a:xfrm>
            <a:off x="4476348" y="531815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363362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238</Words>
  <Application>Microsoft Office PowerPoint</Application>
  <PresentationFormat>Widescreen</PresentationFormat>
  <Paragraphs>62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Virgil Tudor</dc:creator>
  <cp:lastModifiedBy>Virgil Tudor</cp:lastModifiedBy>
  <cp:revision>10</cp:revision>
  <dcterms:created xsi:type="dcterms:W3CDTF">2019-05-23T11:30:57Z</dcterms:created>
  <dcterms:modified xsi:type="dcterms:W3CDTF">2019-05-23T17:21:29Z</dcterms:modified>
</cp:coreProperties>
</file>