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88825" cy="685800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7D9B"/>
    <a:srgbClr val="9C003B"/>
    <a:srgbClr val="4F81BD"/>
    <a:srgbClr val="847894"/>
    <a:srgbClr val="9C003C"/>
    <a:srgbClr val="951D3E"/>
    <a:srgbClr val="867893"/>
    <a:srgbClr val="3C8AA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327" autoAdjust="0"/>
  </p:normalViewPr>
  <p:slideViewPr>
    <p:cSldViewPr snapToGrid="0" snapToObjects="1">
      <p:cViewPr varScale="1">
        <p:scale>
          <a:sx n="117" d="100"/>
          <a:sy n="117" d="100"/>
        </p:scale>
        <p:origin x="20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75D271-4BFA-BA43-BAC3-FA8152983E69}"/>
              </a:ext>
            </a:extLst>
          </p:cNvPr>
          <p:cNvSpPr/>
          <p:nvPr userDrawn="1"/>
        </p:nvSpPr>
        <p:spPr>
          <a:xfrm>
            <a:off x="-8910" y="2350908"/>
            <a:ext cx="12197735" cy="4521200"/>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AE0B0F5-C4F2-4F4D-BA2F-9388F167A2EB}"/>
              </a:ext>
            </a:extLst>
          </p:cNvPr>
          <p:cNvSpPr/>
          <p:nvPr userDrawn="1"/>
        </p:nvSpPr>
        <p:spPr>
          <a:xfrm flipV="1">
            <a:off x="0" y="-3233"/>
            <a:ext cx="12188825"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pic>
        <p:nvPicPr>
          <p:cNvPr id="11" name="Image 10" descr="CentraleSupélec Quadri UPSaclay.jpg">
            <a:extLst>
              <a:ext uri="{FF2B5EF4-FFF2-40B4-BE49-F238E27FC236}">
                <a16:creationId xmlns:a16="http://schemas.microsoft.com/office/drawing/2014/main" id="{9818629A-0E79-B44A-8338-411CE3A57BB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222"/>
          <a:stretch/>
        </p:blipFill>
        <p:spPr>
          <a:xfrm>
            <a:off x="3493797" y="609600"/>
            <a:ext cx="5064579" cy="1457257"/>
          </a:xfrm>
          <a:prstGeom prst="rect">
            <a:avLst/>
          </a:prstGeom>
        </p:spPr>
      </p:pic>
      <p:cxnSp>
        <p:nvCxnSpPr>
          <p:cNvPr id="16" name="Connecteur droit 15">
            <a:extLst>
              <a:ext uri="{FF2B5EF4-FFF2-40B4-BE49-F238E27FC236}">
                <a16:creationId xmlns:a16="http://schemas.microsoft.com/office/drawing/2014/main" id="{94DDB74C-B214-3142-8B42-2B8B91DFD0F6}"/>
              </a:ext>
            </a:extLst>
          </p:cNvPr>
          <p:cNvCxnSpPr/>
          <p:nvPr userDrawn="1"/>
        </p:nvCxnSpPr>
        <p:spPr>
          <a:xfrm>
            <a:off x="2065867" y="4611508"/>
            <a:ext cx="8119533" cy="2356"/>
          </a:xfrm>
          <a:prstGeom prst="line">
            <a:avLst/>
          </a:prstGeom>
          <a:ln w="12700" cmpd="sng">
            <a:solidFill>
              <a:srgbClr val="FFFFFF"/>
            </a:solidFill>
          </a:ln>
        </p:spPr>
        <p:style>
          <a:lnRef idx="2">
            <a:schemeClr val="accent1"/>
          </a:lnRef>
          <a:fillRef idx="0">
            <a:schemeClr val="accent1"/>
          </a:fillRef>
          <a:effectRef idx="1">
            <a:schemeClr val="accent1"/>
          </a:effectRef>
          <a:fontRef idx="minor">
            <a:schemeClr val="tx1"/>
          </a:fontRef>
        </p:style>
      </p:cxnSp>
      <p:sp>
        <p:nvSpPr>
          <p:cNvPr id="4" name="Espace réservé du texte 3">
            <a:extLst>
              <a:ext uri="{FF2B5EF4-FFF2-40B4-BE49-F238E27FC236}">
                <a16:creationId xmlns:a16="http://schemas.microsoft.com/office/drawing/2014/main" id="{5829A9CA-9020-CE47-8A56-64DF0C2A24AF}"/>
              </a:ext>
            </a:extLst>
          </p:cNvPr>
          <p:cNvSpPr>
            <a:spLocks noGrp="1"/>
          </p:cNvSpPr>
          <p:nvPr>
            <p:ph type="body" sz="quarter" idx="11" hasCustomPrompt="1"/>
          </p:nvPr>
        </p:nvSpPr>
        <p:spPr>
          <a:xfrm>
            <a:off x="-1" y="3862966"/>
            <a:ext cx="12188825" cy="748542"/>
          </a:xfrm>
        </p:spPr>
        <p:txBody>
          <a:bodyPr>
            <a:normAutofit/>
          </a:bodyPr>
          <a:lstStyle>
            <a:lvl1pPr marL="0" indent="0" algn="ctr">
              <a:buFontTx/>
              <a:buNone/>
              <a:defRPr sz="4400" b="1">
                <a:solidFill>
                  <a:schemeClr val="bg1"/>
                </a:solidFill>
              </a:defRPr>
            </a:lvl1pPr>
          </a:lstStyle>
          <a:p>
            <a:pPr lvl="0"/>
            <a:r>
              <a:rPr lang="fr-FR" dirty="0"/>
              <a:t>TITRE DE LA PRÉSENTATION</a:t>
            </a:r>
          </a:p>
        </p:txBody>
      </p:sp>
      <p:sp>
        <p:nvSpPr>
          <p:cNvPr id="6" name="Espace réservé du texte 5">
            <a:extLst>
              <a:ext uri="{FF2B5EF4-FFF2-40B4-BE49-F238E27FC236}">
                <a16:creationId xmlns:a16="http://schemas.microsoft.com/office/drawing/2014/main" id="{70DF6CAB-2354-3744-BD03-908A1EE251FD}"/>
              </a:ext>
            </a:extLst>
          </p:cNvPr>
          <p:cNvSpPr>
            <a:spLocks noGrp="1"/>
          </p:cNvSpPr>
          <p:nvPr>
            <p:ph type="body" sz="quarter" idx="12" hasCustomPrompt="1"/>
          </p:nvPr>
        </p:nvSpPr>
        <p:spPr>
          <a:xfrm>
            <a:off x="-8911" y="4611508"/>
            <a:ext cx="12197735" cy="450085"/>
          </a:xfrm>
        </p:spPr>
        <p:txBody>
          <a:bodyPr/>
          <a:lstStyle>
            <a:lvl1pPr marL="0" indent="0" algn="ctr">
              <a:buFontTx/>
              <a:buNone/>
              <a:defRPr lang="fr-FR" dirty="0">
                <a:solidFill>
                  <a:schemeClr val="bg1"/>
                </a:solidFill>
              </a:defRPr>
            </a:lvl1pPr>
          </a:lstStyle>
          <a:p>
            <a:pPr lvl="0"/>
            <a:r>
              <a:rPr lang="fr-FR" dirty="0"/>
              <a:t>Sous-titre sous-titre</a:t>
            </a:r>
          </a:p>
        </p:txBody>
      </p:sp>
    </p:spTree>
    <p:extLst>
      <p:ext uri="{BB962C8B-B14F-4D97-AF65-F5344CB8AC3E}">
        <p14:creationId xmlns:p14="http://schemas.microsoft.com/office/powerpoint/2010/main" val="113231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1 colonn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pied de page 4"/>
          <p:cNvSpPr>
            <a:spLocks noGrp="1"/>
          </p:cNvSpPr>
          <p:nvPr>
            <p:ph type="ftr" sz="quarter" idx="11"/>
          </p:nvPr>
        </p:nvSpPr>
        <p:spPr>
          <a:xfrm>
            <a:off x="4164515" y="6356351"/>
            <a:ext cx="3859795"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p:txBody>
          <a:bodyPr/>
          <a:lstStyle/>
          <a:p>
            <a:fld id="{F03B8B01-6159-F944-9315-1A8BF1D54865}" type="slidenum">
              <a:rPr lang="fr-FR" smtClean="0"/>
              <a:t>‹N°›</a:t>
            </a:fld>
            <a:endParaRPr lang="fr-FR"/>
          </a:p>
        </p:txBody>
      </p:sp>
      <p:sp>
        <p:nvSpPr>
          <p:cNvPr id="8" name="Espace réservé du texte 7">
            <a:extLst>
              <a:ext uri="{FF2B5EF4-FFF2-40B4-BE49-F238E27FC236}">
                <a16:creationId xmlns:a16="http://schemas.microsoft.com/office/drawing/2014/main" id="{3A81BD2C-A329-DF40-918E-F57C31B4002A}"/>
              </a:ext>
            </a:extLst>
          </p:cNvPr>
          <p:cNvSpPr>
            <a:spLocks noGrp="1"/>
          </p:cNvSpPr>
          <p:nvPr>
            <p:ph type="body" sz="quarter" idx="13"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cxnSp>
        <p:nvCxnSpPr>
          <p:cNvPr id="10" name="Connecteur droit 9">
            <a:extLst>
              <a:ext uri="{FF2B5EF4-FFF2-40B4-BE49-F238E27FC236}">
                <a16:creationId xmlns:a16="http://schemas.microsoft.com/office/drawing/2014/main" id="{8561F364-37D2-9749-B9C1-C0DE56C63895}"/>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7" name="Espace réservé du texte 6">
            <a:extLst>
              <a:ext uri="{FF2B5EF4-FFF2-40B4-BE49-F238E27FC236}">
                <a16:creationId xmlns:a16="http://schemas.microsoft.com/office/drawing/2014/main" id="{8D713F23-B400-D447-9252-5F476D2F53C9}"/>
              </a:ext>
            </a:extLst>
          </p:cNvPr>
          <p:cNvSpPr>
            <a:spLocks noGrp="1"/>
          </p:cNvSpPr>
          <p:nvPr>
            <p:ph type="body" sz="quarter" idx="14"/>
          </p:nvPr>
        </p:nvSpPr>
        <p:spPr/>
        <p:txBody>
          <a:bodyPr/>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87974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pied de page 4"/>
          <p:cNvSpPr>
            <a:spLocks noGrp="1"/>
          </p:cNvSpPr>
          <p:nvPr>
            <p:ph type="ftr" sz="quarter" idx="11"/>
          </p:nvPr>
        </p:nvSpPr>
        <p:spPr>
          <a:xfrm>
            <a:off x="4164515" y="6356351"/>
            <a:ext cx="3859795"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p:txBody>
          <a:bodyPr/>
          <a:lstStyle/>
          <a:p>
            <a:fld id="{F03B8B01-6159-F944-9315-1A8BF1D54865}" type="slidenum">
              <a:rPr lang="fr-FR" smtClean="0"/>
              <a:t>‹N°›</a:t>
            </a:fld>
            <a:endParaRPr lang="fr-FR"/>
          </a:p>
        </p:txBody>
      </p:sp>
      <p:sp>
        <p:nvSpPr>
          <p:cNvPr id="8" name="Espace réservé du texte 7">
            <a:extLst>
              <a:ext uri="{FF2B5EF4-FFF2-40B4-BE49-F238E27FC236}">
                <a16:creationId xmlns:a16="http://schemas.microsoft.com/office/drawing/2014/main" id="{3A81BD2C-A329-DF40-918E-F57C31B4002A}"/>
              </a:ext>
            </a:extLst>
          </p:cNvPr>
          <p:cNvSpPr>
            <a:spLocks noGrp="1"/>
          </p:cNvSpPr>
          <p:nvPr>
            <p:ph type="body" sz="quarter" idx="13"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cxnSp>
        <p:nvCxnSpPr>
          <p:cNvPr id="10" name="Connecteur droit 9">
            <a:extLst>
              <a:ext uri="{FF2B5EF4-FFF2-40B4-BE49-F238E27FC236}">
                <a16:creationId xmlns:a16="http://schemas.microsoft.com/office/drawing/2014/main" id="{8561F364-37D2-9749-B9C1-C0DE56C63895}"/>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11" name="Espace réservé du texte 6">
            <a:extLst>
              <a:ext uri="{FF2B5EF4-FFF2-40B4-BE49-F238E27FC236}">
                <a16:creationId xmlns:a16="http://schemas.microsoft.com/office/drawing/2014/main" id="{4027B253-EAAA-124B-8AED-5D3B7A07E43C}"/>
              </a:ext>
            </a:extLst>
          </p:cNvPr>
          <p:cNvSpPr>
            <a:spLocks noGrp="1"/>
          </p:cNvSpPr>
          <p:nvPr>
            <p:ph type="body" sz="quarter" idx="14"/>
          </p:nvPr>
        </p:nvSpPr>
        <p:spPr>
          <a:xfrm>
            <a:off x="609441" y="1600201"/>
            <a:ext cx="10969943" cy="4525963"/>
          </a:xfrm>
        </p:spPr>
        <p:txBody>
          <a:bodyPr numCol="2"/>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51985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4" name="Espace réservé du pied de page 3"/>
          <p:cNvSpPr>
            <a:spLocks noGrp="1"/>
          </p:cNvSpPr>
          <p:nvPr>
            <p:ph type="ftr" sz="quarter" idx="11"/>
          </p:nvPr>
        </p:nvSpPr>
        <p:spPr>
          <a:xfrm>
            <a:off x="4164515" y="6356351"/>
            <a:ext cx="3859795"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p:txBody>
          <a:bodyPr/>
          <a:lstStyle/>
          <a:p>
            <a:fld id="{F03B8B01-6159-F944-9315-1A8BF1D54865}" type="slidenum">
              <a:rPr lang="fr-FR" smtClean="0"/>
              <a:t>‹N°›</a:t>
            </a:fld>
            <a:endParaRPr lang="fr-FR"/>
          </a:p>
        </p:txBody>
      </p:sp>
      <p:cxnSp>
        <p:nvCxnSpPr>
          <p:cNvPr id="6" name="Connecteur droit 5">
            <a:extLst>
              <a:ext uri="{FF2B5EF4-FFF2-40B4-BE49-F238E27FC236}">
                <a16:creationId xmlns:a16="http://schemas.microsoft.com/office/drawing/2014/main" id="{07703E59-CB52-1E43-8C46-1D5E0C1A0839}"/>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7" name="Espace réservé du texte 7">
            <a:extLst>
              <a:ext uri="{FF2B5EF4-FFF2-40B4-BE49-F238E27FC236}">
                <a16:creationId xmlns:a16="http://schemas.microsoft.com/office/drawing/2014/main" id="{1D885C5D-621B-EC43-9B3A-FCDEB8DD4CF8}"/>
              </a:ext>
            </a:extLst>
          </p:cNvPr>
          <p:cNvSpPr>
            <a:spLocks noGrp="1"/>
          </p:cNvSpPr>
          <p:nvPr>
            <p:ph type="body" sz="quarter" idx="13"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spTree>
    <p:extLst>
      <p:ext uri="{BB962C8B-B14F-4D97-AF65-F5344CB8AC3E}">
        <p14:creationId xmlns:p14="http://schemas.microsoft.com/office/powerpoint/2010/main" val="477203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4E73A5-B861-904F-AA86-EDD44532CF95}"/>
              </a:ext>
            </a:extLst>
          </p:cNvPr>
          <p:cNvSpPr/>
          <p:nvPr userDrawn="1"/>
        </p:nvSpPr>
        <p:spPr>
          <a:xfrm>
            <a:off x="2297216" y="0"/>
            <a:ext cx="9443561" cy="6858000"/>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hasCustomPrompt="1"/>
          </p:nvPr>
        </p:nvSpPr>
        <p:spPr>
          <a:xfrm>
            <a:off x="2806274" y="2952063"/>
            <a:ext cx="7973847" cy="671995"/>
          </a:xfrm>
        </p:spPr>
        <p:txBody>
          <a:bodyPr anchor="t"/>
          <a:lstStyle>
            <a:lvl1pPr algn="l">
              <a:defRPr sz="4000" b="1" cap="all">
                <a:solidFill>
                  <a:schemeClr val="bg1"/>
                </a:solidFill>
              </a:defRPr>
            </a:lvl1pPr>
          </a:lstStyle>
          <a:p>
            <a:r>
              <a:rPr lang="fr-FR" dirty="0" err="1"/>
              <a:t>PAgE</a:t>
            </a:r>
            <a:r>
              <a:rPr lang="fr-FR" dirty="0"/>
              <a:t> TITRE</a:t>
            </a:r>
          </a:p>
        </p:txBody>
      </p:sp>
      <p:sp>
        <p:nvSpPr>
          <p:cNvPr id="3" name="Espace réservé du texte 2"/>
          <p:cNvSpPr>
            <a:spLocks noGrp="1"/>
          </p:cNvSpPr>
          <p:nvPr>
            <p:ph type="body" idx="1" hasCustomPrompt="1"/>
          </p:nvPr>
        </p:nvSpPr>
        <p:spPr>
          <a:xfrm>
            <a:off x="2806274" y="3624058"/>
            <a:ext cx="8689464" cy="5222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Sous-titre</a:t>
            </a:r>
          </a:p>
        </p:txBody>
      </p:sp>
      <p:sp>
        <p:nvSpPr>
          <p:cNvPr id="5" name="Espace réservé du pied de page 4"/>
          <p:cNvSpPr>
            <a:spLocks noGrp="1"/>
          </p:cNvSpPr>
          <p:nvPr>
            <p:ph type="ftr" sz="quarter" idx="11"/>
          </p:nvPr>
        </p:nvSpPr>
        <p:spPr>
          <a:xfrm>
            <a:off x="4164515" y="6356351"/>
            <a:ext cx="3859795"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F03B8B01-6159-F944-9315-1A8BF1D54865}" type="slidenum">
              <a:rPr lang="fr-FR" smtClean="0"/>
              <a:t>‹N°›</a:t>
            </a:fld>
            <a:endParaRPr lang="fr-FR"/>
          </a:p>
        </p:txBody>
      </p:sp>
      <p:cxnSp>
        <p:nvCxnSpPr>
          <p:cNvPr id="9" name="Connecteur droit 8">
            <a:extLst>
              <a:ext uri="{FF2B5EF4-FFF2-40B4-BE49-F238E27FC236}">
                <a16:creationId xmlns:a16="http://schemas.microsoft.com/office/drawing/2014/main" id="{57CA7F56-56BC-3C46-B5E8-BC620F82A6DB}"/>
              </a:ext>
            </a:extLst>
          </p:cNvPr>
          <p:cNvCxnSpPr/>
          <p:nvPr userDrawn="1"/>
        </p:nvCxnSpPr>
        <p:spPr>
          <a:xfrm>
            <a:off x="2806274" y="3624058"/>
            <a:ext cx="3737893"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02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8" name="Espace réservé du pied de page 7"/>
          <p:cNvSpPr>
            <a:spLocks noGrp="1"/>
          </p:cNvSpPr>
          <p:nvPr>
            <p:ph type="ftr" sz="quarter" idx="11"/>
          </p:nvPr>
        </p:nvSpPr>
        <p:spPr>
          <a:xfrm>
            <a:off x="4164515" y="6356351"/>
            <a:ext cx="3859795"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p:txBody>
          <a:bodyPr/>
          <a:lstStyle/>
          <a:p>
            <a:fld id="{F03B8B01-6159-F944-9315-1A8BF1D54865}" type="slidenum">
              <a:rPr lang="fr-FR" smtClean="0"/>
              <a:t>‹N°›</a:t>
            </a:fld>
            <a:endParaRPr lang="fr-FR"/>
          </a:p>
        </p:txBody>
      </p:sp>
      <p:sp>
        <p:nvSpPr>
          <p:cNvPr id="11" name="Espace réservé du texte 7">
            <a:extLst>
              <a:ext uri="{FF2B5EF4-FFF2-40B4-BE49-F238E27FC236}">
                <a16:creationId xmlns:a16="http://schemas.microsoft.com/office/drawing/2014/main" id="{000F2C7B-35CD-0B49-B6AD-98028C39D2AE}"/>
              </a:ext>
            </a:extLst>
          </p:cNvPr>
          <p:cNvSpPr>
            <a:spLocks noGrp="1"/>
          </p:cNvSpPr>
          <p:nvPr>
            <p:ph type="body" sz="quarter" idx="13"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cxnSp>
        <p:nvCxnSpPr>
          <p:cNvPr id="12" name="Connecteur droit 11">
            <a:extLst>
              <a:ext uri="{FF2B5EF4-FFF2-40B4-BE49-F238E27FC236}">
                <a16:creationId xmlns:a16="http://schemas.microsoft.com/office/drawing/2014/main" id="{58DB0178-C1A9-3841-B430-F4EE038E6DCB}"/>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13" name="Espace réservé du texte 6">
            <a:extLst>
              <a:ext uri="{FF2B5EF4-FFF2-40B4-BE49-F238E27FC236}">
                <a16:creationId xmlns:a16="http://schemas.microsoft.com/office/drawing/2014/main" id="{C00E086E-FBC6-734D-B43B-ACBA63E8C830}"/>
              </a:ext>
            </a:extLst>
          </p:cNvPr>
          <p:cNvSpPr>
            <a:spLocks noGrp="1"/>
          </p:cNvSpPr>
          <p:nvPr>
            <p:ph type="body" sz="quarter" idx="14"/>
          </p:nvPr>
        </p:nvSpPr>
        <p:spPr>
          <a:xfrm>
            <a:off x="607358" y="1573679"/>
            <a:ext cx="5385514" cy="4552484"/>
          </a:xfrm>
        </p:spPr>
        <p:txBody>
          <a:bodyPr numCol="1"/>
          <a:lstStyle/>
          <a:p>
            <a:pPr lvl="0"/>
            <a:r>
              <a:rPr lang="fr-FR" dirty="0"/>
              <a:t>Cliquez pour modifier les styles du texte du masque</a:t>
            </a:r>
          </a:p>
          <a:p>
            <a:pPr lvl="1"/>
            <a:r>
              <a:rPr lang="fr-FR" dirty="0"/>
              <a:t>Deuxième niveau</a:t>
            </a:r>
          </a:p>
          <a:p>
            <a:pPr lvl="2"/>
            <a:r>
              <a:rPr lang="fr-FR" dirty="0"/>
              <a:t>Troisième niveau</a:t>
            </a:r>
          </a:p>
        </p:txBody>
      </p:sp>
      <p:sp>
        <p:nvSpPr>
          <p:cNvPr id="14" name="Espace réservé du texte 6">
            <a:extLst>
              <a:ext uri="{FF2B5EF4-FFF2-40B4-BE49-F238E27FC236}">
                <a16:creationId xmlns:a16="http://schemas.microsoft.com/office/drawing/2014/main" id="{6E3F7E71-A216-1248-9972-83D43EA69601}"/>
              </a:ext>
            </a:extLst>
          </p:cNvPr>
          <p:cNvSpPr>
            <a:spLocks noGrp="1"/>
          </p:cNvSpPr>
          <p:nvPr>
            <p:ph type="body" sz="quarter" idx="15"/>
          </p:nvPr>
        </p:nvSpPr>
        <p:spPr>
          <a:xfrm>
            <a:off x="6191754" y="1573679"/>
            <a:ext cx="5385514" cy="4552484"/>
          </a:xfrm>
        </p:spPr>
        <p:txBody>
          <a:bodyPr numCol="1"/>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46521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Texte Ima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6" name="Espace réservé du pied de page 5"/>
          <p:cNvSpPr>
            <a:spLocks noGrp="1"/>
          </p:cNvSpPr>
          <p:nvPr>
            <p:ph type="ftr" sz="quarter" idx="11"/>
          </p:nvPr>
        </p:nvSpPr>
        <p:spPr>
          <a:xfrm>
            <a:off x="4164515" y="6356351"/>
            <a:ext cx="3859795"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p:txBody>
          <a:bodyPr/>
          <a:lstStyle/>
          <a:p>
            <a:fld id="{F03B8B01-6159-F944-9315-1A8BF1D54865}" type="slidenum">
              <a:rPr lang="fr-FR" smtClean="0"/>
              <a:t>‹N°›</a:t>
            </a:fld>
            <a:endParaRPr lang="fr-FR"/>
          </a:p>
        </p:txBody>
      </p:sp>
      <p:sp>
        <p:nvSpPr>
          <p:cNvPr id="10" name="Espace réservé pour une image  9">
            <a:extLst>
              <a:ext uri="{FF2B5EF4-FFF2-40B4-BE49-F238E27FC236}">
                <a16:creationId xmlns:a16="http://schemas.microsoft.com/office/drawing/2014/main" id="{5D2B02B0-5355-B143-AAEE-A5C0811CF42E}"/>
              </a:ext>
            </a:extLst>
          </p:cNvPr>
          <p:cNvSpPr>
            <a:spLocks noGrp="1"/>
          </p:cNvSpPr>
          <p:nvPr>
            <p:ph type="pic" sz="quarter" idx="13"/>
          </p:nvPr>
        </p:nvSpPr>
        <p:spPr>
          <a:xfrm>
            <a:off x="6246826" y="1600200"/>
            <a:ext cx="5586439" cy="4525963"/>
          </a:xfrm>
        </p:spPr>
        <p:txBody>
          <a:bodyPr/>
          <a:lstStyle/>
          <a:p>
            <a:endParaRPr lang="fr-FR" dirty="0"/>
          </a:p>
        </p:txBody>
      </p:sp>
      <p:sp>
        <p:nvSpPr>
          <p:cNvPr id="9" name="Espace réservé du texte 7">
            <a:extLst>
              <a:ext uri="{FF2B5EF4-FFF2-40B4-BE49-F238E27FC236}">
                <a16:creationId xmlns:a16="http://schemas.microsoft.com/office/drawing/2014/main" id="{F74F15EC-907A-0C4D-A684-FD20A39A8061}"/>
              </a:ext>
            </a:extLst>
          </p:cNvPr>
          <p:cNvSpPr>
            <a:spLocks noGrp="1"/>
          </p:cNvSpPr>
          <p:nvPr>
            <p:ph type="body" sz="quarter" idx="14"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cxnSp>
        <p:nvCxnSpPr>
          <p:cNvPr id="11" name="Connecteur droit 10">
            <a:extLst>
              <a:ext uri="{FF2B5EF4-FFF2-40B4-BE49-F238E27FC236}">
                <a16:creationId xmlns:a16="http://schemas.microsoft.com/office/drawing/2014/main" id="{D5F274A0-60B0-464E-9AB5-1B12F4AB9F0A}"/>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12" name="Espace réservé du texte 6">
            <a:extLst>
              <a:ext uri="{FF2B5EF4-FFF2-40B4-BE49-F238E27FC236}">
                <a16:creationId xmlns:a16="http://schemas.microsoft.com/office/drawing/2014/main" id="{2D31BECE-B3E5-4A4F-9E77-BA3B3BD7C25D}"/>
              </a:ext>
            </a:extLst>
          </p:cNvPr>
          <p:cNvSpPr>
            <a:spLocks noGrp="1"/>
          </p:cNvSpPr>
          <p:nvPr>
            <p:ph type="body" sz="quarter" idx="15"/>
          </p:nvPr>
        </p:nvSpPr>
        <p:spPr>
          <a:xfrm>
            <a:off x="609442" y="1600202"/>
            <a:ext cx="5332558" cy="4525962"/>
          </a:xfrm>
        </p:spPr>
        <p:txBody>
          <a:bodyPr numCol="1"/>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351345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avec tit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441" y="1535113"/>
            <a:ext cx="5385514"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a:t>
            </a:r>
          </a:p>
        </p:txBody>
      </p:sp>
      <p:sp>
        <p:nvSpPr>
          <p:cNvPr id="5" name="Espace réservé du texte 4"/>
          <p:cNvSpPr>
            <a:spLocks noGrp="1"/>
          </p:cNvSpPr>
          <p:nvPr>
            <p:ph type="body" sz="quarter" idx="3"/>
          </p:nvPr>
        </p:nvSpPr>
        <p:spPr>
          <a:xfrm>
            <a:off x="6191754" y="1535113"/>
            <a:ext cx="5387630"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a:t>
            </a:r>
          </a:p>
        </p:txBody>
      </p:sp>
      <p:sp>
        <p:nvSpPr>
          <p:cNvPr id="8" name="Espace réservé du pied de page 7"/>
          <p:cNvSpPr>
            <a:spLocks noGrp="1"/>
          </p:cNvSpPr>
          <p:nvPr>
            <p:ph type="ftr" sz="quarter" idx="11"/>
          </p:nvPr>
        </p:nvSpPr>
        <p:spPr>
          <a:xfrm>
            <a:off x="4164515" y="6356351"/>
            <a:ext cx="3859795"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p:txBody>
          <a:bodyPr/>
          <a:lstStyle/>
          <a:p>
            <a:fld id="{F03B8B01-6159-F944-9315-1A8BF1D54865}" type="slidenum">
              <a:rPr lang="fr-FR" smtClean="0"/>
              <a:t>‹N°›</a:t>
            </a:fld>
            <a:endParaRPr lang="fr-FR"/>
          </a:p>
        </p:txBody>
      </p:sp>
      <p:sp>
        <p:nvSpPr>
          <p:cNvPr id="11" name="Espace réservé du texte 7">
            <a:extLst>
              <a:ext uri="{FF2B5EF4-FFF2-40B4-BE49-F238E27FC236}">
                <a16:creationId xmlns:a16="http://schemas.microsoft.com/office/drawing/2014/main" id="{1C695034-5234-B040-923A-C0EF1FFA061A}"/>
              </a:ext>
            </a:extLst>
          </p:cNvPr>
          <p:cNvSpPr>
            <a:spLocks noGrp="1"/>
          </p:cNvSpPr>
          <p:nvPr>
            <p:ph type="body" sz="quarter" idx="13" hasCustomPrompt="1"/>
          </p:nvPr>
        </p:nvSpPr>
        <p:spPr>
          <a:xfrm>
            <a:off x="463736" y="1115572"/>
            <a:ext cx="6815137" cy="377825"/>
          </a:xfrm>
        </p:spPr>
        <p:txBody>
          <a:bodyPr>
            <a:noAutofit/>
          </a:bodyPr>
          <a:lstStyle>
            <a:lvl1pPr marL="0" indent="0">
              <a:buFontTx/>
              <a:buNone/>
              <a:defRPr sz="2000" b="1">
                <a:solidFill>
                  <a:srgbClr val="8D7D9B"/>
                </a:solidFill>
              </a:defRPr>
            </a:lvl1pPr>
          </a:lstStyle>
          <a:p>
            <a:pPr lvl="0"/>
            <a:r>
              <a:rPr lang="fr-FR" dirty="0"/>
              <a:t>Cliquez et modifier le sous-titre </a:t>
            </a:r>
          </a:p>
        </p:txBody>
      </p:sp>
      <p:cxnSp>
        <p:nvCxnSpPr>
          <p:cNvPr id="12" name="Connecteur droit 11">
            <a:extLst>
              <a:ext uri="{FF2B5EF4-FFF2-40B4-BE49-F238E27FC236}">
                <a16:creationId xmlns:a16="http://schemas.microsoft.com/office/drawing/2014/main" id="{11767126-D778-1A4C-BB4C-80C59D62D80F}"/>
              </a:ext>
            </a:extLst>
          </p:cNvPr>
          <p:cNvCxnSpPr/>
          <p:nvPr userDrawn="1"/>
        </p:nvCxnSpPr>
        <p:spPr>
          <a:xfrm>
            <a:off x="377429" y="1096988"/>
            <a:ext cx="61764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13" name="Espace réservé du texte 6">
            <a:extLst>
              <a:ext uri="{FF2B5EF4-FFF2-40B4-BE49-F238E27FC236}">
                <a16:creationId xmlns:a16="http://schemas.microsoft.com/office/drawing/2014/main" id="{B56E3D8A-569A-6E48-AE7D-205908287FF9}"/>
              </a:ext>
            </a:extLst>
          </p:cNvPr>
          <p:cNvSpPr>
            <a:spLocks noGrp="1"/>
          </p:cNvSpPr>
          <p:nvPr>
            <p:ph type="body" sz="quarter" idx="14"/>
          </p:nvPr>
        </p:nvSpPr>
        <p:spPr>
          <a:xfrm>
            <a:off x="609442" y="2216592"/>
            <a:ext cx="5385514" cy="3909572"/>
          </a:xfrm>
        </p:spPr>
        <p:txBody>
          <a:bodyPr numCol="1"/>
          <a:lstStyle/>
          <a:p>
            <a:pPr lvl="0"/>
            <a:r>
              <a:rPr lang="fr-FR" dirty="0"/>
              <a:t>Cliquez pour modifier les styles du texte du masque</a:t>
            </a:r>
          </a:p>
          <a:p>
            <a:pPr lvl="1"/>
            <a:r>
              <a:rPr lang="fr-FR" dirty="0"/>
              <a:t>Deuxième niveau</a:t>
            </a:r>
          </a:p>
          <a:p>
            <a:pPr lvl="2"/>
            <a:r>
              <a:rPr lang="fr-FR" dirty="0"/>
              <a:t>Troisième niveau</a:t>
            </a:r>
          </a:p>
        </p:txBody>
      </p:sp>
      <p:sp>
        <p:nvSpPr>
          <p:cNvPr id="14" name="Espace réservé du texte 6">
            <a:extLst>
              <a:ext uri="{FF2B5EF4-FFF2-40B4-BE49-F238E27FC236}">
                <a16:creationId xmlns:a16="http://schemas.microsoft.com/office/drawing/2014/main" id="{31C7D288-1A3C-1C49-AABB-F1CB6B5D8157}"/>
              </a:ext>
            </a:extLst>
          </p:cNvPr>
          <p:cNvSpPr>
            <a:spLocks noGrp="1"/>
          </p:cNvSpPr>
          <p:nvPr>
            <p:ph type="body" sz="quarter" idx="15"/>
          </p:nvPr>
        </p:nvSpPr>
        <p:spPr>
          <a:xfrm>
            <a:off x="6193869" y="2243084"/>
            <a:ext cx="5385514" cy="3909572"/>
          </a:xfrm>
        </p:spPr>
        <p:txBody>
          <a:bodyPr numCol="1"/>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254289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7429" y="320748"/>
            <a:ext cx="11811396" cy="77624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6" name="Espace réservé du numéro de diapositive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B8B01-6159-F944-9315-1A8BF1D54865}" type="slidenum">
              <a:rPr lang="fr-FR" smtClean="0"/>
              <a:t>‹N°›</a:t>
            </a:fld>
            <a:endParaRPr lang="fr-FR"/>
          </a:p>
        </p:txBody>
      </p:sp>
      <p:pic>
        <p:nvPicPr>
          <p:cNvPr id="7" name="Image 6" descr="CentraleSupélec Quadri UPSaclay.jpg">
            <a:extLst>
              <a:ext uri="{FF2B5EF4-FFF2-40B4-BE49-F238E27FC236}">
                <a16:creationId xmlns:a16="http://schemas.microsoft.com/office/drawing/2014/main" id="{5BC10EC4-0F0C-8D4D-96BC-5D58D03DD355}"/>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2222"/>
          <a:stretch/>
        </p:blipFill>
        <p:spPr>
          <a:xfrm>
            <a:off x="211696" y="6157474"/>
            <a:ext cx="1960144" cy="564002"/>
          </a:xfrm>
          <a:prstGeom prst="rect">
            <a:avLst/>
          </a:prstGeom>
        </p:spPr>
      </p:pic>
      <p:sp>
        <p:nvSpPr>
          <p:cNvPr id="8" name="Rectangle 7">
            <a:extLst>
              <a:ext uri="{FF2B5EF4-FFF2-40B4-BE49-F238E27FC236}">
                <a16:creationId xmlns:a16="http://schemas.microsoft.com/office/drawing/2014/main" id="{68800B4E-5E72-DA4E-9ADD-D5AF0B0F72C0}"/>
              </a:ext>
            </a:extLst>
          </p:cNvPr>
          <p:cNvSpPr/>
          <p:nvPr userDrawn="1"/>
        </p:nvSpPr>
        <p:spPr>
          <a:xfrm flipV="1">
            <a:off x="0" y="-94"/>
            <a:ext cx="12188825"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0" name="Espace réservé du pied de page 9">
            <a:extLst>
              <a:ext uri="{FF2B5EF4-FFF2-40B4-BE49-F238E27FC236}">
                <a16:creationId xmlns:a16="http://schemas.microsoft.com/office/drawing/2014/main" id="{79A533B1-5327-1C46-9F2E-63C62341FBA1}"/>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val="171855542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4" r:id="rId4"/>
    <p:sldLayoutId id="2147483651" r:id="rId5"/>
    <p:sldLayoutId id="2147483653" r:id="rId6"/>
    <p:sldLayoutId id="2147483652" r:id="rId7"/>
    <p:sldLayoutId id="2147483655" r:id="rId8"/>
  </p:sldLayoutIdLst>
  <p:txStyles>
    <p:titleStyle>
      <a:lvl1pPr algn="l" defTabSz="457200" rtl="0" eaLnBrk="1" latinLnBrk="0" hangingPunct="1">
        <a:spcBef>
          <a:spcPct val="0"/>
        </a:spcBef>
        <a:buNone/>
        <a:defRPr sz="3600" b="1" kern="1200">
          <a:solidFill>
            <a:srgbClr val="9C003B"/>
          </a:solidFill>
          <a:latin typeface="Lucida Sans" panose="020B0602030504020204" pitchFamily="34" charset="77"/>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Lucida Sans" panose="020B0602030504020204" pitchFamily="34" charset="77"/>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panose="020B0602030504020204" pitchFamily="34" charset="77"/>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p:txBody>
          <a:bodyPr>
            <a:normAutofit lnSpcReduction="10000"/>
          </a:bodyPr>
          <a:lstStyle/>
          <a:p>
            <a:r>
              <a:rPr lang="fr-FR" dirty="0"/>
              <a:t>Calculatrice élémentaire</a:t>
            </a:r>
          </a:p>
          <a:p>
            <a:endParaRPr lang="fr-FR" dirty="0"/>
          </a:p>
        </p:txBody>
      </p:sp>
      <p:sp>
        <p:nvSpPr>
          <p:cNvPr id="3" name="Espace réservé du texte 2"/>
          <p:cNvSpPr>
            <a:spLocks noGrp="1"/>
          </p:cNvSpPr>
          <p:nvPr>
            <p:ph type="body" sz="quarter" idx="12"/>
          </p:nvPr>
        </p:nvSpPr>
        <p:spPr/>
        <p:txBody>
          <a:bodyPr>
            <a:normAutofit lnSpcReduction="10000"/>
          </a:bodyPr>
          <a:lstStyle/>
          <a:p>
            <a:r>
              <a:rPr lang="fr-FR" dirty="0"/>
              <a:t>Projet d’Architecture des systèmes numériques</a:t>
            </a:r>
          </a:p>
        </p:txBody>
      </p:sp>
      <p:sp>
        <p:nvSpPr>
          <p:cNvPr id="4" name="Espace réservé du texte 2">
            <a:extLst>
              <a:ext uri="{FF2B5EF4-FFF2-40B4-BE49-F238E27FC236}">
                <a16:creationId xmlns:a16="http://schemas.microsoft.com/office/drawing/2014/main" id="{95AD24EA-D01F-1CD5-3304-42BE51241594}"/>
              </a:ext>
            </a:extLst>
          </p:cNvPr>
          <p:cNvSpPr txBox="1">
            <a:spLocks/>
          </p:cNvSpPr>
          <p:nvPr/>
        </p:nvSpPr>
        <p:spPr>
          <a:xfrm>
            <a:off x="0" y="5559587"/>
            <a:ext cx="12197735" cy="450085"/>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Tx/>
              <a:buNone/>
              <a:defRPr lang="fr-FR" sz="2400" kern="1200" dirty="0">
                <a:solidFill>
                  <a:schemeClr val="bg1"/>
                </a:solidFill>
                <a:latin typeface="Lucida Sans" panose="020B0602030504020204" pitchFamily="34" charset="77"/>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panose="020B0602030504020204" pitchFamily="34" charset="77"/>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Rapegno Virgile et Ferreira Nathan</a:t>
            </a:r>
          </a:p>
        </p:txBody>
      </p:sp>
    </p:spTree>
    <p:extLst>
      <p:ext uri="{BB962C8B-B14F-4D97-AF65-F5344CB8AC3E}">
        <p14:creationId xmlns:p14="http://schemas.microsoft.com/office/powerpoint/2010/main" val="132473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60708-6B84-3C77-88D1-C8CA8F2D5BE7}"/>
              </a:ext>
            </a:extLst>
          </p:cNvPr>
          <p:cNvSpPr>
            <a:spLocks noGrp="1"/>
          </p:cNvSpPr>
          <p:nvPr>
            <p:ph type="title"/>
          </p:nvPr>
        </p:nvSpPr>
        <p:spPr/>
        <p:txBody>
          <a:bodyPr/>
          <a:lstStyle/>
          <a:p>
            <a:r>
              <a:rPr lang="fr-FR" dirty="0"/>
              <a:t>Implémentation sur carte</a:t>
            </a:r>
          </a:p>
        </p:txBody>
      </p:sp>
      <p:pic>
        <p:nvPicPr>
          <p:cNvPr id="8" name="Espace réservé pour une image  7" descr="Une image contenant texte, équipement électronique&#10;&#10;Description générée automatiquement">
            <a:extLst>
              <a:ext uri="{FF2B5EF4-FFF2-40B4-BE49-F238E27FC236}">
                <a16:creationId xmlns:a16="http://schemas.microsoft.com/office/drawing/2014/main" id="{7B530B05-0BCD-9E71-0F82-A6F2F1BECA9C}"/>
              </a:ext>
            </a:extLst>
          </p:cNvPr>
          <p:cNvPicPr>
            <a:picLocks noGrp="1" noChangeAspect="1"/>
          </p:cNvPicPr>
          <p:nvPr>
            <p:ph type="pic" sz="quarter" idx="13"/>
          </p:nvPr>
        </p:nvPicPr>
        <p:blipFill>
          <a:blip r:embed="rId2"/>
          <a:srcRect l="3714" r="3714"/>
          <a:stretch>
            <a:fillRect/>
          </a:stretch>
        </p:blipFill>
        <p:spPr/>
      </p:pic>
      <p:sp>
        <p:nvSpPr>
          <p:cNvPr id="3" name="Espace réservé du texte 2">
            <a:extLst>
              <a:ext uri="{FF2B5EF4-FFF2-40B4-BE49-F238E27FC236}">
                <a16:creationId xmlns:a16="http://schemas.microsoft.com/office/drawing/2014/main" id="{A836707B-AE55-A2D4-A295-4DD3587A1578}"/>
              </a:ext>
            </a:extLst>
          </p:cNvPr>
          <p:cNvSpPr>
            <a:spLocks noGrp="1"/>
          </p:cNvSpPr>
          <p:nvPr>
            <p:ph type="body" sz="quarter" idx="14"/>
          </p:nvPr>
        </p:nvSpPr>
        <p:spPr/>
        <p:txBody>
          <a:bodyPr/>
          <a:lstStyle/>
          <a:p>
            <a:r>
              <a:rPr lang="fr-FR" dirty="0"/>
              <a:t>Réalisation du même test et ouverture</a:t>
            </a:r>
          </a:p>
        </p:txBody>
      </p:sp>
      <p:sp>
        <p:nvSpPr>
          <p:cNvPr id="6" name="Espace réservé du texte 5">
            <a:extLst>
              <a:ext uri="{FF2B5EF4-FFF2-40B4-BE49-F238E27FC236}">
                <a16:creationId xmlns:a16="http://schemas.microsoft.com/office/drawing/2014/main" id="{C1BB4670-D918-9A62-4137-990FE0616DD3}"/>
              </a:ext>
            </a:extLst>
          </p:cNvPr>
          <p:cNvSpPr>
            <a:spLocks noGrp="1"/>
          </p:cNvSpPr>
          <p:nvPr>
            <p:ph type="body" sz="quarter" idx="15"/>
          </p:nvPr>
        </p:nvSpPr>
        <p:spPr/>
        <p:txBody>
          <a:bodyPr>
            <a:normAutofit lnSpcReduction="10000"/>
          </a:bodyPr>
          <a:lstStyle/>
          <a:p>
            <a:r>
              <a:rPr lang="fr-FR" dirty="0"/>
              <a:t>On retrouve sur carte le bon fonctionnement de simulation</a:t>
            </a:r>
          </a:p>
          <a:p>
            <a:r>
              <a:rPr lang="fr-FR" dirty="0"/>
              <a:t>Un piste d’amélioration serait de pouvoir rentrer de façon successive instructions et immédiats afin de se rapprocher d’une vraie calculatrice. Cela passerait par l’ajout d’un décodeur, et un changement de fonctionnement du bouton PUSH pour entrer une adresse d’instruction dans la ROM puis rentrer l’immédiat</a:t>
            </a:r>
          </a:p>
        </p:txBody>
      </p:sp>
    </p:spTree>
    <p:extLst>
      <p:ext uri="{BB962C8B-B14F-4D97-AF65-F5344CB8AC3E}">
        <p14:creationId xmlns:p14="http://schemas.microsoft.com/office/powerpoint/2010/main" val="251967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B61BD-AF2B-6082-3974-75C3BCC27349}"/>
              </a:ext>
            </a:extLst>
          </p:cNvPr>
          <p:cNvSpPr>
            <a:spLocks noGrp="1"/>
          </p:cNvSpPr>
          <p:nvPr>
            <p:ph type="title"/>
          </p:nvPr>
        </p:nvSpPr>
        <p:spPr/>
        <p:txBody>
          <a:bodyPr/>
          <a:lstStyle/>
          <a:p>
            <a:r>
              <a:rPr lang="fr-FR" dirty="0"/>
              <a:t>Instruction Set Architecture</a:t>
            </a:r>
          </a:p>
        </p:txBody>
      </p:sp>
      <p:sp>
        <p:nvSpPr>
          <p:cNvPr id="3" name="Espace réservé du texte 2">
            <a:extLst>
              <a:ext uri="{FF2B5EF4-FFF2-40B4-BE49-F238E27FC236}">
                <a16:creationId xmlns:a16="http://schemas.microsoft.com/office/drawing/2014/main" id="{E271BA93-411E-4957-04BA-E546057D50D5}"/>
              </a:ext>
            </a:extLst>
          </p:cNvPr>
          <p:cNvSpPr>
            <a:spLocks noGrp="1"/>
          </p:cNvSpPr>
          <p:nvPr>
            <p:ph type="body" sz="quarter" idx="13"/>
          </p:nvPr>
        </p:nvSpPr>
        <p:spPr/>
        <p:txBody>
          <a:bodyPr/>
          <a:lstStyle/>
          <a:p>
            <a:r>
              <a:rPr lang="fr-FR" dirty="0"/>
              <a:t>Explication des besoins</a:t>
            </a:r>
          </a:p>
        </p:txBody>
      </p:sp>
      <p:sp>
        <p:nvSpPr>
          <p:cNvPr id="4" name="Espace réservé du texte 3">
            <a:extLst>
              <a:ext uri="{FF2B5EF4-FFF2-40B4-BE49-F238E27FC236}">
                <a16:creationId xmlns:a16="http://schemas.microsoft.com/office/drawing/2014/main" id="{40244313-C0F9-6E2B-3937-5AE616FE3941}"/>
              </a:ext>
            </a:extLst>
          </p:cNvPr>
          <p:cNvSpPr>
            <a:spLocks noGrp="1"/>
          </p:cNvSpPr>
          <p:nvPr>
            <p:ph type="body" sz="quarter" idx="14"/>
          </p:nvPr>
        </p:nvSpPr>
        <p:spPr/>
        <p:txBody>
          <a:bodyPr/>
          <a:lstStyle/>
          <a:p>
            <a:r>
              <a:rPr lang="fr-FR" dirty="0"/>
              <a:t>On souhaite réaliser une calculatrice élémentaire</a:t>
            </a:r>
          </a:p>
          <a:p>
            <a:r>
              <a:rPr lang="fr-FR" dirty="0"/>
              <a:t>Il y a la mémoire courante (affichée après le =)</a:t>
            </a:r>
          </a:p>
          <a:p>
            <a:r>
              <a:rPr lang="fr-FR" dirty="0"/>
              <a:t>Et une mémoire cachée accessible avec M</a:t>
            </a:r>
          </a:p>
          <a:p>
            <a:endParaRPr lang="fr-FR" dirty="0"/>
          </a:p>
          <a:p>
            <a:r>
              <a:rPr lang="fr-FR" dirty="0"/>
              <a:t>Dans un premier temps on implémente :</a:t>
            </a:r>
          </a:p>
          <a:p>
            <a:pPr lvl="1"/>
            <a:r>
              <a:rPr lang="fr-FR" dirty="0"/>
              <a:t>L’addition, la soustraction et la multiplication</a:t>
            </a:r>
          </a:p>
          <a:p>
            <a:pPr lvl="1"/>
            <a:r>
              <a:rPr lang="fr-FR" dirty="0"/>
              <a:t>La mémorisation et les opérations sur la mémoire</a:t>
            </a:r>
          </a:p>
          <a:p>
            <a:pPr lvl="1"/>
            <a:r>
              <a:rPr lang="fr-FR" dirty="0"/>
              <a:t>L’affichage de la mémoire courante</a:t>
            </a:r>
          </a:p>
          <a:p>
            <a:pPr lvl="1"/>
            <a:r>
              <a:rPr lang="fr-FR" dirty="0"/>
              <a:t>L’entrée et l’utilisation de nombres signés sur 10 bits</a:t>
            </a:r>
          </a:p>
          <a:p>
            <a:pPr lvl="1"/>
            <a:r>
              <a:rPr lang="fr-FR" dirty="0"/>
              <a:t>Il n’y a pas de protection lors d’un dépassement de</a:t>
            </a:r>
            <a:br>
              <a:rPr lang="fr-FR" dirty="0"/>
            </a:br>
            <a:r>
              <a:rPr lang="fr-FR" dirty="0"/>
              <a:t>mémoire (attention à la multiplication !)</a:t>
            </a:r>
          </a:p>
        </p:txBody>
      </p:sp>
      <p:pic>
        <p:nvPicPr>
          <p:cNvPr id="6" name="Image 5" descr="Une image contenant texte, équipement électronique, calculatrice&#10;&#10;Description générée automatiquement">
            <a:extLst>
              <a:ext uri="{FF2B5EF4-FFF2-40B4-BE49-F238E27FC236}">
                <a16:creationId xmlns:a16="http://schemas.microsoft.com/office/drawing/2014/main" id="{577BFE45-1888-BF7E-6DF6-44F917F5ABD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5700" r="95200">
                        <a14:foregroundMark x1="10200" y1="58900" x2="8100" y2="75100"/>
                        <a14:foregroundMark x1="8100" y1="75100" x2="63200" y2="91900"/>
                        <a14:foregroundMark x1="63200" y1="91900" x2="88600" y2="61700"/>
                        <a14:foregroundMark x1="88600" y1="61700" x2="97000" y2="36500"/>
                        <a14:foregroundMark x1="97000" y1="36500" x2="89300" y2="18800"/>
                        <a14:foregroundMark x1="89300" y1="18800" x2="55500" y2="14200"/>
                        <a14:foregroundMark x1="55500" y1="14200" x2="40800" y2="6100"/>
                        <a14:foregroundMark x1="40800" y1="6100" x2="25800" y2="21300"/>
                        <a14:foregroundMark x1="25800" y1="21300" x2="7300" y2="58300"/>
                        <a14:foregroundMark x1="7300" y1="58300" x2="7300" y2="58300"/>
                        <a14:foregroundMark x1="8900" y1="78600" x2="3000" y2="55500"/>
                        <a14:foregroundMark x1="3000" y1="55500" x2="13200" y2="69000"/>
                        <a14:foregroundMark x1="13200" y1="69000" x2="5700" y2="84400"/>
                        <a14:foregroundMark x1="96500" y1="48200" x2="23400" y2="26200"/>
                        <a14:foregroundMark x1="23400" y1="26200" x2="34000" y2="5300"/>
                        <a14:foregroundMark x1="34000" y1="5300" x2="86600" y2="14800"/>
                        <a14:foregroundMark x1="86600" y1="14800" x2="98500" y2="32300"/>
                        <a14:foregroundMark x1="98500" y1="32300" x2="94700" y2="48200"/>
                        <a14:foregroundMark x1="94700" y1="48200" x2="95200" y2="48600"/>
                        <a14:foregroundMark x1="50900" y1="11500" x2="48900" y2="11500"/>
                        <a14:foregroundMark x1="46000" y1="13500" x2="53600" y2="14900"/>
                      </a14:backgroundRemoval>
                    </a14:imgEffect>
                  </a14:imgLayer>
                </a14:imgProps>
              </a:ext>
            </a:extLst>
          </a:blip>
          <a:stretch>
            <a:fillRect/>
          </a:stretch>
        </p:blipFill>
        <p:spPr>
          <a:xfrm>
            <a:off x="8094201" y="1424504"/>
            <a:ext cx="3651144" cy="3651144"/>
          </a:xfrm>
          <a:prstGeom prst="rect">
            <a:avLst/>
          </a:prstGeom>
        </p:spPr>
      </p:pic>
    </p:spTree>
    <p:extLst>
      <p:ext uri="{BB962C8B-B14F-4D97-AF65-F5344CB8AC3E}">
        <p14:creationId xmlns:p14="http://schemas.microsoft.com/office/powerpoint/2010/main" val="116156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B61BD-AF2B-6082-3974-75C3BCC27349}"/>
              </a:ext>
            </a:extLst>
          </p:cNvPr>
          <p:cNvSpPr>
            <a:spLocks noGrp="1"/>
          </p:cNvSpPr>
          <p:nvPr>
            <p:ph type="title"/>
          </p:nvPr>
        </p:nvSpPr>
        <p:spPr/>
        <p:txBody>
          <a:bodyPr/>
          <a:lstStyle/>
          <a:p>
            <a:r>
              <a:rPr lang="fr-FR" dirty="0"/>
              <a:t>Instruction Set Architecture</a:t>
            </a:r>
          </a:p>
        </p:txBody>
      </p:sp>
      <p:sp>
        <p:nvSpPr>
          <p:cNvPr id="3" name="Espace réservé du texte 2">
            <a:extLst>
              <a:ext uri="{FF2B5EF4-FFF2-40B4-BE49-F238E27FC236}">
                <a16:creationId xmlns:a16="http://schemas.microsoft.com/office/drawing/2014/main" id="{E271BA93-411E-4957-04BA-E546057D50D5}"/>
              </a:ext>
            </a:extLst>
          </p:cNvPr>
          <p:cNvSpPr>
            <a:spLocks noGrp="1"/>
          </p:cNvSpPr>
          <p:nvPr>
            <p:ph type="body" sz="quarter" idx="13"/>
          </p:nvPr>
        </p:nvSpPr>
        <p:spPr/>
        <p:txBody>
          <a:bodyPr/>
          <a:lstStyle/>
          <a:p>
            <a:r>
              <a:rPr lang="fr-FR" dirty="0"/>
              <a:t>Rédaction de l’ISA</a:t>
            </a:r>
          </a:p>
        </p:txBody>
      </p:sp>
      <p:sp>
        <p:nvSpPr>
          <p:cNvPr id="4" name="Espace réservé du texte 3">
            <a:extLst>
              <a:ext uri="{FF2B5EF4-FFF2-40B4-BE49-F238E27FC236}">
                <a16:creationId xmlns:a16="http://schemas.microsoft.com/office/drawing/2014/main" id="{40244313-C0F9-6E2B-3937-5AE616FE3941}"/>
              </a:ext>
            </a:extLst>
          </p:cNvPr>
          <p:cNvSpPr>
            <a:spLocks noGrp="1"/>
          </p:cNvSpPr>
          <p:nvPr>
            <p:ph type="body" sz="quarter" idx="14"/>
          </p:nvPr>
        </p:nvSpPr>
        <p:spPr/>
        <p:txBody>
          <a:bodyPr/>
          <a:lstStyle/>
          <a:p>
            <a:r>
              <a:rPr lang="fr-FR" dirty="0"/>
              <a:t>Comme il y a une duplication des opérations sur la mémoire courante et la mémoire cachée, on encode le registre sur lequel enregistrer la sortie de l’ALU sur le bit de poids fort de l’instruction</a:t>
            </a:r>
          </a:p>
          <a:p>
            <a:r>
              <a:rPr lang="fr-FR" dirty="0"/>
              <a:t>On utilise des </a:t>
            </a:r>
            <a:r>
              <a:rPr lang="fr-FR" dirty="0" err="1"/>
              <a:t>OpCode</a:t>
            </a:r>
            <a:r>
              <a:rPr lang="fr-FR" dirty="0"/>
              <a:t> de 4 bits et comme entrée un immédiat de 10 bits correspondant à un nombre signé</a:t>
            </a:r>
          </a:p>
          <a:p>
            <a:r>
              <a:rPr lang="fr-FR" dirty="0"/>
              <a:t>Le format est donc 1 bit de mémorisation puis 3 bits d’opération, en ne considérant pas toujours l’entrée</a:t>
            </a:r>
          </a:p>
          <a:p>
            <a:r>
              <a:rPr lang="fr-FR" dirty="0"/>
              <a:t>Un bit de poids fort valant 0 enregistre dans la mémoire courante A, et un valant 1 enregistre dans la mémoire B</a:t>
            </a:r>
          </a:p>
        </p:txBody>
      </p:sp>
    </p:spTree>
    <p:extLst>
      <p:ext uri="{BB962C8B-B14F-4D97-AF65-F5344CB8AC3E}">
        <p14:creationId xmlns:p14="http://schemas.microsoft.com/office/powerpoint/2010/main" val="164912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B61BD-AF2B-6082-3974-75C3BCC27349}"/>
              </a:ext>
            </a:extLst>
          </p:cNvPr>
          <p:cNvSpPr>
            <a:spLocks noGrp="1"/>
          </p:cNvSpPr>
          <p:nvPr>
            <p:ph type="title"/>
          </p:nvPr>
        </p:nvSpPr>
        <p:spPr/>
        <p:txBody>
          <a:bodyPr/>
          <a:lstStyle/>
          <a:p>
            <a:r>
              <a:rPr lang="fr-FR" dirty="0"/>
              <a:t>Instruction Set Architecture</a:t>
            </a:r>
          </a:p>
        </p:txBody>
      </p:sp>
      <p:graphicFrame>
        <p:nvGraphicFramePr>
          <p:cNvPr id="7" name="Tableau 6">
            <a:extLst>
              <a:ext uri="{FF2B5EF4-FFF2-40B4-BE49-F238E27FC236}">
                <a16:creationId xmlns:a16="http://schemas.microsoft.com/office/drawing/2014/main" id="{E8DE7784-79B0-F366-1D2A-B43143AB65D6}"/>
              </a:ext>
            </a:extLst>
          </p:cNvPr>
          <p:cNvGraphicFramePr>
            <a:graphicFrameLocks noGrp="1"/>
          </p:cNvGraphicFramePr>
          <p:nvPr>
            <p:extLst>
              <p:ext uri="{D42A27DB-BD31-4B8C-83A1-F6EECF244321}">
                <p14:modId xmlns:p14="http://schemas.microsoft.com/office/powerpoint/2010/main" val="1921782328"/>
              </p:ext>
            </p:extLst>
          </p:nvPr>
        </p:nvGraphicFramePr>
        <p:xfrm>
          <a:off x="2220184" y="1212135"/>
          <a:ext cx="8125885" cy="5364480"/>
        </p:xfrm>
        <a:graphic>
          <a:graphicData uri="http://schemas.openxmlformats.org/drawingml/2006/table">
            <a:tbl>
              <a:tblPr firstRow="1" bandRow="1">
                <a:tableStyleId>{8EC20E35-A176-4012-BC5E-935CFFF8708E}</a:tableStyleId>
              </a:tblPr>
              <a:tblGrid>
                <a:gridCol w="1625177">
                  <a:extLst>
                    <a:ext uri="{9D8B030D-6E8A-4147-A177-3AD203B41FA5}">
                      <a16:colId xmlns:a16="http://schemas.microsoft.com/office/drawing/2014/main" val="3282757162"/>
                    </a:ext>
                  </a:extLst>
                </a:gridCol>
                <a:gridCol w="1625177">
                  <a:extLst>
                    <a:ext uri="{9D8B030D-6E8A-4147-A177-3AD203B41FA5}">
                      <a16:colId xmlns:a16="http://schemas.microsoft.com/office/drawing/2014/main" val="3583052809"/>
                    </a:ext>
                  </a:extLst>
                </a:gridCol>
                <a:gridCol w="1625177">
                  <a:extLst>
                    <a:ext uri="{9D8B030D-6E8A-4147-A177-3AD203B41FA5}">
                      <a16:colId xmlns:a16="http://schemas.microsoft.com/office/drawing/2014/main" val="4183850645"/>
                    </a:ext>
                  </a:extLst>
                </a:gridCol>
                <a:gridCol w="1625177">
                  <a:extLst>
                    <a:ext uri="{9D8B030D-6E8A-4147-A177-3AD203B41FA5}">
                      <a16:colId xmlns:a16="http://schemas.microsoft.com/office/drawing/2014/main" val="3737997417"/>
                    </a:ext>
                  </a:extLst>
                </a:gridCol>
                <a:gridCol w="1625177">
                  <a:extLst>
                    <a:ext uri="{9D8B030D-6E8A-4147-A177-3AD203B41FA5}">
                      <a16:colId xmlns:a16="http://schemas.microsoft.com/office/drawing/2014/main" val="448605893"/>
                    </a:ext>
                  </a:extLst>
                </a:gridCol>
              </a:tblGrid>
              <a:tr h="326397">
                <a:tc>
                  <a:txBody>
                    <a:bodyPr/>
                    <a:lstStyle/>
                    <a:p>
                      <a:pPr algn="ctr"/>
                      <a:r>
                        <a:rPr lang="fr-FR" dirty="0"/>
                        <a:t>Mémoire</a:t>
                      </a:r>
                    </a:p>
                  </a:txBody>
                  <a:tcPr anchor="ctr"/>
                </a:tc>
                <a:tc>
                  <a:txBody>
                    <a:bodyPr/>
                    <a:lstStyle/>
                    <a:p>
                      <a:pPr algn="ctr"/>
                      <a:r>
                        <a:rPr lang="fr-FR" dirty="0"/>
                        <a:t>Opérateur</a:t>
                      </a:r>
                    </a:p>
                  </a:txBody>
                  <a:tcPr anchor="ctr"/>
                </a:tc>
                <a:tc>
                  <a:txBody>
                    <a:bodyPr/>
                    <a:lstStyle/>
                    <a:p>
                      <a:pPr algn="ctr"/>
                      <a:r>
                        <a:rPr lang="fr-FR" dirty="0"/>
                        <a:t>Type d’entrée</a:t>
                      </a:r>
                    </a:p>
                  </a:txBody>
                  <a:tcPr anchor="ctr"/>
                </a:tc>
                <a:tc>
                  <a:txBody>
                    <a:bodyPr/>
                    <a:lstStyle/>
                    <a:p>
                      <a:pPr algn="ctr"/>
                      <a:r>
                        <a:rPr lang="fr-FR" dirty="0"/>
                        <a:t>Mnémonique</a:t>
                      </a:r>
                    </a:p>
                  </a:txBody>
                  <a:tcPr anchor="ctr"/>
                </a:tc>
                <a:tc>
                  <a:txBody>
                    <a:bodyPr/>
                    <a:lstStyle/>
                    <a:p>
                      <a:pPr algn="ctr"/>
                      <a:r>
                        <a:rPr lang="fr-FR" dirty="0"/>
                        <a:t>Fonction</a:t>
                      </a:r>
                    </a:p>
                  </a:txBody>
                  <a:tcPr anchor="ctr"/>
                </a:tc>
                <a:extLst>
                  <a:ext uri="{0D108BD9-81ED-4DB2-BD59-A6C34878D82A}">
                    <a16:rowId xmlns:a16="http://schemas.microsoft.com/office/drawing/2014/main" val="3903773104"/>
                  </a:ext>
                </a:extLst>
              </a:tr>
              <a:tr h="278797">
                <a:tc>
                  <a:txBody>
                    <a:bodyPr/>
                    <a:lstStyle/>
                    <a:p>
                      <a:pPr rtl="0" fontAlgn="b"/>
                      <a:r>
                        <a:rPr lang="fr-FR" dirty="0">
                          <a:effectLst/>
                        </a:rPr>
                        <a:t>0</a:t>
                      </a:r>
                    </a:p>
                  </a:txBody>
                  <a:tcPr marL="28575" marR="28575" marT="19050" marB="19050" anchor="ctr"/>
                </a:tc>
                <a:tc>
                  <a:txBody>
                    <a:bodyPr/>
                    <a:lstStyle/>
                    <a:p>
                      <a:pPr rtl="0" fontAlgn="b"/>
                      <a:r>
                        <a:rPr lang="fr-FR" dirty="0">
                          <a:effectLst/>
                        </a:rPr>
                        <a:t>000</a:t>
                      </a:r>
                    </a:p>
                  </a:txBody>
                  <a:tcPr marL="28575" marR="28575" marT="19050" marB="19050" anchor="ctr"/>
                </a:tc>
                <a:tc>
                  <a:txBody>
                    <a:bodyPr/>
                    <a:lstStyle/>
                    <a:p>
                      <a:pPr rtl="0" fontAlgn="b"/>
                      <a:r>
                        <a:rPr lang="fr-FR">
                          <a:effectLst/>
                        </a:rPr>
                        <a:t>Int 10 bits signé</a:t>
                      </a:r>
                    </a:p>
                  </a:txBody>
                  <a:tcPr marL="28575" marR="28575" marT="19050" marB="19050" anchor="ctr"/>
                </a:tc>
                <a:tc>
                  <a:txBody>
                    <a:bodyPr/>
                    <a:lstStyle/>
                    <a:p>
                      <a:pPr rtl="0" fontAlgn="b"/>
                      <a:r>
                        <a:rPr lang="fr-FR">
                          <a:effectLst/>
                        </a:rPr>
                        <a:t>SET_A</a:t>
                      </a:r>
                    </a:p>
                  </a:txBody>
                  <a:tcPr marL="28575" marR="28575" marT="19050" marB="19050" anchor="ctr"/>
                </a:tc>
                <a:tc>
                  <a:txBody>
                    <a:bodyPr/>
                    <a:lstStyle/>
                    <a:p>
                      <a:pPr rtl="0" fontAlgn="b"/>
                      <a:r>
                        <a:rPr lang="fr-FR">
                          <a:effectLst/>
                        </a:rPr>
                        <a:t>RA = Imm</a:t>
                      </a:r>
                    </a:p>
                  </a:txBody>
                  <a:tcPr marL="28575" marR="28575" marT="19050" marB="19050" anchor="ctr"/>
                </a:tc>
                <a:extLst>
                  <a:ext uri="{0D108BD9-81ED-4DB2-BD59-A6C34878D82A}">
                    <a16:rowId xmlns:a16="http://schemas.microsoft.com/office/drawing/2014/main" val="1207519925"/>
                  </a:ext>
                </a:extLst>
              </a:tr>
              <a:tr h="278797">
                <a:tc>
                  <a:txBody>
                    <a:bodyPr/>
                    <a:lstStyle/>
                    <a:p>
                      <a:pPr rtl="0" fontAlgn="b"/>
                      <a:r>
                        <a:rPr lang="fr-FR">
                          <a:effectLst/>
                        </a:rPr>
                        <a:t>0</a:t>
                      </a:r>
                    </a:p>
                  </a:txBody>
                  <a:tcPr marL="28575" marR="28575" marT="19050" marB="19050" anchor="ctr"/>
                </a:tc>
                <a:tc>
                  <a:txBody>
                    <a:bodyPr/>
                    <a:lstStyle/>
                    <a:p>
                      <a:pPr rtl="0" fontAlgn="b"/>
                      <a:r>
                        <a:rPr lang="fr-FR">
                          <a:effectLst/>
                        </a:rPr>
                        <a:t>001</a:t>
                      </a:r>
                    </a:p>
                  </a:txBody>
                  <a:tcPr marL="28575" marR="28575" marT="19050" marB="19050" anchor="ctr"/>
                </a:tc>
                <a:tc>
                  <a:txBody>
                    <a:bodyPr/>
                    <a:lstStyle/>
                    <a:p>
                      <a:pPr rtl="0" fontAlgn="b"/>
                      <a:r>
                        <a:rPr lang="fr-FR">
                          <a:effectLst/>
                        </a:rPr>
                        <a:t>Int 10 bits signé</a:t>
                      </a:r>
                    </a:p>
                  </a:txBody>
                  <a:tcPr marL="28575" marR="28575" marT="19050" marB="19050" anchor="ctr"/>
                </a:tc>
                <a:tc>
                  <a:txBody>
                    <a:bodyPr/>
                    <a:lstStyle/>
                    <a:p>
                      <a:pPr rtl="0" fontAlgn="b"/>
                      <a:r>
                        <a:rPr lang="fr-FR">
                          <a:effectLst/>
                        </a:rPr>
                        <a:t>ADD_A_IMM</a:t>
                      </a:r>
                    </a:p>
                  </a:txBody>
                  <a:tcPr marL="28575" marR="28575" marT="19050" marB="19050" anchor="ctr"/>
                </a:tc>
                <a:tc>
                  <a:txBody>
                    <a:bodyPr/>
                    <a:lstStyle/>
                    <a:p>
                      <a:pPr rtl="0" fontAlgn="b"/>
                      <a:r>
                        <a:rPr lang="fr-FR">
                          <a:effectLst/>
                        </a:rPr>
                        <a:t>RA = RA + Imm</a:t>
                      </a:r>
                    </a:p>
                  </a:txBody>
                  <a:tcPr marL="28575" marR="28575" marT="19050" marB="19050" anchor="ctr"/>
                </a:tc>
                <a:extLst>
                  <a:ext uri="{0D108BD9-81ED-4DB2-BD59-A6C34878D82A}">
                    <a16:rowId xmlns:a16="http://schemas.microsoft.com/office/drawing/2014/main" val="164628968"/>
                  </a:ext>
                </a:extLst>
              </a:tr>
              <a:tr h="278797">
                <a:tc>
                  <a:txBody>
                    <a:bodyPr/>
                    <a:lstStyle/>
                    <a:p>
                      <a:pPr rtl="0" fontAlgn="b"/>
                      <a:r>
                        <a:rPr lang="fr-FR">
                          <a:effectLst/>
                        </a:rPr>
                        <a:t>0</a:t>
                      </a:r>
                    </a:p>
                  </a:txBody>
                  <a:tcPr marL="28575" marR="28575" marT="19050" marB="19050" anchor="ctr"/>
                </a:tc>
                <a:tc>
                  <a:txBody>
                    <a:bodyPr/>
                    <a:lstStyle/>
                    <a:p>
                      <a:pPr rtl="0" fontAlgn="b"/>
                      <a:r>
                        <a:rPr lang="fr-FR" dirty="0">
                          <a:effectLst/>
                        </a:rPr>
                        <a:t>010</a:t>
                      </a:r>
                    </a:p>
                  </a:txBody>
                  <a:tcPr marL="28575" marR="28575" marT="19050" marB="19050" anchor="ctr"/>
                </a:tc>
                <a:tc>
                  <a:txBody>
                    <a:bodyPr/>
                    <a:lstStyle/>
                    <a:p>
                      <a:pPr rtl="0" fontAlgn="b"/>
                      <a:r>
                        <a:rPr lang="fr-FR">
                          <a:effectLst/>
                        </a:rPr>
                        <a:t>Int 10 bits signé</a:t>
                      </a:r>
                    </a:p>
                  </a:txBody>
                  <a:tcPr marL="28575" marR="28575" marT="19050" marB="19050" anchor="ctr"/>
                </a:tc>
                <a:tc>
                  <a:txBody>
                    <a:bodyPr/>
                    <a:lstStyle/>
                    <a:p>
                      <a:pPr rtl="0" fontAlgn="b"/>
                      <a:r>
                        <a:rPr lang="fr-FR">
                          <a:effectLst/>
                        </a:rPr>
                        <a:t>SUB_A_IMM</a:t>
                      </a:r>
                    </a:p>
                  </a:txBody>
                  <a:tcPr marL="28575" marR="28575" marT="19050" marB="19050" anchor="ctr"/>
                </a:tc>
                <a:tc>
                  <a:txBody>
                    <a:bodyPr/>
                    <a:lstStyle/>
                    <a:p>
                      <a:pPr rtl="0" fontAlgn="b"/>
                      <a:r>
                        <a:rPr lang="fr-FR" dirty="0">
                          <a:effectLst/>
                        </a:rPr>
                        <a:t>RA = RA - </a:t>
                      </a:r>
                      <a:r>
                        <a:rPr lang="fr-FR" dirty="0" err="1">
                          <a:effectLst/>
                        </a:rPr>
                        <a:t>Imm</a:t>
                      </a:r>
                      <a:endParaRPr lang="fr-FR" dirty="0">
                        <a:effectLst/>
                      </a:endParaRPr>
                    </a:p>
                  </a:txBody>
                  <a:tcPr marL="28575" marR="28575" marT="19050" marB="19050" anchor="ctr"/>
                </a:tc>
                <a:extLst>
                  <a:ext uri="{0D108BD9-81ED-4DB2-BD59-A6C34878D82A}">
                    <a16:rowId xmlns:a16="http://schemas.microsoft.com/office/drawing/2014/main" val="1288263443"/>
                  </a:ext>
                </a:extLst>
              </a:tr>
              <a:tr h="278797">
                <a:tc>
                  <a:txBody>
                    <a:bodyPr/>
                    <a:lstStyle/>
                    <a:p>
                      <a:pPr rtl="0" fontAlgn="b"/>
                      <a:r>
                        <a:rPr lang="fr-FR">
                          <a:effectLst/>
                        </a:rPr>
                        <a:t>0</a:t>
                      </a:r>
                    </a:p>
                  </a:txBody>
                  <a:tcPr marL="28575" marR="28575" marT="19050" marB="19050" anchor="ctr"/>
                </a:tc>
                <a:tc>
                  <a:txBody>
                    <a:bodyPr/>
                    <a:lstStyle/>
                    <a:p>
                      <a:pPr rtl="0" fontAlgn="b"/>
                      <a:r>
                        <a:rPr lang="fr-FR" dirty="0">
                          <a:effectLst/>
                        </a:rPr>
                        <a:t>011</a:t>
                      </a:r>
                    </a:p>
                  </a:txBody>
                  <a:tcPr marL="28575" marR="28575" marT="19050" marB="19050" anchor="ctr"/>
                </a:tc>
                <a:tc>
                  <a:txBody>
                    <a:bodyPr/>
                    <a:lstStyle/>
                    <a:p>
                      <a:pPr rtl="0" fontAlgn="b"/>
                      <a:r>
                        <a:rPr lang="fr-FR">
                          <a:effectLst/>
                        </a:rPr>
                        <a:t>NA</a:t>
                      </a:r>
                    </a:p>
                  </a:txBody>
                  <a:tcPr marL="28575" marR="28575" marT="19050" marB="19050" anchor="ctr"/>
                </a:tc>
                <a:tc>
                  <a:txBody>
                    <a:bodyPr/>
                    <a:lstStyle/>
                    <a:p>
                      <a:pPr rtl="0" fontAlgn="b"/>
                      <a:r>
                        <a:rPr lang="fr-FR">
                          <a:effectLst/>
                        </a:rPr>
                        <a:t>OPP_A</a:t>
                      </a:r>
                    </a:p>
                  </a:txBody>
                  <a:tcPr marL="28575" marR="28575" marT="19050" marB="19050" anchor="ctr"/>
                </a:tc>
                <a:tc>
                  <a:txBody>
                    <a:bodyPr/>
                    <a:lstStyle/>
                    <a:p>
                      <a:pPr rtl="0" fontAlgn="b"/>
                      <a:r>
                        <a:rPr lang="fr-FR">
                          <a:effectLst/>
                        </a:rPr>
                        <a:t>RA = - RA</a:t>
                      </a:r>
                    </a:p>
                  </a:txBody>
                  <a:tcPr marL="28575" marR="28575" marT="19050" marB="19050" anchor="ctr"/>
                </a:tc>
                <a:extLst>
                  <a:ext uri="{0D108BD9-81ED-4DB2-BD59-A6C34878D82A}">
                    <a16:rowId xmlns:a16="http://schemas.microsoft.com/office/drawing/2014/main" val="2231713972"/>
                  </a:ext>
                </a:extLst>
              </a:tr>
              <a:tr h="278797">
                <a:tc>
                  <a:txBody>
                    <a:bodyPr/>
                    <a:lstStyle/>
                    <a:p>
                      <a:pPr rtl="0" fontAlgn="b"/>
                      <a:r>
                        <a:rPr lang="fr-FR">
                          <a:effectLst/>
                        </a:rPr>
                        <a:t>0</a:t>
                      </a:r>
                    </a:p>
                  </a:txBody>
                  <a:tcPr marL="28575" marR="28575" marT="19050" marB="19050" anchor="ctr"/>
                </a:tc>
                <a:tc>
                  <a:txBody>
                    <a:bodyPr/>
                    <a:lstStyle/>
                    <a:p>
                      <a:pPr rtl="0" fontAlgn="b"/>
                      <a:r>
                        <a:rPr lang="fr-FR">
                          <a:effectLst/>
                        </a:rPr>
                        <a:t>100</a:t>
                      </a:r>
                    </a:p>
                  </a:txBody>
                  <a:tcPr marL="28575" marR="28575" marT="19050" marB="19050" anchor="ctr"/>
                </a:tc>
                <a:tc>
                  <a:txBody>
                    <a:bodyPr/>
                    <a:lstStyle/>
                    <a:p>
                      <a:pPr rtl="0" fontAlgn="b"/>
                      <a:r>
                        <a:rPr lang="fr-FR">
                          <a:effectLst/>
                        </a:rPr>
                        <a:t>NA</a:t>
                      </a:r>
                    </a:p>
                  </a:txBody>
                  <a:tcPr marL="28575" marR="28575" marT="19050" marB="19050" anchor="ctr"/>
                </a:tc>
                <a:tc>
                  <a:txBody>
                    <a:bodyPr/>
                    <a:lstStyle/>
                    <a:p>
                      <a:pPr rtl="0" fontAlgn="b"/>
                      <a:r>
                        <a:rPr lang="fr-FR">
                          <a:effectLst/>
                        </a:rPr>
                        <a:t>ZERO_A</a:t>
                      </a:r>
                    </a:p>
                  </a:txBody>
                  <a:tcPr marL="28575" marR="28575" marT="19050" marB="19050" anchor="ctr"/>
                </a:tc>
                <a:tc>
                  <a:txBody>
                    <a:bodyPr/>
                    <a:lstStyle/>
                    <a:p>
                      <a:pPr rtl="0" fontAlgn="b"/>
                      <a:r>
                        <a:rPr lang="fr-FR">
                          <a:effectLst/>
                        </a:rPr>
                        <a:t>RA = 0</a:t>
                      </a:r>
                    </a:p>
                  </a:txBody>
                  <a:tcPr marL="28575" marR="28575" marT="19050" marB="19050" anchor="ctr"/>
                </a:tc>
                <a:extLst>
                  <a:ext uri="{0D108BD9-81ED-4DB2-BD59-A6C34878D82A}">
                    <a16:rowId xmlns:a16="http://schemas.microsoft.com/office/drawing/2014/main" val="486775687"/>
                  </a:ext>
                </a:extLst>
              </a:tr>
              <a:tr h="278797">
                <a:tc>
                  <a:txBody>
                    <a:bodyPr/>
                    <a:lstStyle/>
                    <a:p>
                      <a:pPr rtl="0" fontAlgn="b"/>
                      <a:r>
                        <a:rPr lang="fr-FR" dirty="0">
                          <a:effectLst/>
                        </a:rPr>
                        <a:t>0</a:t>
                      </a:r>
                    </a:p>
                  </a:txBody>
                  <a:tcPr marL="28575" marR="28575" marT="19050" marB="19050" anchor="ctr"/>
                </a:tc>
                <a:tc>
                  <a:txBody>
                    <a:bodyPr/>
                    <a:lstStyle/>
                    <a:p>
                      <a:pPr rtl="0" fontAlgn="b"/>
                      <a:r>
                        <a:rPr lang="fr-FR" dirty="0">
                          <a:effectLst/>
                        </a:rPr>
                        <a:t>101</a:t>
                      </a:r>
                    </a:p>
                  </a:txBody>
                  <a:tcPr marL="28575" marR="28575" marT="19050" marB="19050" anchor="ctr"/>
                </a:tc>
                <a:tc>
                  <a:txBody>
                    <a:bodyPr/>
                    <a:lstStyle/>
                    <a:p>
                      <a:pPr rtl="0" fontAlgn="b"/>
                      <a:r>
                        <a:rPr lang="fr-FR">
                          <a:effectLst/>
                        </a:rPr>
                        <a:t>Int 10 bits signé</a:t>
                      </a:r>
                    </a:p>
                  </a:txBody>
                  <a:tcPr marL="28575" marR="28575" marT="19050" marB="19050" anchor="ctr"/>
                </a:tc>
                <a:tc>
                  <a:txBody>
                    <a:bodyPr/>
                    <a:lstStyle/>
                    <a:p>
                      <a:pPr rtl="0" fontAlgn="b"/>
                      <a:r>
                        <a:rPr lang="fr-FR" dirty="0">
                          <a:effectLst/>
                        </a:rPr>
                        <a:t>MUL_A_IMM</a:t>
                      </a:r>
                    </a:p>
                  </a:txBody>
                  <a:tcPr marL="28575" marR="28575" marT="19050" marB="19050" anchor="ctr"/>
                </a:tc>
                <a:tc>
                  <a:txBody>
                    <a:bodyPr/>
                    <a:lstStyle/>
                    <a:p>
                      <a:pPr rtl="0" fontAlgn="b"/>
                      <a:r>
                        <a:rPr lang="fr-FR">
                          <a:effectLst/>
                        </a:rPr>
                        <a:t>RA = RA * Imm</a:t>
                      </a:r>
                    </a:p>
                  </a:txBody>
                  <a:tcPr marL="28575" marR="28575" marT="19050" marB="19050" anchor="ctr"/>
                </a:tc>
                <a:extLst>
                  <a:ext uri="{0D108BD9-81ED-4DB2-BD59-A6C34878D82A}">
                    <a16:rowId xmlns:a16="http://schemas.microsoft.com/office/drawing/2014/main" val="2961032711"/>
                  </a:ext>
                </a:extLst>
              </a:tr>
              <a:tr h="278797">
                <a:tc>
                  <a:txBody>
                    <a:bodyPr/>
                    <a:lstStyle/>
                    <a:p>
                      <a:pPr rtl="0" fontAlgn="b"/>
                      <a:r>
                        <a:rPr lang="fr-FR">
                          <a:effectLst/>
                        </a:rPr>
                        <a:t>0</a:t>
                      </a:r>
                    </a:p>
                  </a:txBody>
                  <a:tcPr marL="28575" marR="28575" marT="19050" marB="19050" anchor="ctr"/>
                </a:tc>
                <a:tc>
                  <a:txBody>
                    <a:bodyPr/>
                    <a:lstStyle/>
                    <a:p>
                      <a:pPr rtl="0" fontAlgn="b"/>
                      <a:r>
                        <a:rPr lang="fr-FR">
                          <a:effectLst/>
                        </a:rPr>
                        <a:t>110</a:t>
                      </a:r>
                    </a:p>
                  </a:txBody>
                  <a:tcPr marL="28575" marR="28575" marT="19050" marB="19050" anchor="ctr"/>
                </a:tc>
                <a:tc>
                  <a:txBody>
                    <a:bodyPr/>
                    <a:lstStyle/>
                    <a:p>
                      <a:pPr rtl="0" fontAlgn="b"/>
                      <a:r>
                        <a:rPr lang="fr-FR">
                          <a:effectLst/>
                        </a:rPr>
                        <a:t>NA</a:t>
                      </a:r>
                    </a:p>
                  </a:txBody>
                  <a:tcPr marL="28575" marR="28575" marT="19050" marB="19050" anchor="ctr"/>
                </a:tc>
                <a:tc>
                  <a:txBody>
                    <a:bodyPr/>
                    <a:lstStyle/>
                    <a:p>
                      <a:pPr rtl="0" fontAlgn="b"/>
                      <a:r>
                        <a:rPr lang="fr-FR">
                          <a:effectLst/>
                        </a:rPr>
                        <a:t>READ_A_MEM</a:t>
                      </a:r>
                    </a:p>
                  </a:txBody>
                  <a:tcPr marL="28575" marR="28575" marT="19050" marB="19050" anchor="ctr"/>
                </a:tc>
                <a:tc>
                  <a:txBody>
                    <a:bodyPr/>
                    <a:lstStyle/>
                    <a:p>
                      <a:pPr rtl="0" fontAlgn="b"/>
                      <a:r>
                        <a:rPr lang="fr-FR">
                          <a:effectLst/>
                        </a:rPr>
                        <a:t>RA = RB</a:t>
                      </a:r>
                    </a:p>
                  </a:txBody>
                  <a:tcPr marL="28575" marR="28575" marT="19050" marB="19050" anchor="ctr"/>
                </a:tc>
                <a:extLst>
                  <a:ext uri="{0D108BD9-81ED-4DB2-BD59-A6C34878D82A}">
                    <a16:rowId xmlns:a16="http://schemas.microsoft.com/office/drawing/2014/main" val="2297099551"/>
                  </a:ext>
                </a:extLst>
              </a:tr>
              <a:tr h="278797">
                <a:tc>
                  <a:txBody>
                    <a:bodyPr/>
                    <a:lstStyle/>
                    <a:p>
                      <a:pPr rtl="0" fontAlgn="b"/>
                      <a:r>
                        <a:rPr lang="fr-FR" dirty="0">
                          <a:effectLst/>
                        </a:rPr>
                        <a:t>0</a:t>
                      </a:r>
                    </a:p>
                  </a:txBody>
                  <a:tcPr marL="28575" marR="28575" marT="19050" marB="19050" anchor="ctr">
                    <a:lnB w="28575" cap="flat" cmpd="sng" algn="ctr">
                      <a:solidFill>
                        <a:schemeClr val="tx1"/>
                      </a:solidFill>
                      <a:prstDash val="solid"/>
                      <a:round/>
                      <a:headEnd type="none" w="med" len="med"/>
                      <a:tailEnd type="none" w="med" len="med"/>
                    </a:lnB>
                  </a:tcPr>
                </a:tc>
                <a:tc>
                  <a:txBody>
                    <a:bodyPr/>
                    <a:lstStyle/>
                    <a:p>
                      <a:pPr rtl="0" fontAlgn="b"/>
                      <a:r>
                        <a:rPr lang="fr-FR" dirty="0">
                          <a:effectLst/>
                        </a:rPr>
                        <a:t>111</a:t>
                      </a:r>
                    </a:p>
                  </a:txBody>
                  <a:tcPr marL="28575" marR="28575" marT="19050" marB="19050" anchor="ctr">
                    <a:lnB w="28575" cap="flat" cmpd="sng" algn="ctr">
                      <a:solidFill>
                        <a:schemeClr val="tx1"/>
                      </a:solidFill>
                      <a:prstDash val="solid"/>
                      <a:round/>
                      <a:headEnd type="none" w="med" len="med"/>
                      <a:tailEnd type="none" w="med" len="med"/>
                    </a:lnB>
                  </a:tcPr>
                </a:tc>
                <a:tc>
                  <a:txBody>
                    <a:bodyPr/>
                    <a:lstStyle/>
                    <a:p>
                      <a:pPr rtl="0" fontAlgn="b"/>
                      <a:r>
                        <a:rPr lang="fr-FR" dirty="0">
                          <a:effectLst/>
                        </a:rPr>
                        <a:t>NA</a:t>
                      </a:r>
                    </a:p>
                  </a:txBody>
                  <a:tcPr marL="28575" marR="28575" marT="19050" marB="19050" anchor="ctr">
                    <a:lnB w="28575" cap="flat" cmpd="sng" algn="ctr">
                      <a:solidFill>
                        <a:schemeClr val="tx1"/>
                      </a:solidFill>
                      <a:prstDash val="solid"/>
                      <a:round/>
                      <a:headEnd type="none" w="med" len="med"/>
                      <a:tailEnd type="none" w="med" len="med"/>
                    </a:lnB>
                  </a:tcPr>
                </a:tc>
                <a:tc>
                  <a:txBody>
                    <a:bodyPr/>
                    <a:lstStyle/>
                    <a:p>
                      <a:pPr rtl="0" fontAlgn="b"/>
                      <a:r>
                        <a:rPr lang="fr-FR">
                          <a:effectLst/>
                        </a:rPr>
                        <a:t>MUL_A_B</a:t>
                      </a:r>
                    </a:p>
                  </a:txBody>
                  <a:tcPr marL="28575" marR="28575" marT="19050" marB="19050" anchor="ctr">
                    <a:lnB w="28575" cap="flat" cmpd="sng" algn="ctr">
                      <a:solidFill>
                        <a:schemeClr val="tx1"/>
                      </a:solidFill>
                      <a:prstDash val="solid"/>
                      <a:round/>
                      <a:headEnd type="none" w="med" len="med"/>
                      <a:tailEnd type="none" w="med" len="med"/>
                    </a:lnB>
                  </a:tcPr>
                </a:tc>
                <a:tc>
                  <a:txBody>
                    <a:bodyPr/>
                    <a:lstStyle/>
                    <a:p>
                      <a:pPr rtl="0" fontAlgn="b"/>
                      <a:r>
                        <a:rPr lang="fr-FR" dirty="0">
                          <a:effectLst/>
                        </a:rPr>
                        <a:t>RA = RA * RB</a:t>
                      </a:r>
                    </a:p>
                  </a:txBody>
                  <a:tcPr marL="28575" marR="28575" marT="19050" marB="19050"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2750893"/>
                  </a:ext>
                </a:extLst>
              </a:tr>
              <a:tr h="278797">
                <a:tc>
                  <a:txBody>
                    <a:bodyPr/>
                    <a:lstStyle/>
                    <a:p>
                      <a:pPr rtl="0" fontAlgn="b"/>
                      <a:r>
                        <a:rPr lang="fr-FR" dirty="0">
                          <a:effectLst/>
                        </a:rPr>
                        <a:t>1</a:t>
                      </a:r>
                    </a:p>
                  </a:txBody>
                  <a:tcPr marL="28575" marR="28575" marT="19050" marB="19050" anchor="b">
                    <a:lnT w="28575" cap="flat" cmpd="sng" algn="ctr">
                      <a:solidFill>
                        <a:schemeClr val="tx1"/>
                      </a:solidFill>
                      <a:prstDash val="solid"/>
                      <a:round/>
                      <a:headEnd type="none" w="med" len="med"/>
                      <a:tailEnd type="none" w="med" len="med"/>
                    </a:lnT>
                  </a:tcPr>
                </a:tc>
                <a:tc>
                  <a:txBody>
                    <a:bodyPr/>
                    <a:lstStyle/>
                    <a:p>
                      <a:pPr rtl="0" fontAlgn="b"/>
                      <a:r>
                        <a:rPr lang="fr-FR">
                          <a:effectLst/>
                        </a:rPr>
                        <a:t>000</a:t>
                      </a:r>
                    </a:p>
                  </a:txBody>
                  <a:tcPr marL="28575" marR="28575" marT="19050" marB="19050" anchor="b">
                    <a:lnT w="28575" cap="flat" cmpd="sng" algn="ctr">
                      <a:solidFill>
                        <a:schemeClr val="tx1"/>
                      </a:solidFill>
                      <a:prstDash val="solid"/>
                      <a:round/>
                      <a:headEnd type="none" w="med" len="med"/>
                      <a:tailEnd type="none" w="med" len="med"/>
                    </a:lnT>
                  </a:tcPr>
                </a:tc>
                <a:tc>
                  <a:txBody>
                    <a:bodyPr/>
                    <a:lstStyle/>
                    <a:p>
                      <a:pPr rtl="0" fontAlgn="b"/>
                      <a:r>
                        <a:rPr lang="fr-FR">
                          <a:effectLst/>
                        </a:rPr>
                        <a:t>Int 10 bits signé</a:t>
                      </a:r>
                    </a:p>
                  </a:txBody>
                  <a:tcPr marL="28575" marR="28575" marT="19050" marB="19050" anchor="b">
                    <a:lnT w="28575" cap="flat" cmpd="sng" algn="ctr">
                      <a:solidFill>
                        <a:schemeClr val="tx1"/>
                      </a:solidFill>
                      <a:prstDash val="solid"/>
                      <a:round/>
                      <a:headEnd type="none" w="med" len="med"/>
                      <a:tailEnd type="none" w="med" len="med"/>
                    </a:lnT>
                  </a:tcPr>
                </a:tc>
                <a:tc>
                  <a:txBody>
                    <a:bodyPr/>
                    <a:lstStyle/>
                    <a:p>
                      <a:pPr rtl="0" fontAlgn="b"/>
                      <a:r>
                        <a:rPr lang="fr-FR" dirty="0">
                          <a:effectLst/>
                        </a:rPr>
                        <a:t>SET_B</a:t>
                      </a:r>
                    </a:p>
                  </a:txBody>
                  <a:tcPr marL="28575" marR="28575" marT="19050" marB="19050" anchor="b">
                    <a:lnT w="28575" cap="flat" cmpd="sng" algn="ctr">
                      <a:solidFill>
                        <a:schemeClr val="tx1"/>
                      </a:solidFill>
                      <a:prstDash val="solid"/>
                      <a:round/>
                      <a:headEnd type="none" w="med" len="med"/>
                      <a:tailEnd type="none" w="med" len="med"/>
                    </a:lnT>
                  </a:tcPr>
                </a:tc>
                <a:tc>
                  <a:txBody>
                    <a:bodyPr/>
                    <a:lstStyle/>
                    <a:p>
                      <a:pPr rtl="0" fontAlgn="b"/>
                      <a:r>
                        <a:rPr lang="fr-FR">
                          <a:effectLst/>
                        </a:rPr>
                        <a:t>RB = Imm</a:t>
                      </a:r>
                    </a:p>
                  </a:txBody>
                  <a:tcPr marL="28575" marR="28575" marT="19050" marB="19050" anchor="b">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69819345"/>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001</a:t>
                      </a:r>
                    </a:p>
                  </a:txBody>
                  <a:tcPr marL="28575" marR="28575" marT="19050" marB="19050" anchor="b"/>
                </a:tc>
                <a:tc>
                  <a:txBody>
                    <a:bodyPr/>
                    <a:lstStyle/>
                    <a:p>
                      <a:pPr rtl="0" fontAlgn="b"/>
                      <a:r>
                        <a:rPr lang="fr-FR">
                          <a:effectLst/>
                        </a:rPr>
                        <a:t>Int 10 bits signé</a:t>
                      </a:r>
                    </a:p>
                  </a:txBody>
                  <a:tcPr marL="28575" marR="28575" marT="19050" marB="19050" anchor="b"/>
                </a:tc>
                <a:tc>
                  <a:txBody>
                    <a:bodyPr/>
                    <a:lstStyle/>
                    <a:p>
                      <a:pPr rtl="0" fontAlgn="b"/>
                      <a:r>
                        <a:rPr lang="fr-FR">
                          <a:effectLst/>
                        </a:rPr>
                        <a:t>ADD_B_IMM</a:t>
                      </a:r>
                    </a:p>
                  </a:txBody>
                  <a:tcPr marL="28575" marR="28575" marT="19050" marB="19050" anchor="b"/>
                </a:tc>
                <a:tc>
                  <a:txBody>
                    <a:bodyPr/>
                    <a:lstStyle/>
                    <a:p>
                      <a:pPr rtl="0" fontAlgn="b"/>
                      <a:r>
                        <a:rPr lang="fr-FR">
                          <a:effectLst/>
                        </a:rPr>
                        <a:t>RB = RB + Imm</a:t>
                      </a:r>
                    </a:p>
                  </a:txBody>
                  <a:tcPr marL="28575" marR="28575" marT="19050" marB="19050" anchor="b"/>
                </a:tc>
                <a:extLst>
                  <a:ext uri="{0D108BD9-81ED-4DB2-BD59-A6C34878D82A}">
                    <a16:rowId xmlns:a16="http://schemas.microsoft.com/office/drawing/2014/main" val="2297478119"/>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010</a:t>
                      </a:r>
                    </a:p>
                  </a:txBody>
                  <a:tcPr marL="28575" marR="28575" marT="19050" marB="19050" anchor="b"/>
                </a:tc>
                <a:tc>
                  <a:txBody>
                    <a:bodyPr/>
                    <a:lstStyle/>
                    <a:p>
                      <a:pPr rtl="0" fontAlgn="b"/>
                      <a:r>
                        <a:rPr lang="fr-FR">
                          <a:effectLst/>
                        </a:rPr>
                        <a:t>Int 10 bits signé</a:t>
                      </a:r>
                    </a:p>
                  </a:txBody>
                  <a:tcPr marL="28575" marR="28575" marT="19050" marB="19050" anchor="b"/>
                </a:tc>
                <a:tc>
                  <a:txBody>
                    <a:bodyPr/>
                    <a:lstStyle/>
                    <a:p>
                      <a:pPr rtl="0" fontAlgn="b"/>
                      <a:r>
                        <a:rPr lang="fr-FR">
                          <a:effectLst/>
                        </a:rPr>
                        <a:t>SUB_B_IMM</a:t>
                      </a:r>
                    </a:p>
                  </a:txBody>
                  <a:tcPr marL="28575" marR="28575" marT="19050" marB="19050" anchor="b"/>
                </a:tc>
                <a:tc>
                  <a:txBody>
                    <a:bodyPr/>
                    <a:lstStyle/>
                    <a:p>
                      <a:pPr rtl="0" fontAlgn="b"/>
                      <a:r>
                        <a:rPr lang="fr-FR">
                          <a:effectLst/>
                        </a:rPr>
                        <a:t>RB = RB - Imm</a:t>
                      </a:r>
                    </a:p>
                  </a:txBody>
                  <a:tcPr marL="28575" marR="28575" marT="19050" marB="19050" anchor="b"/>
                </a:tc>
                <a:extLst>
                  <a:ext uri="{0D108BD9-81ED-4DB2-BD59-A6C34878D82A}">
                    <a16:rowId xmlns:a16="http://schemas.microsoft.com/office/drawing/2014/main" val="1991955786"/>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011</a:t>
                      </a:r>
                    </a:p>
                  </a:txBody>
                  <a:tcPr marL="28575" marR="28575" marT="19050" marB="19050" anchor="b"/>
                </a:tc>
                <a:tc>
                  <a:txBody>
                    <a:bodyPr/>
                    <a:lstStyle/>
                    <a:p>
                      <a:pPr rtl="0" fontAlgn="b"/>
                      <a:r>
                        <a:rPr lang="fr-FR">
                          <a:effectLst/>
                        </a:rPr>
                        <a:t>NA</a:t>
                      </a:r>
                    </a:p>
                  </a:txBody>
                  <a:tcPr marL="28575" marR="28575" marT="19050" marB="19050" anchor="b"/>
                </a:tc>
                <a:tc>
                  <a:txBody>
                    <a:bodyPr/>
                    <a:lstStyle/>
                    <a:p>
                      <a:pPr rtl="0" fontAlgn="b"/>
                      <a:r>
                        <a:rPr lang="fr-FR">
                          <a:effectLst/>
                        </a:rPr>
                        <a:t>OPP_B</a:t>
                      </a:r>
                    </a:p>
                  </a:txBody>
                  <a:tcPr marL="28575" marR="28575" marT="19050" marB="19050" anchor="b"/>
                </a:tc>
                <a:tc>
                  <a:txBody>
                    <a:bodyPr/>
                    <a:lstStyle/>
                    <a:p>
                      <a:pPr rtl="0" fontAlgn="b"/>
                      <a:r>
                        <a:rPr lang="fr-FR">
                          <a:effectLst/>
                        </a:rPr>
                        <a:t>RB = -RB</a:t>
                      </a:r>
                    </a:p>
                  </a:txBody>
                  <a:tcPr marL="28575" marR="28575" marT="19050" marB="19050" anchor="b"/>
                </a:tc>
                <a:extLst>
                  <a:ext uri="{0D108BD9-81ED-4DB2-BD59-A6C34878D82A}">
                    <a16:rowId xmlns:a16="http://schemas.microsoft.com/office/drawing/2014/main" val="1995340109"/>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100</a:t>
                      </a:r>
                    </a:p>
                  </a:txBody>
                  <a:tcPr marL="28575" marR="28575" marT="19050" marB="19050" anchor="b"/>
                </a:tc>
                <a:tc>
                  <a:txBody>
                    <a:bodyPr/>
                    <a:lstStyle/>
                    <a:p>
                      <a:pPr rtl="0" fontAlgn="b"/>
                      <a:r>
                        <a:rPr lang="fr-FR">
                          <a:effectLst/>
                        </a:rPr>
                        <a:t>NA</a:t>
                      </a:r>
                    </a:p>
                  </a:txBody>
                  <a:tcPr marL="28575" marR="28575" marT="19050" marB="19050" anchor="b"/>
                </a:tc>
                <a:tc>
                  <a:txBody>
                    <a:bodyPr/>
                    <a:lstStyle/>
                    <a:p>
                      <a:pPr rtl="0" fontAlgn="b"/>
                      <a:r>
                        <a:rPr lang="fr-FR">
                          <a:effectLst/>
                        </a:rPr>
                        <a:t>ZERO_B</a:t>
                      </a:r>
                    </a:p>
                  </a:txBody>
                  <a:tcPr marL="28575" marR="28575" marT="19050" marB="19050" anchor="b"/>
                </a:tc>
                <a:tc>
                  <a:txBody>
                    <a:bodyPr/>
                    <a:lstStyle/>
                    <a:p>
                      <a:pPr rtl="0" fontAlgn="b"/>
                      <a:r>
                        <a:rPr lang="fr-FR">
                          <a:effectLst/>
                        </a:rPr>
                        <a:t>RB = 0</a:t>
                      </a:r>
                    </a:p>
                  </a:txBody>
                  <a:tcPr marL="28575" marR="28575" marT="19050" marB="19050" anchor="b"/>
                </a:tc>
                <a:extLst>
                  <a:ext uri="{0D108BD9-81ED-4DB2-BD59-A6C34878D82A}">
                    <a16:rowId xmlns:a16="http://schemas.microsoft.com/office/drawing/2014/main" val="4190389355"/>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101</a:t>
                      </a:r>
                    </a:p>
                  </a:txBody>
                  <a:tcPr marL="28575" marR="28575" marT="19050" marB="19050" anchor="b"/>
                </a:tc>
                <a:tc>
                  <a:txBody>
                    <a:bodyPr/>
                    <a:lstStyle/>
                    <a:p>
                      <a:pPr rtl="0" fontAlgn="b"/>
                      <a:r>
                        <a:rPr lang="fr-FR">
                          <a:effectLst/>
                        </a:rPr>
                        <a:t>Int 10 bits signé</a:t>
                      </a:r>
                    </a:p>
                  </a:txBody>
                  <a:tcPr marL="28575" marR="28575" marT="19050" marB="19050" anchor="b"/>
                </a:tc>
                <a:tc>
                  <a:txBody>
                    <a:bodyPr/>
                    <a:lstStyle/>
                    <a:p>
                      <a:pPr rtl="0" fontAlgn="b"/>
                      <a:r>
                        <a:rPr lang="fr-FR">
                          <a:effectLst/>
                        </a:rPr>
                        <a:t>MUL_B_IMM</a:t>
                      </a:r>
                    </a:p>
                  </a:txBody>
                  <a:tcPr marL="28575" marR="28575" marT="19050" marB="19050" anchor="b"/>
                </a:tc>
                <a:tc>
                  <a:txBody>
                    <a:bodyPr/>
                    <a:lstStyle/>
                    <a:p>
                      <a:pPr rtl="0" fontAlgn="b"/>
                      <a:r>
                        <a:rPr lang="fr-FR">
                          <a:effectLst/>
                        </a:rPr>
                        <a:t>RB = RB * Imm</a:t>
                      </a:r>
                    </a:p>
                  </a:txBody>
                  <a:tcPr marL="28575" marR="28575" marT="19050" marB="19050" anchor="b"/>
                </a:tc>
                <a:extLst>
                  <a:ext uri="{0D108BD9-81ED-4DB2-BD59-A6C34878D82A}">
                    <a16:rowId xmlns:a16="http://schemas.microsoft.com/office/drawing/2014/main" val="1958571409"/>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110</a:t>
                      </a:r>
                    </a:p>
                  </a:txBody>
                  <a:tcPr marL="28575" marR="28575" marT="19050" marB="19050" anchor="b"/>
                </a:tc>
                <a:tc>
                  <a:txBody>
                    <a:bodyPr/>
                    <a:lstStyle/>
                    <a:p>
                      <a:pPr rtl="0" fontAlgn="b"/>
                      <a:r>
                        <a:rPr lang="fr-FR">
                          <a:effectLst/>
                        </a:rPr>
                        <a:t>NA</a:t>
                      </a:r>
                    </a:p>
                  </a:txBody>
                  <a:tcPr marL="28575" marR="28575" marT="19050" marB="19050" anchor="b"/>
                </a:tc>
                <a:tc>
                  <a:txBody>
                    <a:bodyPr/>
                    <a:lstStyle/>
                    <a:p>
                      <a:pPr rtl="0" fontAlgn="b"/>
                      <a:r>
                        <a:rPr lang="fr-FR">
                          <a:effectLst/>
                        </a:rPr>
                        <a:t>READ_B_A</a:t>
                      </a:r>
                    </a:p>
                  </a:txBody>
                  <a:tcPr marL="28575" marR="28575" marT="19050" marB="19050" anchor="b"/>
                </a:tc>
                <a:tc>
                  <a:txBody>
                    <a:bodyPr/>
                    <a:lstStyle/>
                    <a:p>
                      <a:pPr rtl="0" fontAlgn="b"/>
                      <a:r>
                        <a:rPr lang="fr-FR">
                          <a:effectLst/>
                        </a:rPr>
                        <a:t>RB = RA</a:t>
                      </a:r>
                    </a:p>
                  </a:txBody>
                  <a:tcPr marL="28575" marR="28575" marT="19050" marB="19050" anchor="b"/>
                </a:tc>
                <a:extLst>
                  <a:ext uri="{0D108BD9-81ED-4DB2-BD59-A6C34878D82A}">
                    <a16:rowId xmlns:a16="http://schemas.microsoft.com/office/drawing/2014/main" val="3392636393"/>
                  </a:ext>
                </a:extLst>
              </a:tr>
              <a:tr h="278797">
                <a:tc>
                  <a:txBody>
                    <a:bodyPr/>
                    <a:lstStyle/>
                    <a:p>
                      <a:pPr rtl="0" fontAlgn="b"/>
                      <a:r>
                        <a:rPr lang="fr-FR">
                          <a:effectLst/>
                        </a:rPr>
                        <a:t>1</a:t>
                      </a:r>
                    </a:p>
                  </a:txBody>
                  <a:tcPr marL="28575" marR="28575" marT="19050" marB="19050" anchor="b"/>
                </a:tc>
                <a:tc>
                  <a:txBody>
                    <a:bodyPr/>
                    <a:lstStyle/>
                    <a:p>
                      <a:pPr rtl="0" fontAlgn="b"/>
                      <a:r>
                        <a:rPr lang="fr-FR">
                          <a:effectLst/>
                        </a:rPr>
                        <a:t>111</a:t>
                      </a:r>
                    </a:p>
                  </a:txBody>
                  <a:tcPr marL="28575" marR="28575" marT="19050" marB="19050" anchor="b"/>
                </a:tc>
                <a:tc>
                  <a:txBody>
                    <a:bodyPr/>
                    <a:lstStyle/>
                    <a:p>
                      <a:pPr rtl="0" fontAlgn="b"/>
                      <a:r>
                        <a:rPr lang="fr-FR">
                          <a:effectLst/>
                        </a:rPr>
                        <a:t>NA</a:t>
                      </a:r>
                    </a:p>
                  </a:txBody>
                  <a:tcPr marL="28575" marR="28575" marT="19050" marB="19050" anchor="b"/>
                </a:tc>
                <a:tc>
                  <a:txBody>
                    <a:bodyPr/>
                    <a:lstStyle/>
                    <a:p>
                      <a:pPr rtl="0" fontAlgn="b"/>
                      <a:r>
                        <a:rPr lang="fr-FR">
                          <a:effectLst/>
                        </a:rPr>
                        <a:t>MUL_B_A</a:t>
                      </a:r>
                    </a:p>
                  </a:txBody>
                  <a:tcPr marL="28575" marR="28575" marT="19050" marB="19050" anchor="b"/>
                </a:tc>
                <a:tc>
                  <a:txBody>
                    <a:bodyPr/>
                    <a:lstStyle/>
                    <a:p>
                      <a:pPr rtl="0" fontAlgn="b"/>
                      <a:r>
                        <a:rPr lang="fr-FR" dirty="0">
                          <a:effectLst/>
                        </a:rPr>
                        <a:t>RB = RB * RA</a:t>
                      </a:r>
                    </a:p>
                  </a:txBody>
                  <a:tcPr marL="28575" marR="28575" marT="19050" marB="19050" anchor="b"/>
                </a:tc>
                <a:extLst>
                  <a:ext uri="{0D108BD9-81ED-4DB2-BD59-A6C34878D82A}">
                    <a16:rowId xmlns:a16="http://schemas.microsoft.com/office/drawing/2014/main" val="293810856"/>
                  </a:ext>
                </a:extLst>
              </a:tr>
            </a:tbl>
          </a:graphicData>
        </a:graphic>
      </p:graphicFrame>
    </p:spTree>
    <p:extLst>
      <p:ext uri="{BB962C8B-B14F-4D97-AF65-F5344CB8AC3E}">
        <p14:creationId xmlns:p14="http://schemas.microsoft.com/office/powerpoint/2010/main" val="98463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98CEC8-F2A1-D730-6C54-306131B64C08}"/>
              </a:ext>
            </a:extLst>
          </p:cNvPr>
          <p:cNvSpPr>
            <a:spLocks noGrp="1"/>
          </p:cNvSpPr>
          <p:nvPr>
            <p:ph type="title"/>
          </p:nvPr>
        </p:nvSpPr>
        <p:spPr/>
        <p:txBody>
          <a:bodyPr>
            <a:normAutofit/>
          </a:bodyPr>
          <a:lstStyle/>
          <a:p>
            <a:r>
              <a:rPr lang="fr-FR" dirty="0"/>
              <a:t>Architecture</a:t>
            </a:r>
          </a:p>
        </p:txBody>
      </p:sp>
      <p:sp>
        <p:nvSpPr>
          <p:cNvPr id="3" name="Espace réservé du texte 2">
            <a:extLst>
              <a:ext uri="{FF2B5EF4-FFF2-40B4-BE49-F238E27FC236}">
                <a16:creationId xmlns:a16="http://schemas.microsoft.com/office/drawing/2014/main" id="{93CD0CCC-B6A1-612B-21D2-DA9AC0669B83}"/>
              </a:ext>
            </a:extLst>
          </p:cNvPr>
          <p:cNvSpPr>
            <a:spLocks noGrp="1"/>
          </p:cNvSpPr>
          <p:nvPr>
            <p:ph type="body" sz="quarter" idx="13"/>
          </p:nvPr>
        </p:nvSpPr>
        <p:spPr/>
        <p:txBody>
          <a:bodyPr/>
          <a:lstStyle/>
          <a:p>
            <a:r>
              <a:rPr lang="fr-FR" dirty="0"/>
              <a:t>Schéma issu du RTL Viewer</a:t>
            </a:r>
          </a:p>
        </p:txBody>
      </p:sp>
      <p:pic>
        <p:nvPicPr>
          <p:cNvPr id="8" name="Image 7">
            <a:extLst>
              <a:ext uri="{FF2B5EF4-FFF2-40B4-BE49-F238E27FC236}">
                <a16:creationId xmlns:a16="http://schemas.microsoft.com/office/drawing/2014/main" id="{6CFB57C4-0BA9-37B9-AD3B-380F0436751F}"/>
              </a:ext>
            </a:extLst>
          </p:cNvPr>
          <p:cNvPicPr>
            <a:picLocks noChangeAspect="1"/>
          </p:cNvPicPr>
          <p:nvPr/>
        </p:nvPicPr>
        <p:blipFill>
          <a:blip r:embed="rId2"/>
          <a:stretch>
            <a:fillRect/>
          </a:stretch>
        </p:blipFill>
        <p:spPr>
          <a:xfrm>
            <a:off x="0" y="1562038"/>
            <a:ext cx="12188825" cy="3733923"/>
          </a:xfrm>
          <a:prstGeom prst="rect">
            <a:avLst/>
          </a:prstGeom>
        </p:spPr>
      </p:pic>
    </p:spTree>
    <p:extLst>
      <p:ext uri="{BB962C8B-B14F-4D97-AF65-F5344CB8AC3E}">
        <p14:creationId xmlns:p14="http://schemas.microsoft.com/office/powerpoint/2010/main" val="56377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386CF-72B4-9A00-4068-A4E0DF18B08F}"/>
              </a:ext>
            </a:extLst>
          </p:cNvPr>
          <p:cNvSpPr>
            <a:spLocks noGrp="1"/>
          </p:cNvSpPr>
          <p:nvPr>
            <p:ph type="title"/>
          </p:nvPr>
        </p:nvSpPr>
        <p:spPr/>
        <p:txBody>
          <a:bodyPr/>
          <a:lstStyle/>
          <a:p>
            <a:r>
              <a:rPr lang="fr-FR" dirty="0"/>
              <a:t>Architecture</a:t>
            </a:r>
          </a:p>
        </p:txBody>
      </p:sp>
      <p:sp>
        <p:nvSpPr>
          <p:cNvPr id="3" name="Espace réservé du texte 2">
            <a:extLst>
              <a:ext uri="{FF2B5EF4-FFF2-40B4-BE49-F238E27FC236}">
                <a16:creationId xmlns:a16="http://schemas.microsoft.com/office/drawing/2014/main" id="{5B91EBA0-2821-EC0C-68DB-79C32E09F381}"/>
              </a:ext>
            </a:extLst>
          </p:cNvPr>
          <p:cNvSpPr>
            <a:spLocks noGrp="1"/>
          </p:cNvSpPr>
          <p:nvPr>
            <p:ph type="body" sz="quarter" idx="13"/>
          </p:nvPr>
        </p:nvSpPr>
        <p:spPr/>
        <p:txBody>
          <a:bodyPr/>
          <a:lstStyle/>
          <a:p>
            <a:r>
              <a:rPr lang="fr-FR" dirty="0"/>
              <a:t>Explications du schéma</a:t>
            </a:r>
          </a:p>
        </p:txBody>
      </p:sp>
      <p:sp>
        <p:nvSpPr>
          <p:cNvPr id="4" name="Espace réservé du texte 3">
            <a:extLst>
              <a:ext uri="{FF2B5EF4-FFF2-40B4-BE49-F238E27FC236}">
                <a16:creationId xmlns:a16="http://schemas.microsoft.com/office/drawing/2014/main" id="{2E9FE5EC-6A29-2CEB-F39F-33B801709861}"/>
              </a:ext>
            </a:extLst>
          </p:cNvPr>
          <p:cNvSpPr>
            <a:spLocks noGrp="1"/>
          </p:cNvSpPr>
          <p:nvPr>
            <p:ph type="body" sz="quarter" idx="14"/>
          </p:nvPr>
        </p:nvSpPr>
        <p:spPr/>
        <p:txBody>
          <a:bodyPr/>
          <a:lstStyle/>
          <a:p>
            <a:r>
              <a:rPr lang="fr-FR" dirty="0"/>
              <a:t>On remarque qu’il manque le décodeur sur le précédant schéma.</a:t>
            </a:r>
            <a:br>
              <a:rPr lang="fr-FR" dirty="0"/>
            </a:br>
            <a:r>
              <a:rPr lang="fr-FR" dirty="0"/>
              <a:t>En effet le jeu d’instruction est assez simple, notamment par rapport à la gestion du </a:t>
            </a:r>
            <a:r>
              <a:rPr lang="fr-FR" dirty="0" err="1"/>
              <a:t>register</a:t>
            </a:r>
            <a:r>
              <a:rPr lang="fr-FR" dirty="0"/>
              <a:t> file, pour qu’il ne soit pas nécessaire d’ajouter un décodeur</a:t>
            </a:r>
          </a:p>
          <a:p>
            <a:r>
              <a:rPr lang="fr-FR" dirty="0"/>
              <a:t>Il a tout de même fallu implémenter la mémorisation et le changement d’instruction, on utilise pour cela le détecteur d’évènement sur le bouton PUSH (Key0) :</a:t>
            </a:r>
          </a:p>
          <a:p>
            <a:pPr lvl="1"/>
            <a:r>
              <a:rPr lang="fr-FR" dirty="0"/>
              <a:t>High to Low : lorsque l’on appuie, on mémorise la sortie de l’ALU</a:t>
            </a:r>
          </a:p>
          <a:p>
            <a:pPr lvl="1"/>
            <a:r>
              <a:rPr lang="fr-FR" dirty="0"/>
              <a:t>Low to High : lorsque l’on relâche, on incrémente l’adresse du </a:t>
            </a:r>
            <a:r>
              <a:rPr lang="fr-FR" dirty="0" err="1"/>
              <a:t>Fetch</a:t>
            </a:r>
            <a:r>
              <a:rPr lang="fr-FR" dirty="0"/>
              <a:t> pour changer d’instruction dans la ROM</a:t>
            </a:r>
          </a:p>
        </p:txBody>
      </p:sp>
    </p:spTree>
    <p:extLst>
      <p:ext uri="{BB962C8B-B14F-4D97-AF65-F5344CB8AC3E}">
        <p14:creationId xmlns:p14="http://schemas.microsoft.com/office/powerpoint/2010/main" val="115951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386CF-72B4-9A00-4068-A4E0DF18B08F}"/>
              </a:ext>
            </a:extLst>
          </p:cNvPr>
          <p:cNvSpPr>
            <a:spLocks noGrp="1"/>
          </p:cNvSpPr>
          <p:nvPr>
            <p:ph type="title"/>
          </p:nvPr>
        </p:nvSpPr>
        <p:spPr/>
        <p:txBody>
          <a:bodyPr/>
          <a:lstStyle/>
          <a:p>
            <a:r>
              <a:rPr lang="fr-FR" dirty="0"/>
              <a:t>Architecture</a:t>
            </a:r>
          </a:p>
        </p:txBody>
      </p:sp>
      <p:sp>
        <p:nvSpPr>
          <p:cNvPr id="3" name="Espace réservé du texte 2">
            <a:extLst>
              <a:ext uri="{FF2B5EF4-FFF2-40B4-BE49-F238E27FC236}">
                <a16:creationId xmlns:a16="http://schemas.microsoft.com/office/drawing/2014/main" id="{5B91EBA0-2821-EC0C-68DB-79C32E09F381}"/>
              </a:ext>
            </a:extLst>
          </p:cNvPr>
          <p:cNvSpPr>
            <a:spLocks noGrp="1"/>
          </p:cNvSpPr>
          <p:nvPr>
            <p:ph type="body" sz="quarter" idx="13"/>
          </p:nvPr>
        </p:nvSpPr>
        <p:spPr/>
        <p:txBody>
          <a:bodyPr/>
          <a:lstStyle/>
          <a:p>
            <a:r>
              <a:rPr lang="fr-FR" dirty="0"/>
              <a:t>Explications du schéma</a:t>
            </a:r>
          </a:p>
        </p:txBody>
      </p:sp>
      <p:sp>
        <p:nvSpPr>
          <p:cNvPr id="4" name="Espace réservé du texte 3">
            <a:extLst>
              <a:ext uri="{FF2B5EF4-FFF2-40B4-BE49-F238E27FC236}">
                <a16:creationId xmlns:a16="http://schemas.microsoft.com/office/drawing/2014/main" id="{2E9FE5EC-6A29-2CEB-F39F-33B801709861}"/>
              </a:ext>
            </a:extLst>
          </p:cNvPr>
          <p:cNvSpPr>
            <a:spLocks noGrp="1"/>
          </p:cNvSpPr>
          <p:nvPr>
            <p:ph type="body" sz="quarter" idx="14"/>
          </p:nvPr>
        </p:nvSpPr>
        <p:spPr/>
        <p:txBody>
          <a:bodyPr/>
          <a:lstStyle/>
          <a:p>
            <a:r>
              <a:rPr lang="fr-FR" dirty="0"/>
              <a:t>Le </a:t>
            </a:r>
            <a:r>
              <a:rPr lang="fr-FR" dirty="0" err="1"/>
              <a:t>register</a:t>
            </a:r>
            <a:r>
              <a:rPr lang="fr-FR" dirty="0"/>
              <a:t> file met à disposition ses deux registres en permanence afin de réaliser les calculs en continu sur l’ALU et de permettre l’affichage</a:t>
            </a:r>
          </a:p>
          <a:p>
            <a:r>
              <a:rPr lang="fr-FR" dirty="0"/>
              <a:t>Ainsi lorsque l’on change l’immédiat, l’ALU donne déjà en sortie le résultat attendu pour l’instruction en cours</a:t>
            </a:r>
          </a:p>
          <a:p>
            <a:r>
              <a:rPr lang="fr-FR" dirty="0"/>
              <a:t>L’afficheur vérifie le signe, d’où la présence du multiplexeur, afin d’allumer ou non le signe – et d’afficher la valeur absolue ensuite</a:t>
            </a:r>
          </a:p>
          <a:p>
            <a:endParaRPr lang="fr-FR" dirty="0"/>
          </a:p>
        </p:txBody>
      </p:sp>
    </p:spTree>
    <p:extLst>
      <p:ext uri="{BB962C8B-B14F-4D97-AF65-F5344CB8AC3E}">
        <p14:creationId xmlns:p14="http://schemas.microsoft.com/office/powerpoint/2010/main" val="93901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6408F-B8B6-7D64-D8E7-DCC60D825899}"/>
              </a:ext>
            </a:extLst>
          </p:cNvPr>
          <p:cNvSpPr>
            <a:spLocks noGrp="1"/>
          </p:cNvSpPr>
          <p:nvPr>
            <p:ph type="title"/>
          </p:nvPr>
        </p:nvSpPr>
        <p:spPr>
          <a:xfrm>
            <a:off x="377429" y="309649"/>
            <a:ext cx="11811396" cy="776240"/>
          </a:xfrm>
        </p:spPr>
        <p:txBody>
          <a:bodyPr/>
          <a:lstStyle/>
          <a:p>
            <a:r>
              <a:rPr lang="fr-FR" dirty="0"/>
              <a:t>Simulation</a:t>
            </a:r>
          </a:p>
        </p:txBody>
      </p:sp>
      <p:sp>
        <p:nvSpPr>
          <p:cNvPr id="4" name="Espace réservé du texte 3">
            <a:extLst>
              <a:ext uri="{FF2B5EF4-FFF2-40B4-BE49-F238E27FC236}">
                <a16:creationId xmlns:a16="http://schemas.microsoft.com/office/drawing/2014/main" id="{72012073-7199-9F74-841A-559A1423CAC2}"/>
              </a:ext>
            </a:extLst>
          </p:cNvPr>
          <p:cNvSpPr>
            <a:spLocks noGrp="1"/>
          </p:cNvSpPr>
          <p:nvPr>
            <p:ph type="body" sz="quarter" idx="14"/>
          </p:nvPr>
        </p:nvSpPr>
        <p:spPr/>
        <p:txBody>
          <a:bodyPr/>
          <a:lstStyle/>
          <a:p>
            <a:r>
              <a:rPr lang="fr-FR" dirty="0"/>
              <a:t>Présentation d’un test</a:t>
            </a:r>
          </a:p>
        </p:txBody>
      </p:sp>
      <p:sp>
        <p:nvSpPr>
          <p:cNvPr id="5" name="Espace réservé du texte 4">
            <a:extLst>
              <a:ext uri="{FF2B5EF4-FFF2-40B4-BE49-F238E27FC236}">
                <a16:creationId xmlns:a16="http://schemas.microsoft.com/office/drawing/2014/main" id="{C89B57E3-7A51-714B-65C7-BD9A135221C5}"/>
              </a:ext>
            </a:extLst>
          </p:cNvPr>
          <p:cNvSpPr>
            <a:spLocks noGrp="1"/>
          </p:cNvSpPr>
          <p:nvPr>
            <p:ph type="body" sz="quarter" idx="15"/>
          </p:nvPr>
        </p:nvSpPr>
        <p:spPr/>
        <p:txBody>
          <a:bodyPr/>
          <a:lstStyle/>
          <a:p>
            <a:r>
              <a:rPr lang="fr-FR" dirty="0"/>
              <a:t>On implémente la suite d’instruction dans la ROM</a:t>
            </a:r>
          </a:p>
          <a:p>
            <a:r>
              <a:rPr lang="fr-FR" dirty="0"/>
              <a:t>On affecte les bonnes valeurs aux </a:t>
            </a:r>
            <a:r>
              <a:rPr lang="fr-FR" dirty="0" err="1"/>
              <a:t>switchs</a:t>
            </a:r>
            <a:endParaRPr lang="fr-FR" dirty="0"/>
          </a:p>
          <a:p>
            <a:r>
              <a:rPr lang="fr-FR" dirty="0"/>
              <a:t>On appuie sur PUSH (Key0)</a:t>
            </a:r>
          </a:p>
          <a:p>
            <a:r>
              <a:rPr lang="fr-FR" dirty="0"/>
              <a:t>On trouve les valeurs du tableau dans Mémoire A et Mémoire B</a:t>
            </a:r>
          </a:p>
          <a:p>
            <a:r>
              <a:rPr lang="fr-FR" dirty="0"/>
              <a:t>En particulier on doit lire à la fin dans Mémoire A</a:t>
            </a:r>
            <a:br>
              <a:rPr lang="fr-FR" dirty="0"/>
            </a:br>
            <a:r>
              <a:rPr lang="fr-FR" dirty="0"/>
              <a:t>-144</a:t>
            </a:r>
            <a:r>
              <a:rPr lang="fr-FR" baseline="-25000" dirty="0"/>
              <a:t>10</a:t>
            </a:r>
            <a:r>
              <a:rPr lang="fr-FR" dirty="0"/>
              <a:t>=-2</a:t>
            </a:r>
            <a:r>
              <a:rPr lang="fr-FR" baseline="30000" dirty="0"/>
              <a:t>9</a:t>
            </a:r>
            <a:r>
              <a:rPr lang="fr-FR" dirty="0"/>
              <a:t>+2</a:t>
            </a:r>
            <a:r>
              <a:rPr lang="fr-FR" baseline="30000" dirty="0"/>
              <a:t>8</a:t>
            </a:r>
            <a:r>
              <a:rPr lang="fr-FR" dirty="0"/>
              <a:t>+2</a:t>
            </a:r>
            <a:r>
              <a:rPr lang="fr-FR" baseline="30000" dirty="0"/>
              <a:t>6</a:t>
            </a:r>
            <a:r>
              <a:rPr lang="fr-FR" dirty="0"/>
              <a:t>+2</a:t>
            </a:r>
            <a:r>
              <a:rPr lang="fr-FR" baseline="30000" dirty="0"/>
              <a:t>5</a:t>
            </a:r>
            <a:r>
              <a:rPr lang="fr-FR" dirty="0"/>
              <a:t>+2</a:t>
            </a:r>
            <a:r>
              <a:rPr lang="fr-FR" baseline="30000" dirty="0"/>
              <a:t>4</a:t>
            </a:r>
            <a:br>
              <a:rPr lang="fr-FR" baseline="30000" dirty="0"/>
            </a:br>
            <a:r>
              <a:rPr lang="fr-FR" dirty="0"/>
              <a:t>-144</a:t>
            </a:r>
            <a:r>
              <a:rPr lang="fr-FR" baseline="-25000" dirty="0"/>
              <a:t>2  </a:t>
            </a:r>
            <a:r>
              <a:rPr lang="fr-FR" dirty="0"/>
              <a:t>=1101110000</a:t>
            </a:r>
            <a:endParaRPr lang="fr-FR" baseline="30000" dirty="0"/>
          </a:p>
        </p:txBody>
      </p:sp>
      <p:graphicFrame>
        <p:nvGraphicFramePr>
          <p:cNvPr id="7" name="Tableau 7">
            <a:extLst>
              <a:ext uri="{FF2B5EF4-FFF2-40B4-BE49-F238E27FC236}">
                <a16:creationId xmlns:a16="http://schemas.microsoft.com/office/drawing/2014/main" id="{6E5C095D-73DC-A9AF-6EB9-B1E4E0B8447C}"/>
              </a:ext>
            </a:extLst>
          </p:cNvPr>
          <p:cNvGraphicFramePr>
            <a:graphicFrameLocks noGrp="1"/>
          </p:cNvGraphicFramePr>
          <p:nvPr>
            <p:extLst>
              <p:ext uri="{D42A27DB-BD31-4B8C-83A1-F6EECF244321}">
                <p14:modId xmlns:p14="http://schemas.microsoft.com/office/powerpoint/2010/main" val="3643536654"/>
              </p:ext>
            </p:extLst>
          </p:nvPr>
        </p:nvGraphicFramePr>
        <p:xfrm>
          <a:off x="6246826" y="1600204"/>
          <a:ext cx="5586440" cy="4525960"/>
        </p:xfrm>
        <a:graphic>
          <a:graphicData uri="http://schemas.openxmlformats.org/drawingml/2006/table">
            <a:tbl>
              <a:tblPr firstRow="1" bandRow="1">
                <a:tableStyleId>{8EC20E35-A176-4012-BC5E-935CFFF8708E}</a:tableStyleId>
              </a:tblPr>
              <a:tblGrid>
                <a:gridCol w="1396610">
                  <a:extLst>
                    <a:ext uri="{9D8B030D-6E8A-4147-A177-3AD203B41FA5}">
                      <a16:colId xmlns:a16="http://schemas.microsoft.com/office/drawing/2014/main" val="63398609"/>
                    </a:ext>
                  </a:extLst>
                </a:gridCol>
                <a:gridCol w="1396610">
                  <a:extLst>
                    <a:ext uri="{9D8B030D-6E8A-4147-A177-3AD203B41FA5}">
                      <a16:colId xmlns:a16="http://schemas.microsoft.com/office/drawing/2014/main" val="3094167456"/>
                    </a:ext>
                  </a:extLst>
                </a:gridCol>
                <a:gridCol w="1396610">
                  <a:extLst>
                    <a:ext uri="{9D8B030D-6E8A-4147-A177-3AD203B41FA5}">
                      <a16:colId xmlns:a16="http://schemas.microsoft.com/office/drawing/2014/main" val="2545030689"/>
                    </a:ext>
                  </a:extLst>
                </a:gridCol>
                <a:gridCol w="1396610">
                  <a:extLst>
                    <a:ext uri="{9D8B030D-6E8A-4147-A177-3AD203B41FA5}">
                      <a16:colId xmlns:a16="http://schemas.microsoft.com/office/drawing/2014/main" val="923835724"/>
                    </a:ext>
                  </a:extLst>
                </a:gridCol>
              </a:tblGrid>
              <a:tr h="452596">
                <a:tc>
                  <a:txBody>
                    <a:bodyPr/>
                    <a:lstStyle/>
                    <a:p>
                      <a:pPr algn="ctr" rtl="0" fontAlgn="b"/>
                      <a:r>
                        <a:rPr lang="fr-FR" dirty="0">
                          <a:effectLst/>
                        </a:rPr>
                        <a:t>Instruction</a:t>
                      </a:r>
                    </a:p>
                  </a:txBody>
                  <a:tcPr marL="28575" marR="28575" marT="19050" marB="19050" anchor="ctr"/>
                </a:tc>
                <a:tc>
                  <a:txBody>
                    <a:bodyPr/>
                    <a:lstStyle/>
                    <a:p>
                      <a:pPr algn="ctr" rtl="0" fontAlgn="b"/>
                      <a:r>
                        <a:rPr lang="fr-FR" dirty="0">
                          <a:effectLst/>
                        </a:rPr>
                        <a:t>Mémoire A</a:t>
                      </a:r>
                    </a:p>
                  </a:txBody>
                  <a:tcPr marL="28575" marR="28575" marT="19050" marB="19050" anchor="ctr"/>
                </a:tc>
                <a:tc>
                  <a:txBody>
                    <a:bodyPr/>
                    <a:lstStyle/>
                    <a:p>
                      <a:pPr algn="ctr" rtl="0" fontAlgn="b"/>
                      <a:r>
                        <a:rPr lang="fr-FR" dirty="0">
                          <a:effectLst/>
                        </a:rPr>
                        <a:t>Mémoire B</a:t>
                      </a:r>
                    </a:p>
                  </a:txBody>
                  <a:tcPr marL="28575" marR="28575" marT="19050" marB="19050" anchor="ctr"/>
                </a:tc>
                <a:tc>
                  <a:txBody>
                    <a:bodyPr/>
                    <a:lstStyle/>
                    <a:p>
                      <a:pPr algn="ctr" rtl="0" fontAlgn="b"/>
                      <a:r>
                        <a:rPr lang="fr-FR" dirty="0">
                          <a:effectLst/>
                        </a:rPr>
                        <a:t>Immédiat</a:t>
                      </a:r>
                    </a:p>
                  </a:txBody>
                  <a:tcPr marL="28575" marR="28575" marT="19050" marB="19050" anchor="ctr"/>
                </a:tc>
                <a:extLst>
                  <a:ext uri="{0D108BD9-81ED-4DB2-BD59-A6C34878D82A}">
                    <a16:rowId xmlns:a16="http://schemas.microsoft.com/office/drawing/2014/main" val="129931818"/>
                  </a:ext>
                </a:extLst>
              </a:tr>
              <a:tr h="452596">
                <a:tc>
                  <a:txBody>
                    <a:bodyPr/>
                    <a:lstStyle/>
                    <a:p>
                      <a:pPr rtl="0" fontAlgn="b"/>
                      <a:r>
                        <a:rPr lang="fr-FR" dirty="0">
                          <a:effectLst/>
                        </a:rPr>
                        <a:t>RESET</a:t>
                      </a:r>
                    </a:p>
                  </a:txBody>
                  <a:tcPr marL="28575" marR="28575" marT="19050" marB="19050" anchor="ctr"/>
                </a:tc>
                <a:tc>
                  <a:txBody>
                    <a:bodyPr/>
                    <a:lstStyle/>
                    <a:p>
                      <a:pPr rtl="0" fontAlgn="b"/>
                      <a:r>
                        <a:rPr lang="fr-FR">
                          <a:effectLst/>
                        </a:rPr>
                        <a:t>0</a:t>
                      </a:r>
                    </a:p>
                  </a:txBody>
                  <a:tcPr marL="28575" marR="28575" marT="19050" marB="19050" anchor="ctr"/>
                </a:tc>
                <a:tc>
                  <a:txBody>
                    <a:bodyPr/>
                    <a:lstStyle/>
                    <a:p>
                      <a:pPr rtl="0" fontAlgn="b"/>
                      <a:r>
                        <a:rPr lang="fr-FR">
                          <a:effectLst/>
                        </a:rPr>
                        <a:t>0</a:t>
                      </a:r>
                    </a:p>
                  </a:txBody>
                  <a:tcPr marL="28575" marR="28575" marT="19050" marB="19050" anchor="ctr"/>
                </a:tc>
                <a:tc>
                  <a:txBody>
                    <a:bodyPr/>
                    <a:lstStyle/>
                    <a:p>
                      <a:pPr rtl="0" fontAlgn="b"/>
                      <a:r>
                        <a:rPr lang="fr-FR">
                          <a:effectLst/>
                        </a:rPr>
                        <a:t>1</a:t>
                      </a:r>
                    </a:p>
                  </a:txBody>
                  <a:tcPr marL="28575" marR="28575" marT="19050" marB="19050" anchor="ctr"/>
                </a:tc>
                <a:extLst>
                  <a:ext uri="{0D108BD9-81ED-4DB2-BD59-A6C34878D82A}">
                    <a16:rowId xmlns:a16="http://schemas.microsoft.com/office/drawing/2014/main" val="2846978876"/>
                  </a:ext>
                </a:extLst>
              </a:tr>
              <a:tr h="452596">
                <a:tc>
                  <a:txBody>
                    <a:bodyPr/>
                    <a:lstStyle/>
                    <a:p>
                      <a:pPr rtl="0" fontAlgn="b"/>
                      <a:r>
                        <a:rPr lang="fr-FR">
                          <a:effectLst/>
                        </a:rPr>
                        <a:t>0000</a:t>
                      </a:r>
                    </a:p>
                  </a:txBody>
                  <a:tcPr marL="28575" marR="28575" marT="19050" marB="19050" anchor="ctr"/>
                </a:tc>
                <a:tc>
                  <a:txBody>
                    <a:bodyPr/>
                    <a:lstStyle/>
                    <a:p>
                      <a:pPr rtl="0" fontAlgn="b"/>
                      <a:r>
                        <a:rPr lang="fr-FR">
                          <a:effectLst/>
                        </a:rPr>
                        <a:t>1</a:t>
                      </a:r>
                    </a:p>
                  </a:txBody>
                  <a:tcPr marL="28575" marR="28575" marT="19050" marB="19050" anchor="ctr"/>
                </a:tc>
                <a:tc>
                  <a:txBody>
                    <a:bodyPr/>
                    <a:lstStyle/>
                    <a:p>
                      <a:pPr rtl="0" fontAlgn="b"/>
                      <a:r>
                        <a:rPr lang="fr-FR">
                          <a:effectLst/>
                        </a:rPr>
                        <a:t>0</a:t>
                      </a:r>
                    </a:p>
                  </a:txBody>
                  <a:tcPr marL="28575" marR="28575" marT="19050" marB="19050" anchor="ctr"/>
                </a:tc>
                <a:tc>
                  <a:txBody>
                    <a:bodyPr/>
                    <a:lstStyle/>
                    <a:p>
                      <a:pPr rtl="0" fontAlgn="b"/>
                      <a:r>
                        <a:rPr lang="fr-FR" dirty="0">
                          <a:effectLst/>
                        </a:rPr>
                        <a:t>1</a:t>
                      </a:r>
                    </a:p>
                  </a:txBody>
                  <a:tcPr marL="28575" marR="28575" marT="19050" marB="19050" anchor="ctr"/>
                </a:tc>
                <a:extLst>
                  <a:ext uri="{0D108BD9-81ED-4DB2-BD59-A6C34878D82A}">
                    <a16:rowId xmlns:a16="http://schemas.microsoft.com/office/drawing/2014/main" val="1344895950"/>
                  </a:ext>
                </a:extLst>
              </a:tr>
              <a:tr h="452596">
                <a:tc>
                  <a:txBody>
                    <a:bodyPr/>
                    <a:lstStyle/>
                    <a:p>
                      <a:pPr rtl="0" fontAlgn="b"/>
                      <a:r>
                        <a:rPr lang="fr-FR">
                          <a:effectLst/>
                        </a:rPr>
                        <a:t>0001</a:t>
                      </a:r>
                    </a:p>
                  </a:txBody>
                  <a:tcPr marL="28575" marR="28575" marT="19050" marB="19050" anchor="ctr"/>
                </a:tc>
                <a:tc>
                  <a:txBody>
                    <a:bodyPr/>
                    <a:lstStyle/>
                    <a:p>
                      <a:pPr rtl="0" fontAlgn="b"/>
                      <a:r>
                        <a:rPr lang="fr-FR">
                          <a:effectLst/>
                        </a:rPr>
                        <a:t>9</a:t>
                      </a:r>
                    </a:p>
                  </a:txBody>
                  <a:tcPr marL="28575" marR="28575" marT="19050" marB="19050" anchor="ctr"/>
                </a:tc>
                <a:tc>
                  <a:txBody>
                    <a:bodyPr/>
                    <a:lstStyle/>
                    <a:p>
                      <a:pPr rtl="0" fontAlgn="b"/>
                      <a:r>
                        <a:rPr lang="fr-FR">
                          <a:effectLst/>
                        </a:rPr>
                        <a:t>0</a:t>
                      </a:r>
                    </a:p>
                  </a:txBody>
                  <a:tcPr marL="28575" marR="28575" marT="19050" marB="19050" anchor="ctr"/>
                </a:tc>
                <a:tc>
                  <a:txBody>
                    <a:bodyPr/>
                    <a:lstStyle/>
                    <a:p>
                      <a:pPr rtl="0" fontAlgn="b"/>
                      <a:r>
                        <a:rPr lang="fr-FR">
                          <a:effectLst/>
                        </a:rPr>
                        <a:t>8</a:t>
                      </a:r>
                    </a:p>
                  </a:txBody>
                  <a:tcPr marL="28575" marR="28575" marT="19050" marB="19050" anchor="ctr"/>
                </a:tc>
                <a:extLst>
                  <a:ext uri="{0D108BD9-81ED-4DB2-BD59-A6C34878D82A}">
                    <a16:rowId xmlns:a16="http://schemas.microsoft.com/office/drawing/2014/main" val="245996010"/>
                  </a:ext>
                </a:extLst>
              </a:tr>
              <a:tr h="452596">
                <a:tc>
                  <a:txBody>
                    <a:bodyPr/>
                    <a:lstStyle/>
                    <a:p>
                      <a:pPr rtl="0" fontAlgn="b"/>
                      <a:r>
                        <a:rPr lang="fr-FR">
                          <a:effectLst/>
                        </a:rPr>
                        <a:t>1110</a:t>
                      </a:r>
                    </a:p>
                  </a:txBody>
                  <a:tcPr marL="28575" marR="28575" marT="19050" marB="19050" anchor="ctr"/>
                </a:tc>
                <a:tc>
                  <a:txBody>
                    <a:bodyPr/>
                    <a:lstStyle/>
                    <a:p>
                      <a:pPr rtl="0" fontAlgn="b"/>
                      <a:r>
                        <a:rPr lang="fr-FR">
                          <a:effectLst/>
                        </a:rPr>
                        <a:t>9</a:t>
                      </a:r>
                    </a:p>
                  </a:txBody>
                  <a:tcPr marL="28575" marR="28575" marT="19050" marB="19050" anchor="ctr"/>
                </a:tc>
                <a:tc>
                  <a:txBody>
                    <a:bodyPr/>
                    <a:lstStyle/>
                    <a:p>
                      <a:pPr rtl="0" fontAlgn="b"/>
                      <a:r>
                        <a:rPr lang="fr-FR">
                          <a:effectLst/>
                        </a:rPr>
                        <a:t>9</a:t>
                      </a:r>
                    </a:p>
                  </a:txBody>
                  <a:tcPr marL="28575" marR="28575" marT="19050" marB="19050" anchor="ctr"/>
                </a:tc>
                <a:tc>
                  <a:txBody>
                    <a:bodyPr/>
                    <a:lstStyle/>
                    <a:p>
                      <a:pPr rtl="0" fontAlgn="b"/>
                      <a:r>
                        <a:rPr lang="fr-FR">
                          <a:effectLst/>
                        </a:rPr>
                        <a:t>8</a:t>
                      </a:r>
                    </a:p>
                  </a:txBody>
                  <a:tcPr marL="28575" marR="28575" marT="19050" marB="19050" anchor="ctr"/>
                </a:tc>
                <a:extLst>
                  <a:ext uri="{0D108BD9-81ED-4DB2-BD59-A6C34878D82A}">
                    <a16:rowId xmlns:a16="http://schemas.microsoft.com/office/drawing/2014/main" val="419209831"/>
                  </a:ext>
                </a:extLst>
              </a:tr>
              <a:tr h="452596">
                <a:tc>
                  <a:txBody>
                    <a:bodyPr/>
                    <a:lstStyle/>
                    <a:p>
                      <a:pPr rtl="0" fontAlgn="b"/>
                      <a:r>
                        <a:rPr lang="fr-FR">
                          <a:effectLst/>
                        </a:rPr>
                        <a:t>0000</a:t>
                      </a:r>
                    </a:p>
                  </a:txBody>
                  <a:tcPr marL="28575" marR="28575" marT="19050" marB="19050" anchor="ctr"/>
                </a:tc>
                <a:tc>
                  <a:txBody>
                    <a:bodyPr/>
                    <a:lstStyle/>
                    <a:p>
                      <a:pPr rtl="0" fontAlgn="b"/>
                      <a:r>
                        <a:rPr lang="fr-FR">
                          <a:effectLst/>
                        </a:rPr>
                        <a:t>32</a:t>
                      </a:r>
                    </a:p>
                  </a:txBody>
                  <a:tcPr marL="28575" marR="28575" marT="19050" marB="19050" anchor="ctr"/>
                </a:tc>
                <a:tc>
                  <a:txBody>
                    <a:bodyPr/>
                    <a:lstStyle/>
                    <a:p>
                      <a:pPr rtl="0" fontAlgn="b"/>
                      <a:r>
                        <a:rPr lang="fr-FR" dirty="0">
                          <a:effectLst/>
                        </a:rPr>
                        <a:t>9</a:t>
                      </a:r>
                    </a:p>
                  </a:txBody>
                  <a:tcPr marL="28575" marR="28575" marT="19050" marB="19050" anchor="ctr"/>
                </a:tc>
                <a:tc>
                  <a:txBody>
                    <a:bodyPr/>
                    <a:lstStyle/>
                    <a:p>
                      <a:pPr rtl="0" fontAlgn="b"/>
                      <a:r>
                        <a:rPr lang="fr-FR">
                          <a:effectLst/>
                        </a:rPr>
                        <a:t>32</a:t>
                      </a:r>
                    </a:p>
                  </a:txBody>
                  <a:tcPr marL="28575" marR="28575" marT="19050" marB="19050" anchor="ctr"/>
                </a:tc>
                <a:extLst>
                  <a:ext uri="{0D108BD9-81ED-4DB2-BD59-A6C34878D82A}">
                    <a16:rowId xmlns:a16="http://schemas.microsoft.com/office/drawing/2014/main" val="1066589882"/>
                  </a:ext>
                </a:extLst>
              </a:tr>
              <a:tr h="452596">
                <a:tc>
                  <a:txBody>
                    <a:bodyPr/>
                    <a:lstStyle/>
                    <a:p>
                      <a:pPr rtl="0" fontAlgn="b"/>
                      <a:r>
                        <a:rPr lang="fr-FR">
                          <a:effectLst/>
                        </a:rPr>
                        <a:t>0010</a:t>
                      </a:r>
                    </a:p>
                  </a:txBody>
                  <a:tcPr marL="28575" marR="28575" marT="19050" marB="19050" anchor="ctr"/>
                </a:tc>
                <a:tc>
                  <a:txBody>
                    <a:bodyPr/>
                    <a:lstStyle/>
                    <a:p>
                      <a:pPr rtl="0" fontAlgn="b"/>
                      <a:r>
                        <a:rPr lang="fr-FR">
                          <a:effectLst/>
                        </a:rPr>
                        <a:t>16</a:t>
                      </a:r>
                    </a:p>
                  </a:txBody>
                  <a:tcPr marL="28575" marR="28575" marT="19050" marB="19050" anchor="ctr"/>
                </a:tc>
                <a:tc>
                  <a:txBody>
                    <a:bodyPr/>
                    <a:lstStyle/>
                    <a:p>
                      <a:pPr rtl="0" fontAlgn="b"/>
                      <a:r>
                        <a:rPr lang="fr-FR">
                          <a:effectLst/>
                        </a:rPr>
                        <a:t>9</a:t>
                      </a:r>
                    </a:p>
                  </a:txBody>
                  <a:tcPr marL="28575" marR="28575" marT="19050" marB="19050" anchor="ctr"/>
                </a:tc>
                <a:tc>
                  <a:txBody>
                    <a:bodyPr/>
                    <a:lstStyle/>
                    <a:p>
                      <a:pPr rtl="0" fontAlgn="b"/>
                      <a:r>
                        <a:rPr lang="fr-FR">
                          <a:effectLst/>
                        </a:rPr>
                        <a:t>16</a:t>
                      </a:r>
                    </a:p>
                  </a:txBody>
                  <a:tcPr marL="28575" marR="28575" marT="19050" marB="19050" anchor="ctr"/>
                </a:tc>
                <a:extLst>
                  <a:ext uri="{0D108BD9-81ED-4DB2-BD59-A6C34878D82A}">
                    <a16:rowId xmlns:a16="http://schemas.microsoft.com/office/drawing/2014/main" val="1130855854"/>
                  </a:ext>
                </a:extLst>
              </a:tr>
              <a:tr h="452596">
                <a:tc>
                  <a:txBody>
                    <a:bodyPr/>
                    <a:lstStyle/>
                    <a:p>
                      <a:pPr rtl="0" fontAlgn="b"/>
                      <a:r>
                        <a:rPr lang="fr-FR">
                          <a:effectLst/>
                        </a:rPr>
                        <a:t>1111</a:t>
                      </a:r>
                    </a:p>
                  </a:txBody>
                  <a:tcPr marL="28575" marR="28575" marT="19050" marB="19050" anchor="ctr"/>
                </a:tc>
                <a:tc>
                  <a:txBody>
                    <a:bodyPr/>
                    <a:lstStyle/>
                    <a:p>
                      <a:pPr rtl="0" fontAlgn="b"/>
                      <a:r>
                        <a:rPr lang="fr-FR">
                          <a:effectLst/>
                        </a:rPr>
                        <a:t>16</a:t>
                      </a:r>
                    </a:p>
                  </a:txBody>
                  <a:tcPr marL="28575" marR="28575" marT="19050" marB="19050" anchor="ctr"/>
                </a:tc>
                <a:tc>
                  <a:txBody>
                    <a:bodyPr/>
                    <a:lstStyle/>
                    <a:p>
                      <a:pPr rtl="0" fontAlgn="b"/>
                      <a:r>
                        <a:rPr lang="fr-FR" dirty="0">
                          <a:effectLst/>
                        </a:rPr>
                        <a:t>144</a:t>
                      </a:r>
                    </a:p>
                  </a:txBody>
                  <a:tcPr marL="28575" marR="28575" marT="19050" marB="19050" anchor="ctr"/>
                </a:tc>
                <a:tc>
                  <a:txBody>
                    <a:bodyPr/>
                    <a:lstStyle/>
                    <a:p>
                      <a:pPr rtl="0" fontAlgn="b"/>
                      <a:r>
                        <a:rPr lang="fr-FR">
                          <a:effectLst/>
                        </a:rPr>
                        <a:t>0</a:t>
                      </a:r>
                    </a:p>
                  </a:txBody>
                  <a:tcPr marL="28575" marR="28575" marT="19050" marB="19050" anchor="ctr"/>
                </a:tc>
                <a:extLst>
                  <a:ext uri="{0D108BD9-81ED-4DB2-BD59-A6C34878D82A}">
                    <a16:rowId xmlns:a16="http://schemas.microsoft.com/office/drawing/2014/main" val="865404781"/>
                  </a:ext>
                </a:extLst>
              </a:tr>
              <a:tr h="452596">
                <a:tc>
                  <a:txBody>
                    <a:bodyPr/>
                    <a:lstStyle/>
                    <a:p>
                      <a:pPr rtl="0" fontAlgn="b"/>
                      <a:r>
                        <a:rPr lang="fr-FR">
                          <a:effectLst/>
                        </a:rPr>
                        <a:t>1011</a:t>
                      </a:r>
                    </a:p>
                  </a:txBody>
                  <a:tcPr marL="28575" marR="28575" marT="19050" marB="19050" anchor="ctr"/>
                </a:tc>
                <a:tc>
                  <a:txBody>
                    <a:bodyPr/>
                    <a:lstStyle/>
                    <a:p>
                      <a:pPr rtl="0" fontAlgn="b"/>
                      <a:r>
                        <a:rPr lang="fr-FR">
                          <a:effectLst/>
                        </a:rPr>
                        <a:t>16</a:t>
                      </a:r>
                    </a:p>
                  </a:txBody>
                  <a:tcPr marL="28575" marR="28575" marT="19050" marB="19050" anchor="ctr"/>
                </a:tc>
                <a:tc>
                  <a:txBody>
                    <a:bodyPr/>
                    <a:lstStyle/>
                    <a:p>
                      <a:pPr rtl="0" fontAlgn="b"/>
                      <a:r>
                        <a:rPr lang="fr-FR" dirty="0">
                          <a:effectLst/>
                        </a:rPr>
                        <a:t>-144</a:t>
                      </a:r>
                    </a:p>
                  </a:txBody>
                  <a:tcPr marL="28575" marR="28575" marT="19050" marB="19050" anchor="ctr"/>
                </a:tc>
                <a:tc>
                  <a:txBody>
                    <a:bodyPr/>
                    <a:lstStyle/>
                    <a:p>
                      <a:pPr rtl="0" fontAlgn="b"/>
                      <a:r>
                        <a:rPr lang="fr-FR">
                          <a:effectLst/>
                        </a:rPr>
                        <a:t>0</a:t>
                      </a:r>
                    </a:p>
                  </a:txBody>
                  <a:tcPr marL="28575" marR="28575" marT="19050" marB="19050" anchor="ctr"/>
                </a:tc>
                <a:extLst>
                  <a:ext uri="{0D108BD9-81ED-4DB2-BD59-A6C34878D82A}">
                    <a16:rowId xmlns:a16="http://schemas.microsoft.com/office/drawing/2014/main" val="2406956337"/>
                  </a:ext>
                </a:extLst>
              </a:tr>
              <a:tr h="452596">
                <a:tc>
                  <a:txBody>
                    <a:bodyPr/>
                    <a:lstStyle/>
                    <a:p>
                      <a:pPr rtl="0" fontAlgn="b"/>
                      <a:r>
                        <a:rPr lang="fr-FR">
                          <a:effectLst/>
                        </a:rPr>
                        <a:t>0110</a:t>
                      </a:r>
                    </a:p>
                  </a:txBody>
                  <a:tcPr marL="28575" marR="28575" marT="19050" marB="19050" anchor="ctr"/>
                </a:tc>
                <a:tc>
                  <a:txBody>
                    <a:bodyPr/>
                    <a:lstStyle/>
                    <a:p>
                      <a:pPr rtl="0" fontAlgn="b"/>
                      <a:r>
                        <a:rPr lang="fr-FR" dirty="0">
                          <a:effectLst/>
                        </a:rPr>
                        <a:t>-144</a:t>
                      </a:r>
                    </a:p>
                  </a:txBody>
                  <a:tcPr marL="28575" marR="28575" marT="19050" marB="19050" anchor="ctr"/>
                </a:tc>
                <a:tc>
                  <a:txBody>
                    <a:bodyPr/>
                    <a:lstStyle/>
                    <a:p>
                      <a:pPr rtl="0" fontAlgn="b"/>
                      <a:r>
                        <a:rPr lang="fr-FR" dirty="0">
                          <a:effectLst/>
                        </a:rPr>
                        <a:t>-144</a:t>
                      </a:r>
                    </a:p>
                  </a:txBody>
                  <a:tcPr marL="28575" marR="28575" marT="19050" marB="19050" anchor="ctr"/>
                </a:tc>
                <a:tc>
                  <a:txBody>
                    <a:bodyPr/>
                    <a:lstStyle/>
                    <a:p>
                      <a:pPr rtl="0" fontAlgn="b"/>
                      <a:r>
                        <a:rPr lang="fr-FR" dirty="0">
                          <a:effectLst/>
                        </a:rPr>
                        <a:t>0</a:t>
                      </a:r>
                    </a:p>
                  </a:txBody>
                  <a:tcPr marL="28575" marR="28575" marT="19050" marB="19050" anchor="ctr"/>
                </a:tc>
                <a:extLst>
                  <a:ext uri="{0D108BD9-81ED-4DB2-BD59-A6C34878D82A}">
                    <a16:rowId xmlns:a16="http://schemas.microsoft.com/office/drawing/2014/main" val="2034990352"/>
                  </a:ext>
                </a:extLst>
              </a:tr>
            </a:tbl>
          </a:graphicData>
        </a:graphic>
      </p:graphicFrame>
    </p:spTree>
    <p:extLst>
      <p:ext uri="{BB962C8B-B14F-4D97-AF65-F5344CB8AC3E}">
        <p14:creationId xmlns:p14="http://schemas.microsoft.com/office/powerpoint/2010/main" val="411036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6408F-B8B6-7D64-D8E7-DCC60D825899}"/>
              </a:ext>
            </a:extLst>
          </p:cNvPr>
          <p:cNvSpPr>
            <a:spLocks noGrp="1"/>
          </p:cNvSpPr>
          <p:nvPr>
            <p:ph type="title"/>
          </p:nvPr>
        </p:nvSpPr>
        <p:spPr>
          <a:xfrm>
            <a:off x="377429" y="309649"/>
            <a:ext cx="11811396" cy="776240"/>
          </a:xfrm>
        </p:spPr>
        <p:txBody>
          <a:bodyPr/>
          <a:lstStyle/>
          <a:p>
            <a:r>
              <a:rPr lang="fr-FR" dirty="0"/>
              <a:t>Simulation</a:t>
            </a:r>
          </a:p>
        </p:txBody>
      </p:sp>
      <p:sp>
        <p:nvSpPr>
          <p:cNvPr id="4" name="Espace réservé du texte 3">
            <a:extLst>
              <a:ext uri="{FF2B5EF4-FFF2-40B4-BE49-F238E27FC236}">
                <a16:creationId xmlns:a16="http://schemas.microsoft.com/office/drawing/2014/main" id="{72012073-7199-9F74-841A-559A1423CAC2}"/>
              </a:ext>
            </a:extLst>
          </p:cNvPr>
          <p:cNvSpPr>
            <a:spLocks noGrp="1"/>
          </p:cNvSpPr>
          <p:nvPr>
            <p:ph type="body" sz="quarter" idx="14"/>
          </p:nvPr>
        </p:nvSpPr>
        <p:spPr/>
        <p:txBody>
          <a:bodyPr/>
          <a:lstStyle/>
          <a:p>
            <a:r>
              <a:rPr lang="fr-FR" dirty="0"/>
              <a:t>Présentation d’un test</a:t>
            </a:r>
          </a:p>
        </p:txBody>
      </p:sp>
      <p:sp>
        <p:nvSpPr>
          <p:cNvPr id="5" name="Espace réservé du texte 4">
            <a:extLst>
              <a:ext uri="{FF2B5EF4-FFF2-40B4-BE49-F238E27FC236}">
                <a16:creationId xmlns:a16="http://schemas.microsoft.com/office/drawing/2014/main" id="{C89B57E3-7A51-714B-65C7-BD9A135221C5}"/>
              </a:ext>
            </a:extLst>
          </p:cNvPr>
          <p:cNvSpPr>
            <a:spLocks noGrp="1"/>
          </p:cNvSpPr>
          <p:nvPr>
            <p:ph type="body" sz="quarter" idx="15"/>
          </p:nvPr>
        </p:nvSpPr>
        <p:spPr>
          <a:xfrm>
            <a:off x="609442" y="3220536"/>
            <a:ext cx="11023758" cy="2905627"/>
          </a:xfrm>
        </p:spPr>
        <p:txBody>
          <a:bodyPr/>
          <a:lstStyle/>
          <a:p>
            <a:r>
              <a:rPr lang="fr-FR" dirty="0"/>
              <a:t>Attention il faut faire un PUSH (Key0) supplémentaire après un RESET</a:t>
            </a:r>
          </a:p>
          <a:p>
            <a:r>
              <a:rPr lang="fr-FR" dirty="0"/>
              <a:t>On retrouve bien la valeur -144 en Mémoire A</a:t>
            </a:r>
          </a:p>
          <a:p>
            <a:r>
              <a:rPr lang="fr-FR" dirty="0"/>
              <a:t>La durée des PUSH n’a pas d’importance grâce au détecteur d’évènement, ce qui facilite une interaction humaine</a:t>
            </a:r>
          </a:p>
          <a:p>
            <a:r>
              <a:rPr lang="fr-FR" dirty="0"/>
              <a:t>Des tests similaires semblent indiquer le bon fonctionnement de la calculatrice (en évitant les cas limites de dépassement)</a:t>
            </a:r>
          </a:p>
          <a:p>
            <a:endParaRPr lang="fr-FR" dirty="0"/>
          </a:p>
        </p:txBody>
      </p:sp>
      <p:pic>
        <p:nvPicPr>
          <p:cNvPr id="6" name="Image 5">
            <a:extLst>
              <a:ext uri="{FF2B5EF4-FFF2-40B4-BE49-F238E27FC236}">
                <a16:creationId xmlns:a16="http://schemas.microsoft.com/office/drawing/2014/main" id="{2001B142-FBF0-A3A9-E97A-43CF82A0165D}"/>
              </a:ext>
            </a:extLst>
          </p:cNvPr>
          <p:cNvPicPr>
            <a:picLocks noChangeAspect="1"/>
          </p:cNvPicPr>
          <p:nvPr/>
        </p:nvPicPr>
        <p:blipFill>
          <a:blip r:embed="rId2"/>
          <a:stretch>
            <a:fillRect/>
          </a:stretch>
        </p:blipFill>
        <p:spPr>
          <a:xfrm>
            <a:off x="609441" y="1600201"/>
            <a:ext cx="11023757" cy="1513532"/>
          </a:xfrm>
          <a:prstGeom prst="rect">
            <a:avLst/>
          </a:prstGeom>
        </p:spPr>
      </p:pic>
    </p:spTree>
    <p:extLst>
      <p:ext uri="{BB962C8B-B14F-4D97-AF65-F5344CB8AC3E}">
        <p14:creationId xmlns:p14="http://schemas.microsoft.com/office/powerpoint/2010/main" val="95232202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83DFDA4EE4D34CB4FFCD1721290F0E" ma:contentTypeVersion="10" ma:contentTypeDescription="Crée un document." ma:contentTypeScope="" ma:versionID="12752cbc3f3b7a67d3bfc6f68616e779">
  <xsd:schema xmlns:xsd="http://www.w3.org/2001/XMLSchema" xmlns:xs="http://www.w3.org/2001/XMLSchema" xmlns:p="http://schemas.microsoft.com/office/2006/metadata/properties" xmlns:ns2="fbb09a98-01dd-457d-bb9c-639eff124172" xmlns:ns3="263fede3-aeae-40cb-9428-ccb697e9527f" targetNamespace="http://schemas.microsoft.com/office/2006/metadata/properties" ma:root="true" ma:fieldsID="18d97b969c21b909d0f43842a007d97c" ns2:_="" ns3:_="">
    <xsd:import namespace="fbb09a98-01dd-457d-bb9c-639eff124172"/>
    <xsd:import namespace="263fede3-aeae-40cb-9428-ccb697e952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b09a98-01dd-457d-bb9c-639eff124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63fede3-aeae-40cb-9428-ccb697e9527f"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C7199C-CB5B-4052-8702-6C15538043A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8FD77B-892B-47BA-A853-853B731ED17E}">
  <ds:schemaRefs>
    <ds:schemaRef ds:uri="http://schemas.microsoft.com/sharepoint/v3/contenttype/forms"/>
  </ds:schemaRefs>
</ds:datastoreItem>
</file>

<file path=customXml/itemProps3.xml><?xml version="1.0" encoding="utf-8"?>
<ds:datastoreItem xmlns:ds="http://schemas.openxmlformats.org/officeDocument/2006/customXml" ds:itemID="{C32A7C95-84B2-4955-929D-22E7447A2A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b09a98-01dd-457d-bb9c-639eff124172"/>
    <ds:schemaRef ds:uri="263fede3-aeae-40cb-9428-ccb697e952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2040</TotalTime>
  <Words>831</Words>
  <Application>Microsoft Office PowerPoint</Application>
  <PresentationFormat>Personnalisé</PresentationFormat>
  <Paragraphs>177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Lucida Sans</vt:lpstr>
      <vt:lpstr>Thème Office</vt:lpstr>
      <vt:lpstr>Présentation PowerPoint</vt:lpstr>
      <vt:lpstr>Instruction Set Architecture</vt:lpstr>
      <vt:lpstr>Instruction Set Architecture</vt:lpstr>
      <vt:lpstr>Instruction Set Architecture</vt:lpstr>
      <vt:lpstr>Architecture</vt:lpstr>
      <vt:lpstr>Architecture</vt:lpstr>
      <vt:lpstr>Architecture</vt:lpstr>
      <vt:lpstr>Simulation</vt:lpstr>
      <vt:lpstr>Simulation</vt:lpstr>
      <vt:lpstr>Implémentation sur carte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celine</dc:creator>
  <cp:lastModifiedBy>virgile rapegno</cp:lastModifiedBy>
  <cp:revision>123</cp:revision>
  <dcterms:created xsi:type="dcterms:W3CDTF">2021-02-03T15:18:32Z</dcterms:created>
  <dcterms:modified xsi:type="dcterms:W3CDTF">2023-01-31T20:22:52Z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0x0101006C83DFDA4EE4D34CB4FFCD1721290F0E</vt:lpwstr>
  </property>
</Properties>
</file>