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78" r:id="rId4"/>
    <p:sldId id="258" r:id="rId5"/>
    <p:sldId id="264" r:id="rId6"/>
    <p:sldId id="259" r:id="rId7"/>
    <p:sldId id="266" r:id="rId8"/>
    <p:sldId id="260" r:id="rId9"/>
    <p:sldId id="267" r:id="rId10"/>
    <p:sldId id="262" r:id="rId11"/>
    <p:sldId id="268" r:id="rId12"/>
    <p:sldId id="269" r:id="rId13"/>
    <p:sldId id="271" r:id="rId14"/>
    <p:sldId id="272" r:id="rId15"/>
    <p:sldId id="270" r:id="rId16"/>
    <p:sldId id="273" r:id="rId17"/>
    <p:sldId id="279" r:id="rId18"/>
    <p:sldId id="263" r:id="rId19"/>
    <p:sldId id="275" r:id="rId20"/>
    <p:sldId id="274"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48"/>
  </p:normalViewPr>
  <p:slideViewPr>
    <p:cSldViewPr snapToGrid="0" snapToObjects="1">
      <p:cViewPr varScale="1">
        <p:scale>
          <a:sx n="113" d="100"/>
          <a:sy n="113" d="100"/>
        </p:scale>
        <p:origin x="52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6/14/18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6/14/18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6/14/18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6/14/18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6D14-DADB-214B-974E-B63B61CC834A}"/>
              </a:ext>
            </a:extLst>
          </p:cNvPr>
          <p:cNvSpPr>
            <a:spLocks noGrp="1"/>
          </p:cNvSpPr>
          <p:nvPr>
            <p:ph type="ctrTitle"/>
          </p:nvPr>
        </p:nvSpPr>
        <p:spPr>
          <a:xfrm>
            <a:off x="1600200" y="474133"/>
            <a:ext cx="8991600" cy="4116007"/>
          </a:xfrm>
        </p:spPr>
        <p:txBody>
          <a:bodyPr>
            <a:normAutofit fontScale="90000"/>
          </a:bodyPr>
          <a:lstStyle/>
          <a:p>
            <a:r>
              <a:rPr lang="fr-FR" b="1" dirty="0"/>
              <a:t>Aspect Multi-fréquentiel du risque</a:t>
            </a:r>
            <a:br>
              <a:rPr lang="fr-FR" b="1" dirty="0"/>
            </a:br>
            <a:br>
              <a:rPr lang="fr-FR" b="1" dirty="0"/>
            </a:br>
            <a:r>
              <a:rPr lang="fr-FR" b="1" dirty="0"/>
              <a:t>- </a:t>
            </a:r>
            <a:r>
              <a:rPr lang="fr-FR" i="1" dirty="0"/>
              <a:t>cours de M.GARCIN – </a:t>
            </a:r>
            <a:br>
              <a:rPr lang="fr-FR" i="1" dirty="0"/>
            </a:br>
            <a:br>
              <a:rPr lang="fr-FR" dirty="0"/>
            </a:br>
            <a:r>
              <a:rPr lang="fr-FR" sz="3600" dirty="0"/>
              <a:t>Jump </a:t>
            </a:r>
            <a:r>
              <a:rPr lang="fr-FR" sz="3600" dirty="0" err="1"/>
              <a:t>detection</a:t>
            </a:r>
            <a:r>
              <a:rPr lang="fr-FR" sz="3600" dirty="0"/>
              <a:t> </a:t>
            </a:r>
            <a:r>
              <a:rPr lang="fr-FR" sz="3600" dirty="0" err="1"/>
              <a:t>with</a:t>
            </a:r>
            <a:r>
              <a:rPr lang="fr-FR" sz="3600" dirty="0"/>
              <a:t> </a:t>
            </a:r>
            <a:r>
              <a:rPr lang="fr-FR" sz="3600" dirty="0" err="1"/>
              <a:t>Wavelets</a:t>
            </a:r>
            <a:r>
              <a:rPr lang="fr-FR" sz="3600" dirty="0"/>
              <a:t> for high-</a:t>
            </a:r>
            <a:r>
              <a:rPr lang="fr-FR" sz="3600" dirty="0" err="1"/>
              <a:t>frequency</a:t>
            </a:r>
            <a:r>
              <a:rPr lang="fr-FR" sz="3600" dirty="0"/>
              <a:t> </a:t>
            </a:r>
            <a:r>
              <a:rPr lang="fr-FR" sz="3600" dirty="0" err="1"/>
              <a:t>financial</a:t>
            </a:r>
            <a:r>
              <a:rPr lang="fr-FR" sz="3600" dirty="0"/>
              <a:t> time </a:t>
            </a:r>
            <a:r>
              <a:rPr lang="fr-FR" sz="3600" dirty="0" err="1"/>
              <a:t>series</a:t>
            </a:r>
            <a:br>
              <a:rPr lang="fr-FR" sz="4000" i="1" dirty="0">
                <a:latin typeface="Arial" panose="020B0604020202020204" pitchFamily="34" charset="0"/>
                <a:cs typeface="Arial" panose="020B0604020202020204" pitchFamily="34" charset="0"/>
              </a:rPr>
            </a:br>
            <a:r>
              <a:rPr lang="fr-FR" sz="1600" dirty="0"/>
              <a:t>YI XUE, RAMAZAN </a:t>
            </a:r>
            <a:r>
              <a:rPr lang="fr-FR" sz="1600" dirty="0" err="1"/>
              <a:t>GENçAY</a:t>
            </a:r>
            <a:r>
              <a:rPr lang="fr-FR" sz="1600" dirty="0"/>
              <a:t> and STEPHEN FAGAN </a:t>
            </a:r>
          </a:p>
        </p:txBody>
      </p:sp>
      <p:sp>
        <p:nvSpPr>
          <p:cNvPr id="3" name="Subtitle 2">
            <a:extLst>
              <a:ext uri="{FF2B5EF4-FFF2-40B4-BE49-F238E27FC236}">
                <a16:creationId xmlns:a16="http://schemas.microsoft.com/office/drawing/2014/main" id="{FB0F1E3E-C842-DA4D-85F7-62294870033B}"/>
              </a:ext>
            </a:extLst>
          </p:cNvPr>
          <p:cNvSpPr>
            <a:spLocks noGrp="1"/>
          </p:cNvSpPr>
          <p:nvPr>
            <p:ph type="subTitle" idx="1"/>
          </p:nvPr>
        </p:nvSpPr>
        <p:spPr>
          <a:xfrm>
            <a:off x="2695194" y="4809067"/>
            <a:ext cx="6801612" cy="564444"/>
          </a:xfrm>
        </p:spPr>
        <p:txBody>
          <a:bodyPr>
            <a:normAutofit/>
          </a:bodyPr>
          <a:lstStyle/>
          <a:p>
            <a:r>
              <a:rPr lang="fr-FR" dirty="0" err="1"/>
              <a:t>Maïssane</a:t>
            </a:r>
            <a:r>
              <a:rPr lang="fr-FR" dirty="0"/>
              <a:t> LAKEHL-AYAT -Virgile AMATO</a:t>
            </a:r>
          </a:p>
          <a:p>
            <a:endParaRPr lang="fr-FR" dirty="0"/>
          </a:p>
        </p:txBody>
      </p:sp>
      <p:pic>
        <p:nvPicPr>
          <p:cNvPr id="5" name="Picture 4">
            <a:extLst>
              <a:ext uri="{FF2B5EF4-FFF2-40B4-BE49-F238E27FC236}">
                <a16:creationId xmlns:a16="http://schemas.microsoft.com/office/drawing/2014/main" id="{50B38791-4477-074F-AC68-B2B1388A224F}"/>
              </a:ext>
            </a:extLst>
          </p:cNvPr>
          <p:cNvPicPr>
            <a:picLocks noChangeAspect="1"/>
          </p:cNvPicPr>
          <p:nvPr/>
        </p:nvPicPr>
        <p:blipFill>
          <a:blip r:embed="rId2"/>
          <a:stretch>
            <a:fillRect/>
          </a:stretch>
        </p:blipFill>
        <p:spPr>
          <a:xfrm>
            <a:off x="4572000" y="5592438"/>
            <a:ext cx="3048000" cy="660400"/>
          </a:xfrm>
          <a:prstGeom prst="rect">
            <a:avLst/>
          </a:prstGeom>
        </p:spPr>
      </p:pic>
    </p:spTree>
    <p:extLst>
      <p:ext uri="{BB962C8B-B14F-4D97-AF65-F5344CB8AC3E}">
        <p14:creationId xmlns:p14="http://schemas.microsoft.com/office/powerpoint/2010/main" val="1938883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III)Simulation monte </a:t>
            </a:r>
            <a:r>
              <a:rPr lang="en-US" dirty="0" err="1"/>
              <a:t>carlo</a:t>
            </a:r>
            <a:r>
              <a:rPr lang="en-US" dirty="0"/>
              <a:t> </a:t>
            </a:r>
            <a:r>
              <a:rPr lang="mr-IN" dirty="0"/>
              <a:t>–</a:t>
            </a:r>
            <a:r>
              <a:rPr lang="en-US" dirty="0"/>
              <a:t> </a:t>
            </a:r>
            <a:r>
              <a:rPr lang="en-US" dirty="0" err="1"/>
              <a:t>Taille</a:t>
            </a:r>
            <a:r>
              <a:rPr lang="en-US" dirty="0"/>
              <a:t> du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638044"/>
                <a:ext cx="7729728" cy="3898223"/>
              </a:xfrm>
            </p:spPr>
            <p:txBody>
              <a:bodyPr>
                <a:normAutofit fontScale="92500" lnSpcReduction="20000"/>
              </a:bodyPr>
              <a:lstStyle/>
              <a:p>
                <a:r>
                  <a:rPr lang="fr-FR" i="1" dirty="0"/>
                  <a:t>Soit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𝑡</m:t>
                        </m:r>
                      </m:sub>
                    </m:sSub>
                    <m:r>
                      <a:rPr lang="fr-FR" i="1">
                        <a:latin typeface="Cambria Math" panose="02040503050406030204" pitchFamily="18" charset="0"/>
                      </a:rPr>
                      <m:t>=</m:t>
                    </m:r>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log</m:t>
                        </m:r>
                      </m:fName>
                      <m:e>
                        <m:d>
                          <m:dPr>
                            <m:ctrlPr>
                              <a:rPr lang="fr-FR" b="0" i="1" smtClean="0">
                                <a:latin typeface="Cambria Math" panose="02040503050406030204" pitchFamily="18" charset="0"/>
                              </a:rPr>
                            </m:ctrlPr>
                          </m:dPr>
                          <m:e>
                            <m:sSub>
                              <m:sSubPr>
                                <m:ctrlPr>
                                  <a:rPr lang="fr-FR" i="1">
                                    <a:latin typeface="Cambria Math" panose="02040503050406030204" pitchFamily="18" charset="0"/>
                                  </a:rPr>
                                </m:ctrlPr>
                              </m:sSubPr>
                              <m:e>
                                <m:r>
                                  <a:rPr lang="fr-FR" b="0" i="1" smtClean="0">
                                    <a:latin typeface="Cambria Math" panose="02040503050406030204" pitchFamily="18" charset="0"/>
                                  </a:rPr>
                                  <m:t>𝑆</m:t>
                                </m:r>
                              </m:e>
                              <m:sub>
                                <m:r>
                                  <a:rPr lang="fr-FR" i="1">
                                    <a:latin typeface="Cambria Math" panose="02040503050406030204" pitchFamily="18" charset="0"/>
                                  </a:rPr>
                                  <m:t>𝑡</m:t>
                                </m:r>
                              </m:sub>
                            </m:sSub>
                          </m:e>
                        </m:d>
                      </m:e>
                    </m:func>
                    <m:r>
                      <a:rPr lang="fr-FR" b="0" i="1" smtClean="0">
                        <a:latin typeface="Cambria Math" panose="02040503050406030204" pitchFamily="18" charset="0"/>
                      </a:rPr>
                      <m:t>, </m:t>
                    </m:r>
                    <m:r>
                      <a:rPr lang="fr-FR" b="0" i="1" smtClean="0">
                        <a:latin typeface="Cambria Math" panose="02040503050406030204" pitchFamily="18" charset="0"/>
                      </a:rPr>
                      <m:t>𝑎𝑣𝑒𝑐</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𝑃</m:t>
                        </m:r>
                      </m:e>
                      <m:sub>
                        <m:r>
                          <a:rPr lang="fr-FR" i="1">
                            <a:latin typeface="Cambria Math" panose="02040503050406030204" pitchFamily="18" charset="0"/>
                          </a:rPr>
                          <m:t>𝑡</m:t>
                        </m:r>
                      </m:sub>
                    </m:sSub>
                    <m:r>
                      <a:rPr lang="fr-FR" b="0" i="1" smtClean="0">
                        <a:latin typeface="Cambria Math" panose="02040503050406030204" pitchFamily="18" charset="0"/>
                      </a:rPr>
                      <m:t> </m:t>
                    </m:r>
                    <m:r>
                      <a:rPr lang="fr-FR" b="0" i="1" smtClean="0">
                        <a:latin typeface="Cambria Math" panose="02040503050406030204" pitchFamily="18" charset="0"/>
                      </a:rPr>
                      <m:t>𝑠𝑢𝑖𝑣𝑎𝑛𝑡</m:t>
                    </m:r>
                    <m:r>
                      <a:rPr lang="fr-FR" b="0" i="1" smtClean="0">
                        <a:latin typeface="Cambria Math" panose="02040503050406030204" pitchFamily="18" charset="0"/>
                      </a:rPr>
                      <m:t> </m:t>
                    </m:r>
                    <m:r>
                      <a:rPr lang="fr-FR" b="0" i="1" smtClean="0">
                        <a:latin typeface="Cambria Math" panose="02040503050406030204" pitchFamily="18" charset="0"/>
                      </a:rPr>
                      <m:t>𝑢𝑛</m:t>
                    </m:r>
                    <m:r>
                      <a:rPr lang="fr-FR" b="0" i="1" smtClean="0">
                        <a:latin typeface="Cambria Math" panose="02040503050406030204" pitchFamily="18" charset="0"/>
                      </a:rPr>
                      <m:t> </m:t>
                    </m:r>
                    <m:r>
                      <a:rPr lang="fr-FR" b="0" i="1" smtClean="0">
                        <a:latin typeface="Cambria Math" panose="02040503050406030204" pitchFamily="18" charset="0"/>
                      </a:rPr>
                      <m:t>𝑝𝑟𝑜𝑐𝑒𝑠𝑠𝑢𝑠</m:t>
                    </m:r>
                    <m:r>
                      <a:rPr lang="fr-FR" b="0" i="1" smtClean="0">
                        <a:latin typeface="Cambria Math" panose="02040503050406030204" pitchFamily="18" charset="0"/>
                      </a:rPr>
                      <m:t> </m:t>
                    </m:r>
                    <m:r>
                      <a:rPr lang="fr-FR" b="0" i="1" smtClean="0">
                        <a:latin typeface="Cambria Math" panose="02040503050406030204" pitchFamily="18" charset="0"/>
                      </a:rPr>
                      <m:t>𝑠𝑡𝑜𝑐h𝑎𝑠𝑡𝑖𝑞𝑢𝑒</m:t>
                    </m:r>
                    <m:r>
                      <a:rPr lang="fr-FR" b="0" i="1" smtClean="0">
                        <a:latin typeface="Cambria Math" panose="02040503050406030204" pitchFamily="18" charset="0"/>
                      </a:rPr>
                      <m:t> </m:t>
                    </m:r>
                    <m:r>
                      <a:rPr lang="fr-FR" b="0" i="1" smtClean="0">
                        <a:latin typeface="Cambria Math" panose="02040503050406030204" pitchFamily="18" charset="0"/>
                      </a:rPr>
                      <m:t>𝑡𝑒𝑙</m:t>
                    </m:r>
                    <m:r>
                      <a:rPr lang="fr-FR" b="0" i="1" smtClean="0">
                        <a:latin typeface="Cambria Math" panose="02040503050406030204" pitchFamily="18" charset="0"/>
                      </a:rPr>
                      <m:t> </m:t>
                    </m:r>
                    <m:r>
                      <a:rPr lang="fr-FR" b="0" i="1" smtClean="0">
                        <a:latin typeface="Cambria Math" panose="02040503050406030204" pitchFamily="18" charset="0"/>
                      </a:rPr>
                      <m:t>𝑞𝑢𝑒</m:t>
                    </m:r>
                    <m:r>
                      <a:rPr lang="fr-FR" b="0" i="1" smtClean="0">
                        <a:latin typeface="Cambria Math" panose="02040503050406030204" pitchFamily="18" charset="0"/>
                      </a:rPr>
                      <m:t> :</m:t>
                    </m:r>
                  </m:oMath>
                </a14:m>
                <a:endParaRPr lang="fr-FR"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fr-FR" b="1" i="1">
                          <a:latin typeface="Cambria Math" panose="02040503050406030204" pitchFamily="18" charset="0"/>
                        </a:rPr>
                        <m:t>𝒅</m:t>
                      </m:r>
                      <m:sSub>
                        <m:sSubPr>
                          <m:ctrlPr>
                            <a:rPr lang="fr-FR" b="1" i="1">
                              <a:latin typeface="Cambria Math" panose="02040503050406030204" pitchFamily="18" charset="0"/>
                            </a:rPr>
                          </m:ctrlPr>
                        </m:sSubPr>
                        <m:e>
                          <m:r>
                            <a:rPr lang="fr-FR" b="1" i="1">
                              <a:latin typeface="Cambria Math" panose="02040503050406030204" pitchFamily="18" charset="0"/>
                            </a:rPr>
                            <m:t>𝑷</m:t>
                          </m:r>
                        </m:e>
                        <m:sub>
                          <m:r>
                            <a:rPr lang="fr-FR" b="1" i="1">
                              <a:latin typeface="Cambria Math" panose="02040503050406030204" pitchFamily="18" charset="0"/>
                            </a:rPr>
                            <m:t>𝒕</m:t>
                          </m:r>
                        </m:sub>
                      </m:sSub>
                      <m:r>
                        <a:rPr lang="fr-FR" b="1" i="1">
                          <a:latin typeface="Cambria Math" panose="02040503050406030204" pitchFamily="18" charset="0"/>
                        </a:rPr>
                        <m:t>=</m:t>
                      </m:r>
                      <m:sSub>
                        <m:sSubPr>
                          <m:ctrlPr>
                            <a:rPr lang="fr-FR" b="1" i="1">
                              <a:latin typeface="Cambria Math" panose="02040503050406030204" pitchFamily="18" charset="0"/>
                            </a:rPr>
                          </m:ctrlPr>
                        </m:sSubPr>
                        <m:e>
                          <m:r>
                            <a:rPr lang="fr-FR" b="1" i="1">
                              <a:latin typeface="Cambria Math" panose="02040503050406030204" pitchFamily="18" charset="0"/>
                            </a:rPr>
                            <m:t>𝝁</m:t>
                          </m:r>
                        </m:e>
                        <m:sub>
                          <m:r>
                            <a:rPr lang="fr-FR" b="1" i="1">
                              <a:latin typeface="Cambria Math" panose="02040503050406030204" pitchFamily="18" charset="0"/>
                            </a:rPr>
                            <m:t>𝒕</m:t>
                          </m:r>
                        </m:sub>
                      </m:sSub>
                      <m:r>
                        <a:rPr lang="fr-FR" b="1" i="1" smtClean="0">
                          <a:latin typeface="Cambria Math" panose="02040503050406030204" pitchFamily="18" charset="0"/>
                        </a:rPr>
                        <m:t>𝒅𝒕</m:t>
                      </m:r>
                      <m:r>
                        <a:rPr lang="fr-FR" b="1" i="1">
                          <a:latin typeface="Cambria Math" panose="02040503050406030204" pitchFamily="18" charset="0"/>
                        </a:rPr>
                        <m:t>+</m:t>
                      </m:r>
                      <m:sSub>
                        <m:sSubPr>
                          <m:ctrlPr>
                            <a:rPr lang="fr-FR" b="1" i="1">
                              <a:latin typeface="Cambria Math" panose="02040503050406030204" pitchFamily="18" charset="0"/>
                            </a:rPr>
                          </m:ctrlPr>
                        </m:sSubPr>
                        <m:e>
                          <m:r>
                            <a:rPr lang="fr-FR" b="1" i="1">
                              <a:latin typeface="Cambria Math" panose="02040503050406030204" pitchFamily="18" charset="0"/>
                            </a:rPr>
                            <m:t>𝝈</m:t>
                          </m:r>
                        </m:e>
                        <m:sub>
                          <m:r>
                            <a:rPr lang="fr-FR" b="1" i="1">
                              <a:latin typeface="Cambria Math" panose="02040503050406030204" pitchFamily="18" charset="0"/>
                            </a:rPr>
                            <m:t>𝒕</m:t>
                          </m:r>
                        </m:sub>
                      </m:sSub>
                      <m:r>
                        <a:rPr lang="fr-FR" b="1" i="1">
                          <a:latin typeface="Cambria Math" panose="02040503050406030204" pitchFamily="18" charset="0"/>
                        </a:rPr>
                        <m:t>𝒅</m:t>
                      </m:r>
                      <m:sSub>
                        <m:sSubPr>
                          <m:ctrlPr>
                            <a:rPr lang="fr-FR" b="1" i="1">
                              <a:latin typeface="Cambria Math" panose="02040503050406030204" pitchFamily="18" charset="0"/>
                            </a:rPr>
                          </m:ctrlPr>
                        </m:sSubPr>
                        <m:e>
                          <m:r>
                            <a:rPr lang="fr-FR" b="1" i="1">
                              <a:latin typeface="Cambria Math" panose="02040503050406030204" pitchFamily="18" charset="0"/>
                            </a:rPr>
                            <m:t>𝑾</m:t>
                          </m:r>
                        </m:e>
                        <m:sub>
                          <m:r>
                            <a:rPr lang="fr-FR" b="1" i="1" smtClean="0">
                              <a:latin typeface="Cambria Math" panose="02040503050406030204" pitchFamily="18" charset="0"/>
                            </a:rPr>
                            <m:t>𝟏</m:t>
                          </m:r>
                          <m:r>
                            <a:rPr lang="fr-FR" b="1" i="1" smtClean="0">
                              <a:latin typeface="Cambria Math" panose="02040503050406030204" pitchFamily="18" charset="0"/>
                            </a:rPr>
                            <m:t>,</m:t>
                          </m:r>
                          <m:r>
                            <a:rPr lang="fr-FR" b="1" i="1">
                              <a:latin typeface="Cambria Math" panose="02040503050406030204" pitchFamily="18" charset="0"/>
                            </a:rPr>
                            <m:t>𝒕</m:t>
                          </m:r>
                        </m:sub>
                      </m:sSub>
                    </m:oMath>
                  </m:oMathPara>
                </a14:m>
                <a:endParaRPr lang="fr-FR" b="1" i="1" dirty="0"/>
              </a:p>
              <a:p>
                <a:r>
                  <a:rPr lang="fr-FR" i="1" dirty="0"/>
                  <a:t> On considère </a:t>
                </a:r>
                <a:r>
                  <a:rPr lang="fr-FR" b="1" i="1" dirty="0"/>
                  <a:t>4 scénarios </a:t>
                </a:r>
                <a:r>
                  <a:rPr lang="fr-FR" i="1" dirty="0"/>
                  <a:t>:</a:t>
                </a:r>
              </a:p>
              <a:p>
                <a:pPr marL="0" indent="0">
                  <a:buNone/>
                </a:pPr>
                <a:r>
                  <a:rPr lang="fr-FR" dirty="0"/>
                  <a:t>	1) </a:t>
                </a:r>
                <a:r>
                  <a:rPr lang="fr-FR" i="1" dirty="0" err="1"/>
                  <a:t>μt</a:t>
                </a:r>
                <a:r>
                  <a:rPr lang="fr-FR" i="1" dirty="0"/>
                  <a:t> = 0 et </a:t>
                </a:r>
                <a:r>
                  <a:rPr lang="fr-FR" i="1" dirty="0" err="1"/>
                  <a:t>σt</a:t>
                </a:r>
                <a:r>
                  <a:rPr lang="fr-FR" i="1" dirty="0"/>
                  <a:t> =</a:t>
                </a:r>
                <a:r>
                  <a:rPr lang="fr-FR" i="1" dirty="0" err="1"/>
                  <a:t>σ</a:t>
                </a:r>
                <a:r>
                  <a:rPr lang="fr-FR" i="1" dirty="0"/>
                  <a:t> </a:t>
                </a:r>
                <a:r>
                  <a:rPr lang="fr-FR" i="1" dirty="0">
                    <a:sym typeface="Wingdings" pitchFamily="2" charset="2"/>
                  </a:rPr>
                  <a:t> </a:t>
                </a:r>
                <a:r>
                  <a:rPr lang="fr-FR" b="1" i="1" dirty="0"/>
                  <a:t>pas de drift, volatilité constante</a:t>
                </a:r>
                <a:endParaRPr lang="fr-FR" b="1" dirty="0"/>
              </a:p>
              <a:p>
                <a:pPr marL="0" indent="0">
                  <a:buNone/>
                </a:pPr>
                <a:r>
                  <a:rPr lang="fr-FR" dirty="0"/>
                  <a:t>	II) </a:t>
                </a:r>
                <a:r>
                  <a:rPr lang="fr-FR" i="1" dirty="0" err="1"/>
                  <a:t>μt</a:t>
                </a:r>
                <a:r>
                  <a:rPr lang="fr-FR" i="1" dirty="0"/>
                  <a:t> = 1 et </a:t>
                </a:r>
                <a:r>
                  <a:rPr lang="fr-FR" i="1" dirty="0" err="1"/>
                  <a:t>σt</a:t>
                </a:r>
                <a:r>
                  <a:rPr lang="fr-FR" i="1" dirty="0"/>
                  <a:t> =</a:t>
                </a:r>
                <a:r>
                  <a:rPr lang="fr-FR" i="1" dirty="0" err="1"/>
                  <a:t>σ</a:t>
                </a:r>
                <a:r>
                  <a:rPr lang="fr-FR" i="1" dirty="0"/>
                  <a:t> </a:t>
                </a:r>
                <a:r>
                  <a:rPr lang="fr-FR" i="1" dirty="0">
                    <a:sym typeface="Wingdings" pitchFamily="2" charset="2"/>
                  </a:rPr>
                  <a:t> </a:t>
                </a:r>
                <a:r>
                  <a:rPr lang="fr-FR" b="1" i="1" dirty="0"/>
                  <a:t>drift unitaire, volatilité constante</a:t>
                </a:r>
                <a:endParaRPr lang="fr-FR" b="1" dirty="0"/>
              </a:p>
              <a:p>
                <a:pPr marL="0" indent="0">
                  <a:buNone/>
                </a:pPr>
                <a:r>
                  <a:rPr lang="fr-FR" dirty="0"/>
                  <a:t>	III) </a:t>
                </a:r>
                <a:r>
                  <a:rPr lang="fr-FR" i="1" dirty="0" err="1"/>
                  <a:t>μt</a:t>
                </a:r>
                <a:r>
                  <a:rPr lang="fr-FR" i="1" dirty="0"/>
                  <a:t> = 0 et </a:t>
                </a:r>
                <a:r>
                  <a:rPr lang="fr-FR" i="1" dirty="0" err="1"/>
                  <a:t>σt</a:t>
                </a:r>
                <a:r>
                  <a:rPr lang="fr-FR" i="1" dirty="0"/>
                  <a:t> ≠</a:t>
                </a:r>
                <a:r>
                  <a:rPr lang="fr-FR" i="1" dirty="0" err="1"/>
                  <a:t>σ</a:t>
                </a:r>
                <a:r>
                  <a:rPr lang="fr-FR" i="1" dirty="0"/>
                  <a:t> </a:t>
                </a:r>
                <a:r>
                  <a:rPr lang="fr-FR" i="1" dirty="0">
                    <a:sym typeface="Wingdings" pitchFamily="2" charset="2"/>
                  </a:rPr>
                  <a:t> </a:t>
                </a:r>
                <a:r>
                  <a:rPr lang="fr-FR" b="1" i="1" dirty="0"/>
                  <a:t>pas de drift, volatilité stochastique</a:t>
                </a:r>
                <a:endParaRPr lang="fr-FR" b="1" dirty="0"/>
              </a:p>
              <a:p>
                <a:pPr marL="0" indent="0">
                  <a:buNone/>
                </a:pPr>
                <a:r>
                  <a:rPr lang="fr-FR" dirty="0"/>
                  <a:t>	IV) </a:t>
                </a:r>
                <a:r>
                  <a:rPr lang="fr-FR" i="1" dirty="0" err="1"/>
                  <a:t>μt</a:t>
                </a:r>
                <a:r>
                  <a:rPr lang="fr-FR" i="1" dirty="0"/>
                  <a:t> = 1 et </a:t>
                </a:r>
                <a:r>
                  <a:rPr lang="fr-FR" i="1" dirty="0" err="1"/>
                  <a:t>σt</a:t>
                </a:r>
                <a:r>
                  <a:rPr lang="fr-FR" i="1" dirty="0"/>
                  <a:t> ≠</a:t>
                </a:r>
                <a:r>
                  <a:rPr lang="fr-FR" i="1" dirty="0" err="1"/>
                  <a:t>σ</a:t>
                </a:r>
                <a:r>
                  <a:rPr lang="fr-FR" i="1" dirty="0"/>
                  <a:t> </a:t>
                </a:r>
                <a:r>
                  <a:rPr lang="fr-FR" i="1" dirty="0">
                    <a:sym typeface="Wingdings" pitchFamily="2" charset="2"/>
                  </a:rPr>
                  <a:t> </a:t>
                </a:r>
                <a:r>
                  <a:rPr lang="fr-FR" b="1" i="1" dirty="0"/>
                  <a:t>drift unitaire, volatilité stochastique</a:t>
                </a:r>
              </a:p>
              <a:p>
                <a:r>
                  <a:rPr lang="fr-FR" i="1" dirty="0"/>
                  <a:t>On considère une processus </a:t>
                </a:r>
                <a:r>
                  <a:rPr lang="fr-FR" i="1" dirty="0" err="1"/>
                  <a:t>Ornstein</a:t>
                </a:r>
                <a:r>
                  <a:rPr lang="fr-FR" i="1" dirty="0"/>
                  <a:t>-Uhlenbeck pout le modèle à volatilité stochastique:</a:t>
                </a:r>
              </a:p>
              <a:p>
                <a:pPr marL="0" indent="0">
                  <a:buNone/>
                </a:pPr>
                <a14:m>
                  <m:oMathPara xmlns:m="http://schemas.openxmlformats.org/officeDocument/2006/math">
                    <m:oMathParaPr>
                      <m:jc m:val="centerGroup"/>
                    </m:oMathParaPr>
                    <m:oMath xmlns:m="http://schemas.openxmlformats.org/officeDocument/2006/math">
                      <m:r>
                        <a:rPr lang="fr-FR" b="1" i="1">
                          <a:latin typeface="Cambria Math" panose="02040503050406030204" pitchFamily="18" charset="0"/>
                        </a:rPr>
                        <m:t>𝒅</m:t>
                      </m:r>
                      <m:func>
                        <m:funcPr>
                          <m:ctrlPr>
                            <a:rPr lang="fr-FR" b="1" i="1" smtClean="0">
                              <a:latin typeface="Cambria Math" panose="02040503050406030204" pitchFamily="18" charset="0"/>
                            </a:rPr>
                          </m:ctrlPr>
                        </m:funcPr>
                        <m:fName>
                          <m:r>
                            <a:rPr lang="fr-FR" b="1" i="0">
                              <a:latin typeface="Cambria Math" panose="02040503050406030204" pitchFamily="18" charset="0"/>
                            </a:rPr>
                            <m:t>𝐥𝐨𝐠</m:t>
                          </m:r>
                        </m:fName>
                        <m:e>
                          <m:d>
                            <m:dPr>
                              <m:ctrlPr>
                                <a:rPr lang="fr-FR" b="1" i="1" smtClean="0">
                                  <a:latin typeface="Cambria Math" panose="02040503050406030204" pitchFamily="18" charset="0"/>
                                </a:rPr>
                              </m:ctrlPr>
                            </m:dPr>
                            <m:e>
                              <m:sSubSup>
                                <m:sSubSupPr>
                                  <m:ctrlPr>
                                    <a:rPr lang="fr-FR" b="1" i="1">
                                      <a:latin typeface="Cambria Math" panose="02040503050406030204" pitchFamily="18" charset="0"/>
                                    </a:rPr>
                                  </m:ctrlPr>
                                </m:sSubSupPr>
                                <m:e>
                                  <m:r>
                                    <a:rPr lang="fr-FR" b="1" i="1">
                                      <a:latin typeface="Cambria Math" panose="02040503050406030204" pitchFamily="18" charset="0"/>
                                    </a:rPr>
                                    <m:t>𝝈</m:t>
                                  </m:r>
                                </m:e>
                                <m:sub>
                                  <m:r>
                                    <a:rPr lang="fr-FR" b="1" i="1">
                                      <a:latin typeface="Cambria Math" panose="02040503050406030204" pitchFamily="18" charset="0"/>
                                    </a:rPr>
                                    <m:t>𝒕</m:t>
                                  </m:r>
                                </m:sub>
                                <m:sup>
                                  <m:r>
                                    <a:rPr lang="fr-FR" b="1" i="1">
                                      <a:latin typeface="Cambria Math" panose="02040503050406030204" pitchFamily="18" charset="0"/>
                                    </a:rPr>
                                    <m:t>𝟐</m:t>
                                  </m:r>
                                </m:sup>
                              </m:sSubSup>
                            </m:e>
                          </m:d>
                        </m:e>
                      </m:func>
                      <m:r>
                        <a:rPr lang="fr-FR" b="1" i="1">
                          <a:latin typeface="Cambria Math" panose="02040503050406030204" pitchFamily="18" charset="0"/>
                        </a:rPr>
                        <m:t>=</m:t>
                      </m:r>
                      <m:r>
                        <a:rPr lang="fr-FR" b="1" i="1" smtClean="0">
                          <a:latin typeface="Cambria Math" panose="02040503050406030204" pitchFamily="18" charset="0"/>
                        </a:rPr>
                        <m:t>𝒌</m:t>
                      </m:r>
                      <m:r>
                        <a:rPr lang="fr-FR" b="1" i="1" smtClean="0">
                          <a:latin typeface="Cambria Math" panose="02040503050406030204" pitchFamily="18" charset="0"/>
                        </a:rPr>
                        <m:t>.</m:t>
                      </m:r>
                      <m:d>
                        <m:dPr>
                          <m:ctrlPr>
                            <a:rPr lang="fr-FR" b="1" i="1">
                              <a:latin typeface="Cambria Math" panose="02040503050406030204" pitchFamily="18" charset="0"/>
                            </a:rPr>
                          </m:ctrlPr>
                        </m:dPr>
                        <m:e>
                          <m:func>
                            <m:funcPr>
                              <m:ctrlPr>
                                <a:rPr lang="fr-FR" b="1" i="1" smtClean="0">
                                  <a:latin typeface="Cambria Math" panose="02040503050406030204" pitchFamily="18" charset="0"/>
                                </a:rPr>
                              </m:ctrlPr>
                            </m:funcPr>
                            <m:fName>
                              <m:r>
                                <a:rPr lang="fr-FR" b="1" i="0">
                                  <a:latin typeface="Cambria Math" panose="02040503050406030204" pitchFamily="18" charset="0"/>
                                </a:rPr>
                                <m:t>𝐥𝐨𝐠</m:t>
                              </m:r>
                            </m:fName>
                            <m:e>
                              <m:d>
                                <m:dPr>
                                  <m:ctrlPr>
                                    <a:rPr lang="fr-FR" b="1" i="1" smtClean="0">
                                      <a:latin typeface="Cambria Math" panose="02040503050406030204" pitchFamily="18" charset="0"/>
                                    </a:rPr>
                                  </m:ctrlPr>
                                </m:dPr>
                                <m:e>
                                  <m:sSubSup>
                                    <m:sSubSupPr>
                                      <m:ctrlPr>
                                        <a:rPr lang="fr-FR" b="1" i="1">
                                          <a:latin typeface="Cambria Math" panose="02040503050406030204" pitchFamily="18" charset="0"/>
                                        </a:rPr>
                                      </m:ctrlPr>
                                    </m:sSubSupPr>
                                    <m:e>
                                      <m:acc>
                                        <m:accPr>
                                          <m:chr m:val="̅"/>
                                          <m:ctrlPr>
                                            <a:rPr lang="fr-FR" b="1" i="1">
                                              <a:latin typeface="Cambria Math" panose="02040503050406030204" pitchFamily="18" charset="0"/>
                                            </a:rPr>
                                          </m:ctrlPr>
                                        </m:accPr>
                                        <m:e>
                                          <m:r>
                                            <a:rPr lang="fr-FR" b="1" i="1">
                                              <a:latin typeface="Cambria Math" panose="02040503050406030204" pitchFamily="18" charset="0"/>
                                            </a:rPr>
                                            <m:t>𝝈</m:t>
                                          </m:r>
                                        </m:e>
                                      </m:acc>
                                    </m:e>
                                    <m:sub>
                                      <m:r>
                                        <a:rPr lang="fr-FR" b="1" i="1">
                                          <a:latin typeface="Cambria Math" panose="02040503050406030204" pitchFamily="18" charset="0"/>
                                        </a:rPr>
                                        <m:t>𝒕</m:t>
                                      </m:r>
                                    </m:sub>
                                    <m:sup>
                                      <m:r>
                                        <a:rPr lang="fr-FR" b="1" i="1">
                                          <a:latin typeface="Cambria Math" panose="02040503050406030204" pitchFamily="18" charset="0"/>
                                        </a:rPr>
                                        <m:t>𝟐</m:t>
                                      </m:r>
                                    </m:sup>
                                  </m:sSubSup>
                                </m:e>
                              </m:d>
                            </m:e>
                          </m:func>
                          <m:r>
                            <a:rPr lang="fr-FR" b="1" i="1">
                              <a:latin typeface="Cambria Math" panose="02040503050406030204" pitchFamily="18" charset="0"/>
                            </a:rPr>
                            <m:t>−</m:t>
                          </m:r>
                          <m:func>
                            <m:funcPr>
                              <m:ctrlPr>
                                <a:rPr lang="fr-FR" b="1" i="1" smtClean="0">
                                  <a:latin typeface="Cambria Math" panose="02040503050406030204" pitchFamily="18" charset="0"/>
                                </a:rPr>
                              </m:ctrlPr>
                            </m:funcPr>
                            <m:fName>
                              <m:r>
                                <a:rPr lang="fr-FR" b="1" i="0">
                                  <a:latin typeface="Cambria Math" panose="02040503050406030204" pitchFamily="18" charset="0"/>
                                </a:rPr>
                                <m:t>𝐥𝐨𝐠</m:t>
                              </m:r>
                            </m:fName>
                            <m:e>
                              <m:d>
                                <m:dPr>
                                  <m:ctrlPr>
                                    <a:rPr lang="fr-FR" b="1" i="1" smtClean="0">
                                      <a:latin typeface="Cambria Math" panose="02040503050406030204" pitchFamily="18" charset="0"/>
                                    </a:rPr>
                                  </m:ctrlPr>
                                </m:dPr>
                                <m:e>
                                  <m:sSubSup>
                                    <m:sSubSupPr>
                                      <m:ctrlPr>
                                        <a:rPr lang="fr-FR" b="1" i="1">
                                          <a:latin typeface="Cambria Math" panose="02040503050406030204" pitchFamily="18" charset="0"/>
                                        </a:rPr>
                                      </m:ctrlPr>
                                    </m:sSubSupPr>
                                    <m:e>
                                      <m:r>
                                        <a:rPr lang="fr-FR" b="1" i="1">
                                          <a:latin typeface="Cambria Math" panose="02040503050406030204" pitchFamily="18" charset="0"/>
                                        </a:rPr>
                                        <m:t>𝝈</m:t>
                                      </m:r>
                                    </m:e>
                                    <m:sub>
                                      <m:r>
                                        <a:rPr lang="fr-FR" b="1" i="1">
                                          <a:latin typeface="Cambria Math" panose="02040503050406030204" pitchFamily="18" charset="0"/>
                                        </a:rPr>
                                        <m:t>𝒕</m:t>
                                      </m:r>
                                    </m:sub>
                                    <m:sup>
                                      <m:r>
                                        <a:rPr lang="fr-FR" b="1" i="1">
                                          <a:latin typeface="Cambria Math" panose="02040503050406030204" pitchFamily="18" charset="0"/>
                                        </a:rPr>
                                        <m:t>𝟐</m:t>
                                      </m:r>
                                    </m:sup>
                                  </m:sSubSup>
                                </m:e>
                              </m:d>
                            </m:e>
                          </m:func>
                        </m:e>
                      </m:d>
                      <m:r>
                        <a:rPr lang="fr-FR" b="1" i="1" smtClean="0">
                          <a:latin typeface="Cambria Math" panose="02040503050406030204" pitchFamily="18" charset="0"/>
                        </a:rPr>
                        <m:t>.</m:t>
                      </m:r>
                      <m:r>
                        <a:rPr lang="fr-FR" b="1" i="1" smtClean="0">
                          <a:latin typeface="Cambria Math" panose="02040503050406030204" pitchFamily="18" charset="0"/>
                        </a:rPr>
                        <m:t>𝒅𝒕</m:t>
                      </m:r>
                      <m:r>
                        <a:rPr lang="fr-FR" b="1" i="1">
                          <a:latin typeface="Cambria Math" panose="02040503050406030204" pitchFamily="18" charset="0"/>
                        </a:rPr>
                        <m:t>+</m:t>
                      </m:r>
                      <m:r>
                        <a:rPr lang="fr-FR" b="1" i="1">
                          <a:latin typeface="Cambria Math" panose="02040503050406030204" pitchFamily="18" charset="0"/>
                        </a:rPr>
                        <m:t>𝜹</m:t>
                      </m:r>
                      <m:r>
                        <a:rPr lang="fr-FR" b="1" i="1" smtClean="0">
                          <a:latin typeface="Cambria Math" panose="02040503050406030204" pitchFamily="18" charset="0"/>
                        </a:rPr>
                        <m:t>.</m:t>
                      </m:r>
                      <m:r>
                        <a:rPr lang="fr-FR" b="1" i="1">
                          <a:latin typeface="Cambria Math" panose="02040503050406030204" pitchFamily="18" charset="0"/>
                        </a:rPr>
                        <m:t>𝒅</m:t>
                      </m:r>
                      <m:sSub>
                        <m:sSubPr>
                          <m:ctrlPr>
                            <a:rPr lang="fr-FR" b="1" i="1">
                              <a:latin typeface="Cambria Math" panose="02040503050406030204" pitchFamily="18" charset="0"/>
                            </a:rPr>
                          </m:ctrlPr>
                        </m:sSubPr>
                        <m:e>
                          <m:r>
                            <a:rPr lang="fr-FR" b="1" i="1">
                              <a:latin typeface="Cambria Math" panose="02040503050406030204" pitchFamily="18" charset="0"/>
                            </a:rPr>
                            <m:t>𝑾</m:t>
                          </m:r>
                        </m:e>
                        <m:sub>
                          <m:r>
                            <a:rPr lang="fr-FR" b="1" i="1" smtClean="0">
                              <a:latin typeface="Cambria Math" panose="02040503050406030204" pitchFamily="18" charset="0"/>
                            </a:rPr>
                            <m:t>𝟐</m:t>
                          </m:r>
                          <m:r>
                            <a:rPr lang="fr-FR" b="1" i="1" smtClean="0">
                              <a:latin typeface="Cambria Math" panose="02040503050406030204" pitchFamily="18" charset="0"/>
                            </a:rPr>
                            <m:t>,</m:t>
                          </m:r>
                          <m:r>
                            <a:rPr lang="fr-FR" b="1" i="1">
                              <a:latin typeface="Cambria Math" panose="02040503050406030204" pitchFamily="18" charset="0"/>
                            </a:rPr>
                            <m:t>𝒕</m:t>
                          </m:r>
                        </m:sub>
                      </m:sSub>
                    </m:oMath>
                  </m:oMathPara>
                </a14:m>
                <a:endParaRPr lang="fr-FR" b="1" dirty="0"/>
              </a:p>
              <a:p>
                <a:r>
                  <a:rPr lang="fr-FR" i="1" dirty="0"/>
                  <a:t>On applique une discrétisation avec la méthode d’Euler simple.</a:t>
                </a:r>
              </a:p>
              <a:p>
                <a:r>
                  <a:rPr lang="fr-FR" i="1" dirty="0"/>
                  <a:t>Avec la calibration donnée par les auteurs : </a:t>
                </a:r>
              </a:p>
              <a:p>
                <a:pPr lvl="4"/>
                <a:r>
                  <a:rPr lang="fr-FR" i="1" dirty="0"/>
                  <a:t>k = -0.1		</a:t>
                </a:r>
                <a14:m>
                  <m:oMath xmlns:m="http://schemas.openxmlformats.org/officeDocument/2006/math">
                    <m:func>
                      <m:funcPr>
                        <m:ctrlPr>
                          <a:rPr lang="fr-FR" i="1">
                            <a:latin typeface="Cambria Math" panose="02040503050406030204" pitchFamily="18" charset="0"/>
                          </a:rPr>
                        </m:ctrlPr>
                      </m:funcPr>
                      <m:fName>
                        <m:r>
                          <m:rPr>
                            <m:sty m:val="p"/>
                          </m:rPr>
                          <a:rPr lang="fr-FR">
                            <a:latin typeface="Cambria Math" panose="02040503050406030204" pitchFamily="18" charset="0"/>
                          </a:rPr>
                          <m:t>log</m:t>
                        </m:r>
                      </m:fName>
                      <m:e>
                        <m:d>
                          <m:dPr>
                            <m:ctrlPr>
                              <a:rPr lang="fr-FR" i="1">
                                <a:latin typeface="Cambria Math" panose="02040503050406030204" pitchFamily="18" charset="0"/>
                              </a:rPr>
                            </m:ctrlPr>
                          </m:dPr>
                          <m:e>
                            <m:sSubSup>
                              <m:sSubSupPr>
                                <m:ctrlPr>
                                  <a:rPr lang="fr-FR" i="1">
                                    <a:latin typeface="Cambria Math" panose="02040503050406030204" pitchFamily="18" charset="0"/>
                                  </a:rPr>
                                </m:ctrlPr>
                              </m:sSubSupPr>
                              <m:e>
                                <m:acc>
                                  <m:accPr>
                                    <m:chr m:val="̅"/>
                                    <m:ctrlPr>
                                      <a:rPr lang="fr-FR" i="1">
                                        <a:latin typeface="Cambria Math" panose="02040503050406030204" pitchFamily="18" charset="0"/>
                                      </a:rPr>
                                    </m:ctrlPr>
                                  </m:accPr>
                                  <m:e>
                                    <m:r>
                                      <a:rPr lang="fr-FR" i="1">
                                        <a:latin typeface="Cambria Math" panose="02040503050406030204" pitchFamily="18" charset="0"/>
                                      </a:rPr>
                                      <m:t>𝜎</m:t>
                                    </m:r>
                                  </m:e>
                                </m:acc>
                              </m:e>
                              <m:sub>
                                <m:r>
                                  <a:rPr lang="fr-FR" i="1">
                                    <a:latin typeface="Cambria Math" panose="02040503050406030204" pitchFamily="18" charset="0"/>
                                  </a:rPr>
                                  <m:t>𝑡</m:t>
                                </m:r>
                              </m:sub>
                              <m:sup>
                                <m:r>
                                  <a:rPr lang="fr-FR" i="1">
                                    <a:latin typeface="Cambria Math" panose="02040503050406030204" pitchFamily="18" charset="0"/>
                                  </a:rPr>
                                  <m:t>2</m:t>
                                </m:r>
                              </m:sup>
                            </m:sSubSup>
                          </m:e>
                        </m:d>
                      </m:e>
                    </m:func>
                  </m:oMath>
                </a14:m>
                <a:r>
                  <a:rPr lang="fr-FR" i="1" dirty="0"/>
                  <a:t> = -6.802	</a:t>
                </a:r>
                <a:r>
                  <a:rPr lang="fr-FR" dirty="0"/>
                  <a:t> </a:t>
                </a:r>
                <a14:m>
                  <m:oMath xmlns:m="http://schemas.openxmlformats.org/officeDocument/2006/math">
                    <m:r>
                      <a:rPr lang="fr-FR" i="1">
                        <a:latin typeface="Cambria Math" panose="02040503050406030204" pitchFamily="18" charset="0"/>
                      </a:rPr>
                      <m:t>𝛿</m:t>
                    </m:r>
                    <m:r>
                      <a:rPr lang="fr-FR" i="1">
                        <a:latin typeface="Cambria Math" panose="02040503050406030204" pitchFamily="18" charset="0"/>
                      </a:rPr>
                      <m:t> </m:t>
                    </m:r>
                  </m:oMath>
                </a14:m>
                <a:r>
                  <a:rPr lang="fr-FR" i="1" dirty="0"/>
                  <a:t>= 0.25</a:t>
                </a:r>
              </a:p>
              <a:p>
                <a:pPr marL="0" indent="0">
                  <a:buNone/>
                </a:pPr>
                <a:endParaRPr lang="fr-F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638044"/>
                <a:ext cx="7729728" cy="3898223"/>
              </a:xfrm>
              <a:blipFill>
                <a:blip r:embed="rId2"/>
                <a:stretch>
                  <a:fillRect l="-328" t="-1623" b="-325"/>
                </a:stretch>
              </a:blipFill>
            </p:spPr>
            <p:txBody>
              <a:bodyPr/>
              <a:lstStyle/>
              <a:p>
                <a:r>
                  <a:rPr lang="fr-FR">
                    <a:noFill/>
                  </a:rPr>
                  <a:t> </a:t>
                </a:r>
              </a:p>
            </p:txBody>
          </p:sp>
        </mc:Fallback>
      </mc:AlternateContent>
    </p:spTree>
    <p:extLst>
      <p:ext uri="{BB962C8B-B14F-4D97-AF65-F5344CB8AC3E}">
        <p14:creationId xmlns:p14="http://schemas.microsoft.com/office/powerpoint/2010/main" val="182888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9D6F0-7123-134D-96F7-C280E6E3C131}"/>
                  </a:ext>
                </a:extLst>
              </p:cNvPr>
              <p:cNvSpPr>
                <a:spLocks noGrp="1"/>
              </p:cNvSpPr>
              <p:nvPr>
                <p:ph idx="1"/>
              </p:nvPr>
            </p:nvSpPr>
            <p:spPr>
              <a:xfrm>
                <a:off x="1185863" y="742950"/>
                <a:ext cx="10044112" cy="5556250"/>
              </a:xfrm>
            </p:spPr>
            <p:txBody>
              <a:bodyPr>
                <a:normAutofit/>
              </a:bodyPr>
              <a:lstStyle/>
              <a:p>
                <a:r>
                  <a:rPr lang="fr-FR" dirty="0"/>
                  <a:t>On simule donc </a:t>
                </a:r>
                <a:r>
                  <a:rPr lang="fr-FR" b="1" dirty="0"/>
                  <a:t>4 vecteurs de prix de 5000 observations</a:t>
                </a:r>
                <a:r>
                  <a:rPr lang="fr-FR" dirty="0"/>
                  <a:t>, suivant nos 4 scénarios.</a:t>
                </a:r>
              </a:p>
              <a:p>
                <a:r>
                  <a:rPr lang="fr-FR" dirty="0"/>
                  <a:t>On calcule ensuite, </a:t>
                </a:r>
                <a:r>
                  <a:rPr lang="fr-FR" b="1" dirty="0"/>
                  <a:t>pour chaque vecteur et pour chaque observations</a:t>
                </a:r>
                <a:r>
                  <a:rPr lang="fr-FR" dirty="0"/>
                  <a:t>, 3 statistique du test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𝐽</m:t>
                        </m:r>
                      </m:e>
                      <m:sub>
                        <m:r>
                          <a:rPr lang="fr-FR" i="1">
                            <a:latin typeface="Cambria Math" panose="02040503050406030204" pitchFamily="18" charset="0"/>
                          </a:rPr>
                          <m:t>𝑤</m:t>
                        </m:r>
                      </m:sub>
                    </m:sSub>
                    <m:d>
                      <m:dPr>
                        <m:ctrlPr>
                          <a:rPr lang="fr-FR" i="1">
                            <a:latin typeface="Cambria Math" panose="02040503050406030204" pitchFamily="18" charset="0"/>
                          </a:rPr>
                        </m:ctrlPr>
                      </m:dPr>
                      <m:e>
                        <m:r>
                          <a:rPr lang="fr-FR" i="1">
                            <a:latin typeface="Cambria Math" panose="02040503050406030204" pitchFamily="18" charset="0"/>
                          </a:rPr>
                          <m:t>𝑖</m:t>
                        </m:r>
                      </m:e>
                    </m:d>
                    <m:r>
                      <a:rPr lang="fr-FR" i="1">
                        <a:latin typeface="Cambria Math" panose="02040503050406030204" pitchFamily="18" charset="0"/>
                      </a:rPr>
                      <m:t> </m:t>
                    </m:r>
                  </m:oMath>
                </a14:m>
                <a:r>
                  <a:rPr lang="fr-FR" dirty="0"/>
                  <a:t>(Une pour chaque filtre).</a:t>
                </a:r>
              </a:p>
              <a:p>
                <a:r>
                  <a:rPr lang="fr-FR" dirty="0"/>
                  <a:t>Puisque l’on est sous H0 (pas de composante de saut dans notre processus), nous ne devrions jamais rejeter H0 </a:t>
                </a:r>
                <a:r>
                  <a:rPr lang="fr-FR" dirty="0">
                    <a:sym typeface="Wingdings" pitchFamily="2" charset="2"/>
                  </a:rPr>
                  <a:t> </a:t>
                </a:r>
                <a:r>
                  <a:rPr lang="fr-FR" b="1" dirty="0"/>
                  <a:t>Le taux de rejet correspond donc à l’Erreur Alpha</a:t>
                </a:r>
                <a:r>
                  <a:rPr lang="fr-FR" dirty="0"/>
                  <a:t> (Erreur de Type I), et devrais converger vers le niveau choisi pour le test.</a:t>
                </a:r>
              </a:p>
              <a:p>
                <a:r>
                  <a:rPr lang="fr-FR" dirty="0"/>
                  <a:t>On définit ainsi la variable indicatrice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𝐼</m:t>
                        </m:r>
                      </m:e>
                      <m:sub>
                        <m:r>
                          <a:rPr lang="fr-FR" b="0" i="1" smtClean="0">
                            <a:latin typeface="Cambria Math" panose="02040503050406030204" pitchFamily="18" charset="0"/>
                          </a:rPr>
                          <m:t>𝑡</m:t>
                        </m:r>
                      </m:sub>
                    </m:sSub>
                    <m:r>
                      <a:rPr lang="fr-FR">
                        <a:latin typeface="Cambria Math" panose="02040503050406030204" pitchFamily="18" charset="0"/>
                      </a:rPr>
                      <m:t>= </m:t>
                    </m:r>
                    <m:r>
                      <a:rPr lang="fr-FR" i="1">
                        <a:latin typeface="Cambria Math" panose="02040503050406030204" pitchFamily="18" charset="0"/>
                      </a:rPr>
                      <m:t>1</m:t>
                    </m:r>
                    <m:d>
                      <m:dPr>
                        <m:begChr m:val="{"/>
                        <m:endChr m:val="}"/>
                        <m:ctrlPr>
                          <a:rPr lang="fr-FR" i="1">
                            <a:latin typeface="Cambria Math" panose="02040503050406030204" pitchFamily="18" charset="0"/>
                          </a:rPr>
                        </m:ctrlPr>
                      </m:dPr>
                      <m:e>
                        <m:r>
                          <a:rPr lang="fr-FR" i="1">
                            <a:latin typeface="Cambria Math" panose="02040503050406030204" pitchFamily="18" charset="0"/>
                          </a:rPr>
                          <m:t>𝑅𝑒𝑗𝑒𝑡</m:t>
                        </m:r>
                        <m:r>
                          <a:rPr lang="fr-FR" i="1">
                            <a:latin typeface="Cambria Math" panose="02040503050406030204" pitchFamily="18" charset="0"/>
                          </a:rPr>
                          <m:t> </m:t>
                        </m:r>
                        <m:r>
                          <a:rPr lang="fr-FR" i="1">
                            <a:latin typeface="Cambria Math" panose="02040503050406030204" pitchFamily="18" charset="0"/>
                          </a:rPr>
                          <m:t>𝑑𝑒</m:t>
                        </m:r>
                        <m:r>
                          <a:rPr lang="fr-FR" i="1">
                            <a:latin typeface="Cambria Math" panose="02040503050406030204" pitchFamily="18" charset="0"/>
                          </a:rPr>
                          <m:t> </m:t>
                        </m:r>
                        <m:r>
                          <a:rPr lang="fr-FR" i="1">
                            <a:latin typeface="Cambria Math" panose="02040503050406030204" pitchFamily="18" charset="0"/>
                          </a:rPr>
                          <m:t>𝐻</m:t>
                        </m:r>
                        <m:r>
                          <a:rPr lang="fr-FR" b="0" i="1" smtClean="0">
                            <a:latin typeface="Cambria Math" panose="02040503050406030204" pitchFamily="18" charset="0"/>
                          </a:rPr>
                          <m:t>0 </m:t>
                        </m:r>
                        <m:r>
                          <a:rPr lang="fr-FR" b="0" i="1" smtClean="0">
                            <a:latin typeface="Cambria Math" panose="02040503050406030204" pitchFamily="18" charset="0"/>
                          </a:rPr>
                          <m:t>𝑒𝑛</m:t>
                        </m:r>
                        <m:r>
                          <a:rPr lang="fr-FR" b="0" i="1" smtClean="0">
                            <a:latin typeface="Cambria Math" panose="02040503050406030204" pitchFamily="18" charset="0"/>
                          </a:rPr>
                          <m:t> </m:t>
                        </m:r>
                        <m:r>
                          <a:rPr lang="fr-FR" b="0" i="1" smtClean="0">
                            <a:latin typeface="Cambria Math" panose="02040503050406030204" pitchFamily="18" charset="0"/>
                          </a:rPr>
                          <m:t>𝑡</m:t>
                        </m:r>
                      </m:e>
                    </m:d>
                  </m:oMath>
                </a14:m>
                <a:endParaRPr lang="fr-FR" dirty="0"/>
              </a:p>
              <a:p>
                <a:r>
                  <a:rPr lang="fr-FR" dirty="0"/>
                  <a:t>L’erreur Alpha estimé est alors égale à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1</m:t>
                        </m:r>
                      </m:num>
                      <m:den>
                        <m:r>
                          <a:rPr lang="fr-FR" b="0" i="1" smtClean="0">
                            <a:latin typeface="Cambria Math" panose="02040503050406030204" pitchFamily="18" charset="0"/>
                          </a:rPr>
                          <m:t>5</m:t>
                        </m:r>
                        <m:r>
                          <a:rPr lang="fr-FR" i="1">
                            <a:latin typeface="Cambria Math" panose="02040503050406030204" pitchFamily="18" charset="0"/>
                          </a:rPr>
                          <m:t>000</m:t>
                        </m:r>
                      </m:den>
                    </m:f>
                    <m:r>
                      <a:rPr lang="fr-FR" i="1">
                        <a:latin typeface="Cambria Math" panose="02040503050406030204" pitchFamily="18" charset="0"/>
                      </a:rPr>
                      <m:t>.</m:t>
                    </m:r>
                    <m:nary>
                      <m:naryPr>
                        <m:chr m:val="∑"/>
                        <m:limLoc m:val="undOvr"/>
                        <m:ctrlPr>
                          <a:rPr lang="fr-FR" i="1">
                            <a:latin typeface="Cambria Math" panose="02040503050406030204" pitchFamily="18" charset="0"/>
                          </a:rPr>
                        </m:ctrlPr>
                      </m:naryPr>
                      <m:sub>
                        <m:r>
                          <m:rPr>
                            <m:brk/>
                          </m:rPr>
                          <a:rPr lang="fr-FR" i="1">
                            <a:latin typeface="Cambria Math" panose="02040503050406030204" pitchFamily="18" charset="0"/>
                          </a:rPr>
                          <m:t>𝑛</m:t>
                        </m:r>
                        <m:r>
                          <a:rPr lang="fr-FR" i="1">
                            <a:latin typeface="Cambria Math" panose="02040503050406030204" pitchFamily="18" charset="0"/>
                          </a:rPr>
                          <m:t>=1</m:t>
                        </m:r>
                      </m:sub>
                      <m:sup>
                        <m:r>
                          <a:rPr lang="fr-FR" b="0" i="1" smtClean="0">
                            <a:latin typeface="Cambria Math" panose="02040503050406030204" pitchFamily="18" charset="0"/>
                          </a:rPr>
                          <m:t>5</m:t>
                        </m:r>
                        <m:r>
                          <a:rPr lang="fr-FR" i="1">
                            <a:latin typeface="Cambria Math" panose="02040503050406030204" pitchFamily="18" charset="0"/>
                          </a:rPr>
                          <m:t>000</m:t>
                        </m:r>
                      </m:sup>
                      <m:e>
                        <m:sSub>
                          <m:sSubPr>
                            <m:ctrlPr>
                              <a:rPr lang="fr-FR" i="1">
                                <a:latin typeface="Cambria Math" panose="02040503050406030204" pitchFamily="18" charset="0"/>
                              </a:rPr>
                            </m:ctrlPr>
                          </m:sSubPr>
                          <m:e>
                            <m:r>
                              <a:rPr lang="fr-FR" i="1">
                                <a:latin typeface="Cambria Math" panose="02040503050406030204" pitchFamily="18" charset="0"/>
                              </a:rPr>
                              <m:t>𝐼</m:t>
                            </m:r>
                          </m:e>
                          <m:sub>
                            <m:r>
                              <a:rPr lang="fr-FR" i="1">
                                <a:latin typeface="Cambria Math" panose="02040503050406030204" pitchFamily="18" charset="0"/>
                              </a:rPr>
                              <m:t>𝑛</m:t>
                            </m:r>
                          </m:sub>
                        </m:sSub>
                      </m:e>
                    </m:nary>
                  </m:oMath>
                </a14:m>
                <a:endParaRPr lang="fr-FR" dirty="0"/>
              </a:p>
              <a:p>
                <a:r>
                  <a:rPr lang="fr-FR" dirty="0"/>
                  <a:t>On peut observer sur les graphiques 1, 2 et 3 </a:t>
                </a:r>
                <a:r>
                  <a:rPr lang="fr-FR" b="1" dirty="0"/>
                  <a:t>la distribution de probabilité de la statistique du test, </a:t>
                </a:r>
                <a:r>
                  <a:rPr lang="fr-FR" dirty="0"/>
                  <a:t>en fonction :</a:t>
                </a:r>
              </a:p>
              <a:p>
                <a:pPr marL="0" indent="0">
                  <a:buNone/>
                </a:pPr>
                <a:r>
                  <a:rPr lang="fr-FR" dirty="0"/>
                  <a:t>	</a:t>
                </a:r>
                <a:r>
                  <a:rPr lang="fr-FR" b="1" dirty="0"/>
                  <a:t>Du filtre utilisé</a:t>
                </a:r>
                <a:r>
                  <a:rPr lang="fr-FR" dirty="0"/>
                  <a:t> : </a:t>
                </a:r>
                <a:r>
                  <a:rPr lang="fr-FR" dirty="0" err="1"/>
                  <a:t>Haar</a:t>
                </a:r>
                <a:r>
                  <a:rPr lang="fr-FR" dirty="0"/>
                  <a:t>, D4 ou S8</a:t>
                </a:r>
              </a:p>
              <a:p>
                <a:pPr marL="0" indent="0">
                  <a:buNone/>
                </a:pPr>
                <a:r>
                  <a:rPr lang="fr-FR" dirty="0"/>
                  <a:t>	</a:t>
                </a:r>
                <a:r>
                  <a:rPr lang="fr-FR" b="1" dirty="0"/>
                  <a:t>Du processus suivi par le prix</a:t>
                </a:r>
                <a:r>
                  <a:rPr lang="fr-FR" dirty="0"/>
                  <a:t> : Moyenne nulle ou unitaire, Volatilité constante 					ou stochastique</a:t>
                </a:r>
              </a:p>
              <a:p>
                <a:r>
                  <a:rPr lang="fr-FR" dirty="0"/>
                  <a:t>Sur le graphique 4 on observe les différents taux de rejets des simulations, en fonction du filtre d’ondelette utilisé, et du processus suivi par le prix, pour des niveaux de alpha de 1% et 5%.</a:t>
                </a:r>
              </a:p>
            </p:txBody>
          </p:sp>
        </mc:Choice>
        <mc:Fallback xmlns="">
          <p:sp>
            <p:nvSpPr>
              <p:cNvPr id="3" name="Content Placeholder 2">
                <a:extLst>
                  <a:ext uri="{FF2B5EF4-FFF2-40B4-BE49-F238E27FC236}">
                    <a16:creationId xmlns:a16="http://schemas.microsoft.com/office/drawing/2014/main" id="{E9A9D6F0-7123-134D-96F7-C280E6E3C131}"/>
                  </a:ext>
                </a:extLst>
              </p:cNvPr>
              <p:cNvSpPr>
                <a:spLocks noGrp="1" noRot="1" noChangeAspect="1" noMove="1" noResize="1" noEditPoints="1" noAdjustHandles="1" noChangeArrowheads="1" noChangeShapeType="1" noTextEdit="1"/>
              </p:cNvSpPr>
              <p:nvPr>
                <p:ph idx="1"/>
              </p:nvPr>
            </p:nvSpPr>
            <p:spPr>
              <a:xfrm>
                <a:off x="1185863" y="742950"/>
                <a:ext cx="10044112" cy="5556250"/>
              </a:xfrm>
              <a:blipFill>
                <a:blip r:embed="rId2"/>
                <a:stretch>
                  <a:fillRect l="-253" t="-457"/>
                </a:stretch>
              </a:blipFill>
            </p:spPr>
            <p:txBody>
              <a:bodyPr/>
              <a:lstStyle/>
              <a:p>
                <a:r>
                  <a:rPr lang="fr-FR">
                    <a:noFill/>
                  </a:rPr>
                  <a:t> </a:t>
                </a:r>
              </a:p>
            </p:txBody>
          </p:sp>
        </mc:Fallback>
      </mc:AlternateContent>
    </p:spTree>
    <p:extLst>
      <p:ext uri="{BB962C8B-B14F-4D97-AF65-F5344CB8AC3E}">
        <p14:creationId xmlns:p14="http://schemas.microsoft.com/office/powerpoint/2010/main" val="47008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865107-342B-4D48-93FB-9E570FDAEEBF}"/>
              </a:ext>
            </a:extLst>
          </p:cNvPr>
          <p:cNvPicPr>
            <a:picLocks noGrp="1" noChangeAspect="1"/>
          </p:cNvPicPr>
          <p:nvPr>
            <p:ph idx="1"/>
          </p:nvPr>
        </p:nvPicPr>
        <p:blipFill>
          <a:blip r:embed="rId2"/>
          <a:stretch>
            <a:fillRect/>
          </a:stretch>
        </p:blipFill>
        <p:spPr>
          <a:xfrm>
            <a:off x="1009386" y="219628"/>
            <a:ext cx="4662751" cy="2839661"/>
          </a:xfrm>
        </p:spPr>
      </p:pic>
      <p:pic>
        <p:nvPicPr>
          <p:cNvPr id="7" name="Picture 6">
            <a:extLst>
              <a:ext uri="{FF2B5EF4-FFF2-40B4-BE49-F238E27FC236}">
                <a16:creationId xmlns:a16="http://schemas.microsoft.com/office/drawing/2014/main" id="{D198C535-598D-484C-A3C2-F261ADEF0FCC}"/>
              </a:ext>
            </a:extLst>
          </p:cNvPr>
          <p:cNvPicPr>
            <a:picLocks noChangeAspect="1"/>
          </p:cNvPicPr>
          <p:nvPr/>
        </p:nvPicPr>
        <p:blipFill>
          <a:blip r:embed="rId3"/>
          <a:stretch>
            <a:fillRect/>
          </a:stretch>
        </p:blipFill>
        <p:spPr>
          <a:xfrm>
            <a:off x="5672138" y="219628"/>
            <a:ext cx="4800600" cy="2839661"/>
          </a:xfrm>
          <a:prstGeom prst="rect">
            <a:avLst/>
          </a:prstGeom>
        </p:spPr>
      </p:pic>
      <p:pic>
        <p:nvPicPr>
          <p:cNvPr id="9" name="Picture 8">
            <a:extLst>
              <a:ext uri="{FF2B5EF4-FFF2-40B4-BE49-F238E27FC236}">
                <a16:creationId xmlns:a16="http://schemas.microsoft.com/office/drawing/2014/main" id="{B2B531B1-2FC9-624B-9F0C-8425CF881CA9}"/>
              </a:ext>
            </a:extLst>
          </p:cNvPr>
          <p:cNvPicPr>
            <a:picLocks noChangeAspect="1"/>
          </p:cNvPicPr>
          <p:nvPr/>
        </p:nvPicPr>
        <p:blipFill>
          <a:blip r:embed="rId4"/>
          <a:stretch>
            <a:fillRect/>
          </a:stretch>
        </p:blipFill>
        <p:spPr>
          <a:xfrm>
            <a:off x="1009387" y="3059289"/>
            <a:ext cx="4662750" cy="3093155"/>
          </a:xfrm>
          <a:prstGeom prst="rect">
            <a:avLst/>
          </a:prstGeom>
        </p:spPr>
      </p:pic>
      <p:pic>
        <p:nvPicPr>
          <p:cNvPr id="11" name="Picture 10">
            <a:extLst>
              <a:ext uri="{FF2B5EF4-FFF2-40B4-BE49-F238E27FC236}">
                <a16:creationId xmlns:a16="http://schemas.microsoft.com/office/drawing/2014/main" id="{50A88AB4-4807-9345-BE16-9202A0F92D62}"/>
              </a:ext>
            </a:extLst>
          </p:cNvPr>
          <p:cNvPicPr>
            <a:picLocks noChangeAspect="1"/>
          </p:cNvPicPr>
          <p:nvPr/>
        </p:nvPicPr>
        <p:blipFill>
          <a:blip r:embed="rId5"/>
          <a:stretch>
            <a:fillRect/>
          </a:stretch>
        </p:blipFill>
        <p:spPr>
          <a:xfrm>
            <a:off x="5672138" y="3059289"/>
            <a:ext cx="4800600" cy="3093155"/>
          </a:xfrm>
          <a:prstGeom prst="rect">
            <a:avLst/>
          </a:prstGeom>
        </p:spPr>
      </p:pic>
      <p:sp>
        <p:nvSpPr>
          <p:cNvPr id="13" name="TextBox 12">
            <a:extLst>
              <a:ext uri="{FF2B5EF4-FFF2-40B4-BE49-F238E27FC236}">
                <a16:creationId xmlns:a16="http://schemas.microsoft.com/office/drawing/2014/main" id="{76517E88-6272-2A4E-A615-539593C95A4F}"/>
              </a:ext>
            </a:extLst>
          </p:cNvPr>
          <p:cNvSpPr txBox="1"/>
          <p:nvPr/>
        </p:nvSpPr>
        <p:spPr>
          <a:xfrm>
            <a:off x="1400537" y="6250329"/>
            <a:ext cx="9243651" cy="523220"/>
          </a:xfrm>
          <a:prstGeom prst="rect">
            <a:avLst/>
          </a:prstGeom>
          <a:noFill/>
        </p:spPr>
        <p:txBody>
          <a:bodyPr wrap="square" rtlCol="0">
            <a:spAutoFit/>
          </a:bodyPr>
          <a:lstStyle/>
          <a:p>
            <a:r>
              <a:rPr lang="fr-FR" sz="1400" i="1" dirty="0"/>
              <a:t>Graphique 1 : Distribution de la Statistique du test </a:t>
            </a:r>
            <a:r>
              <a:rPr lang="fr-FR" sz="1400" i="1" dirty="0" err="1"/>
              <a:t>Jw</a:t>
            </a:r>
            <a:r>
              <a:rPr lang="fr-FR" sz="1400" i="1" dirty="0"/>
              <a:t>(i) en fonction du processus de prix, calculée à l’aide d’un filtre d’ondelette </a:t>
            </a:r>
            <a:r>
              <a:rPr lang="fr-FR" sz="1400" i="1" dirty="0" err="1"/>
              <a:t>Haar</a:t>
            </a:r>
            <a:r>
              <a:rPr lang="fr-FR" sz="1400" i="1" dirty="0"/>
              <a:t>, ou </a:t>
            </a:r>
            <a:r>
              <a:rPr lang="fr-FR" sz="1400" i="1" dirty="0" err="1"/>
              <a:t>Daubechies</a:t>
            </a:r>
            <a:r>
              <a:rPr lang="fr-FR" sz="1400" i="1" dirty="0"/>
              <a:t> 1</a:t>
            </a:r>
          </a:p>
        </p:txBody>
      </p:sp>
    </p:spTree>
    <p:extLst>
      <p:ext uri="{BB962C8B-B14F-4D97-AF65-F5344CB8AC3E}">
        <p14:creationId xmlns:p14="http://schemas.microsoft.com/office/powerpoint/2010/main" val="43089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6517E88-6272-2A4E-A615-539593C95A4F}"/>
              </a:ext>
            </a:extLst>
          </p:cNvPr>
          <p:cNvSpPr txBox="1"/>
          <p:nvPr/>
        </p:nvSpPr>
        <p:spPr>
          <a:xfrm>
            <a:off x="1400536" y="6250329"/>
            <a:ext cx="9715139" cy="307777"/>
          </a:xfrm>
          <a:prstGeom prst="rect">
            <a:avLst/>
          </a:prstGeom>
          <a:noFill/>
        </p:spPr>
        <p:txBody>
          <a:bodyPr wrap="square" rtlCol="0">
            <a:spAutoFit/>
          </a:bodyPr>
          <a:lstStyle/>
          <a:p>
            <a:r>
              <a:rPr lang="fr-FR" sz="1400" i="1" dirty="0"/>
              <a:t>Graphique II : Distribution de la Statistique du test </a:t>
            </a:r>
            <a:r>
              <a:rPr lang="fr-FR" sz="1400" i="1" dirty="0" err="1"/>
              <a:t>Jw</a:t>
            </a:r>
            <a:r>
              <a:rPr lang="fr-FR" sz="1400" i="1" dirty="0"/>
              <a:t>(i) en fonction du processus de prix, calculée à l’aide d’un filtre d’ondelette </a:t>
            </a:r>
            <a:r>
              <a:rPr lang="fr-FR" sz="1400" i="1" dirty="0" err="1"/>
              <a:t>Daubechies</a:t>
            </a:r>
            <a:r>
              <a:rPr lang="fr-FR" sz="1400" i="1" dirty="0"/>
              <a:t> 4</a:t>
            </a:r>
          </a:p>
        </p:txBody>
      </p:sp>
      <p:pic>
        <p:nvPicPr>
          <p:cNvPr id="6" name="Picture 5">
            <a:extLst>
              <a:ext uri="{FF2B5EF4-FFF2-40B4-BE49-F238E27FC236}">
                <a16:creationId xmlns:a16="http://schemas.microsoft.com/office/drawing/2014/main" id="{1AAF5ED0-8FA4-4F4A-88D5-5B5A7824F239}"/>
              </a:ext>
            </a:extLst>
          </p:cNvPr>
          <p:cNvPicPr>
            <a:picLocks noChangeAspect="1"/>
          </p:cNvPicPr>
          <p:nvPr/>
        </p:nvPicPr>
        <p:blipFill>
          <a:blip r:embed="rId2"/>
          <a:stretch>
            <a:fillRect/>
          </a:stretch>
        </p:blipFill>
        <p:spPr>
          <a:xfrm>
            <a:off x="5616796" y="308015"/>
            <a:ext cx="4798792" cy="2724552"/>
          </a:xfrm>
          <a:prstGeom prst="rect">
            <a:avLst/>
          </a:prstGeom>
        </p:spPr>
      </p:pic>
      <p:pic>
        <p:nvPicPr>
          <p:cNvPr id="10" name="Picture 9">
            <a:extLst>
              <a:ext uri="{FF2B5EF4-FFF2-40B4-BE49-F238E27FC236}">
                <a16:creationId xmlns:a16="http://schemas.microsoft.com/office/drawing/2014/main" id="{D49D23F8-A7C1-D34E-8D26-860232111308}"/>
              </a:ext>
            </a:extLst>
          </p:cNvPr>
          <p:cNvPicPr>
            <a:picLocks noChangeAspect="1"/>
          </p:cNvPicPr>
          <p:nvPr/>
        </p:nvPicPr>
        <p:blipFill>
          <a:blip r:embed="rId3"/>
          <a:stretch>
            <a:fillRect/>
          </a:stretch>
        </p:blipFill>
        <p:spPr>
          <a:xfrm>
            <a:off x="1057275" y="310687"/>
            <a:ext cx="4559521" cy="2721880"/>
          </a:xfrm>
          <a:prstGeom prst="rect">
            <a:avLst/>
          </a:prstGeom>
        </p:spPr>
      </p:pic>
      <p:pic>
        <p:nvPicPr>
          <p:cNvPr id="3" name="Picture 2">
            <a:extLst>
              <a:ext uri="{FF2B5EF4-FFF2-40B4-BE49-F238E27FC236}">
                <a16:creationId xmlns:a16="http://schemas.microsoft.com/office/drawing/2014/main" id="{180122E4-F0EA-1A41-A5FA-3A3D9F040964}"/>
              </a:ext>
            </a:extLst>
          </p:cNvPr>
          <p:cNvPicPr>
            <a:picLocks noChangeAspect="1"/>
          </p:cNvPicPr>
          <p:nvPr/>
        </p:nvPicPr>
        <p:blipFill>
          <a:blip r:embed="rId4"/>
          <a:stretch>
            <a:fillRect/>
          </a:stretch>
        </p:blipFill>
        <p:spPr>
          <a:xfrm>
            <a:off x="1057275" y="3032567"/>
            <a:ext cx="4559521" cy="2925950"/>
          </a:xfrm>
          <a:prstGeom prst="rect">
            <a:avLst/>
          </a:prstGeom>
        </p:spPr>
      </p:pic>
      <p:pic>
        <p:nvPicPr>
          <p:cNvPr id="5" name="Picture 4">
            <a:extLst>
              <a:ext uri="{FF2B5EF4-FFF2-40B4-BE49-F238E27FC236}">
                <a16:creationId xmlns:a16="http://schemas.microsoft.com/office/drawing/2014/main" id="{5FDE2E72-8084-374D-ACD3-94A5D7756156}"/>
              </a:ext>
            </a:extLst>
          </p:cNvPr>
          <p:cNvPicPr>
            <a:picLocks noChangeAspect="1"/>
          </p:cNvPicPr>
          <p:nvPr/>
        </p:nvPicPr>
        <p:blipFill>
          <a:blip r:embed="rId5"/>
          <a:stretch>
            <a:fillRect/>
          </a:stretch>
        </p:blipFill>
        <p:spPr>
          <a:xfrm>
            <a:off x="5616796" y="3032567"/>
            <a:ext cx="4798792" cy="2914863"/>
          </a:xfrm>
          <a:prstGeom prst="rect">
            <a:avLst/>
          </a:prstGeom>
        </p:spPr>
      </p:pic>
    </p:spTree>
    <p:extLst>
      <p:ext uri="{BB962C8B-B14F-4D97-AF65-F5344CB8AC3E}">
        <p14:creationId xmlns:p14="http://schemas.microsoft.com/office/powerpoint/2010/main" val="284122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6517E88-6272-2A4E-A615-539593C95A4F}"/>
              </a:ext>
            </a:extLst>
          </p:cNvPr>
          <p:cNvSpPr txBox="1"/>
          <p:nvPr/>
        </p:nvSpPr>
        <p:spPr>
          <a:xfrm>
            <a:off x="1400536" y="6250329"/>
            <a:ext cx="9486539" cy="307777"/>
          </a:xfrm>
          <a:prstGeom prst="rect">
            <a:avLst/>
          </a:prstGeom>
          <a:noFill/>
        </p:spPr>
        <p:txBody>
          <a:bodyPr wrap="square" rtlCol="0">
            <a:spAutoFit/>
          </a:bodyPr>
          <a:lstStyle/>
          <a:p>
            <a:r>
              <a:rPr lang="fr-FR" sz="1400" i="1" dirty="0"/>
              <a:t>Graphique III : Distribution de la Statistique du test </a:t>
            </a:r>
            <a:r>
              <a:rPr lang="fr-FR" sz="1400" i="1" dirty="0" err="1"/>
              <a:t>Jw</a:t>
            </a:r>
            <a:r>
              <a:rPr lang="fr-FR" sz="1400" i="1" dirty="0"/>
              <a:t>(i) en fonction du processus de prix, calculée à l’aide d’un filtre d’ondelette </a:t>
            </a:r>
            <a:r>
              <a:rPr lang="fr-FR" sz="1400" i="1" dirty="0" err="1"/>
              <a:t>Symlet</a:t>
            </a:r>
            <a:r>
              <a:rPr lang="fr-FR" sz="1400" i="1" dirty="0"/>
              <a:t> 8</a:t>
            </a:r>
          </a:p>
        </p:txBody>
      </p:sp>
      <p:pic>
        <p:nvPicPr>
          <p:cNvPr id="6" name="Picture 5">
            <a:extLst>
              <a:ext uri="{FF2B5EF4-FFF2-40B4-BE49-F238E27FC236}">
                <a16:creationId xmlns:a16="http://schemas.microsoft.com/office/drawing/2014/main" id="{25D7C718-3550-FD40-8529-1061345AF99B}"/>
              </a:ext>
            </a:extLst>
          </p:cNvPr>
          <p:cNvPicPr>
            <a:picLocks noChangeAspect="1"/>
          </p:cNvPicPr>
          <p:nvPr/>
        </p:nvPicPr>
        <p:blipFill>
          <a:blip r:embed="rId2"/>
          <a:stretch>
            <a:fillRect/>
          </a:stretch>
        </p:blipFill>
        <p:spPr>
          <a:xfrm>
            <a:off x="6206471" y="188691"/>
            <a:ext cx="4109012" cy="3022520"/>
          </a:xfrm>
          <a:prstGeom prst="rect">
            <a:avLst/>
          </a:prstGeom>
        </p:spPr>
      </p:pic>
      <p:pic>
        <p:nvPicPr>
          <p:cNvPr id="3" name="Picture 2">
            <a:extLst>
              <a:ext uri="{FF2B5EF4-FFF2-40B4-BE49-F238E27FC236}">
                <a16:creationId xmlns:a16="http://schemas.microsoft.com/office/drawing/2014/main" id="{51B12FF2-3D5D-2042-94C4-4B0D7DD35F43}"/>
              </a:ext>
            </a:extLst>
          </p:cNvPr>
          <p:cNvPicPr>
            <a:picLocks noChangeAspect="1"/>
          </p:cNvPicPr>
          <p:nvPr/>
        </p:nvPicPr>
        <p:blipFill>
          <a:blip r:embed="rId3"/>
          <a:stretch>
            <a:fillRect/>
          </a:stretch>
        </p:blipFill>
        <p:spPr>
          <a:xfrm>
            <a:off x="6143805" y="3194613"/>
            <a:ext cx="4234344" cy="3055716"/>
          </a:xfrm>
          <a:prstGeom prst="rect">
            <a:avLst/>
          </a:prstGeom>
        </p:spPr>
      </p:pic>
      <p:pic>
        <p:nvPicPr>
          <p:cNvPr id="5" name="Picture 4">
            <a:extLst>
              <a:ext uri="{FF2B5EF4-FFF2-40B4-BE49-F238E27FC236}">
                <a16:creationId xmlns:a16="http://schemas.microsoft.com/office/drawing/2014/main" id="{74A9BC7F-BA75-064F-8F75-435A74968318}"/>
              </a:ext>
            </a:extLst>
          </p:cNvPr>
          <p:cNvPicPr>
            <a:picLocks noChangeAspect="1"/>
          </p:cNvPicPr>
          <p:nvPr/>
        </p:nvPicPr>
        <p:blipFill>
          <a:blip r:embed="rId4"/>
          <a:stretch>
            <a:fillRect/>
          </a:stretch>
        </p:blipFill>
        <p:spPr>
          <a:xfrm>
            <a:off x="1400537" y="129984"/>
            <a:ext cx="4485913" cy="3106738"/>
          </a:xfrm>
          <a:prstGeom prst="rect">
            <a:avLst/>
          </a:prstGeom>
        </p:spPr>
      </p:pic>
      <p:pic>
        <p:nvPicPr>
          <p:cNvPr id="8" name="Picture 7">
            <a:extLst>
              <a:ext uri="{FF2B5EF4-FFF2-40B4-BE49-F238E27FC236}">
                <a16:creationId xmlns:a16="http://schemas.microsoft.com/office/drawing/2014/main" id="{A8FD9B9E-9EF2-FB4C-A4CF-9DDD98CAC63E}"/>
              </a:ext>
            </a:extLst>
          </p:cNvPr>
          <p:cNvPicPr>
            <a:picLocks noChangeAspect="1"/>
          </p:cNvPicPr>
          <p:nvPr/>
        </p:nvPicPr>
        <p:blipFill>
          <a:blip r:embed="rId5"/>
          <a:stretch>
            <a:fillRect/>
          </a:stretch>
        </p:blipFill>
        <p:spPr>
          <a:xfrm>
            <a:off x="1400537" y="3194613"/>
            <a:ext cx="4485913" cy="3055716"/>
          </a:xfrm>
          <a:prstGeom prst="rect">
            <a:avLst/>
          </a:prstGeom>
        </p:spPr>
      </p:pic>
    </p:spTree>
    <p:extLst>
      <p:ext uri="{BB962C8B-B14F-4D97-AF65-F5344CB8AC3E}">
        <p14:creationId xmlns:p14="http://schemas.microsoft.com/office/powerpoint/2010/main" val="210076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936C0E-D8BA-7C46-B57C-D90930E2E565}"/>
              </a:ext>
            </a:extLst>
          </p:cNvPr>
          <p:cNvSpPr txBox="1"/>
          <p:nvPr/>
        </p:nvSpPr>
        <p:spPr>
          <a:xfrm>
            <a:off x="2191775" y="3661035"/>
            <a:ext cx="7523544" cy="307777"/>
          </a:xfrm>
          <a:prstGeom prst="rect">
            <a:avLst/>
          </a:prstGeom>
          <a:noFill/>
        </p:spPr>
        <p:txBody>
          <a:bodyPr wrap="square" rtlCol="0">
            <a:spAutoFit/>
          </a:bodyPr>
          <a:lstStyle/>
          <a:p>
            <a:r>
              <a:rPr lang="fr-FR" sz="1400" i="1" dirty="0"/>
              <a:t>Graphique IV : Taux de rejet sous H0 (Erreur de Type I), pour différents niveaux de alpha, et filtres d’ondelettes</a:t>
            </a:r>
          </a:p>
        </p:txBody>
      </p:sp>
      <p:pic>
        <p:nvPicPr>
          <p:cNvPr id="8" name="Picture 7">
            <a:extLst>
              <a:ext uri="{FF2B5EF4-FFF2-40B4-BE49-F238E27FC236}">
                <a16:creationId xmlns:a16="http://schemas.microsoft.com/office/drawing/2014/main" id="{D8487191-80E6-3F41-91C5-8131F34D58CC}"/>
              </a:ext>
            </a:extLst>
          </p:cNvPr>
          <p:cNvPicPr>
            <a:picLocks noChangeAspect="1"/>
          </p:cNvPicPr>
          <p:nvPr/>
        </p:nvPicPr>
        <p:blipFill>
          <a:blip r:embed="rId2"/>
          <a:stretch>
            <a:fillRect/>
          </a:stretch>
        </p:blipFill>
        <p:spPr>
          <a:xfrm>
            <a:off x="1041043" y="1846551"/>
            <a:ext cx="9825008" cy="1586857"/>
          </a:xfrm>
          <a:prstGeom prst="rect">
            <a:avLst/>
          </a:prstGeom>
        </p:spPr>
      </p:pic>
    </p:spTree>
    <p:extLst>
      <p:ext uri="{BB962C8B-B14F-4D97-AF65-F5344CB8AC3E}">
        <p14:creationId xmlns:p14="http://schemas.microsoft.com/office/powerpoint/2010/main" val="312495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D0C7-2E7F-9F4B-AC93-69AC68B9B59B}"/>
              </a:ext>
            </a:extLst>
          </p:cNvPr>
          <p:cNvSpPr>
            <a:spLocks noGrp="1"/>
          </p:cNvSpPr>
          <p:nvPr>
            <p:ph type="title"/>
          </p:nvPr>
        </p:nvSpPr>
        <p:spPr/>
        <p:txBody>
          <a:bodyPr/>
          <a:lstStyle/>
          <a:p>
            <a:r>
              <a:rPr lang="fr-FR" dirty="0"/>
              <a:t>B) Puissance du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62056C-B686-4343-BB4B-23A7B05811DE}"/>
                  </a:ext>
                </a:extLst>
              </p:cNvPr>
              <p:cNvSpPr>
                <a:spLocks noGrp="1"/>
              </p:cNvSpPr>
              <p:nvPr>
                <p:ph idx="1"/>
              </p:nvPr>
            </p:nvSpPr>
            <p:spPr>
              <a:xfrm>
                <a:off x="971549" y="2638044"/>
                <a:ext cx="10215563" cy="4017399"/>
              </a:xfrm>
            </p:spPr>
            <p:txBody>
              <a:bodyPr>
                <a:normAutofit/>
              </a:bodyPr>
              <a:lstStyle/>
              <a:p>
                <a:r>
                  <a:rPr lang="fr-FR" dirty="0"/>
                  <a:t>Afin de simuler les prix sous H0, on considère un modèle à moyenne unitaire et à volatilité constante, auquel nous allons incorporer un saut dans le prix, à un certaine date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𝑇</m:t>
                        </m:r>
                      </m:e>
                      <m:sub>
                        <m:r>
                          <a:rPr lang="fr-FR" i="1">
                            <a:latin typeface="Cambria Math" panose="02040503050406030204" pitchFamily="18" charset="0"/>
                          </a:rPr>
                          <m:t>𝐽</m:t>
                        </m:r>
                      </m:sub>
                    </m:sSub>
                  </m:oMath>
                </a14:m>
                <a:r>
                  <a:rPr lang="fr-FR" dirty="0"/>
                  <a:t>.</a:t>
                </a:r>
              </a:p>
              <a:p>
                <a:r>
                  <a:rPr lang="fr-FR" dirty="0"/>
                  <a:t>Nous simulons donc 1000 vecteur de 500 log-prix tel que :</a:t>
                </a:r>
              </a:p>
              <a:p>
                <a:pPr marL="0" indent="0">
                  <a:buNone/>
                </a:pPr>
                <a:r>
                  <a:rPr lang="fr-FR" dirty="0"/>
                  <a:t>	</a:t>
                </a:r>
                <a14:m>
                  <m:oMath xmlns:m="http://schemas.openxmlformats.org/officeDocument/2006/math">
                    <m:r>
                      <a:rPr lang="fr-FR" i="1">
                        <a:latin typeface="Cambria Math" panose="02040503050406030204" pitchFamily="18" charset="0"/>
                      </a:rPr>
                      <m:t>𝑑</m:t>
                    </m:r>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𝑡</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𝜇</m:t>
                        </m:r>
                      </m:e>
                      <m:sub>
                        <m:r>
                          <a:rPr lang="fr-FR" i="1">
                            <a:latin typeface="Cambria Math" panose="02040503050406030204" pitchFamily="18" charset="0"/>
                          </a:rPr>
                          <m:t>𝑡</m:t>
                        </m:r>
                      </m:sub>
                    </m:sSub>
                    <m:r>
                      <a:rPr lang="fr-FR" b="0" i="1" smtClean="0">
                        <a:latin typeface="Cambria Math" panose="02040503050406030204" pitchFamily="18" charset="0"/>
                      </a:rPr>
                      <m:t>𝑑𝑡</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𝜎</m:t>
                        </m:r>
                      </m:e>
                      <m:sub>
                        <m:r>
                          <a:rPr lang="fr-FR" i="1">
                            <a:latin typeface="Cambria Math" panose="02040503050406030204" pitchFamily="18" charset="0"/>
                          </a:rPr>
                          <m:t>𝑡</m:t>
                        </m:r>
                      </m:sub>
                    </m:sSub>
                    <m:r>
                      <a:rPr lang="fr-FR" i="1">
                        <a:latin typeface="Cambria Math" panose="02040503050406030204" pitchFamily="18" charset="0"/>
                      </a:rPr>
                      <m:t>𝑑</m:t>
                    </m:r>
                    <m:sSub>
                      <m:sSubPr>
                        <m:ctrlPr>
                          <a:rPr lang="fr-FR" i="1">
                            <a:latin typeface="Cambria Math" panose="02040503050406030204" pitchFamily="18" charset="0"/>
                          </a:rPr>
                        </m:ctrlPr>
                      </m:sSubPr>
                      <m:e>
                        <m:r>
                          <a:rPr lang="fr-FR" i="1">
                            <a:latin typeface="Cambria Math" panose="02040503050406030204" pitchFamily="18" charset="0"/>
                          </a:rPr>
                          <m:t>𝑊</m:t>
                        </m:r>
                      </m:e>
                      <m:sub>
                        <m:r>
                          <a:rPr lang="fr-FR" i="1">
                            <a:latin typeface="Cambria Math" panose="02040503050406030204" pitchFamily="18" charset="0"/>
                          </a:rPr>
                          <m:t>𝑡</m:t>
                        </m:r>
                      </m:sub>
                    </m:sSub>
                  </m:oMath>
                </a14:m>
                <a:r>
                  <a:rPr lang="fr-FR" dirty="0"/>
                  <a:t> +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𝐿</m:t>
                        </m:r>
                      </m:e>
                      <m:sub>
                        <m:r>
                          <a:rPr lang="fr-FR" i="1">
                            <a:latin typeface="Cambria Math" panose="02040503050406030204" pitchFamily="18" charset="0"/>
                          </a:rPr>
                          <m:t>𝑡</m:t>
                        </m:r>
                      </m:sub>
                    </m:sSub>
                    <m:r>
                      <a:rPr lang="fr-FR" i="1">
                        <a:latin typeface="Cambria Math" panose="02040503050406030204" pitchFamily="18" charset="0"/>
                      </a:rPr>
                      <m:t>𝑑</m:t>
                    </m:r>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𝑡</m:t>
                        </m:r>
                      </m:sub>
                    </m:sSub>
                    <m:r>
                      <a:rPr lang="fr-FR" b="0" i="1" smtClean="0">
                        <a:latin typeface="Cambria Math" panose="02040503050406030204" pitchFamily="18" charset="0"/>
                      </a:rPr>
                      <m:t>,          </m:t>
                    </m:r>
                    <m:r>
                      <a:rPr lang="fr-FR" b="0" i="1" smtClean="0">
                        <a:latin typeface="Cambria Math" panose="02040503050406030204" pitchFamily="18" charset="0"/>
                      </a:rPr>
                      <m:t>𝑎𝑣𝑒𝑐</m:t>
                    </m:r>
                    <m:r>
                      <a:rPr lang="fr-FR" b="0" i="1" smtClean="0">
                        <a:latin typeface="Cambria Math" panose="02040503050406030204" pitchFamily="18" charset="0"/>
                      </a:rPr>
                      <m:t> </m:t>
                    </m:r>
                    <m:d>
                      <m:dPr>
                        <m:begChr m:val="{"/>
                        <m:endChr m:val=""/>
                        <m:ctrlPr>
                          <a:rPr lang="fr-FR" b="0" i="1" smtClean="0">
                            <a:latin typeface="Cambria Math" panose="02040503050406030204" pitchFamily="18" charset="0"/>
                          </a:rPr>
                        </m:ctrlPr>
                      </m:dPr>
                      <m:e>
                        <m:eqArr>
                          <m:eqArrPr>
                            <m:ctrlPr>
                              <a:rPr lang="fr-FR" b="0" i="1" smtClean="0">
                                <a:latin typeface="Cambria Math" panose="02040503050406030204" pitchFamily="18" charset="0"/>
                              </a:rPr>
                            </m:ctrlPr>
                          </m:eqArrPr>
                          <m:e>
                            <m:sSub>
                              <m:sSubPr>
                                <m:ctrlPr>
                                  <a:rPr lang="fr-FR" i="1">
                                    <a:latin typeface="Cambria Math" panose="02040503050406030204" pitchFamily="18" charset="0"/>
                                  </a:rPr>
                                </m:ctrlPr>
                              </m:sSubPr>
                              <m:e>
                                <m:r>
                                  <a:rPr lang="fr-FR" i="1">
                                    <a:latin typeface="Cambria Math" panose="02040503050406030204" pitchFamily="18" charset="0"/>
                                  </a:rPr>
                                  <m:t>𝐿</m:t>
                                </m:r>
                              </m:e>
                              <m:sub>
                                <m:r>
                                  <a:rPr lang="fr-FR" i="1">
                                    <a:latin typeface="Cambria Math" panose="02040503050406030204" pitchFamily="18" charset="0"/>
                                  </a:rPr>
                                  <m:t>𝑡</m:t>
                                </m:r>
                              </m:sub>
                            </m:sSub>
                            <m:r>
                              <a:rPr lang="fr-FR" b="0" i="1" smtClean="0">
                                <a:latin typeface="Cambria Math" panose="02040503050406030204" pitchFamily="18" charset="0"/>
                              </a:rPr>
                              <m:t>=1,        </m:t>
                            </m:r>
                            <m:r>
                              <a:rPr lang="fr-FR" b="0" i="1" smtClean="0">
                                <a:latin typeface="Cambria Math" panose="02040503050406030204" pitchFamily="18" charset="0"/>
                              </a:rPr>
                              <m:t>𝑠𝑖</m:t>
                            </m:r>
                            <m:r>
                              <a:rPr lang="fr-FR" b="0" i="1" smtClean="0">
                                <a:latin typeface="Cambria Math" panose="02040503050406030204" pitchFamily="18" charset="0"/>
                              </a:rPr>
                              <m:t> </m:t>
                            </m:r>
                            <m:r>
                              <a:rPr lang="fr-FR" b="0" i="1" smtClean="0">
                                <a:latin typeface="Cambria Math" panose="02040503050406030204" pitchFamily="18" charset="0"/>
                              </a:rPr>
                              <m:t>𝑡</m:t>
                            </m:r>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𝐽</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𝐿</m:t>
                                </m:r>
                              </m:e>
                              <m:sub>
                                <m:r>
                                  <a:rPr lang="fr-FR" b="0" i="1" smtClean="0">
                                    <a:latin typeface="Cambria Math" panose="02040503050406030204" pitchFamily="18" charset="0"/>
                                  </a:rPr>
                                  <m:t>𝑡</m:t>
                                </m:r>
                              </m:sub>
                            </m:sSub>
                            <m:r>
                              <a:rPr lang="fr-FR" b="0" i="1" smtClean="0">
                                <a:latin typeface="Cambria Math" panose="02040503050406030204" pitchFamily="18" charset="0"/>
                              </a:rPr>
                              <m:t>=0,             </m:t>
                            </m:r>
                            <m:r>
                              <a:rPr lang="fr-FR" b="0" i="1" smtClean="0">
                                <a:latin typeface="Cambria Math" panose="02040503050406030204" pitchFamily="18" charset="0"/>
                              </a:rPr>
                              <m:t>𝑠𝑖𝑛𝑜𝑛</m:t>
                            </m:r>
                          </m:e>
                        </m:eqArr>
                      </m:e>
                    </m:d>
                  </m:oMath>
                </a14:m>
                <a:r>
                  <a:rPr lang="fr-FR" dirty="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𝑇</m:t>
                        </m:r>
                      </m:e>
                      <m:sub>
                        <m:r>
                          <a:rPr lang="fr-FR" i="1">
                            <a:latin typeface="Cambria Math" panose="02040503050406030204" pitchFamily="18" charset="0"/>
                          </a:rPr>
                          <m:t>𝐽</m:t>
                        </m:r>
                      </m:sub>
                    </m:sSub>
                  </m:oMath>
                </a14:m>
                <a:r>
                  <a:rPr lang="fr-FR" dirty="0"/>
                  <a:t> = 400</a:t>
                </a:r>
              </a:p>
              <a:p>
                <a:r>
                  <a:rPr lang="fr-FR" dirty="0"/>
                  <a:t>On définit ensuite la puissance du test : Pour chaque vecteur simulé, on définit la variable indicatrice</a:t>
                </a:r>
              </a:p>
              <a:p>
                <a:pPr marL="0" indent="0">
                  <a:buNone/>
                </a:pPr>
                <a:endParaRPr lang="fr-FR"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𝐼</m:t>
                          </m:r>
                        </m:e>
                        <m:sub>
                          <m:r>
                            <a:rPr lang="fr-FR" b="0" i="1" smtClean="0">
                              <a:latin typeface="Cambria Math" panose="02040503050406030204" pitchFamily="18" charset="0"/>
                            </a:rPr>
                            <m:t>𝑛</m:t>
                          </m:r>
                        </m:sub>
                      </m:sSub>
                      <m:r>
                        <a:rPr lang="fr-FR" b="0" i="0" smtClean="0">
                          <a:latin typeface="Cambria Math" panose="02040503050406030204" pitchFamily="18" charset="0"/>
                        </a:rPr>
                        <m:t>= </m:t>
                      </m:r>
                      <m:r>
                        <a:rPr lang="fr-FR" b="0" i="1" smtClean="0">
                          <a:latin typeface="Cambria Math" panose="02040503050406030204" pitchFamily="18" charset="0"/>
                        </a:rPr>
                        <m:t>1</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𝑅𝑒𝑗𝑒𝑡</m:t>
                          </m:r>
                          <m:r>
                            <a:rPr lang="fr-FR" b="0" i="1" smtClean="0">
                              <a:latin typeface="Cambria Math" panose="02040503050406030204" pitchFamily="18" charset="0"/>
                            </a:rPr>
                            <m:t> </m:t>
                          </m:r>
                          <m:r>
                            <a:rPr lang="fr-FR" b="0" i="1" smtClean="0">
                              <a:latin typeface="Cambria Math" panose="02040503050406030204" pitchFamily="18" charset="0"/>
                            </a:rPr>
                            <m:t>𝑑𝑒</m:t>
                          </m:r>
                          <m:r>
                            <a:rPr lang="fr-FR" b="0" i="1" smtClean="0">
                              <a:latin typeface="Cambria Math" panose="02040503050406030204" pitchFamily="18" charset="0"/>
                            </a:rPr>
                            <m:t> </m:t>
                          </m:r>
                          <m:r>
                            <a:rPr lang="fr-FR" b="0" i="1" smtClean="0">
                              <a:latin typeface="Cambria Math" panose="02040503050406030204" pitchFamily="18" charset="0"/>
                            </a:rPr>
                            <m:t>𝐻</m:t>
                          </m:r>
                          <m:r>
                            <a:rPr lang="fr-FR" b="0" i="1" smtClean="0">
                              <a:latin typeface="Cambria Math" panose="02040503050406030204" pitchFamily="18" charset="0"/>
                            </a:rPr>
                            <m:t>0 à </m:t>
                          </m:r>
                          <m:r>
                            <a:rPr lang="fr-FR" b="0" i="1" smtClean="0">
                              <a:latin typeface="Cambria Math" panose="02040503050406030204" pitchFamily="18" charset="0"/>
                            </a:rPr>
                            <m:t>𝑙𝑎</m:t>
                          </m:r>
                          <m:r>
                            <a:rPr lang="fr-FR" b="0" i="1" smtClean="0">
                              <a:latin typeface="Cambria Math" panose="02040503050406030204" pitchFamily="18" charset="0"/>
                            </a:rPr>
                            <m:t> </m:t>
                          </m:r>
                          <m:r>
                            <a:rPr lang="fr-FR" b="0" i="1" smtClean="0">
                              <a:latin typeface="Cambria Math" panose="02040503050406030204" pitchFamily="18" charset="0"/>
                            </a:rPr>
                            <m:t>𝑝</m:t>
                          </m:r>
                          <m:r>
                            <a:rPr lang="fr-FR" b="0" i="1" smtClean="0">
                              <a:latin typeface="Cambria Math" panose="02040503050406030204" pitchFamily="18" charset="0"/>
                            </a:rPr>
                            <m:t>é</m:t>
                          </m:r>
                          <m:r>
                            <a:rPr lang="fr-FR" b="0" i="1" smtClean="0">
                              <a:latin typeface="Cambria Math" panose="02040503050406030204" pitchFamily="18" charset="0"/>
                            </a:rPr>
                            <m:t>𝑟𝑖𝑜𝑑𝑒</m:t>
                          </m:r>
                          <m:r>
                            <a:rPr lang="fr-FR" b="0" i="1" smtClean="0">
                              <a:latin typeface="Cambria Math" panose="02040503050406030204" pitchFamily="18" charset="0"/>
                            </a:rPr>
                            <m:t> </m:t>
                          </m:r>
                          <m:r>
                            <a:rPr lang="fr-FR" b="0" i="1" smtClean="0">
                              <a:latin typeface="Cambria Math" panose="02040503050406030204" pitchFamily="18" charset="0"/>
                            </a:rPr>
                            <m:t>𝑡</m:t>
                          </m:r>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𝑇</m:t>
                              </m:r>
                            </m:e>
                            <m:sub>
                              <m:r>
                                <a:rPr lang="fr-FR" i="1">
                                  <a:latin typeface="Cambria Math" panose="02040503050406030204" pitchFamily="18" charset="0"/>
                                </a:rPr>
                                <m:t>𝐽</m:t>
                              </m:r>
                            </m:sub>
                          </m:sSub>
                        </m:e>
                      </m:d>
                    </m:oMath>
                  </m:oMathPara>
                </a14:m>
                <a:endParaRPr lang="fr-FR" dirty="0"/>
              </a:p>
              <a:p>
                <a:pPr marL="0" indent="0">
                  <a:buNone/>
                </a:pPr>
                <a:endParaRPr lang="fr-FR" dirty="0"/>
              </a:p>
              <a:p>
                <a:r>
                  <a:rPr lang="fr-FR" dirty="0"/>
                  <a:t>La variable aléatoire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1000</m:t>
                        </m:r>
                      </m:den>
                    </m:f>
                    <m:r>
                      <a:rPr lang="fr-FR" b="0" i="1" smtClean="0">
                        <a:latin typeface="Cambria Math" panose="02040503050406030204" pitchFamily="18" charset="0"/>
                      </a:rPr>
                      <m:t>.</m:t>
                    </m:r>
                    <m:nary>
                      <m:naryPr>
                        <m:chr m:val="∑"/>
                        <m:limLoc m:val="undOvr"/>
                        <m:ctrlPr>
                          <a:rPr lang="fr-FR" i="1">
                            <a:latin typeface="Cambria Math" panose="02040503050406030204" pitchFamily="18" charset="0"/>
                          </a:rPr>
                        </m:ctrlPr>
                      </m:naryPr>
                      <m:sub>
                        <m:r>
                          <m:rPr>
                            <m:brk/>
                          </m:rPr>
                          <a:rPr lang="fr-FR" b="0" i="1" smtClean="0">
                            <a:latin typeface="Cambria Math" panose="02040503050406030204" pitchFamily="18" charset="0"/>
                          </a:rPr>
                          <m:t>𝑛</m:t>
                        </m:r>
                        <m:r>
                          <a:rPr lang="fr-FR" i="1">
                            <a:latin typeface="Cambria Math" panose="02040503050406030204" pitchFamily="18" charset="0"/>
                          </a:rPr>
                          <m:t>=</m:t>
                        </m:r>
                        <m:r>
                          <a:rPr lang="fr-FR" b="0" i="1" smtClean="0">
                            <a:latin typeface="Cambria Math" panose="02040503050406030204" pitchFamily="18" charset="0"/>
                          </a:rPr>
                          <m:t>1</m:t>
                        </m:r>
                      </m:sub>
                      <m:sup>
                        <m:r>
                          <a:rPr lang="fr-FR" b="0" i="1" smtClean="0">
                            <a:latin typeface="Cambria Math" panose="02040503050406030204" pitchFamily="18" charset="0"/>
                          </a:rPr>
                          <m:t>1000</m:t>
                        </m:r>
                      </m:sup>
                      <m:e>
                        <m:sSub>
                          <m:sSubPr>
                            <m:ctrlPr>
                              <a:rPr lang="fr-FR" i="1">
                                <a:latin typeface="Cambria Math" panose="02040503050406030204" pitchFamily="18" charset="0"/>
                              </a:rPr>
                            </m:ctrlPr>
                          </m:sSubPr>
                          <m:e>
                            <m:r>
                              <a:rPr lang="fr-FR" i="1">
                                <a:latin typeface="Cambria Math" panose="02040503050406030204" pitchFamily="18" charset="0"/>
                              </a:rPr>
                              <m:t>𝐼</m:t>
                            </m:r>
                          </m:e>
                          <m:sub>
                            <m:r>
                              <a:rPr lang="fr-FR" i="1">
                                <a:latin typeface="Cambria Math" panose="02040503050406030204" pitchFamily="18" charset="0"/>
                              </a:rPr>
                              <m:t>𝑛</m:t>
                            </m:r>
                          </m:sub>
                        </m:sSub>
                      </m:e>
                    </m:nary>
                  </m:oMath>
                </a14:m>
                <a:r>
                  <a:rPr lang="fr-FR" dirty="0"/>
                  <a:t> est la puissance du test estimé </a:t>
                </a:r>
              </a:p>
            </p:txBody>
          </p:sp>
        </mc:Choice>
        <mc:Fallback xmlns="">
          <p:sp>
            <p:nvSpPr>
              <p:cNvPr id="3" name="Content Placeholder 2">
                <a:extLst>
                  <a:ext uri="{FF2B5EF4-FFF2-40B4-BE49-F238E27FC236}">
                    <a16:creationId xmlns:a16="http://schemas.microsoft.com/office/drawing/2014/main" id="{C062056C-B686-4343-BB4B-23A7B05811DE}"/>
                  </a:ext>
                </a:extLst>
              </p:cNvPr>
              <p:cNvSpPr>
                <a:spLocks noGrp="1" noRot="1" noChangeAspect="1" noMove="1" noResize="1" noEditPoints="1" noAdjustHandles="1" noChangeArrowheads="1" noChangeShapeType="1" noTextEdit="1"/>
              </p:cNvSpPr>
              <p:nvPr>
                <p:ph idx="1"/>
              </p:nvPr>
            </p:nvSpPr>
            <p:spPr>
              <a:xfrm>
                <a:off x="971549" y="2638044"/>
                <a:ext cx="10215563" cy="4017399"/>
              </a:xfrm>
              <a:blipFill>
                <a:blip r:embed="rId2"/>
                <a:stretch>
                  <a:fillRect l="-248" t="-6940" b="-9464"/>
                </a:stretch>
              </a:blipFill>
            </p:spPr>
            <p:txBody>
              <a:bodyPr/>
              <a:lstStyle/>
              <a:p>
                <a:r>
                  <a:rPr lang="fr-FR">
                    <a:noFill/>
                  </a:rPr>
                  <a:t> </a:t>
                </a:r>
              </a:p>
            </p:txBody>
          </p:sp>
        </mc:Fallback>
      </mc:AlternateContent>
    </p:spTree>
    <p:extLst>
      <p:ext uri="{BB962C8B-B14F-4D97-AF65-F5344CB8AC3E}">
        <p14:creationId xmlns:p14="http://schemas.microsoft.com/office/powerpoint/2010/main" val="836225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B1CC-FBA6-3C43-881E-3921846BEDC6}"/>
              </a:ext>
            </a:extLst>
          </p:cNvPr>
          <p:cNvSpPr>
            <a:spLocks noGrp="1"/>
          </p:cNvSpPr>
          <p:nvPr>
            <p:ph type="title"/>
          </p:nvPr>
        </p:nvSpPr>
        <p:spPr/>
        <p:txBody>
          <a:bodyPr/>
          <a:lstStyle/>
          <a:p>
            <a:r>
              <a:rPr lang="fr-FR" dirty="0"/>
              <a:t>c) Taux de succès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4B3F89-7FD9-F541-B314-3FE713C2B6E2}"/>
                  </a:ext>
                </a:extLst>
              </p:cNvPr>
              <p:cNvSpPr>
                <a:spLocks noGrp="1"/>
              </p:cNvSpPr>
              <p:nvPr>
                <p:ph idx="1"/>
              </p:nvPr>
            </p:nvSpPr>
            <p:spPr>
              <a:xfrm>
                <a:off x="1157289" y="2638044"/>
                <a:ext cx="9901236" cy="3101983"/>
              </a:xfrm>
            </p:spPr>
            <p:txBody>
              <a:bodyPr/>
              <a:lstStyle/>
              <a:p>
                <a:r>
                  <a:rPr lang="fr-FR" dirty="0"/>
                  <a:t>On définit également une autre mesure de la puissance du test, le taux de </a:t>
                </a:r>
                <a:r>
                  <a:rPr lang="fr-FR" dirty="0" err="1"/>
                  <a:t>succes</a:t>
                </a:r>
                <a:r>
                  <a:rPr lang="fr-FR" dirty="0"/>
                  <a:t>, qui est la probabilité de détecter le saut à la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𝑇</m:t>
                        </m:r>
                      </m:e>
                      <m:sub>
                        <m:r>
                          <a:rPr lang="fr-FR" i="1">
                            <a:latin typeface="Cambria Math" panose="02040503050406030204" pitchFamily="18" charset="0"/>
                          </a:rPr>
                          <m:t>𝐽</m:t>
                        </m:r>
                      </m:sub>
                    </m:sSub>
                  </m:oMath>
                </a14:m>
                <a:r>
                  <a:rPr lang="fr-FR" dirty="0" err="1"/>
                  <a:t>ème</a:t>
                </a:r>
                <a:r>
                  <a:rPr lang="fr-FR" dirty="0"/>
                  <a:t> observations, mais de ne détecter aucun autres sauts parmi les 499 autres observations (Puisqu’il n’y en a pas d’autres)</a:t>
                </a:r>
              </a:p>
              <a:p>
                <a:r>
                  <a:rPr lang="fr-FR" dirty="0"/>
                  <a:t>On définit pour cela la variable indicatrice</a:t>
                </a:r>
              </a:p>
              <a:p>
                <a:endParaRPr lang="fr-FR"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𝐼</m:t>
                          </m:r>
                        </m:e>
                        <m:sub>
                          <m:r>
                            <a:rPr lang="fr-FR" i="1">
                              <a:latin typeface="Cambria Math" panose="02040503050406030204" pitchFamily="18" charset="0"/>
                            </a:rPr>
                            <m:t>𝑛</m:t>
                          </m:r>
                        </m:sub>
                      </m:sSub>
                      <m:r>
                        <a:rPr lang="fr-FR">
                          <a:latin typeface="Cambria Math" panose="02040503050406030204" pitchFamily="18" charset="0"/>
                        </a:rPr>
                        <m:t>= </m:t>
                      </m:r>
                      <m:r>
                        <a:rPr lang="fr-FR" i="1">
                          <a:latin typeface="Cambria Math" panose="02040503050406030204" pitchFamily="18" charset="0"/>
                        </a:rPr>
                        <m:t>1</m:t>
                      </m:r>
                      <m:d>
                        <m:dPr>
                          <m:begChr m:val="{"/>
                          <m:endChr m:val="}"/>
                          <m:ctrlPr>
                            <a:rPr lang="fr-FR" i="1">
                              <a:latin typeface="Cambria Math" panose="02040503050406030204" pitchFamily="18" charset="0"/>
                            </a:rPr>
                          </m:ctrlPr>
                        </m:dPr>
                        <m:e>
                          <m:d>
                            <m:dPr>
                              <m:begChr m:val="{"/>
                              <m:endChr m:val="}"/>
                              <m:ctrlPr>
                                <a:rPr lang="fr-FR" i="1">
                                  <a:latin typeface="Cambria Math" panose="02040503050406030204" pitchFamily="18" charset="0"/>
                                </a:rPr>
                              </m:ctrlPr>
                            </m:dPr>
                            <m:e>
                              <m:r>
                                <a:rPr lang="fr-FR" i="1">
                                  <a:latin typeface="Cambria Math" panose="02040503050406030204" pitchFamily="18" charset="0"/>
                                </a:rPr>
                                <m:t>𝑅𝑒𝑗𝑒𝑡</m:t>
                              </m:r>
                              <m:r>
                                <a:rPr lang="fr-FR" i="1">
                                  <a:latin typeface="Cambria Math" panose="02040503050406030204" pitchFamily="18" charset="0"/>
                                </a:rPr>
                                <m:t> </m:t>
                              </m:r>
                              <m:r>
                                <a:rPr lang="fr-FR" i="1">
                                  <a:latin typeface="Cambria Math" panose="02040503050406030204" pitchFamily="18" charset="0"/>
                                </a:rPr>
                                <m:t>𝑑𝑒</m:t>
                              </m:r>
                              <m:r>
                                <a:rPr lang="fr-FR" i="1">
                                  <a:latin typeface="Cambria Math" panose="02040503050406030204" pitchFamily="18" charset="0"/>
                                </a:rPr>
                                <m:t> </m:t>
                              </m:r>
                              <m:r>
                                <a:rPr lang="fr-FR" i="1">
                                  <a:latin typeface="Cambria Math" panose="02040503050406030204" pitchFamily="18" charset="0"/>
                                </a:rPr>
                                <m:t>𝐻</m:t>
                              </m:r>
                              <m:r>
                                <a:rPr lang="fr-FR" i="1">
                                  <a:latin typeface="Cambria Math" panose="02040503050406030204" pitchFamily="18" charset="0"/>
                                </a:rPr>
                                <m:t>0 à </m:t>
                              </m:r>
                              <m:r>
                                <a:rPr lang="fr-FR" i="1">
                                  <a:latin typeface="Cambria Math" panose="02040503050406030204" pitchFamily="18" charset="0"/>
                                </a:rPr>
                                <m:t>𝑙𝑎</m:t>
                              </m:r>
                              <m:r>
                                <a:rPr lang="fr-FR" i="1">
                                  <a:latin typeface="Cambria Math" panose="02040503050406030204" pitchFamily="18" charset="0"/>
                                </a:rPr>
                                <m:t> </m:t>
                              </m:r>
                              <m:r>
                                <a:rPr lang="fr-FR" i="1">
                                  <a:latin typeface="Cambria Math" panose="02040503050406030204" pitchFamily="18" charset="0"/>
                                </a:rPr>
                                <m:t>𝑝</m:t>
                              </m:r>
                              <m:r>
                                <a:rPr lang="fr-FR" i="1">
                                  <a:latin typeface="Cambria Math" panose="02040503050406030204" pitchFamily="18" charset="0"/>
                                </a:rPr>
                                <m:t>é</m:t>
                              </m:r>
                              <m:r>
                                <a:rPr lang="fr-FR" i="1">
                                  <a:latin typeface="Cambria Math" panose="02040503050406030204" pitchFamily="18" charset="0"/>
                                </a:rPr>
                                <m:t>𝑟𝑖𝑜𝑑𝑒</m:t>
                              </m:r>
                              <m:r>
                                <a:rPr lang="fr-FR" i="1">
                                  <a:latin typeface="Cambria Math" panose="02040503050406030204" pitchFamily="18" charset="0"/>
                                </a:rPr>
                                <m:t> </m:t>
                              </m:r>
                              <m:r>
                                <a:rPr lang="fr-FR" i="1">
                                  <a:latin typeface="Cambria Math" panose="02040503050406030204" pitchFamily="18" charset="0"/>
                                </a:rPr>
                                <m:t>𝑡</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𝑇</m:t>
                                  </m:r>
                                </m:e>
                                <m:sub>
                                  <m:r>
                                    <a:rPr lang="fr-FR" i="1">
                                      <a:latin typeface="Cambria Math" panose="02040503050406030204" pitchFamily="18" charset="0"/>
                                    </a:rPr>
                                    <m:t>𝐽</m:t>
                                  </m:r>
                                </m:sub>
                              </m:sSub>
                            </m:e>
                          </m:d>
                          <m:r>
                            <a:rPr lang="fr-FR" i="1">
                              <a:latin typeface="Cambria Math" panose="02040503050406030204" pitchFamily="18" charset="0"/>
                            </a:rPr>
                            <m:t> </m:t>
                          </m:r>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rPr>
                              </m:ctrlPr>
                            </m:dPr>
                            <m:e>
                              <m:r>
                                <a:rPr lang="fr-FR" i="1">
                                  <a:latin typeface="Cambria Math" panose="02040503050406030204" pitchFamily="18" charset="0"/>
                                </a:rPr>
                                <m:t>𝑁𝑜𝑛</m:t>
                              </m:r>
                              <m:r>
                                <a:rPr lang="fr-FR" i="1">
                                  <a:latin typeface="Cambria Math" panose="02040503050406030204" pitchFamily="18" charset="0"/>
                                </a:rPr>
                                <m:t>−</m:t>
                              </m:r>
                              <m:r>
                                <a:rPr lang="fr-FR" i="1">
                                  <a:latin typeface="Cambria Math" panose="02040503050406030204" pitchFamily="18" charset="0"/>
                                </a:rPr>
                                <m:t>𝑅𝑒𝑗𝑒𝑡</m:t>
                              </m:r>
                              <m:r>
                                <a:rPr lang="fr-FR" i="1">
                                  <a:latin typeface="Cambria Math" panose="02040503050406030204" pitchFamily="18" charset="0"/>
                                </a:rPr>
                                <m:t> </m:t>
                              </m:r>
                              <m:r>
                                <a:rPr lang="fr-FR" i="1">
                                  <a:latin typeface="Cambria Math" panose="02040503050406030204" pitchFamily="18" charset="0"/>
                                </a:rPr>
                                <m:t>𝑑𝑒</m:t>
                              </m:r>
                              <m:r>
                                <a:rPr lang="fr-FR" i="1">
                                  <a:latin typeface="Cambria Math" panose="02040503050406030204" pitchFamily="18" charset="0"/>
                                </a:rPr>
                                <m:t> </m:t>
                              </m:r>
                              <m:r>
                                <a:rPr lang="fr-FR" i="1">
                                  <a:latin typeface="Cambria Math" panose="02040503050406030204" pitchFamily="18" charset="0"/>
                                </a:rPr>
                                <m:t>𝐻</m:t>
                              </m:r>
                              <m:r>
                                <a:rPr lang="fr-FR" i="1">
                                  <a:latin typeface="Cambria Math" panose="02040503050406030204" pitchFamily="18" charset="0"/>
                                </a:rPr>
                                <m:t>0 </m:t>
                              </m:r>
                              <m:r>
                                <a:rPr lang="fr-FR" i="1">
                                  <a:latin typeface="Cambria Math" panose="02040503050406030204" pitchFamily="18" charset="0"/>
                                </a:rPr>
                                <m:t>𝑎𝑢𝑥</m:t>
                              </m:r>
                              <m:r>
                                <a:rPr lang="fr-FR" i="1">
                                  <a:latin typeface="Cambria Math" panose="02040503050406030204" pitchFamily="18" charset="0"/>
                                </a:rPr>
                                <m:t> </m:t>
                              </m:r>
                              <m:r>
                                <a:rPr lang="fr-FR" i="1">
                                  <a:latin typeface="Cambria Math" panose="02040503050406030204" pitchFamily="18" charset="0"/>
                                </a:rPr>
                                <m:t>𝑝</m:t>
                              </m:r>
                              <m:r>
                                <a:rPr lang="fr-FR" i="1">
                                  <a:latin typeface="Cambria Math" panose="02040503050406030204" pitchFamily="18" charset="0"/>
                                </a:rPr>
                                <m:t>é</m:t>
                              </m:r>
                              <m:r>
                                <a:rPr lang="fr-FR" i="1">
                                  <a:latin typeface="Cambria Math" panose="02040503050406030204" pitchFamily="18" charset="0"/>
                                </a:rPr>
                                <m:t>𝑟𝑖𝑜𝑑𝑒𝑠</m:t>
                              </m:r>
                              <m:r>
                                <a:rPr lang="fr-FR" i="1">
                                  <a:latin typeface="Cambria Math" panose="02040503050406030204" pitchFamily="18" charset="0"/>
                                </a:rPr>
                                <m:t> </m:t>
                              </m:r>
                              <m:r>
                                <a:rPr lang="fr-FR" i="1">
                                  <a:latin typeface="Cambria Math" panose="02040503050406030204" pitchFamily="18" charset="0"/>
                                </a:rPr>
                                <m:t>𝑡</m:t>
                              </m:r>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𝑇</m:t>
                                  </m:r>
                                </m:e>
                                <m:sub>
                                  <m:r>
                                    <a:rPr lang="fr-FR" i="1">
                                      <a:latin typeface="Cambria Math" panose="02040503050406030204" pitchFamily="18" charset="0"/>
                                    </a:rPr>
                                    <m:t>𝐽</m:t>
                                  </m:r>
                                </m:sub>
                              </m:sSub>
                            </m:e>
                          </m:d>
                        </m:e>
                      </m:d>
                    </m:oMath>
                  </m:oMathPara>
                </a14:m>
                <a:endParaRPr lang="fr-FR" dirty="0"/>
              </a:p>
              <a:p>
                <a:pPr marL="0" indent="0">
                  <a:buNone/>
                </a:pPr>
                <a:endParaRPr lang="fr-FR" dirty="0"/>
              </a:p>
              <a:p>
                <a:r>
                  <a:rPr lang="fr-FR" dirty="0"/>
                  <a:t>Et le taux de succès est estimé avec la variable aléatoire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1000</m:t>
                        </m:r>
                      </m:den>
                    </m:f>
                    <m:r>
                      <a:rPr lang="fr-FR" i="1">
                        <a:latin typeface="Cambria Math" panose="02040503050406030204" pitchFamily="18" charset="0"/>
                      </a:rPr>
                      <m:t>.</m:t>
                    </m:r>
                    <m:nary>
                      <m:naryPr>
                        <m:chr m:val="∑"/>
                        <m:limLoc m:val="undOvr"/>
                        <m:ctrlPr>
                          <a:rPr lang="fr-FR" i="1">
                            <a:latin typeface="Cambria Math" panose="02040503050406030204" pitchFamily="18" charset="0"/>
                          </a:rPr>
                        </m:ctrlPr>
                      </m:naryPr>
                      <m:sub>
                        <m:r>
                          <m:rPr>
                            <m:brk/>
                          </m:rPr>
                          <a:rPr lang="fr-FR" i="1">
                            <a:latin typeface="Cambria Math" panose="02040503050406030204" pitchFamily="18" charset="0"/>
                          </a:rPr>
                          <m:t>𝑛</m:t>
                        </m:r>
                        <m:r>
                          <a:rPr lang="fr-FR" i="1">
                            <a:latin typeface="Cambria Math" panose="02040503050406030204" pitchFamily="18" charset="0"/>
                          </a:rPr>
                          <m:t>=1</m:t>
                        </m:r>
                      </m:sub>
                      <m:sup>
                        <m:r>
                          <a:rPr lang="fr-FR" i="1">
                            <a:latin typeface="Cambria Math" panose="02040503050406030204" pitchFamily="18" charset="0"/>
                          </a:rPr>
                          <m:t>1000</m:t>
                        </m:r>
                      </m:sup>
                      <m:e>
                        <m:sSub>
                          <m:sSubPr>
                            <m:ctrlPr>
                              <a:rPr lang="fr-FR" i="1">
                                <a:latin typeface="Cambria Math" panose="02040503050406030204" pitchFamily="18" charset="0"/>
                              </a:rPr>
                            </m:ctrlPr>
                          </m:sSubPr>
                          <m:e>
                            <m:r>
                              <a:rPr lang="fr-FR" i="1">
                                <a:latin typeface="Cambria Math" panose="02040503050406030204" pitchFamily="18" charset="0"/>
                              </a:rPr>
                              <m:t>𝐼</m:t>
                            </m:r>
                          </m:e>
                          <m:sub>
                            <m:r>
                              <a:rPr lang="fr-FR" i="1">
                                <a:latin typeface="Cambria Math" panose="02040503050406030204" pitchFamily="18" charset="0"/>
                              </a:rPr>
                              <m:t>𝑛</m:t>
                            </m:r>
                          </m:sub>
                        </m:sSub>
                      </m:e>
                    </m:nary>
                  </m:oMath>
                </a14:m>
                <a:endParaRPr lang="fr-FR" dirty="0"/>
              </a:p>
              <a:p>
                <a:endParaRPr lang="fr-FR" dirty="0"/>
              </a:p>
            </p:txBody>
          </p:sp>
        </mc:Choice>
        <mc:Fallback xmlns="">
          <p:sp>
            <p:nvSpPr>
              <p:cNvPr id="3" name="Content Placeholder 2">
                <a:extLst>
                  <a:ext uri="{FF2B5EF4-FFF2-40B4-BE49-F238E27FC236}">
                    <a16:creationId xmlns:a16="http://schemas.microsoft.com/office/drawing/2014/main" id="{B54B3F89-7FD9-F541-B314-3FE713C2B6E2}"/>
                  </a:ext>
                </a:extLst>
              </p:cNvPr>
              <p:cNvSpPr>
                <a:spLocks noGrp="1" noRot="1" noChangeAspect="1" noMove="1" noResize="1" noEditPoints="1" noAdjustHandles="1" noChangeArrowheads="1" noChangeShapeType="1" noTextEdit="1"/>
              </p:cNvSpPr>
              <p:nvPr>
                <p:ph idx="1"/>
              </p:nvPr>
            </p:nvSpPr>
            <p:spPr>
              <a:xfrm>
                <a:off x="1157289" y="2638044"/>
                <a:ext cx="9901236" cy="3101983"/>
              </a:xfrm>
              <a:blipFill>
                <a:blip r:embed="rId2"/>
                <a:stretch>
                  <a:fillRect l="-256" t="-816" r="-384" b="-17143"/>
                </a:stretch>
              </a:blipFill>
            </p:spPr>
            <p:txBody>
              <a:bodyPr/>
              <a:lstStyle/>
              <a:p>
                <a:r>
                  <a:rPr lang="fr-FR">
                    <a:noFill/>
                  </a:rPr>
                  <a:t> </a:t>
                </a:r>
              </a:p>
            </p:txBody>
          </p:sp>
        </mc:Fallback>
      </mc:AlternateContent>
    </p:spTree>
    <p:extLst>
      <p:ext uri="{BB962C8B-B14F-4D97-AF65-F5344CB8AC3E}">
        <p14:creationId xmlns:p14="http://schemas.microsoft.com/office/powerpoint/2010/main" val="145995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07939" y="370391"/>
                <a:ext cx="8652925" cy="1909822"/>
              </a:xfrm>
            </p:spPr>
            <p:txBody>
              <a:bodyPr/>
              <a:lstStyle/>
              <a:p>
                <a:r>
                  <a:rPr lang="en-US" dirty="0"/>
                  <a:t>Ci dessous la table </a:t>
                </a:r>
                <a:r>
                  <a:rPr lang="en-US" dirty="0" err="1"/>
                  <a:t>montrant</a:t>
                </a:r>
                <a:r>
                  <a:rPr lang="en-US" dirty="0"/>
                  <a:t> les </a:t>
                </a:r>
                <a:r>
                  <a:rPr lang="en-US" dirty="0" err="1"/>
                  <a:t>résultats</a:t>
                </a:r>
                <a:r>
                  <a:rPr lang="en-US" dirty="0"/>
                  <a:t> de puissance du test :</a:t>
                </a:r>
              </a:p>
              <a:p>
                <a:pPr lvl="4"/>
                <a:r>
                  <a:rPr lang="en-US" dirty="0"/>
                  <a:t>Pour 5 </a:t>
                </a:r>
                <a:r>
                  <a:rPr lang="en-US" dirty="0" err="1"/>
                  <a:t>différentes</a:t>
                </a:r>
                <a:r>
                  <a:rPr lang="en-US" dirty="0"/>
                  <a:t> </a:t>
                </a:r>
                <a:r>
                  <a:rPr lang="en-US" dirty="0" err="1"/>
                  <a:t>méthodes</a:t>
                </a:r>
                <a:r>
                  <a:rPr lang="en-US" dirty="0"/>
                  <a:t> (</a:t>
                </a:r>
                <a:r>
                  <a:rPr lang="en-US" dirty="0" err="1"/>
                  <a:t>nos</a:t>
                </a:r>
                <a:r>
                  <a:rPr lang="en-US" dirty="0"/>
                  <a:t> 3 </a:t>
                </a:r>
                <a:r>
                  <a:rPr lang="en-US" dirty="0" err="1"/>
                  <a:t>filtres</a:t>
                </a:r>
                <a:r>
                  <a:rPr lang="en-US" dirty="0"/>
                  <a:t> </a:t>
                </a:r>
                <a:r>
                  <a:rPr lang="en-US" dirty="0" err="1"/>
                  <a:t>d’ondelettes</a:t>
                </a:r>
                <a:r>
                  <a:rPr lang="en-US" dirty="0"/>
                  <a:t> + 2 test de la </a:t>
                </a:r>
                <a:r>
                  <a:rPr lang="en-US" dirty="0" err="1"/>
                  <a:t>littérature</a:t>
                </a:r>
                <a:r>
                  <a:rPr lang="en-US" dirty="0"/>
                  <a:t>)</a:t>
                </a:r>
              </a:p>
              <a:p>
                <a:pPr lvl="4"/>
                <a:r>
                  <a:rPr lang="en-US" dirty="0"/>
                  <a:t>Pour </a:t>
                </a:r>
                <a:r>
                  <a:rPr lang="en-US" dirty="0" err="1"/>
                  <a:t>différentes</a:t>
                </a:r>
                <a:r>
                  <a:rPr lang="en-US" dirty="0"/>
                  <a:t> </a:t>
                </a:r>
                <a:r>
                  <a:rPr lang="en-US" dirty="0" err="1"/>
                  <a:t>fréquences</a:t>
                </a:r>
                <a:r>
                  <a:rPr lang="en-US" dirty="0"/>
                  <a:t> </a:t>
                </a:r>
                <a:r>
                  <a:rPr lang="en-US" dirty="0" err="1"/>
                  <a:t>d’échantillonage</a:t>
                </a:r>
                <a:r>
                  <a:rPr lang="en-US" dirty="0"/>
                  <a:t> (1h </a:t>
                </a:r>
                <a:r>
                  <a:rPr lang="en-US" dirty="0" err="1"/>
                  <a:t>ou</a:t>
                </a:r>
                <a:r>
                  <a:rPr lang="en-US" dirty="0"/>
                  <a:t> 2h)</a:t>
                </a:r>
              </a:p>
              <a:p>
                <a:pPr lvl="4"/>
                <a:r>
                  <a:rPr lang="en-US" dirty="0"/>
                  <a:t>Pour </a:t>
                </a:r>
                <a:r>
                  <a:rPr lang="en-US" dirty="0" err="1"/>
                  <a:t>différents</a:t>
                </a:r>
                <a:r>
                  <a:rPr lang="en-US" dirty="0"/>
                  <a:t> </a:t>
                </a:r>
                <a:r>
                  <a:rPr lang="en-US" dirty="0" err="1"/>
                  <a:t>niveaux</a:t>
                </a:r>
                <a:r>
                  <a:rPr lang="en-US" dirty="0"/>
                  <a:t> </a:t>
                </a:r>
                <a:r>
                  <a:rPr lang="en-US" dirty="0" err="1"/>
                  <a:t>d’erreur</a:t>
                </a:r>
                <a:r>
                  <a:rPr lang="en-US" dirty="0"/>
                  <a:t> Alpha</a:t>
                </a:r>
              </a:p>
              <a:p>
                <a:pPr lvl="4"/>
                <a:r>
                  <a:rPr lang="en-US" dirty="0"/>
                  <a:t>Pour </a:t>
                </a:r>
                <a:r>
                  <a:rPr lang="en-US" dirty="0" err="1"/>
                  <a:t>différentes</a:t>
                </a:r>
                <a:r>
                  <a:rPr lang="en-US" dirty="0"/>
                  <a:t> </a:t>
                </a:r>
                <a:r>
                  <a:rPr lang="en-US" dirty="0" err="1"/>
                  <a:t>Taille</a:t>
                </a:r>
                <a:r>
                  <a:rPr lang="en-US" dirty="0"/>
                  <a:t> de </a:t>
                </a:r>
                <a:r>
                  <a:rPr lang="en-US" dirty="0" err="1"/>
                  <a:t>Saut</a:t>
                </a:r>
                <a:r>
                  <a:rPr lang="en-US" dirty="0"/>
                  <a:t> </a:t>
                </a:r>
                <a14:m>
                  <m:oMath xmlns:m="http://schemas.openxmlformats.org/officeDocument/2006/math">
                    <m:r>
                      <a:rPr lang="fr-FR" i="1">
                        <a:latin typeface="Cambria Math" panose="02040503050406030204" pitchFamily="18" charset="0"/>
                      </a:rPr>
                      <m:t>𝑑</m:t>
                    </m:r>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𝑡</m:t>
                        </m:r>
                      </m:sub>
                    </m:sSub>
                  </m:oMath>
                </a14:m>
                <a:r>
                  <a:rPr lang="en-US" dirty="0"/>
                  <a:t> : De 0.1 </a:t>
                </a:r>
                <a:r>
                  <a:rPr lang="en-US" dirty="0" err="1"/>
                  <a:t>à</a:t>
                </a:r>
                <a:r>
                  <a:rPr lang="en-US" dirty="0"/>
                  <a:t> 3 x </a:t>
                </a:r>
                <a:r>
                  <a:rPr lang="en-US" dirty="0" err="1"/>
                  <a:t>l’écart</a:t>
                </a:r>
                <a:r>
                  <a:rPr lang="en-US" dirty="0"/>
                  <a:t> type des </a:t>
                </a:r>
                <a:r>
                  <a:rPr lang="en-US" dirty="0" err="1"/>
                  <a:t>rendements</a:t>
                </a:r>
                <a:r>
                  <a:rPr lang="fr-FR" dirty="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𝜎</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07939" y="370391"/>
                <a:ext cx="8652925" cy="1909822"/>
              </a:xfrm>
              <a:blipFill>
                <a:blip r:embed="rId2"/>
                <a:stretch>
                  <a:fillRect l="-440" t="-1316" b="-658"/>
                </a:stretch>
              </a:blipFill>
            </p:spPr>
            <p:txBody>
              <a:bodyPr/>
              <a:lstStyle/>
              <a:p>
                <a:r>
                  <a:rPr lang="fr-FR">
                    <a:noFill/>
                  </a:rPr>
                  <a:t> </a:t>
                </a:r>
              </a:p>
            </p:txBody>
          </p:sp>
        </mc:Fallback>
      </mc:AlternateContent>
      <p:pic>
        <p:nvPicPr>
          <p:cNvPr id="6" name="Picture 5">
            <a:extLst>
              <a:ext uri="{FF2B5EF4-FFF2-40B4-BE49-F238E27FC236}">
                <a16:creationId xmlns:a16="http://schemas.microsoft.com/office/drawing/2014/main" id="{AB8FF860-6E98-2046-B093-284E7E7C140E}"/>
              </a:ext>
            </a:extLst>
          </p:cNvPr>
          <p:cNvPicPr>
            <a:picLocks noChangeAspect="1"/>
          </p:cNvPicPr>
          <p:nvPr/>
        </p:nvPicPr>
        <p:blipFill>
          <a:blip r:embed="rId3"/>
          <a:stretch>
            <a:fillRect/>
          </a:stretch>
        </p:blipFill>
        <p:spPr>
          <a:xfrm>
            <a:off x="2991395" y="2280213"/>
            <a:ext cx="5286012" cy="4411086"/>
          </a:xfrm>
          <a:prstGeom prst="rect">
            <a:avLst/>
          </a:prstGeom>
        </p:spPr>
      </p:pic>
    </p:spTree>
    <p:extLst>
      <p:ext uri="{BB962C8B-B14F-4D97-AF65-F5344CB8AC3E}">
        <p14:creationId xmlns:p14="http://schemas.microsoft.com/office/powerpoint/2010/main" val="2096282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7939" y="370391"/>
            <a:ext cx="8652925" cy="439837"/>
          </a:xfrm>
        </p:spPr>
        <p:txBody>
          <a:bodyPr/>
          <a:lstStyle/>
          <a:p>
            <a:r>
              <a:rPr lang="en-US" dirty="0"/>
              <a:t>De </a:t>
            </a:r>
            <a:r>
              <a:rPr lang="en-US" dirty="0" err="1"/>
              <a:t>même</a:t>
            </a:r>
            <a:r>
              <a:rPr lang="en-US" dirty="0"/>
              <a:t>, les </a:t>
            </a:r>
            <a:r>
              <a:rPr lang="en-US" dirty="0" err="1"/>
              <a:t>résultats</a:t>
            </a:r>
            <a:r>
              <a:rPr lang="en-US" dirty="0"/>
              <a:t> de </a:t>
            </a:r>
            <a:r>
              <a:rPr lang="en-US" dirty="0" err="1"/>
              <a:t>Taux</a:t>
            </a:r>
            <a:r>
              <a:rPr lang="en-US" dirty="0"/>
              <a:t> de </a:t>
            </a:r>
            <a:r>
              <a:rPr lang="en-US" dirty="0" err="1"/>
              <a:t>Succès</a:t>
            </a:r>
            <a:r>
              <a:rPr lang="en-US" dirty="0"/>
              <a:t> :</a:t>
            </a:r>
          </a:p>
        </p:txBody>
      </p:sp>
      <p:pic>
        <p:nvPicPr>
          <p:cNvPr id="4" name="Picture 3">
            <a:extLst>
              <a:ext uri="{FF2B5EF4-FFF2-40B4-BE49-F238E27FC236}">
                <a16:creationId xmlns:a16="http://schemas.microsoft.com/office/drawing/2014/main" id="{E5070026-556A-B14C-BCAF-0C488D22BCF4}"/>
              </a:ext>
            </a:extLst>
          </p:cNvPr>
          <p:cNvPicPr>
            <a:picLocks noChangeAspect="1"/>
          </p:cNvPicPr>
          <p:nvPr/>
        </p:nvPicPr>
        <p:blipFill>
          <a:blip r:embed="rId2"/>
          <a:stretch>
            <a:fillRect/>
          </a:stretch>
        </p:blipFill>
        <p:spPr>
          <a:xfrm>
            <a:off x="2846751" y="1155298"/>
            <a:ext cx="5575300" cy="4686300"/>
          </a:xfrm>
          <a:prstGeom prst="rect">
            <a:avLst/>
          </a:prstGeom>
        </p:spPr>
      </p:pic>
    </p:spTree>
    <p:extLst>
      <p:ext uri="{BB962C8B-B14F-4D97-AF65-F5344CB8AC3E}">
        <p14:creationId xmlns:p14="http://schemas.microsoft.com/office/powerpoint/2010/main" val="292124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D14C-6C85-FA40-A3E0-06FB43261588}"/>
              </a:ext>
            </a:extLst>
          </p:cNvPr>
          <p:cNvSpPr>
            <a:spLocks noGrp="1"/>
          </p:cNvSpPr>
          <p:nvPr>
            <p:ph type="title"/>
          </p:nvPr>
        </p:nvSpPr>
        <p:spPr/>
        <p:txBody>
          <a:bodyPr/>
          <a:lstStyle/>
          <a:p>
            <a:r>
              <a:rPr lang="fr-FR" dirty="0"/>
              <a:t>Introduction</a:t>
            </a:r>
          </a:p>
        </p:txBody>
      </p:sp>
      <p:sp>
        <p:nvSpPr>
          <p:cNvPr id="3" name="Content Placeholder 2">
            <a:extLst>
              <a:ext uri="{FF2B5EF4-FFF2-40B4-BE49-F238E27FC236}">
                <a16:creationId xmlns:a16="http://schemas.microsoft.com/office/drawing/2014/main" id="{0AD5E44F-2468-4D47-A915-521362A9F0C9}"/>
              </a:ext>
            </a:extLst>
          </p:cNvPr>
          <p:cNvSpPr>
            <a:spLocks noGrp="1"/>
          </p:cNvSpPr>
          <p:nvPr>
            <p:ph idx="1"/>
          </p:nvPr>
        </p:nvSpPr>
        <p:spPr>
          <a:xfrm>
            <a:off x="1199909" y="2459789"/>
            <a:ext cx="9792182" cy="4237789"/>
          </a:xfrm>
        </p:spPr>
        <p:txBody>
          <a:bodyPr>
            <a:normAutofit/>
          </a:bodyPr>
          <a:lstStyle/>
          <a:p>
            <a:r>
              <a:rPr lang="fr-FR" dirty="0"/>
              <a:t>Le but du papier est de présenter un </a:t>
            </a:r>
            <a:r>
              <a:rPr lang="fr-FR" b="1" dirty="0"/>
              <a:t>test non-paramétrique</a:t>
            </a:r>
            <a:r>
              <a:rPr lang="fr-FR" dirty="0"/>
              <a:t> de détection des discontinuités, appelés couramment « sauts », que l’on peut observer sur une série temporelle de prix d’actifs financiers.</a:t>
            </a:r>
          </a:p>
          <a:p>
            <a:r>
              <a:rPr lang="fr-FR" dirty="0"/>
              <a:t>Cet article nous fournis donc une </a:t>
            </a:r>
            <a:r>
              <a:rPr lang="fr-FR" b="1" dirty="0"/>
              <a:t>méthode de détection des sauts </a:t>
            </a:r>
            <a:r>
              <a:rPr lang="fr-FR" dirty="0"/>
              <a:t>(localisation, taille et nombre) dans une série financière temporelle.</a:t>
            </a:r>
          </a:p>
          <a:p>
            <a:r>
              <a:rPr lang="fr-FR" dirty="0"/>
              <a:t>La méthodologie présentée repose sur la décomposition en ondelettes, et fait écho au travaux de Lee &amp; </a:t>
            </a:r>
            <a:r>
              <a:rPr lang="fr-FR" dirty="0" err="1"/>
              <a:t>Mykland</a:t>
            </a:r>
            <a:r>
              <a:rPr lang="fr-FR" dirty="0"/>
              <a:t> (2008), </a:t>
            </a:r>
            <a:r>
              <a:rPr lang="fr-FR" dirty="0" err="1"/>
              <a:t>Barndorff</a:t>
            </a:r>
            <a:r>
              <a:rPr lang="fr-FR" dirty="0"/>
              <a:t>-Nielsen &amp; </a:t>
            </a:r>
            <a:r>
              <a:rPr lang="fr-FR" dirty="0" err="1"/>
              <a:t>Shephard</a:t>
            </a:r>
            <a:r>
              <a:rPr lang="fr-FR" dirty="0"/>
              <a:t> (2006) et </a:t>
            </a:r>
            <a:r>
              <a:rPr lang="fr-FR" dirty="0" err="1"/>
              <a:t>Jian</a:t>
            </a:r>
            <a:r>
              <a:rPr lang="fr-FR" dirty="0"/>
              <a:t> &amp; </a:t>
            </a:r>
            <a:r>
              <a:rPr lang="fr-FR" dirty="0" err="1"/>
              <a:t>Oomen</a:t>
            </a:r>
            <a:r>
              <a:rPr lang="fr-FR" dirty="0"/>
              <a:t> (2008) présentant également un test de détection des sauts, mais basés sur les rendements.</a:t>
            </a:r>
          </a:p>
          <a:p>
            <a:r>
              <a:rPr lang="fr-FR" dirty="0"/>
              <a:t>Le test présenté par les auteurs repose sur la même idée (augmentation de la volatilité réalisée au moment du saut), mais en utilisant, au lieu des rendements, la Transformée Discrète en Ondelettes (DWT, </a:t>
            </a:r>
            <a:r>
              <a:rPr lang="fr-FR" dirty="0" err="1"/>
              <a:t>Discrete</a:t>
            </a:r>
            <a:r>
              <a:rPr lang="fr-FR" dirty="0"/>
              <a:t> </a:t>
            </a:r>
            <a:r>
              <a:rPr lang="fr-FR" dirty="0" err="1"/>
              <a:t>Wavelet</a:t>
            </a:r>
            <a:r>
              <a:rPr lang="fr-FR" dirty="0"/>
              <a:t> Transformation), et ses coefficients.</a:t>
            </a:r>
          </a:p>
          <a:p>
            <a:pPr marL="685800" lvl="3" indent="0">
              <a:buNone/>
            </a:pPr>
            <a:endParaRPr lang="fr-FR" dirty="0"/>
          </a:p>
        </p:txBody>
      </p:sp>
    </p:spTree>
    <p:extLst>
      <p:ext uri="{BB962C8B-B14F-4D97-AF65-F5344CB8AC3E}">
        <p14:creationId xmlns:p14="http://schemas.microsoft.com/office/powerpoint/2010/main" val="4043241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FCA2-6C0D-094A-A871-08992975CAE7}"/>
              </a:ext>
            </a:extLst>
          </p:cNvPr>
          <p:cNvSpPr>
            <a:spLocks noGrp="1"/>
          </p:cNvSpPr>
          <p:nvPr>
            <p:ph type="title"/>
          </p:nvPr>
        </p:nvSpPr>
        <p:spPr/>
        <p:txBody>
          <a:bodyPr/>
          <a:lstStyle/>
          <a:p>
            <a:r>
              <a:rPr lang="fr-FR" dirty="0"/>
              <a:t>IV) Etude Empirique sur le marché action US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56DC22-15DE-C64F-90FB-5046DC1FD46F}"/>
                  </a:ext>
                </a:extLst>
              </p:cNvPr>
              <p:cNvSpPr>
                <a:spLocks noGrp="1"/>
              </p:cNvSpPr>
              <p:nvPr>
                <p:ph idx="1"/>
              </p:nvPr>
            </p:nvSpPr>
            <p:spPr>
              <a:xfrm>
                <a:off x="1371600" y="2638044"/>
                <a:ext cx="9615488" cy="4034219"/>
              </a:xfrm>
            </p:spPr>
            <p:txBody>
              <a:bodyPr>
                <a:normAutofit/>
              </a:bodyPr>
              <a:lstStyle/>
              <a:p>
                <a:r>
                  <a:rPr lang="fr-FR" dirty="0"/>
                  <a:t>On se propose dans cette partie d’appliquer notre test statistique de détection de saut à 3 des plus grosses actions américaine : General </a:t>
                </a:r>
                <a:r>
                  <a:rPr lang="fr-FR" dirty="0" err="1"/>
                  <a:t>Electrics</a:t>
                </a:r>
                <a:r>
                  <a:rPr lang="fr-FR" dirty="0"/>
                  <a:t> (GE US) </a:t>
                </a:r>
                <a:r>
                  <a:rPr lang="fr-FR" dirty="0" err="1"/>
                  <a:t>Walmart</a:t>
                </a:r>
                <a:r>
                  <a:rPr lang="fr-FR" dirty="0"/>
                  <a:t> (WMT US) et IBM (IBM US).</a:t>
                </a:r>
              </a:p>
              <a:p>
                <a:r>
                  <a:rPr lang="fr-FR" dirty="0"/>
                  <a:t>Pour cela, nous récupérons les historiques de prix de ces 3 actions, aux fréquences 1 minute, 5 minutes et 15 minutes, à l’aide de l’API Google Finance.</a:t>
                </a:r>
              </a:p>
              <a:p>
                <a:r>
                  <a:rPr lang="fr-FR" dirty="0"/>
                  <a:t>Nous souhaitons calculer pour ces 3 actions, le nombre moyen de sauts par jours ainsi que leurs amplitudes moyennes.</a:t>
                </a:r>
              </a:p>
              <a:p>
                <a:r>
                  <a:rPr lang="fr-FR" dirty="0"/>
                  <a:t>La taille du saut est estimé, lorsqu’on en détecte un en </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𝑖</m:t>
                        </m:r>
                      </m:sub>
                    </m:sSub>
                  </m:oMath>
                </a14:m>
                <a:r>
                  <a:rPr lang="fr-FR" dirty="0"/>
                  <a:t>, comme la différence : </a:t>
                </a:r>
              </a:p>
              <a:p>
                <a:pPr marL="228600" lvl="1"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𝐿</m:t>
                          </m:r>
                        </m:e>
                        <m:sub>
                          <m:r>
                            <a:rPr lang="fr-FR" i="1">
                              <a:latin typeface="Cambria Math" panose="02040503050406030204" pitchFamily="18" charset="0"/>
                            </a:rPr>
                            <m:t>𝑡</m:t>
                          </m:r>
                          <m:r>
                            <a:rPr lang="fr-FR" b="0" i="1" smtClean="0">
                              <a:latin typeface="Cambria Math" panose="02040503050406030204" pitchFamily="18" charset="0"/>
                            </a:rPr>
                            <m:t>𝑖</m:t>
                          </m:r>
                        </m:sub>
                      </m:sSub>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b="0" i="1" smtClean="0">
                              <a:latin typeface="Cambria Math" panose="02040503050406030204" pitchFamily="18" charset="0"/>
                            </a:rPr>
                            <m:t>𝑃</m:t>
                          </m:r>
                        </m:e>
                        <m:sub>
                          <m:r>
                            <a:rPr lang="fr-FR" i="1">
                              <a:latin typeface="Cambria Math" panose="02040503050406030204" pitchFamily="18" charset="0"/>
                            </a:rPr>
                            <m:t>𝑡</m:t>
                          </m:r>
                          <m:r>
                            <a:rPr lang="fr-FR" b="0" i="1" smtClean="0">
                              <a:latin typeface="Cambria Math" panose="02040503050406030204" pitchFamily="18" charset="0"/>
                            </a:rPr>
                            <m:t>𝑖</m:t>
                          </m:r>
                          <m:r>
                            <a:rPr lang="fr-FR" b="0" i="1" smtClean="0">
                              <a:latin typeface="Cambria Math" panose="02040503050406030204" pitchFamily="18" charset="0"/>
                            </a:rPr>
                            <m:t>+</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𝑃</m:t>
                          </m:r>
                        </m:e>
                        <m:sub>
                          <m:r>
                            <a:rPr lang="fr-FR" i="1">
                              <a:latin typeface="Cambria Math" panose="02040503050406030204" pitchFamily="18" charset="0"/>
                            </a:rPr>
                            <m:t>𝑡</m:t>
                          </m:r>
                          <m:r>
                            <a:rPr lang="fr-FR" b="0" i="1" smtClean="0">
                              <a:latin typeface="Cambria Math" panose="02040503050406030204" pitchFamily="18" charset="0"/>
                            </a:rPr>
                            <m:t>𝑖</m:t>
                          </m:r>
                          <m:r>
                            <a:rPr lang="fr-FR" i="1">
                              <a:latin typeface="Cambria Math" panose="02040503050406030204" pitchFamily="18" charset="0"/>
                            </a:rPr>
                            <m:t>−</m:t>
                          </m:r>
                        </m:sub>
                      </m:sSub>
                      <m:r>
                        <a:rPr lang="fr-FR" b="0" i="1" smtClean="0">
                          <a:latin typeface="Cambria Math" panose="02040503050406030204" pitchFamily="18" charset="0"/>
                        </a:rPr>
                        <m:t>    ,  </m:t>
                      </m:r>
                      <m:r>
                        <a:rPr lang="fr-FR" b="0" i="1" smtClean="0">
                          <a:latin typeface="Cambria Math" panose="02040503050406030204" pitchFamily="18" charset="0"/>
                        </a:rPr>
                        <m:t>𝑎𝑣𝑒𝑐</m:t>
                      </m:r>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𝑡</m:t>
                          </m:r>
                          <m:r>
                            <a:rPr lang="fr-FR" i="1">
                              <a:latin typeface="Cambria Math" panose="02040503050406030204" pitchFamily="18" charset="0"/>
                            </a:rPr>
                            <m:t>+</m:t>
                          </m:r>
                        </m:sub>
                      </m:sSub>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d>
                            <m:dPr>
                              <m:ctrlPr>
                                <a:rPr lang="fr-FR" i="1">
                                  <a:latin typeface="Cambria Math" panose="02040503050406030204" pitchFamily="18" charset="0"/>
                                </a:rPr>
                              </m:ctrlPr>
                            </m:dPr>
                            <m:e>
                              <m:r>
                                <a:rPr lang="fr-FR" i="1">
                                  <a:latin typeface="Cambria Math" panose="02040503050406030204" pitchFamily="18" charset="0"/>
                                </a:rPr>
                                <m:t>1+</m:t>
                              </m:r>
                              <m:r>
                                <a:rPr lang="fr-FR" i="1">
                                  <a:latin typeface="Cambria Math" panose="02040503050406030204" pitchFamily="18" charset="0"/>
                                  <a:ea typeface="Cambria Math" panose="02040503050406030204" pitchFamily="18" charset="0"/>
                                </a:rPr>
                                <m:t>𝜀</m:t>
                              </m:r>
                            </m:e>
                          </m:d>
                        </m:den>
                      </m:f>
                      <m:r>
                        <a:rPr lang="fr-FR" b="0" i="1" smtClean="0">
                          <a:latin typeface="Cambria Math" panose="02040503050406030204" pitchFamily="18" charset="0"/>
                        </a:rPr>
                        <m:t>.</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𝑡</m:t>
                          </m:r>
                        </m:sub>
                        <m:sup>
                          <m:r>
                            <a:rPr lang="fr-FR" b="0" i="1" smtClean="0">
                              <a:latin typeface="Cambria Math" panose="02040503050406030204" pitchFamily="18" charset="0"/>
                            </a:rPr>
                            <m:t>𝑇</m:t>
                          </m:r>
                          <m:r>
                            <a:rPr lang="fr-FR" b="0" i="1" smtClean="0">
                              <a:latin typeface="Cambria Math" panose="02040503050406030204" pitchFamily="18" charset="0"/>
                            </a:rPr>
                            <m:t>=</m:t>
                          </m:r>
                          <m:r>
                            <a:rPr lang="fr-FR" b="0" i="1" smtClean="0">
                              <a:latin typeface="Cambria Math" panose="02040503050406030204" pitchFamily="18" charset="0"/>
                            </a:rPr>
                            <m:t>𝑡</m:t>
                          </m:r>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𝜀</m:t>
                          </m:r>
                        </m:sup>
                        <m:e>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b="0" i="1" smtClean="0">
                                  <a:latin typeface="Cambria Math" panose="02040503050406030204" pitchFamily="18" charset="0"/>
                                </a:rPr>
                                <m:t>𝑖</m:t>
                              </m:r>
                            </m:sub>
                          </m:sSub>
                          <m:r>
                            <a:rPr lang="fr-FR" b="0" i="1" smtClean="0">
                              <a:latin typeface="Cambria Math" panose="02040503050406030204" pitchFamily="18" charset="0"/>
                            </a:rPr>
                            <m:t>      ,    </m:t>
                          </m:r>
                          <m:r>
                            <a:rPr lang="fr-FR" b="0" i="1" smtClean="0">
                              <a:latin typeface="Cambria Math" panose="02040503050406030204" pitchFamily="18" charset="0"/>
                            </a:rPr>
                            <m:t>𝑒𝑡</m:t>
                          </m:r>
                          <m:r>
                            <a:rPr lang="fr-FR" b="0" i="1" smtClean="0">
                              <a:latin typeface="Cambria Math" panose="02040503050406030204" pitchFamily="18" charset="0"/>
                            </a:rPr>
                            <m:t> </m:t>
                          </m:r>
                        </m:e>
                      </m:nary>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𝑡</m:t>
                          </m:r>
                          <m:r>
                            <a:rPr lang="fr-FR" b="0" i="1" smtClean="0">
                              <a:latin typeface="Cambria Math" panose="02040503050406030204" pitchFamily="18" charset="0"/>
                            </a:rPr>
                            <m:t>−</m:t>
                          </m:r>
                        </m:sub>
                      </m:sSub>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1</m:t>
                          </m:r>
                        </m:num>
                        <m:den>
                          <m:d>
                            <m:dPr>
                              <m:ctrlPr>
                                <a:rPr lang="fr-FR" i="1">
                                  <a:latin typeface="Cambria Math" panose="02040503050406030204" pitchFamily="18" charset="0"/>
                                </a:rPr>
                              </m:ctrlPr>
                            </m:dPr>
                            <m:e>
                              <m:r>
                                <a:rPr lang="fr-FR" i="1">
                                  <a:latin typeface="Cambria Math" panose="02040503050406030204" pitchFamily="18" charset="0"/>
                                </a:rPr>
                                <m:t>1+</m:t>
                              </m:r>
                              <m:r>
                                <a:rPr lang="fr-FR" i="1">
                                  <a:latin typeface="Cambria Math" panose="02040503050406030204" pitchFamily="18" charset="0"/>
                                  <a:ea typeface="Cambria Math" panose="02040503050406030204" pitchFamily="18" charset="0"/>
                                </a:rPr>
                                <m:t>𝜀</m:t>
                              </m:r>
                            </m:e>
                          </m:d>
                        </m:den>
                      </m:f>
                      <m:r>
                        <a:rPr lang="fr-FR" i="1">
                          <a:latin typeface="Cambria Math" panose="02040503050406030204" pitchFamily="18" charset="0"/>
                        </a:rPr>
                        <m:t>.</m:t>
                      </m:r>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𝑖</m:t>
                          </m:r>
                          <m:r>
                            <a:rPr lang="fr-FR" i="1">
                              <a:latin typeface="Cambria Math" panose="02040503050406030204" pitchFamily="18" charset="0"/>
                            </a:rPr>
                            <m:t>=</m:t>
                          </m:r>
                          <m:r>
                            <a:rPr lang="fr-FR" i="1">
                              <a:latin typeface="Cambria Math" panose="02040503050406030204" pitchFamily="18" charset="0"/>
                            </a:rPr>
                            <m:t>𝑡</m:t>
                          </m:r>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𝜀</m:t>
                          </m:r>
                        </m:sub>
                        <m:sup>
                          <m:r>
                            <a:rPr lang="fr-FR" i="1">
                              <a:latin typeface="Cambria Math" panose="02040503050406030204" pitchFamily="18" charset="0"/>
                            </a:rPr>
                            <m:t>𝑇</m:t>
                          </m:r>
                          <m:r>
                            <a:rPr lang="fr-FR" i="1">
                              <a:latin typeface="Cambria Math" panose="02040503050406030204" pitchFamily="18" charset="0"/>
                            </a:rPr>
                            <m:t>=</m:t>
                          </m:r>
                          <m:r>
                            <a:rPr lang="fr-FR" i="1">
                              <a:latin typeface="Cambria Math" panose="02040503050406030204" pitchFamily="18" charset="0"/>
                            </a:rPr>
                            <m:t>𝑡</m:t>
                          </m:r>
                        </m:sup>
                        <m:e>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𝑖</m:t>
                              </m:r>
                            </m:sub>
                          </m:sSub>
                        </m:e>
                      </m:nary>
                    </m:oMath>
                  </m:oMathPara>
                </a14:m>
                <a:endParaRPr lang="fr-FR" dirty="0"/>
              </a:p>
              <a:p>
                <a:pPr lvl="1"/>
                <a:r>
                  <a:rPr lang="fr-FR" dirty="0"/>
                  <a:t>Le nombre de saut par jour est calculé de la manière suivante : </a:t>
                </a:r>
              </a:p>
              <a:p>
                <a:pPr marL="228600" lvl="1" indent="0">
                  <a:buNone/>
                </a:pPr>
                <a:r>
                  <a:rPr lang="fr-FR"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𝑁</m:t>
                        </m:r>
                      </m:e>
                      <m:sub>
                        <m:r>
                          <a:rPr lang="fr-FR" b="0" i="1" smtClean="0">
                            <a:latin typeface="Cambria Math" panose="02040503050406030204" pitchFamily="18" charset="0"/>
                          </a:rPr>
                          <m:t>𝑇</m:t>
                        </m:r>
                      </m:sub>
                    </m:sSub>
                    <m:r>
                      <a:rPr lang="fr-FR" b="0" i="1" smtClean="0">
                        <a:latin typeface="Cambria Math" panose="02040503050406030204" pitchFamily="18" charset="0"/>
                      </a:rPr>
                      <m:t>= </m:t>
                    </m:r>
                    <m:r>
                      <a:rPr lang="fr-FR" b="0" i="1" smtClean="0">
                        <a:latin typeface="Cambria Math" panose="02040503050406030204" pitchFamily="18" charset="0"/>
                      </a:rPr>
                      <m:t>𝑁𝑜𝑚𝑏𝑟𝑒</m:t>
                    </m:r>
                    <m:r>
                      <a:rPr lang="fr-FR" b="0" i="1" smtClean="0">
                        <a:latin typeface="Cambria Math" panose="02040503050406030204" pitchFamily="18" charset="0"/>
                      </a:rPr>
                      <m:t> </m:t>
                    </m:r>
                    <m:r>
                      <a:rPr lang="fr-FR" b="0" i="1" smtClean="0">
                        <a:latin typeface="Cambria Math" panose="02040503050406030204" pitchFamily="18" charset="0"/>
                      </a:rPr>
                      <m:t>𝑡𝑜𝑡𝑎𝑙</m:t>
                    </m:r>
                    <m:r>
                      <a:rPr lang="fr-FR" b="0" i="1" smtClean="0">
                        <a:latin typeface="Cambria Math" panose="02040503050406030204" pitchFamily="18" charset="0"/>
                      </a:rPr>
                      <m:t> </m:t>
                    </m:r>
                    <m:r>
                      <a:rPr lang="fr-FR" b="0" i="1" smtClean="0">
                        <a:latin typeface="Cambria Math" panose="02040503050406030204" pitchFamily="18" charset="0"/>
                      </a:rPr>
                      <m:t>𝑑𝑒</m:t>
                    </m:r>
                    <m:r>
                      <a:rPr lang="fr-FR" b="0" i="1" smtClean="0">
                        <a:latin typeface="Cambria Math" panose="02040503050406030204" pitchFamily="18" charset="0"/>
                      </a:rPr>
                      <m:t> </m:t>
                    </m:r>
                    <m:r>
                      <a:rPr lang="fr-FR" b="0" i="1" smtClean="0">
                        <a:latin typeface="Cambria Math" panose="02040503050406030204" pitchFamily="18" charset="0"/>
                      </a:rPr>
                      <m:t>𝑠𝑎𝑢𝑡𝑠</m:t>
                    </m:r>
                    <m:r>
                      <a:rPr lang="fr-FR" b="0" i="1" smtClean="0">
                        <a:latin typeface="Cambria Math" panose="02040503050406030204" pitchFamily="18" charset="0"/>
                      </a:rPr>
                      <m:t> </m:t>
                    </m:r>
                    <m:r>
                      <a:rPr lang="fr-FR" b="0" i="1" smtClean="0">
                        <a:latin typeface="Cambria Math" panose="02040503050406030204" pitchFamily="18" charset="0"/>
                      </a:rPr>
                      <m:t>𝑑</m:t>
                    </m:r>
                    <m:r>
                      <a:rPr lang="fr-FR" b="0" i="1" smtClean="0">
                        <a:latin typeface="Cambria Math" panose="02040503050406030204" pitchFamily="18" charset="0"/>
                      </a:rPr>
                      <m:t>é</m:t>
                    </m:r>
                    <m:r>
                      <a:rPr lang="fr-FR" b="0" i="1" smtClean="0">
                        <a:latin typeface="Cambria Math" panose="02040503050406030204" pitchFamily="18" charset="0"/>
                      </a:rPr>
                      <m:t>𝑡𝑒𝑐𝑡</m:t>
                    </m:r>
                    <m:r>
                      <a:rPr lang="fr-FR" b="0" i="1" smtClean="0">
                        <a:latin typeface="Cambria Math" panose="02040503050406030204" pitchFamily="18" charset="0"/>
                      </a:rPr>
                      <m:t>é ∗ </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𝑁𝑜𝑚𝑏𝑟𝑒</m:t>
                        </m:r>
                        <m:r>
                          <a:rPr lang="fr-FR" b="0" i="1" smtClean="0">
                            <a:latin typeface="Cambria Math" panose="02040503050406030204" pitchFamily="18" charset="0"/>
                          </a:rPr>
                          <m:t> </m:t>
                        </m:r>
                        <m:r>
                          <a:rPr lang="fr-FR" b="0" i="1" smtClean="0">
                            <a:latin typeface="Cambria Math" panose="02040503050406030204" pitchFamily="18" charset="0"/>
                          </a:rPr>
                          <m:t>𝑑𝑒</m:t>
                        </m:r>
                        <m:r>
                          <a:rPr lang="fr-FR" b="0" i="1" smtClean="0">
                            <a:latin typeface="Cambria Math" panose="02040503050406030204" pitchFamily="18" charset="0"/>
                          </a:rPr>
                          <m:t> </m:t>
                        </m:r>
                        <m:r>
                          <a:rPr lang="fr-FR" b="0" i="1" smtClean="0">
                            <a:latin typeface="Cambria Math" panose="02040503050406030204" pitchFamily="18" charset="0"/>
                          </a:rPr>
                          <m:t>𝑝</m:t>
                        </m:r>
                        <m:r>
                          <a:rPr lang="fr-FR" b="0" i="1" smtClean="0">
                            <a:latin typeface="Cambria Math" panose="02040503050406030204" pitchFamily="18" charset="0"/>
                          </a:rPr>
                          <m:t>é</m:t>
                        </m:r>
                        <m:r>
                          <a:rPr lang="fr-FR" b="0" i="1" smtClean="0">
                            <a:latin typeface="Cambria Math" panose="02040503050406030204" pitchFamily="18" charset="0"/>
                          </a:rPr>
                          <m:t>𝑟𝑖𝑜𝑑𝑒𝑠</m:t>
                        </m:r>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𝑑</m:t>
                            </m:r>
                          </m:e>
                          <m:sup>
                            <m:r>
                              <a:rPr lang="fr-FR" b="0" i="1" smtClean="0">
                                <a:latin typeface="Cambria Math" panose="02040503050406030204" pitchFamily="18" charset="0"/>
                              </a:rPr>
                              <m:t>′</m:t>
                            </m:r>
                          </m:sup>
                        </m:sSup>
                        <m:r>
                          <a:rPr lang="fr-FR" b="0" i="1" smtClean="0">
                            <a:latin typeface="Cambria Math" panose="02040503050406030204" pitchFamily="18" charset="0"/>
                          </a:rPr>
                          <m:t>𝑜𝑏𝑠𝑒𝑟𝑣𝑎𝑡𝑖𝑜𝑛𝑠</m:t>
                        </m:r>
                        <m:r>
                          <a:rPr lang="fr-FR" b="0" i="1" smtClean="0">
                            <a:latin typeface="Cambria Math" panose="02040503050406030204" pitchFamily="18" charset="0"/>
                          </a:rPr>
                          <m:t> </m:t>
                        </m:r>
                        <m:r>
                          <a:rPr lang="fr-FR" b="0" i="1" smtClean="0">
                            <a:latin typeface="Cambria Math" panose="02040503050406030204" pitchFamily="18" charset="0"/>
                          </a:rPr>
                          <m:t>𝑝𝑎𝑟</m:t>
                        </m:r>
                        <m:r>
                          <a:rPr lang="fr-FR" b="0" i="1" smtClean="0">
                            <a:latin typeface="Cambria Math" panose="02040503050406030204" pitchFamily="18" charset="0"/>
                          </a:rPr>
                          <m:t> </m:t>
                        </m:r>
                        <m:r>
                          <a:rPr lang="fr-FR" b="0" i="1" smtClean="0">
                            <a:latin typeface="Cambria Math" panose="02040503050406030204" pitchFamily="18" charset="0"/>
                          </a:rPr>
                          <m:t>𝑎𝑛</m:t>
                        </m:r>
                        <m:r>
                          <a:rPr lang="fr-FR" b="0" i="1" smtClean="0">
                            <a:latin typeface="Cambria Math" panose="02040503050406030204" pitchFamily="18" charset="0"/>
                          </a:rPr>
                          <m:t>)</m:t>
                        </m:r>
                      </m:num>
                      <m:den>
                        <m:r>
                          <a:rPr lang="fr-FR" b="0" i="1" smtClean="0">
                            <a:latin typeface="Cambria Math" panose="02040503050406030204" pitchFamily="18" charset="0"/>
                          </a:rPr>
                          <m:t>𝑛𝑜𝑚𝑏𝑟𝑒</m:t>
                        </m:r>
                        <m:r>
                          <a:rPr lang="fr-FR" b="0" i="1" smtClean="0">
                            <a:latin typeface="Cambria Math" panose="02040503050406030204" pitchFamily="18" charset="0"/>
                          </a:rPr>
                          <m:t> </m:t>
                        </m:r>
                        <m:r>
                          <a:rPr lang="fr-FR" b="0" i="1" smtClean="0">
                            <a:latin typeface="Cambria Math" panose="02040503050406030204" pitchFamily="18" charset="0"/>
                          </a:rPr>
                          <m:t>𝑑𝑒</m:t>
                        </m:r>
                        <m:r>
                          <a:rPr lang="fr-FR" b="0" i="1" smtClean="0">
                            <a:latin typeface="Cambria Math" panose="02040503050406030204" pitchFamily="18" charset="0"/>
                          </a:rPr>
                          <m:t> </m:t>
                        </m:r>
                        <m:r>
                          <a:rPr lang="fr-FR" b="0" i="1" smtClean="0">
                            <a:latin typeface="Cambria Math" panose="02040503050406030204" pitchFamily="18" charset="0"/>
                          </a:rPr>
                          <m:t>𝑠𝑖𝑚𝑢𝑙𝑎𝑡𝑖𝑜𝑛𝑠</m:t>
                        </m:r>
                      </m:den>
                    </m:f>
                    <m:r>
                      <a:rPr lang="fr-FR" i="1">
                        <a:latin typeface="Cambria Math" panose="02040503050406030204" pitchFamily="18" charset="0"/>
                      </a:rPr>
                      <m:t> </m:t>
                    </m:r>
                  </m:oMath>
                </a14:m>
                <a:endParaRPr lang="fr-FR" dirty="0"/>
              </a:p>
            </p:txBody>
          </p:sp>
        </mc:Choice>
        <mc:Fallback xmlns="">
          <p:sp>
            <p:nvSpPr>
              <p:cNvPr id="3" name="Content Placeholder 2">
                <a:extLst>
                  <a:ext uri="{FF2B5EF4-FFF2-40B4-BE49-F238E27FC236}">
                    <a16:creationId xmlns:a16="http://schemas.microsoft.com/office/drawing/2014/main" id="{8F56DC22-15DE-C64F-90FB-5046DC1FD46F}"/>
                  </a:ext>
                </a:extLst>
              </p:cNvPr>
              <p:cNvSpPr>
                <a:spLocks noGrp="1" noRot="1" noChangeAspect="1" noMove="1" noResize="1" noEditPoints="1" noAdjustHandles="1" noChangeArrowheads="1" noChangeShapeType="1" noTextEdit="1"/>
              </p:cNvSpPr>
              <p:nvPr>
                <p:ph idx="1"/>
              </p:nvPr>
            </p:nvSpPr>
            <p:spPr>
              <a:xfrm>
                <a:off x="1371600" y="2638044"/>
                <a:ext cx="9615488" cy="4034219"/>
              </a:xfrm>
              <a:blipFill>
                <a:blip r:embed="rId2"/>
                <a:stretch>
                  <a:fillRect l="-396" t="-629" r="-925" b="-6604"/>
                </a:stretch>
              </a:blipFill>
            </p:spPr>
            <p:txBody>
              <a:bodyPr/>
              <a:lstStyle/>
              <a:p>
                <a:r>
                  <a:rPr lang="fr-FR">
                    <a:noFill/>
                  </a:rPr>
                  <a:t> </a:t>
                </a:r>
              </a:p>
            </p:txBody>
          </p:sp>
        </mc:Fallback>
      </mc:AlternateContent>
    </p:spTree>
    <p:extLst>
      <p:ext uri="{BB962C8B-B14F-4D97-AF65-F5344CB8AC3E}">
        <p14:creationId xmlns:p14="http://schemas.microsoft.com/office/powerpoint/2010/main" val="157997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E8598A-CA72-1B46-BFBE-C10261BA831D}"/>
              </a:ext>
            </a:extLst>
          </p:cNvPr>
          <p:cNvSpPr txBox="1"/>
          <p:nvPr/>
        </p:nvSpPr>
        <p:spPr>
          <a:xfrm>
            <a:off x="1898247" y="856527"/>
            <a:ext cx="8310623" cy="923330"/>
          </a:xfrm>
          <a:prstGeom prst="rect">
            <a:avLst/>
          </a:prstGeom>
          <a:noFill/>
        </p:spPr>
        <p:txBody>
          <a:bodyPr wrap="square" rtlCol="0">
            <a:spAutoFit/>
          </a:bodyPr>
          <a:lstStyle/>
          <a:p>
            <a:r>
              <a:rPr lang="fr-FR" dirty="0"/>
              <a:t>Tableau contenant le nombre de sauts moyens par journée de trading, ainsi que l’amplitude moyenne de ces sauts, pour chacune des 3 actions, et pour des Fréquences d’</a:t>
            </a:r>
            <a:r>
              <a:rPr lang="fr-FR" dirty="0" err="1"/>
              <a:t>échantillonage</a:t>
            </a:r>
            <a:r>
              <a:rPr lang="fr-FR" dirty="0"/>
              <a:t> de 1 minute, 5minutes ou 15 minutes :</a:t>
            </a:r>
          </a:p>
        </p:txBody>
      </p:sp>
      <p:pic>
        <p:nvPicPr>
          <p:cNvPr id="11" name="Content Placeholder 10">
            <a:extLst>
              <a:ext uri="{FF2B5EF4-FFF2-40B4-BE49-F238E27FC236}">
                <a16:creationId xmlns:a16="http://schemas.microsoft.com/office/drawing/2014/main" id="{15C7061D-3099-CD4A-B163-2BCCC5F24A67}"/>
              </a:ext>
            </a:extLst>
          </p:cNvPr>
          <p:cNvPicPr>
            <a:picLocks noGrp="1" noChangeAspect="1"/>
          </p:cNvPicPr>
          <p:nvPr>
            <p:ph idx="1"/>
          </p:nvPr>
        </p:nvPicPr>
        <p:blipFill>
          <a:blip r:embed="rId2"/>
          <a:stretch>
            <a:fillRect/>
          </a:stretch>
        </p:blipFill>
        <p:spPr>
          <a:xfrm>
            <a:off x="1364757" y="2760035"/>
            <a:ext cx="9377601" cy="2344400"/>
          </a:xfrm>
        </p:spPr>
      </p:pic>
    </p:spTree>
    <p:extLst>
      <p:ext uri="{BB962C8B-B14F-4D97-AF65-F5344CB8AC3E}">
        <p14:creationId xmlns:p14="http://schemas.microsoft.com/office/powerpoint/2010/main" val="464542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EA62-DBF0-1646-AEF6-33EDDC2835CE}"/>
              </a:ext>
            </a:extLst>
          </p:cNvPr>
          <p:cNvSpPr>
            <a:spLocks noGrp="1"/>
          </p:cNvSpPr>
          <p:nvPr>
            <p:ph type="title"/>
          </p:nvPr>
        </p:nvSpPr>
        <p:spPr/>
        <p:txBody>
          <a:bodyPr/>
          <a:lstStyle/>
          <a:p>
            <a:r>
              <a:rPr lang="fr-FR" dirty="0"/>
              <a:t>V) Conclusion</a:t>
            </a:r>
          </a:p>
        </p:txBody>
      </p:sp>
      <p:sp>
        <p:nvSpPr>
          <p:cNvPr id="3" name="Content Placeholder 2">
            <a:extLst>
              <a:ext uri="{FF2B5EF4-FFF2-40B4-BE49-F238E27FC236}">
                <a16:creationId xmlns:a16="http://schemas.microsoft.com/office/drawing/2014/main" id="{C9B06141-A97E-394A-9D3B-3D3940BA7120}"/>
              </a:ext>
            </a:extLst>
          </p:cNvPr>
          <p:cNvSpPr>
            <a:spLocks noGrp="1"/>
          </p:cNvSpPr>
          <p:nvPr>
            <p:ph idx="1"/>
          </p:nvPr>
        </p:nvSpPr>
        <p:spPr>
          <a:xfrm>
            <a:off x="2231136" y="2638044"/>
            <a:ext cx="7729728" cy="3589136"/>
          </a:xfrm>
        </p:spPr>
        <p:txBody>
          <a:bodyPr/>
          <a:lstStyle/>
          <a:p>
            <a:r>
              <a:rPr lang="fr-FR" dirty="0"/>
              <a:t>Cet article introduit donc un nouveau test non-paramétriques de détection et d’estimation de l’amplitude de sauts, dans les séries temporelles, basés sur les ondelettes.</a:t>
            </a:r>
          </a:p>
          <a:p>
            <a:r>
              <a:rPr lang="fr-FR" dirty="0"/>
              <a:t>Ce test présente une taille et une puissance satisfaisante, notamment en comparaison des tests préexistants dans la littérature (</a:t>
            </a:r>
            <a:r>
              <a:rPr lang="fr-FR" dirty="0" err="1"/>
              <a:t>Barndorff</a:t>
            </a:r>
            <a:r>
              <a:rPr lang="fr-FR" dirty="0"/>
              <a:t>-Nielsen &amp; </a:t>
            </a:r>
            <a:r>
              <a:rPr lang="fr-FR" dirty="0" err="1"/>
              <a:t>Shephard</a:t>
            </a:r>
            <a:r>
              <a:rPr lang="fr-FR" dirty="0"/>
              <a:t> – Jiang &amp; </a:t>
            </a:r>
            <a:r>
              <a:rPr lang="fr-FR" dirty="0" err="1"/>
              <a:t>Oomen</a:t>
            </a:r>
            <a:r>
              <a:rPr lang="fr-FR" dirty="0"/>
              <a:t> ).</a:t>
            </a:r>
          </a:p>
          <a:p>
            <a:r>
              <a:rPr lang="fr-FR" dirty="0"/>
              <a:t>Ce test est facilement </a:t>
            </a:r>
            <a:r>
              <a:rPr lang="fr-FR" dirty="0" err="1"/>
              <a:t>implémentable</a:t>
            </a:r>
            <a:r>
              <a:rPr lang="fr-FR" dirty="0"/>
              <a:t>, comme nous l’avons constaté en étudiant la dynamique des sauts dans les séries temporelles de prix de 3 des plus grosses actions américaines.</a:t>
            </a:r>
          </a:p>
        </p:txBody>
      </p:sp>
    </p:spTree>
    <p:extLst>
      <p:ext uri="{BB962C8B-B14F-4D97-AF65-F5344CB8AC3E}">
        <p14:creationId xmlns:p14="http://schemas.microsoft.com/office/powerpoint/2010/main" val="85057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DBD8-A5D1-AF46-9ADC-1F5B5205C3E6}"/>
              </a:ext>
            </a:extLst>
          </p:cNvPr>
          <p:cNvSpPr>
            <a:spLocks noGrp="1"/>
          </p:cNvSpPr>
          <p:nvPr>
            <p:ph type="title"/>
          </p:nvPr>
        </p:nvSpPr>
        <p:spPr/>
        <p:txBody>
          <a:bodyPr/>
          <a:lstStyle/>
          <a:p>
            <a:r>
              <a:rPr lang="fr-FR" dirty="0"/>
              <a:t>Plan de la présentation</a:t>
            </a:r>
          </a:p>
        </p:txBody>
      </p:sp>
      <p:sp>
        <p:nvSpPr>
          <p:cNvPr id="3" name="Content Placeholder 2">
            <a:extLst>
              <a:ext uri="{FF2B5EF4-FFF2-40B4-BE49-F238E27FC236}">
                <a16:creationId xmlns:a16="http://schemas.microsoft.com/office/drawing/2014/main" id="{B5EE17EB-047D-2A41-AE8D-037C9867C29F}"/>
              </a:ext>
            </a:extLst>
          </p:cNvPr>
          <p:cNvSpPr>
            <a:spLocks noGrp="1"/>
          </p:cNvSpPr>
          <p:nvPr>
            <p:ph idx="1"/>
          </p:nvPr>
        </p:nvSpPr>
        <p:spPr/>
        <p:txBody>
          <a:bodyPr>
            <a:normAutofit fontScale="92500"/>
          </a:bodyPr>
          <a:lstStyle/>
          <a:p>
            <a:r>
              <a:rPr lang="fr-FR" dirty="0"/>
              <a:t>L’article se décompose de la manière suivante :  </a:t>
            </a:r>
          </a:p>
          <a:p>
            <a:pPr marL="685800" lvl="3" indent="0">
              <a:buNone/>
            </a:pPr>
            <a:r>
              <a:rPr lang="fr-FR" dirty="0"/>
              <a:t>1) Brève revue de littérature sur les test statistiques de détection de sauts dans les séries temporelles</a:t>
            </a:r>
          </a:p>
          <a:p>
            <a:pPr marL="685800" lvl="3" indent="0">
              <a:buNone/>
            </a:pPr>
            <a:r>
              <a:rPr lang="fr-FR" dirty="0"/>
              <a:t>2) Présentation de la statistique du test, et de sa distribution asymptotique</a:t>
            </a:r>
          </a:p>
          <a:p>
            <a:pPr marL="685800" lvl="3" indent="0">
              <a:buNone/>
            </a:pPr>
            <a:r>
              <a:rPr lang="fr-FR" dirty="0"/>
              <a:t>3) Simulation Monte-Carlo de processus de prix sous H0, sous différents processus stochastiques, afin de tester la taille du test</a:t>
            </a:r>
          </a:p>
          <a:p>
            <a:pPr marL="685800" lvl="3" indent="0">
              <a:buNone/>
            </a:pPr>
            <a:r>
              <a:rPr lang="fr-FR" dirty="0"/>
              <a:t>4) Simulation Monte-Carlo de processus de prix sous H1, avec introduction d’un saut à une date précise, afin de tester la puissance du test </a:t>
            </a:r>
          </a:p>
          <a:p>
            <a:pPr marL="685800" lvl="3" indent="0">
              <a:buNone/>
            </a:pPr>
            <a:r>
              <a:rPr lang="fr-FR" dirty="0"/>
              <a:t>5) Application du test à 3 actions américaines, à différentes fréquence d’échantillonnage, afin d’observer notamment l’impact de la fréquence d’échantillonnage sur le test</a:t>
            </a:r>
          </a:p>
          <a:p>
            <a:endParaRPr lang="fr-FR" dirty="0"/>
          </a:p>
        </p:txBody>
      </p:sp>
    </p:spTree>
    <p:extLst>
      <p:ext uri="{BB962C8B-B14F-4D97-AF65-F5344CB8AC3E}">
        <p14:creationId xmlns:p14="http://schemas.microsoft.com/office/powerpoint/2010/main" val="346486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992B-13DF-A14C-B936-741C093C49E1}"/>
              </a:ext>
            </a:extLst>
          </p:cNvPr>
          <p:cNvSpPr>
            <a:spLocks noGrp="1"/>
          </p:cNvSpPr>
          <p:nvPr>
            <p:ph type="title"/>
          </p:nvPr>
        </p:nvSpPr>
        <p:spPr/>
        <p:txBody>
          <a:bodyPr/>
          <a:lstStyle/>
          <a:p>
            <a:r>
              <a:rPr lang="fr-FR" dirty="0"/>
              <a:t>1) Revue de littérature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CEC1BA-C00E-2B4B-A9F4-F1883F31030E}"/>
                  </a:ext>
                </a:extLst>
              </p:cNvPr>
              <p:cNvSpPr>
                <a:spLocks noGrp="1"/>
              </p:cNvSpPr>
              <p:nvPr>
                <p:ph idx="1"/>
              </p:nvPr>
            </p:nvSpPr>
            <p:spPr>
              <a:xfrm>
                <a:off x="1250066" y="2638043"/>
                <a:ext cx="9688010" cy="3548267"/>
              </a:xfrm>
            </p:spPr>
            <p:txBody>
              <a:bodyPr>
                <a:normAutofit fontScale="92500" lnSpcReduction="20000"/>
              </a:bodyPr>
              <a:lstStyle/>
              <a:p>
                <a:r>
                  <a:rPr lang="fr-FR" dirty="0"/>
                  <a:t>Barndorff-Nielsen et </a:t>
                </a:r>
                <a:r>
                  <a:rPr lang="fr-FR" dirty="0" err="1"/>
                  <a:t>Shephard</a:t>
                </a:r>
                <a:r>
                  <a:rPr lang="fr-FR" dirty="0"/>
                  <a:t> propose en 2006, une mesure de la volatilité intégrée, appelée variation </a:t>
                </a:r>
                <a:r>
                  <a:rPr lang="fr-FR" dirty="0" err="1"/>
                  <a:t>bi-carrée</a:t>
                </a:r>
                <a:r>
                  <a:rPr lang="fr-FR" dirty="0"/>
                  <a:t> (BPV, bi-power variation) :</a:t>
                </a:r>
              </a:p>
              <a:p>
                <a:pPr marL="0" indent="0">
                  <a:buNone/>
                </a:pPr>
                <a14:m>
                  <m:oMathPara xmlns:m="http://schemas.openxmlformats.org/officeDocument/2006/math">
                    <m:oMathParaPr>
                      <m:jc m:val="centerGroup"/>
                    </m:oMathParaPr>
                    <m:oMath xmlns:m="http://schemas.openxmlformats.org/officeDocument/2006/math">
                      <m:sSup>
                        <m:sSupPr>
                          <m:ctrlPr>
                            <a:rPr lang="fr-FR" i="1">
                              <a:latin typeface="Cambria Math" panose="02040503050406030204" pitchFamily="18" charset="0"/>
                            </a:rPr>
                          </m:ctrlPr>
                        </m:sSupPr>
                        <m:e>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fr-FR" i="1">
                                      <a:latin typeface="Cambria Math" panose="02040503050406030204" pitchFamily="18" charset="0"/>
                                    </a:rPr>
                                    <m:t>𝜎</m:t>
                                  </m:r>
                                </m:e>
                              </m:acc>
                            </m:e>
                            <m:sub>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𝑖</m:t>
                                  </m:r>
                                </m:sub>
                              </m:sSub>
                            </m:sub>
                          </m:sSub>
                        </m:e>
                        <m:sup>
                          <m:r>
                            <a:rPr lang="fr-FR" i="1">
                              <a:latin typeface="Cambria Math" panose="02040503050406030204" pitchFamily="18" charset="0"/>
                            </a:rPr>
                            <m:t>2</m:t>
                          </m:r>
                        </m:sup>
                      </m:sSup>
                      <m:r>
                        <a:rPr lang="fr-FR" i="1">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𝑖</m:t>
                          </m:r>
                          <m:r>
                            <a:rPr lang="fr-FR" i="1">
                              <a:latin typeface="Cambria Math" panose="02040503050406030204" pitchFamily="18" charset="0"/>
                            </a:rPr>
                            <m:t>−1</m:t>
                          </m:r>
                        </m:den>
                      </m:f>
                      <m:nary>
                        <m:naryPr>
                          <m:chr m:val="∑"/>
                          <m:limLoc m:val="undOvr"/>
                          <m:ctrlPr>
                            <a:rPr lang="fr-FR" i="1">
                              <a:latin typeface="Cambria Math" panose="02040503050406030204" pitchFamily="18" charset="0"/>
                            </a:rPr>
                          </m:ctrlPr>
                        </m:naryPr>
                        <m:sub>
                          <m:r>
                            <a:rPr lang="fr-FR" i="1">
                              <a:latin typeface="Cambria Math" panose="02040503050406030204" pitchFamily="18" charset="0"/>
                            </a:rPr>
                            <m:t>𝑘</m:t>
                          </m:r>
                          <m:r>
                            <a:rPr lang="fr-FR" i="1">
                              <a:latin typeface="Cambria Math" panose="02040503050406030204" pitchFamily="18" charset="0"/>
                            </a:rPr>
                            <m:t>=2</m:t>
                          </m:r>
                        </m:sub>
                        <m:sup>
                          <m:r>
                            <a:rPr lang="fr-FR" i="1">
                              <a:latin typeface="Cambria Math" panose="02040503050406030204" pitchFamily="18" charset="0"/>
                            </a:rPr>
                            <m:t>𝑖</m:t>
                          </m:r>
                          <m:r>
                            <a:rPr lang="fr-FR" i="1">
                              <a:latin typeface="Cambria Math" panose="02040503050406030204" pitchFamily="18" charset="0"/>
                            </a:rPr>
                            <m:t>−1</m:t>
                          </m:r>
                        </m:sup>
                        <m:e>
                          <m:d>
                            <m:dPr>
                              <m:begChr m:val="|"/>
                              <m:endChr m:val="|"/>
                              <m:ctrlPr>
                                <a:rPr lang="fr-FR" i="1">
                                  <a:latin typeface="Cambria Math" panose="02040503050406030204" pitchFamily="18" charset="0"/>
                                </a:rPr>
                              </m:ctrlPr>
                            </m:dPr>
                            <m:e>
                              <m:sSub>
                                <m:sSubPr>
                                  <m:ctrlPr>
                                    <a:rPr lang="fr-FR" i="1" smtClean="0">
                                      <a:latin typeface="Cambria Math" panose="02040503050406030204" pitchFamily="18" charset="0"/>
                                    </a:rPr>
                                  </m:ctrlPr>
                                </m:sSubPr>
                                <m:e>
                                  <m:r>
                                    <a:rPr lang="fr-FR" b="0" i="1" smtClean="0">
                                      <a:latin typeface="Cambria Math" panose="02040503050406030204" pitchFamily="18" charset="0"/>
                                    </a:rPr>
                                    <m:t>𝑟</m:t>
                                  </m:r>
                                </m:e>
                                <m:sub>
                                  <m:r>
                                    <a:rPr lang="fr-FR" i="1">
                                      <a:latin typeface="Cambria Math" panose="02040503050406030204" pitchFamily="18" charset="0"/>
                                    </a:rPr>
                                    <m:t>1,</m:t>
                                  </m:r>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𝑘</m:t>
                                      </m:r>
                                    </m:sub>
                                  </m:sSub>
                                </m:sub>
                              </m:sSub>
                            </m:e>
                          </m:d>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b="0" i="1" smtClean="0">
                                      <a:latin typeface="Cambria Math" panose="02040503050406030204" pitchFamily="18" charset="0"/>
                                    </a:rPr>
                                    <m:t>𝑟</m:t>
                                  </m:r>
                                </m:e>
                                <m:sub>
                                  <m:r>
                                    <a:rPr lang="fr-FR" i="1">
                                      <a:latin typeface="Cambria Math" panose="02040503050406030204" pitchFamily="18" charset="0"/>
                                    </a:rPr>
                                    <m:t>1</m:t>
                                  </m:r>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𝑘</m:t>
                                      </m:r>
                                      <m:r>
                                        <a:rPr lang="fr-FR" i="1">
                                          <a:latin typeface="Cambria Math" panose="02040503050406030204" pitchFamily="18" charset="0"/>
                                        </a:rPr>
                                        <m:t>−1</m:t>
                                      </m:r>
                                    </m:sub>
                                  </m:sSub>
                                  <m:r>
                                    <a:rPr lang="fr-FR" i="1">
                                      <a:latin typeface="Cambria Math" panose="02040503050406030204" pitchFamily="18" charset="0"/>
                                    </a:rPr>
                                    <m:t>,</m:t>
                                  </m:r>
                                </m:sub>
                              </m:sSub>
                            </m:e>
                          </m:d>
                        </m:e>
                      </m:nary>
                      <m:r>
                        <a:rPr lang="fr-FR" b="0" i="1" smtClean="0">
                          <a:latin typeface="Cambria Math" panose="02040503050406030204" pitchFamily="18" charset="0"/>
                        </a:rPr>
                        <m:t>         </m:t>
                      </m:r>
                      <m:r>
                        <a:rPr lang="fr-FR" b="0" i="1" smtClean="0">
                          <a:latin typeface="Cambria Math" panose="02040503050406030204" pitchFamily="18" charset="0"/>
                        </a:rPr>
                        <m:t>𝑎𝑣𝑒𝑐</m:t>
                      </m:r>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𝑟</m:t>
                          </m:r>
                        </m:e>
                        <m:sub>
                          <m:r>
                            <a:rPr lang="fr-FR" i="1">
                              <a:latin typeface="Cambria Math" panose="02040503050406030204" pitchFamily="18" charset="0"/>
                            </a:rPr>
                            <m:t>1,</m:t>
                          </m:r>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𝑘</m:t>
                              </m:r>
                            </m:sub>
                          </m:sSub>
                        </m:sub>
                      </m:sSub>
                      <m:r>
                        <a:rPr lang="fr-FR" b="0" i="1" smtClean="0">
                          <a:latin typeface="Cambria Math" panose="02040503050406030204" pitchFamily="18" charset="0"/>
                        </a:rPr>
                        <m:t>= </m:t>
                      </m:r>
                      <m:f>
                        <m:fPr>
                          <m:ctrlPr>
                            <a:rPr lang="fr-FR" b="0" i="1" smtClean="0">
                              <a:latin typeface="Cambria Math" panose="02040503050406030204" pitchFamily="18" charset="0"/>
                            </a:rPr>
                          </m:ctrlPr>
                        </m:fPr>
                        <m:num>
                          <m:r>
                            <m:rPr>
                              <m:sty m:val="p"/>
                            </m:rPr>
                            <a:rPr lang="fr-FR" b="0" i="0" smtClean="0">
                              <a:latin typeface="Cambria Math" panose="02040503050406030204" pitchFamily="18" charset="0"/>
                            </a:rPr>
                            <m:t>log</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i="1">
                                  <a:latin typeface="Cambria Math" panose="02040503050406030204" pitchFamily="18" charset="0"/>
                                </a:rPr>
                                <m:t>𝑃𝑟𝑖𝑥</m:t>
                              </m:r>
                            </m:e>
                            <m:sub>
                              <m:r>
                                <a:rPr lang="fr-FR" b="0" i="1" smtClean="0">
                                  <a:latin typeface="Cambria Math" panose="02040503050406030204" pitchFamily="18" charset="0"/>
                                </a:rPr>
                                <m:t>𝑡</m:t>
                              </m:r>
                            </m:sub>
                          </m:sSub>
                          <m:r>
                            <a:rPr lang="fr-FR" b="0" i="1" smtClean="0">
                              <a:latin typeface="Cambria Math" panose="02040503050406030204" pitchFamily="18" charset="0"/>
                            </a:rPr>
                            <m:t>)</m:t>
                          </m:r>
                        </m:num>
                        <m:den>
                          <m:r>
                            <m:rPr>
                              <m:sty m:val="p"/>
                            </m:rPr>
                            <a:rPr lang="fr-FR">
                              <a:latin typeface="Cambria Math" panose="02040503050406030204" pitchFamily="18" charset="0"/>
                            </a:rPr>
                            <m:t>log</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𝑃𝑟𝑖𝑥</m:t>
                              </m:r>
                            </m:e>
                            <m:sub>
                              <m:r>
                                <a:rPr lang="fr-FR" i="1">
                                  <a:latin typeface="Cambria Math" panose="02040503050406030204" pitchFamily="18" charset="0"/>
                                </a:rPr>
                                <m:t>𝑡</m:t>
                              </m:r>
                              <m:r>
                                <a:rPr lang="fr-FR" b="0" i="1" smtClean="0">
                                  <a:latin typeface="Cambria Math" panose="02040503050406030204" pitchFamily="18" charset="0"/>
                                </a:rPr>
                                <m:t>−1</m:t>
                              </m:r>
                            </m:sub>
                          </m:sSub>
                          <m:r>
                            <a:rPr lang="fr-FR" i="1">
                              <a:latin typeface="Cambria Math" panose="02040503050406030204" pitchFamily="18" charset="0"/>
                            </a:rPr>
                            <m:t>)</m:t>
                          </m:r>
                        </m:den>
                      </m:f>
                    </m:oMath>
                  </m:oMathPara>
                </a14:m>
                <a:endParaRPr lang="fr-FR" dirty="0"/>
              </a:p>
              <a:p>
                <a:r>
                  <a:rPr lang="fr-FR" dirty="0"/>
                  <a:t>Lee &amp; </a:t>
                </a:r>
                <a:r>
                  <a:rPr lang="fr-FR" dirty="0" err="1"/>
                  <a:t>Mykland</a:t>
                </a:r>
                <a:r>
                  <a:rPr lang="fr-FR" dirty="0"/>
                  <a:t> (2008) utilisent ensuite cette mesure pour dresser un test statistique de détection de saut dans une série temporelle.</a:t>
                </a:r>
              </a:p>
              <a:p>
                <a:r>
                  <a:rPr lang="fr-FR" dirty="0"/>
                  <a:t>L’idée est qu’en présence de saut en t, le ratio </a:t>
                </a:r>
                <a14:m>
                  <m:oMath xmlns:m="http://schemas.openxmlformats.org/officeDocument/2006/math">
                    <m:f>
                      <m:fPr>
                        <m:ctrlPr>
                          <a:rPr lang="fr-FR" i="1" smtClean="0">
                            <a:latin typeface="Cambria Math" panose="02040503050406030204" pitchFamily="18" charset="0"/>
                          </a:rPr>
                        </m:ctrlPr>
                      </m:fPr>
                      <m:num>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𝑟</m:t>
                                </m:r>
                              </m:e>
                              <m:sub>
                                <m:r>
                                  <a:rPr lang="fr-FR" i="1">
                                    <a:latin typeface="Cambria Math" panose="02040503050406030204" pitchFamily="18" charset="0"/>
                                  </a:rPr>
                                  <m:t>1,</m:t>
                                </m:r>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𝑘</m:t>
                                    </m:r>
                                  </m:sub>
                                </m:sSub>
                              </m:sub>
                            </m:sSub>
                          </m:e>
                        </m:d>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𝑟</m:t>
                                </m:r>
                              </m:e>
                              <m:sub>
                                <m:r>
                                  <a:rPr lang="fr-FR" i="1">
                                    <a:latin typeface="Cambria Math" panose="02040503050406030204" pitchFamily="18" charset="0"/>
                                  </a:rPr>
                                  <m:t>1</m:t>
                                </m:r>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𝑘</m:t>
                                    </m:r>
                                    <m:r>
                                      <a:rPr lang="fr-FR" i="1">
                                        <a:latin typeface="Cambria Math" panose="02040503050406030204" pitchFamily="18" charset="0"/>
                                      </a:rPr>
                                      <m:t>−1</m:t>
                                    </m:r>
                                  </m:sub>
                                </m:sSub>
                                <m:r>
                                  <a:rPr lang="fr-FR" i="1">
                                    <a:latin typeface="Cambria Math" panose="02040503050406030204" pitchFamily="18" charset="0"/>
                                  </a:rPr>
                                  <m:t>,</m:t>
                                </m:r>
                              </m:sub>
                            </m:sSub>
                          </m:e>
                        </m:d>
                      </m:num>
                      <m:den>
                        <m:sSup>
                          <m:sSupPr>
                            <m:ctrlPr>
                              <a:rPr lang="fr-FR" i="1">
                                <a:latin typeface="Cambria Math" panose="02040503050406030204" pitchFamily="18" charset="0"/>
                              </a:rPr>
                            </m:ctrlPr>
                          </m:sSupPr>
                          <m:e>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fr-FR" i="1">
                                        <a:latin typeface="Cambria Math" panose="02040503050406030204" pitchFamily="18" charset="0"/>
                                      </a:rPr>
                                      <m:t>𝜎</m:t>
                                    </m:r>
                                  </m:e>
                                </m:acc>
                              </m:e>
                              <m:sub>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𝑖</m:t>
                                    </m:r>
                                  </m:sub>
                                </m:sSub>
                              </m:sub>
                            </m:sSub>
                          </m:e>
                          <m:sup>
                            <m:r>
                              <a:rPr lang="fr-FR" i="1">
                                <a:latin typeface="Cambria Math" panose="02040503050406030204" pitchFamily="18" charset="0"/>
                              </a:rPr>
                              <m:t>2</m:t>
                            </m:r>
                          </m:sup>
                        </m:sSup>
                      </m:den>
                    </m:f>
                  </m:oMath>
                </a14:m>
                <a:r>
                  <a:rPr lang="fr-FR" dirty="0"/>
                  <a:t> va être grand, car dans un processus de prix continu, le changement de prix entre </a:t>
                </a:r>
                <a:r>
                  <a:rPr lang="fr-FR" dirty="0" err="1"/>
                  <a:t>t</a:t>
                </a:r>
                <a:r>
                  <a:rPr lang="fr-FR" dirty="0"/>
                  <a:t> et t+1 est très petit (car le paramètre de diffusion est faible), tandis qu’il ne l’est pas en présence de sauts (car la composante de saut du processus est grande).</a:t>
                </a:r>
              </a:p>
              <a:p>
                <a:r>
                  <a:rPr lang="fr-FR" dirty="0"/>
                  <a:t>Les auteurs, en reprenant cette idée de séparation des paramètres de diffusion et des paramètres de saut du processus de prix, vont, en lieu et place des rendements, utiliser les coefficients d’ondelettes de la DWT</a:t>
                </a:r>
                <a:r>
                  <a:rPr lang="fr-FR" dirty="0">
                    <a:solidFill>
                      <a:schemeClr val="tx1"/>
                    </a:solidFill>
                  </a:rPr>
                  <a:t>, qui ne sont autre que des différences pondérés entre les prix, à la manière des rendements.</a:t>
                </a:r>
              </a:p>
              <a:p>
                <a:endParaRPr lang="fr-FR" dirty="0"/>
              </a:p>
              <a:p>
                <a:endParaRPr lang="fr-FR" dirty="0"/>
              </a:p>
              <a:p>
                <a:endParaRPr lang="fr-FR" dirty="0"/>
              </a:p>
            </p:txBody>
          </p:sp>
        </mc:Choice>
        <mc:Fallback xmlns="">
          <p:sp>
            <p:nvSpPr>
              <p:cNvPr id="3" name="Content Placeholder 2">
                <a:extLst>
                  <a:ext uri="{FF2B5EF4-FFF2-40B4-BE49-F238E27FC236}">
                    <a16:creationId xmlns:a16="http://schemas.microsoft.com/office/drawing/2014/main" id="{F2CEC1BA-C00E-2B4B-A9F4-F1883F31030E}"/>
                  </a:ext>
                </a:extLst>
              </p:cNvPr>
              <p:cNvSpPr>
                <a:spLocks noGrp="1" noRot="1" noChangeAspect="1" noMove="1" noResize="1" noEditPoints="1" noAdjustHandles="1" noChangeArrowheads="1" noChangeShapeType="1" noTextEdit="1"/>
              </p:cNvSpPr>
              <p:nvPr>
                <p:ph idx="1"/>
              </p:nvPr>
            </p:nvSpPr>
            <p:spPr>
              <a:xfrm>
                <a:off x="1250066" y="2638043"/>
                <a:ext cx="9688010" cy="3548267"/>
              </a:xfrm>
              <a:blipFill>
                <a:blip r:embed="rId2"/>
                <a:stretch>
                  <a:fillRect l="-131" t="-10000" r="-916" b="-1786"/>
                </a:stretch>
              </a:blipFill>
            </p:spPr>
            <p:txBody>
              <a:bodyPr/>
              <a:lstStyle/>
              <a:p>
                <a:r>
                  <a:rPr lang="fr-FR">
                    <a:noFill/>
                  </a:rPr>
                  <a:t> </a:t>
                </a:r>
              </a:p>
            </p:txBody>
          </p:sp>
        </mc:Fallback>
      </mc:AlternateContent>
    </p:spTree>
    <p:extLst>
      <p:ext uri="{BB962C8B-B14F-4D97-AF65-F5344CB8AC3E}">
        <p14:creationId xmlns:p14="http://schemas.microsoft.com/office/powerpoint/2010/main" val="63447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469" y="456692"/>
            <a:ext cx="7729728" cy="1188720"/>
          </a:xfrm>
        </p:spPr>
        <p:txBody>
          <a:bodyPr/>
          <a:lstStyle/>
          <a:p>
            <a:r>
              <a:rPr lang="en-US" dirty="0"/>
              <a:t>A)</a:t>
            </a:r>
            <a:r>
              <a:rPr lang="fr-CA" dirty="0"/>
              <a:t>Décomposition en ondelette</a:t>
            </a:r>
          </a:p>
        </p:txBody>
      </p:sp>
      <p:sp>
        <p:nvSpPr>
          <p:cNvPr id="3" name="Content Placeholder 2"/>
          <p:cNvSpPr>
            <a:spLocks noGrp="1"/>
          </p:cNvSpPr>
          <p:nvPr>
            <p:ph idx="1"/>
          </p:nvPr>
        </p:nvSpPr>
        <p:spPr>
          <a:xfrm>
            <a:off x="821803" y="1873956"/>
            <a:ext cx="10347767" cy="4538133"/>
          </a:xfrm>
        </p:spPr>
        <p:txBody>
          <a:bodyPr>
            <a:normAutofit fontScale="92500" lnSpcReduction="10000"/>
          </a:bodyPr>
          <a:lstStyle/>
          <a:p>
            <a:pPr marL="0" indent="0">
              <a:buNone/>
            </a:pPr>
            <a:r>
              <a:rPr lang="fr-FR" dirty="0"/>
              <a:t>Deux raison ont poussé les auteurs à utiliser un signal basé sur la DWT : </a:t>
            </a:r>
          </a:p>
          <a:p>
            <a:r>
              <a:rPr lang="fr-FR" b="1" u="sng" dirty="0"/>
              <a:t>La première c’est que les ondelettes permettent de séparer un processus temporel en composantes de différentes fréquences.</a:t>
            </a:r>
          </a:p>
          <a:p>
            <a:pPr marL="0" indent="0">
              <a:buNone/>
            </a:pPr>
            <a:r>
              <a:rPr lang="fr-FR" dirty="0"/>
              <a:t>Ainsi, on peut, pour un prix en </a:t>
            </a:r>
            <a:r>
              <a:rPr lang="fr-FR" dirty="0" err="1"/>
              <a:t>t</a:t>
            </a:r>
            <a:r>
              <a:rPr lang="fr-FR" dirty="0"/>
              <a:t> + 1, expliquer sa variabilité entre </a:t>
            </a:r>
            <a:r>
              <a:rPr lang="fr-FR" dirty="0" err="1"/>
              <a:t>t</a:t>
            </a:r>
            <a:r>
              <a:rPr lang="fr-FR" dirty="0"/>
              <a:t> et </a:t>
            </a:r>
            <a:r>
              <a:rPr lang="fr-FR" dirty="0" err="1"/>
              <a:t>t</a:t>
            </a:r>
            <a:r>
              <a:rPr lang="fr-FR" dirty="0"/>
              <a:t> +1 en différentes composantes, correspondant chacune à une fréquence.</a:t>
            </a:r>
          </a:p>
          <a:p>
            <a:pPr marL="0" indent="0">
              <a:buNone/>
            </a:pPr>
            <a:r>
              <a:rPr lang="fr-FR" dirty="0"/>
              <a:t>On s’attend donc à observer, pour un processus de prix en </a:t>
            </a:r>
            <a:r>
              <a:rPr lang="fr-FR" dirty="0" err="1"/>
              <a:t>t</a:t>
            </a:r>
            <a:r>
              <a:rPr lang="fr-FR" dirty="0"/>
              <a:t> + 1, et en présence d’un saut entre </a:t>
            </a:r>
            <a:r>
              <a:rPr lang="fr-FR" dirty="0" err="1"/>
              <a:t>t</a:t>
            </a:r>
            <a:r>
              <a:rPr lang="fr-FR" dirty="0"/>
              <a:t> et t+1, un coefficient d’ondelette de première échelle (plus haute fréquence), en </a:t>
            </a:r>
            <a:r>
              <a:rPr lang="fr-FR" dirty="0" err="1"/>
              <a:t>t</a:t>
            </a:r>
            <a:r>
              <a:rPr lang="fr-FR" dirty="0"/>
              <a:t> + 1, relativement important par rapport aux coefficients d’ondelettes, de même échelle, des précédentes périodes.</a:t>
            </a:r>
          </a:p>
          <a:p>
            <a:pPr marL="0" indent="0">
              <a:buNone/>
            </a:pPr>
            <a:r>
              <a:rPr lang="fr-FR" dirty="0"/>
              <a:t>En effet, puisque le saut est relativement important, et soudain, au moment où il apparaît, la variabilité importante du prix est presque exclusivement expliquée par sa composante à très haute fréquence, dont la valeur augmente donc.</a:t>
            </a:r>
          </a:p>
          <a:p>
            <a:r>
              <a:rPr lang="fr-FR" b="1" u="sng" dirty="0"/>
              <a:t>La deuxième, c’est que l’estimation de la taille du saut repose sur l’estimation de la volatilité intégrée, qui est plus robuste lorsqu’elle est effectuée à l’aide d’ondelettes.</a:t>
            </a:r>
          </a:p>
          <a:p>
            <a:pPr marL="0" indent="0">
              <a:buNone/>
            </a:pPr>
            <a:r>
              <a:rPr lang="fr-FR" dirty="0"/>
              <a:t>Comme l’ont démontré Fan &amp; Wang (2007).</a:t>
            </a:r>
          </a:p>
          <a:p>
            <a:pPr marL="0" indent="0">
              <a:buNone/>
            </a:pPr>
            <a:r>
              <a:rPr lang="fr-FR" dirty="0"/>
              <a:t>Ainsi en plus de mieux détecter les sauts, l’estimateur de la taille de ce saut sera également plus robuste et moins biaisé.</a:t>
            </a:r>
          </a:p>
        </p:txBody>
      </p:sp>
    </p:spTree>
    <p:extLst>
      <p:ext uri="{BB962C8B-B14F-4D97-AF65-F5344CB8AC3E}">
        <p14:creationId xmlns:p14="http://schemas.microsoft.com/office/powerpoint/2010/main" val="224109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28812"/>
            <a:ext cx="7729728" cy="1188720"/>
          </a:xfrm>
        </p:spPr>
        <p:txBody>
          <a:bodyPr>
            <a:normAutofit/>
          </a:bodyPr>
          <a:lstStyle/>
          <a:p>
            <a:r>
              <a:rPr lang="fr-FR" dirty="0"/>
              <a:t>II) Statistique du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92192" y="2153412"/>
                <a:ext cx="9520963" cy="4120066"/>
              </a:xfrm>
            </p:spPr>
            <p:txBody>
              <a:bodyPr>
                <a:normAutofit/>
              </a:bodyPr>
              <a:lstStyle/>
              <a:p>
                <a:r>
                  <a:rPr lang="fr-FR" dirty="0"/>
                  <a:t>L’article propose ainsi une statistique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𝐽</m:t>
                        </m:r>
                      </m:e>
                      <m:sub>
                        <m:r>
                          <a:rPr lang="fr-FR" i="1">
                            <a:latin typeface="Cambria Math" panose="02040503050406030204" pitchFamily="18" charset="0"/>
                          </a:rPr>
                          <m:t>𝑤</m:t>
                        </m:r>
                      </m:sub>
                    </m:sSub>
                  </m:oMath>
                </a14:m>
                <a:r>
                  <a:rPr lang="fr-FR" dirty="0"/>
                  <a:t> de détection des sauts.</a:t>
                </a:r>
              </a:p>
              <a:p>
                <a:pPr marL="0" indent="0">
                  <a:buNone/>
                </a:pPr>
                <a:r>
                  <a:rPr lang="fr-FR" dirty="0"/>
                  <a:t>La forte hausse observée qui caractérise les sauts, pourrait provenir de n’importe quelle composante (le drift, la diffusion ou le saut) mais plus on augmente la fréquence de notre observation moins la diffusion et le drift ont une importance ce qui n’est pas le cas pour le saut. </a:t>
                </a:r>
              </a:p>
              <a:p>
                <a:pPr marL="0" indent="0">
                  <a:buNone/>
                </a:pPr>
                <a:r>
                  <a:rPr lang="fr-FR" dirty="0">
                    <a:sym typeface="Wingdings" pitchFamily="2" charset="2"/>
                  </a:rPr>
                  <a:t>	 </a:t>
                </a:r>
                <a:r>
                  <a:rPr lang="fr-FR" dirty="0"/>
                  <a:t>D’où l’utilisation des ondelettes pour isoler les fréquences : on attend une valeur élevée du coefficient d’ondelette à très haute fréquence, en </a:t>
                </a:r>
                <a:r>
                  <a:rPr lang="fr-FR" dirty="0" err="1"/>
                  <a:t>t</a:t>
                </a:r>
                <a:r>
                  <a:rPr lang="fr-FR" dirty="0"/>
                  <a:t>, au niveau du saut, par rapport aux périodes précédentes.</a:t>
                </a:r>
              </a:p>
              <a:p>
                <a:r>
                  <a:rPr lang="fr-FR" dirty="0"/>
                  <a:t>De plus on choisi de </a:t>
                </a:r>
                <a:r>
                  <a:rPr lang="fr-FR" b="1" dirty="0"/>
                  <a:t>normaliser le coefficient </a:t>
                </a:r>
                <a:r>
                  <a:rPr lang="fr-FR" dirty="0"/>
                  <a:t>en utilisant l’estimateur de la volatilité de </a:t>
                </a:r>
                <a:r>
                  <a:rPr lang="fr-FR" dirty="0" err="1"/>
                  <a:t>Barndoff</a:t>
                </a:r>
                <a:r>
                  <a:rPr lang="fr-FR" dirty="0"/>
                  <a:t>-Nielsen et </a:t>
                </a:r>
                <a:r>
                  <a:rPr lang="fr-FR" dirty="0" err="1"/>
                  <a:t>Shepard</a:t>
                </a:r>
                <a:r>
                  <a:rPr lang="fr-FR" dirty="0"/>
                  <a:t> (BPV). </a:t>
                </a:r>
              </a:p>
              <a:p>
                <a:r>
                  <a:rPr lang="fr-FR" dirty="0"/>
                  <a:t>De même, puisque nous souhaitons avoir </a:t>
                </a:r>
                <a:r>
                  <a:rPr lang="fr-FR" b="1" dirty="0"/>
                  <a:t>un coefficient d’ondelettes par échelle de fréquence, et par observation de la série temporelle</a:t>
                </a:r>
                <a:r>
                  <a:rPr lang="fr-FR" dirty="0"/>
                  <a:t>, on utilise donc la ‘Maximum </a:t>
                </a:r>
                <a:r>
                  <a:rPr lang="fr-FR" dirty="0" err="1"/>
                  <a:t>Overlap</a:t>
                </a:r>
                <a:r>
                  <a:rPr lang="fr-FR" dirty="0"/>
                  <a:t>’ DWT (MODWT) au lieu d’une simple DWT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92192" y="2153412"/>
                <a:ext cx="9520963" cy="4120066"/>
              </a:xfrm>
              <a:blipFill>
                <a:blip r:embed="rId2"/>
                <a:stretch>
                  <a:fillRect l="-533" t="-615" r="-1065"/>
                </a:stretch>
              </a:blipFill>
            </p:spPr>
            <p:txBody>
              <a:bodyPr/>
              <a:lstStyle/>
              <a:p>
                <a:r>
                  <a:rPr lang="fr-FR">
                    <a:noFill/>
                  </a:rPr>
                  <a:t> </a:t>
                </a:r>
              </a:p>
            </p:txBody>
          </p:sp>
        </mc:Fallback>
      </mc:AlternateContent>
    </p:spTree>
    <p:extLst>
      <p:ext uri="{BB962C8B-B14F-4D97-AF65-F5344CB8AC3E}">
        <p14:creationId xmlns:p14="http://schemas.microsoft.com/office/powerpoint/2010/main" val="19951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07819"/>
            <a:ext cx="7729728" cy="1188720"/>
          </a:xfrm>
        </p:spPr>
        <p:txBody>
          <a:bodyPr/>
          <a:lstStyle/>
          <a:p>
            <a:r>
              <a:rPr lang="en-US" dirty="0"/>
              <a:t>A)Definition du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6267" y="2123727"/>
                <a:ext cx="9313333" cy="4310486"/>
              </a:xfrm>
              <a:ln>
                <a:solidFill>
                  <a:srgbClr val="404040"/>
                </a:solidFill>
              </a:ln>
            </p:spPr>
            <p:txBody>
              <a:bodyPr>
                <a:normAutofit fontScale="92500" lnSpcReduction="20000"/>
              </a:bodyPr>
              <a:lstStyle/>
              <a:p>
                <a:pPr>
                  <a:buFont typeface="Arial"/>
                  <a:buChar char="•"/>
                </a:pPr>
                <a:r>
                  <a:rPr lang="fr-FR" dirty="0"/>
                  <a:t>La statistique du test est la suivante : </a:t>
                </a:r>
              </a:p>
              <a:p>
                <a:pPr>
                  <a:buFont typeface="Arial"/>
                  <a:buChar char="•"/>
                </a:pPr>
                <a:r>
                  <a:rPr lang="fr-FR" dirty="0"/>
                  <a:t>Soit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1,</m:t>
                        </m:r>
                        <m:r>
                          <a:rPr lang="fr-FR" b="0" i="1" smtClean="0">
                            <a:latin typeface="Cambria Math" panose="02040503050406030204" pitchFamily="18" charset="0"/>
                          </a:rPr>
                          <m:t>𝑡</m:t>
                        </m:r>
                        <m:r>
                          <a:rPr lang="fr-FR" i="1" smtClean="0">
                            <a:latin typeface="Cambria Math" panose="02040503050406030204" pitchFamily="18" charset="0"/>
                          </a:rPr>
                          <m:t> </m:t>
                        </m:r>
                      </m:sub>
                    </m:sSub>
                    <m:r>
                      <a:rPr lang="fr-FR" b="0" i="0" smtClean="0">
                        <a:latin typeface="Cambria Math" panose="02040503050406030204" pitchFamily="18" charset="0"/>
                      </a:rPr>
                      <m:t>,</m:t>
                    </m:r>
                  </m:oMath>
                </a14:m>
                <a:r>
                  <a:rPr lang="fr-FR" dirty="0"/>
                  <a:t> le coefficient d’ondelettes de première échelle (plus haute fréquence) de la série de log-prix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b="0" i="1" smtClean="0">
                            <a:latin typeface="Cambria Math" panose="02040503050406030204" pitchFamily="18" charset="0"/>
                          </a:rPr>
                          <m:t>𝑡</m:t>
                        </m:r>
                        <m:r>
                          <a:rPr lang="fr-FR" i="1" smtClean="0">
                            <a:latin typeface="Cambria Math" panose="02040503050406030204" pitchFamily="18" charset="0"/>
                          </a:rPr>
                          <m:t> </m:t>
                        </m:r>
                      </m:sub>
                    </m:sSub>
                    <m:r>
                      <a:rPr lang="fr-FR" b="0" i="1" smtClean="0">
                        <a:latin typeface="Cambria Math" panose="02040503050406030204" pitchFamily="18" charset="0"/>
                      </a:rPr>
                      <m:t>=</m:t>
                    </m:r>
                    <m:r>
                      <m:rPr>
                        <m:sty m:val="p"/>
                      </m:rPr>
                      <a:rPr lang="fr-FR" b="0" i="0" smtClean="0">
                        <a:latin typeface="Cambria Math" panose="02040503050406030204" pitchFamily="18" charset="0"/>
                      </a:rPr>
                      <m:t>log</m:t>
                    </m:r>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𝑆</m:t>
                        </m:r>
                      </m:e>
                      <m:sub>
                        <m:r>
                          <a:rPr lang="fr-FR" i="1">
                            <a:latin typeface="Cambria Math" panose="02040503050406030204" pitchFamily="18" charset="0"/>
                          </a:rPr>
                          <m:t>𝑡</m:t>
                        </m:r>
                        <m:r>
                          <a:rPr lang="fr-FR" i="1">
                            <a:latin typeface="Cambria Math" panose="02040503050406030204" pitchFamily="18" charset="0"/>
                          </a:rPr>
                          <m:t> </m:t>
                        </m:r>
                      </m:sub>
                    </m:sSub>
                    <m:r>
                      <a:rPr lang="fr-FR" b="0" i="1" smtClean="0">
                        <a:latin typeface="Cambria Math" panose="02040503050406030204" pitchFamily="18" charset="0"/>
                      </a:rPr>
                      <m:t>)</m:t>
                    </m:r>
                  </m:oMath>
                </a14:m>
                <a:r>
                  <a:rPr lang="fr-FR" dirty="0">
                    <a:effectLst/>
                  </a:rPr>
                  <a:t> </a:t>
                </a:r>
                <a:r>
                  <a:rPr lang="fr-FR" dirty="0"/>
                  <a:t>:</a:t>
                </a:r>
                <a:endParaRPr lang="fr-FR" i="1" dirty="0"/>
              </a:p>
              <a:p>
                <a:pPr marL="0" indent="0">
                  <a:buNone/>
                </a:pPr>
                <a14:m>
                  <m:oMathPara xmlns:m="http://schemas.openxmlformats.org/officeDocument/2006/math">
                    <m:oMathParaPr>
                      <m:jc m:val="centerGroup"/>
                    </m:oMathParaPr>
                    <m:oMath xmlns:m="http://schemas.openxmlformats.org/officeDocument/2006/math">
                      <m:sSub>
                        <m:sSubPr>
                          <m:ctrlPr>
                            <a:rPr lang="fr-FR" i="1" smtClean="0">
                              <a:ln>
                                <a:solidFill>
                                  <a:srgbClr val="404040"/>
                                </a:solidFill>
                              </a:ln>
                              <a:latin typeface="Cambria Math" panose="02040503050406030204" pitchFamily="18" charset="0"/>
                            </a:rPr>
                          </m:ctrlPr>
                        </m:sSubPr>
                        <m:e>
                          <m:r>
                            <a:rPr lang="fr-FR" i="1">
                              <a:ln>
                                <a:solidFill>
                                  <a:srgbClr val="404040"/>
                                </a:solidFill>
                              </a:ln>
                              <a:latin typeface="Cambria Math" panose="02040503050406030204" pitchFamily="18" charset="0"/>
                            </a:rPr>
                            <m:t>𝐽</m:t>
                          </m:r>
                        </m:e>
                        <m:sub>
                          <m:r>
                            <a:rPr lang="fr-FR" i="1">
                              <a:ln>
                                <a:solidFill>
                                  <a:srgbClr val="404040"/>
                                </a:solidFill>
                              </a:ln>
                              <a:latin typeface="Cambria Math" panose="02040503050406030204" pitchFamily="18" charset="0"/>
                            </a:rPr>
                            <m:t>𝑤</m:t>
                          </m:r>
                        </m:sub>
                      </m:sSub>
                      <m:d>
                        <m:dPr>
                          <m:ctrlPr>
                            <a:rPr lang="fr-FR" i="1">
                              <a:ln>
                                <a:solidFill>
                                  <a:srgbClr val="404040"/>
                                </a:solidFill>
                              </a:ln>
                              <a:latin typeface="Cambria Math" panose="02040503050406030204" pitchFamily="18" charset="0"/>
                            </a:rPr>
                          </m:ctrlPr>
                        </m:dPr>
                        <m:e>
                          <m:r>
                            <a:rPr lang="fr-FR" i="1">
                              <a:ln>
                                <a:solidFill>
                                  <a:srgbClr val="404040"/>
                                </a:solidFill>
                              </a:ln>
                              <a:latin typeface="Cambria Math" panose="02040503050406030204" pitchFamily="18" charset="0"/>
                            </a:rPr>
                            <m:t>𝑖</m:t>
                          </m:r>
                        </m:e>
                      </m:d>
                      <m:r>
                        <a:rPr lang="fr-FR" i="1">
                          <a:ln>
                            <a:solidFill>
                              <a:srgbClr val="404040"/>
                            </a:solidFill>
                          </a:ln>
                          <a:latin typeface="Cambria Math" panose="02040503050406030204" pitchFamily="18" charset="0"/>
                        </a:rPr>
                        <m:t>=</m:t>
                      </m:r>
                      <m:f>
                        <m:fPr>
                          <m:ctrlPr>
                            <a:rPr lang="fr-FR" i="1">
                              <a:ln>
                                <a:solidFill>
                                  <a:srgbClr val="404040"/>
                                </a:solidFill>
                              </a:ln>
                              <a:latin typeface="Cambria Math" panose="02040503050406030204" pitchFamily="18" charset="0"/>
                            </a:rPr>
                          </m:ctrlPr>
                        </m:fPr>
                        <m:num>
                          <m:sSub>
                            <m:sSubPr>
                              <m:ctrlPr>
                                <a:rPr lang="fr-FR" i="1">
                                  <a:ln>
                                    <a:solidFill>
                                      <a:srgbClr val="404040"/>
                                    </a:solidFill>
                                  </a:ln>
                                  <a:latin typeface="Cambria Math" panose="02040503050406030204" pitchFamily="18" charset="0"/>
                                </a:rPr>
                              </m:ctrlPr>
                            </m:sSubPr>
                            <m:e>
                              <m:r>
                                <a:rPr lang="fr-FR" i="1">
                                  <a:ln>
                                    <a:solidFill>
                                      <a:srgbClr val="404040"/>
                                    </a:solidFill>
                                  </a:ln>
                                  <a:latin typeface="Cambria Math" panose="02040503050406030204" pitchFamily="18" charset="0"/>
                                </a:rPr>
                                <m:t>𝑃</m:t>
                              </m:r>
                            </m:e>
                            <m:sub>
                              <m:r>
                                <a:rPr lang="fr-FR" i="1">
                                  <a:ln>
                                    <a:solidFill>
                                      <a:srgbClr val="404040"/>
                                    </a:solidFill>
                                  </a:ln>
                                  <a:latin typeface="Cambria Math" panose="02040503050406030204" pitchFamily="18" charset="0"/>
                                </a:rPr>
                                <m:t>1,</m:t>
                              </m:r>
                              <m:sSub>
                                <m:sSubPr>
                                  <m:ctrlPr>
                                    <a:rPr lang="fr-FR" i="1">
                                      <a:ln>
                                        <a:solidFill>
                                          <a:srgbClr val="404040"/>
                                        </a:solidFill>
                                      </a:ln>
                                      <a:latin typeface="Cambria Math" panose="02040503050406030204" pitchFamily="18" charset="0"/>
                                    </a:rPr>
                                  </m:ctrlPr>
                                </m:sSubPr>
                                <m:e>
                                  <m:r>
                                    <a:rPr lang="fr-FR" i="1">
                                      <a:ln>
                                        <a:solidFill>
                                          <a:srgbClr val="404040"/>
                                        </a:solidFill>
                                      </a:ln>
                                      <a:latin typeface="Cambria Math" panose="02040503050406030204" pitchFamily="18" charset="0"/>
                                    </a:rPr>
                                    <m:t>𝑡</m:t>
                                  </m:r>
                                </m:e>
                                <m:sub>
                                  <m:r>
                                    <a:rPr lang="fr-FR" i="1">
                                      <a:ln>
                                        <a:solidFill>
                                          <a:srgbClr val="404040"/>
                                        </a:solidFill>
                                      </a:ln>
                                      <a:latin typeface="Cambria Math" panose="02040503050406030204" pitchFamily="18" charset="0"/>
                                    </a:rPr>
                                    <m:t>𝑖</m:t>
                                  </m:r>
                                </m:sub>
                              </m:sSub>
                            </m:sub>
                          </m:sSub>
                        </m:num>
                        <m:den>
                          <m:sSub>
                            <m:sSubPr>
                              <m:ctrlPr>
                                <a:rPr lang="fr-FR" i="1">
                                  <a:ln>
                                    <a:solidFill>
                                      <a:srgbClr val="404040"/>
                                    </a:solidFill>
                                  </a:ln>
                                  <a:latin typeface="Cambria Math" panose="02040503050406030204" pitchFamily="18" charset="0"/>
                                </a:rPr>
                              </m:ctrlPr>
                            </m:sSubPr>
                            <m:e>
                              <m:acc>
                                <m:accPr>
                                  <m:chr m:val="̂"/>
                                  <m:ctrlPr>
                                    <a:rPr lang="fr-FR" i="1">
                                      <a:ln>
                                        <a:solidFill>
                                          <a:srgbClr val="404040"/>
                                        </a:solidFill>
                                      </a:ln>
                                      <a:latin typeface="Cambria Math" panose="02040503050406030204" pitchFamily="18" charset="0"/>
                                    </a:rPr>
                                  </m:ctrlPr>
                                </m:accPr>
                                <m:e>
                                  <m:r>
                                    <a:rPr lang="fr-FR" i="1">
                                      <a:ln>
                                        <a:solidFill>
                                          <a:srgbClr val="404040"/>
                                        </a:solidFill>
                                      </a:ln>
                                      <a:latin typeface="Cambria Math" panose="02040503050406030204" pitchFamily="18" charset="0"/>
                                    </a:rPr>
                                    <m:t>𝜎</m:t>
                                  </m:r>
                                </m:e>
                              </m:acc>
                            </m:e>
                            <m:sub>
                              <m:sSub>
                                <m:sSubPr>
                                  <m:ctrlPr>
                                    <a:rPr lang="fr-FR" i="1">
                                      <a:ln>
                                        <a:solidFill>
                                          <a:srgbClr val="404040"/>
                                        </a:solidFill>
                                      </a:ln>
                                      <a:latin typeface="Cambria Math" panose="02040503050406030204" pitchFamily="18" charset="0"/>
                                    </a:rPr>
                                  </m:ctrlPr>
                                </m:sSubPr>
                                <m:e>
                                  <m:r>
                                    <a:rPr lang="fr-FR" i="1">
                                      <a:ln>
                                        <a:solidFill>
                                          <a:srgbClr val="404040"/>
                                        </a:solidFill>
                                      </a:ln>
                                      <a:latin typeface="Cambria Math" panose="02040503050406030204" pitchFamily="18" charset="0"/>
                                    </a:rPr>
                                    <m:t>𝑡</m:t>
                                  </m:r>
                                </m:e>
                                <m:sub>
                                  <m:r>
                                    <a:rPr lang="fr-FR" i="1">
                                      <a:ln>
                                        <a:solidFill>
                                          <a:srgbClr val="404040"/>
                                        </a:solidFill>
                                      </a:ln>
                                      <a:latin typeface="Cambria Math" panose="02040503050406030204" pitchFamily="18" charset="0"/>
                                    </a:rPr>
                                    <m:t>𝑖</m:t>
                                  </m:r>
                                  <m:r>
                                    <a:rPr lang="fr-FR" i="1">
                                      <a:ln>
                                        <a:solidFill>
                                          <a:srgbClr val="404040"/>
                                        </a:solidFill>
                                      </a:ln>
                                      <a:latin typeface="Cambria Math" panose="02040503050406030204" pitchFamily="18" charset="0"/>
                                    </a:rPr>
                                    <m:t>−1</m:t>
                                  </m:r>
                                </m:sub>
                              </m:sSub>
                            </m:sub>
                          </m:sSub>
                        </m:den>
                      </m:f>
                      <m:r>
                        <a:rPr lang="fr-FR" b="0" i="1" smtClean="0">
                          <a:latin typeface="Cambria Math" panose="02040503050406030204" pitchFamily="18" charset="0"/>
                        </a:rPr>
                        <m:t>         ,</m:t>
                      </m:r>
                      <m:r>
                        <m:rPr>
                          <m:nor/>
                        </m:rPr>
                        <a:rPr lang="fr-FR" dirty="0"/>
                        <m:t>o</m:t>
                      </m:r>
                      <m:r>
                        <m:rPr>
                          <m:nor/>
                        </m:rPr>
                        <a:rPr lang="fr-FR" dirty="0"/>
                        <m:t>ù </m:t>
                      </m:r>
                      <m:sSup>
                        <m:sSupPr>
                          <m:ctrlPr>
                            <a:rPr lang="fr-FR" i="1">
                              <a:latin typeface="Cambria Math" panose="02040503050406030204" pitchFamily="18" charset="0"/>
                            </a:rPr>
                          </m:ctrlPr>
                        </m:sSupPr>
                        <m:e>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fr-FR" i="1">
                                      <a:latin typeface="Cambria Math" panose="02040503050406030204" pitchFamily="18" charset="0"/>
                                    </a:rPr>
                                    <m:t>𝜎</m:t>
                                  </m:r>
                                </m:e>
                              </m:acc>
                            </m:e>
                            <m:sub>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𝑖</m:t>
                                  </m:r>
                                  <m:r>
                                    <a:rPr lang="fr-FR" i="1">
                                      <a:latin typeface="Cambria Math" panose="02040503050406030204" pitchFamily="18" charset="0"/>
                                    </a:rPr>
                                    <m:t>−1</m:t>
                                  </m:r>
                                </m:sub>
                              </m:sSub>
                            </m:sub>
                          </m:sSub>
                        </m:e>
                        <m:sup>
                          <m:r>
                            <a:rPr lang="fr-FR" i="1">
                              <a:latin typeface="Cambria Math" panose="02040503050406030204" pitchFamily="18" charset="0"/>
                            </a:rPr>
                            <m:t>2</m:t>
                          </m:r>
                        </m:sup>
                      </m:sSup>
                      <m:r>
                        <a:rPr lang="fr-FR" i="1">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𝑖</m:t>
                          </m:r>
                          <m:r>
                            <a:rPr lang="fr-FR" i="1">
                              <a:latin typeface="Cambria Math" panose="02040503050406030204" pitchFamily="18" charset="0"/>
                            </a:rPr>
                            <m:t>−2</m:t>
                          </m:r>
                        </m:den>
                      </m:f>
                      <m:nary>
                        <m:naryPr>
                          <m:chr m:val="∑"/>
                          <m:limLoc m:val="undOvr"/>
                          <m:ctrlPr>
                            <a:rPr lang="fr-FR" i="1">
                              <a:latin typeface="Cambria Math" panose="02040503050406030204" pitchFamily="18" charset="0"/>
                            </a:rPr>
                          </m:ctrlPr>
                        </m:naryPr>
                        <m:sub>
                          <m:r>
                            <a:rPr lang="fr-FR" i="1">
                              <a:latin typeface="Cambria Math" panose="02040503050406030204" pitchFamily="18" charset="0"/>
                            </a:rPr>
                            <m:t>𝑘</m:t>
                          </m:r>
                          <m:r>
                            <a:rPr lang="fr-FR" i="1">
                              <a:latin typeface="Cambria Math" panose="02040503050406030204" pitchFamily="18" charset="0"/>
                            </a:rPr>
                            <m:t>=2</m:t>
                          </m:r>
                        </m:sub>
                        <m:sup>
                          <m:r>
                            <a:rPr lang="fr-FR" i="1">
                              <a:latin typeface="Cambria Math" panose="02040503050406030204" pitchFamily="18" charset="0"/>
                            </a:rPr>
                            <m:t>𝑖</m:t>
                          </m:r>
                          <m:r>
                            <a:rPr lang="fr-FR" i="1">
                              <a:latin typeface="Cambria Math" panose="02040503050406030204" pitchFamily="18" charset="0"/>
                            </a:rPr>
                            <m:t>−2</m:t>
                          </m:r>
                        </m:sup>
                        <m:e>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1,</m:t>
                                  </m:r>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𝑘</m:t>
                                      </m:r>
                                    </m:sub>
                                  </m:sSub>
                                </m:sub>
                              </m:sSub>
                            </m:e>
                          </m:d>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1</m:t>
                                  </m:r>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𝑘</m:t>
                                      </m:r>
                                      <m:r>
                                        <a:rPr lang="fr-FR" i="1">
                                          <a:latin typeface="Cambria Math" panose="02040503050406030204" pitchFamily="18" charset="0"/>
                                        </a:rPr>
                                        <m:t>−1</m:t>
                                      </m:r>
                                    </m:sub>
                                  </m:sSub>
                                  <m:r>
                                    <a:rPr lang="fr-FR" i="1">
                                      <a:latin typeface="Cambria Math" panose="02040503050406030204" pitchFamily="18" charset="0"/>
                                    </a:rPr>
                                    <m:t>,</m:t>
                                  </m:r>
                                </m:sub>
                              </m:sSub>
                            </m:e>
                          </m:d>
                        </m:e>
                      </m:nary>
                    </m:oMath>
                  </m:oMathPara>
                </a14:m>
                <a:endParaRPr lang="fr-FR" dirty="0"/>
              </a:p>
              <a:p>
                <a:pPr marL="0" indent="0">
                  <a:buNone/>
                </a:pPr>
                <a:r>
                  <a:rPr lang="fr-FR" dirty="0">
                    <a:sym typeface="Wingdings" pitchFamily="2" charset="2"/>
                  </a:rPr>
                  <a:t> La statistique du test est </a:t>
                </a:r>
                <a:r>
                  <a:rPr lang="fr-FR" b="1" dirty="0">
                    <a:sym typeface="Wingdings" pitchFamily="2" charset="2"/>
                  </a:rPr>
                  <a:t>le coefficient d’ondelette d’une MODWT de première échelle </a:t>
                </a:r>
                <a:r>
                  <a:rPr lang="fr-FR" dirty="0">
                    <a:sym typeface="Wingdings" pitchFamily="2" charset="2"/>
                  </a:rPr>
                  <a:t>associé à l’observation </a:t>
                </a:r>
                <a:r>
                  <a:rPr lang="fr-FR" dirty="0" err="1">
                    <a:sym typeface="Wingdings" pitchFamily="2" charset="2"/>
                  </a:rPr>
                  <a:t>t</a:t>
                </a:r>
                <a:r>
                  <a:rPr lang="fr-FR" dirty="0">
                    <a:sym typeface="Wingdings" pitchFamily="2" charset="2"/>
                  </a:rPr>
                  <a:t>,  </a:t>
                </a:r>
                <a:r>
                  <a:rPr lang="fr-FR" b="1" dirty="0">
                    <a:sym typeface="Wingdings" pitchFamily="2" charset="2"/>
                  </a:rPr>
                  <a:t>normalisée par la volatilité intégrée</a:t>
                </a:r>
                <a:r>
                  <a:rPr lang="fr-FR" dirty="0">
                    <a:sym typeface="Wingdings" pitchFamily="2" charset="2"/>
                  </a:rPr>
                  <a:t>, estimée à l’aide de la BPV appliquée sur les coefficients d’ondelettes de première échelle.</a:t>
                </a:r>
                <a:endParaRPr lang="fr-FR" dirty="0"/>
              </a:p>
              <a:p>
                <a:pPr>
                  <a:buFont typeface="Arial"/>
                  <a:buChar char="•"/>
                </a:pPr>
                <a:r>
                  <a:rPr lang="fr-FR" dirty="0"/>
                  <a:t>L’auteur suis la méthodologie de Lee et </a:t>
                </a:r>
                <a:r>
                  <a:rPr lang="fr-FR" dirty="0" err="1"/>
                  <a:t>Mykland</a:t>
                </a:r>
                <a:r>
                  <a:rPr lang="fr-FR" dirty="0"/>
                  <a:t> </a:t>
                </a:r>
                <a:r>
                  <a:rPr lang="fr-FR" dirty="0" err="1"/>
                  <a:t>exepté</a:t>
                </a:r>
                <a:r>
                  <a:rPr lang="fr-FR" dirty="0"/>
                  <a:t> sur deux points : </a:t>
                </a:r>
              </a:p>
              <a:p>
                <a:pPr marL="0" indent="0">
                  <a:buNone/>
                </a:pPr>
                <a:r>
                  <a:rPr lang="fr-FR" dirty="0"/>
                  <a:t>	il applique la BVP sur les coefficient et pas sur les donnée brut. Le choix de la BPV est motivé 	par sa robustesse face aux saut</a:t>
                </a:r>
              </a:p>
              <a:p>
                <a:pPr marL="0" indent="0">
                  <a:buNone/>
                </a:pPr>
                <a:r>
                  <a:rPr lang="fr-FR" dirty="0"/>
                  <a:t>	De plus plutôt que de calibrer une fenêtre de donnée K pour les coefficients, les auteurs 	choisissent d’appliquer des filtres d’ondelettes de différentes longueurs (</a:t>
                </a:r>
                <a:r>
                  <a:rPr lang="fr-FR" dirty="0" err="1"/>
                  <a:t>Haar</a:t>
                </a:r>
                <a:r>
                  <a:rPr lang="fr-FR" dirty="0"/>
                  <a:t>, </a:t>
                </a:r>
                <a:r>
                  <a:rPr lang="fr-FR" dirty="0" err="1"/>
                  <a:t>Daubechies</a:t>
                </a:r>
                <a:r>
                  <a:rPr lang="fr-FR" dirty="0"/>
                  <a:t> 4 	(D4), ou </a:t>
                </a:r>
                <a:r>
                  <a:rPr lang="fr-FR" dirty="0" err="1"/>
                  <a:t>Symlet</a:t>
                </a:r>
                <a:r>
                  <a:rPr lang="fr-FR" dirty="0"/>
                  <a:t> 8 (S8)) pour minimiser l’impact du saut sur l’estimation de la volatilité 	instantanée.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6267" y="2123727"/>
                <a:ext cx="9313333" cy="4310486"/>
              </a:xfrm>
              <a:blipFill>
                <a:blip r:embed="rId2"/>
                <a:stretch>
                  <a:fillRect l="-408" t="-1462" r="-544"/>
                </a:stretch>
              </a:blipFill>
              <a:ln>
                <a:solidFill>
                  <a:srgbClr val="404040"/>
                </a:solidFill>
              </a:ln>
            </p:spPr>
            <p:txBody>
              <a:bodyPr/>
              <a:lstStyle/>
              <a:p>
                <a:r>
                  <a:rPr lang="fr-FR">
                    <a:noFill/>
                  </a:rPr>
                  <a:t> </a:t>
                </a:r>
              </a:p>
            </p:txBody>
          </p:sp>
        </mc:Fallback>
      </mc:AlternateContent>
    </p:spTree>
    <p:extLst>
      <p:ext uri="{BB962C8B-B14F-4D97-AF65-F5344CB8AC3E}">
        <p14:creationId xmlns:p14="http://schemas.microsoft.com/office/powerpoint/2010/main" val="225792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07819"/>
            <a:ext cx="7729728" cy="1188720"/>
          </a:xfrm>
        </p:spPr>
        <p:txBody>
          <a:bodyPr/>
          <a:lstStyle/>
          <a:p>
            <a:r>
              <a:rPr lang="en-US" dirty="0"/>
              <a:t>B)Distribution </a:t>
            </a:r>
            <a:r>
              <a:rPr lang="en-US" dirty="0" err="1"/>
              <a:t>asymptotique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12711" y="2123727"/>
                <a:ext cx="9290755" cy="4310486"/>
              </a:xfrm>
            </p:spPr>
            <p:txBody>
              <a:bodyPr>
                <a:normAutofit/>
              </a:bodyPr>
              <a:lstStyle/>
              <a:p>
                <a:pPr>
                  <a:buFont typeface="Arial"/>
                  <a:buChar char="•"/>
                </a:pPr>
                <a:r>
                  <a:rPr lang="fr-FR" dirty="0"/>
                  <a:t>Les auteurs précisent tout d’abord les 2 hypothèses du test, A1 et  A2, sur la paramètre de drift et de diffusion, que l’on traduit par leurs majoration sur un intervalle donné. Cela nous permet d’affirmer que les données discrètes dont on dispose peuvent assez bien représenter le processus continue:</a:t>
                </a:r>
              </a:p>
              <a:p>
                <a:pPr>
                  <a:buFont typeface="Arial"/>
                  <a:buChar char="•"/>
                </a:pPr>
                <a:r>
                  <a:rPr lang="fr-FR" dirty="0"/>
                  <a:t>Soit </a:t>
                </a:r>
                <a14:m>
                  <m:oMath xmlns:m="http://schemas.openxmlformats.org/officeDocument/2006/math">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0</m:t>
                        </m:r>
                      </m:sub>
                      <m:sup>
                        <m:r>
                          <a:rPr lang="fr-FR" b="0" i="1" smtClean="0">
                            <a:latin typeface="Cambria Math" panose="02040503050406030204" pitchFamily="18" charset="0"/>
                          </a:rPr>
                          <m:t>𝐿</m:t>
                        </m:r>
                        <m:r>
                          <a:rPr lang="fr-FR" b="0" i="1" smtClean="0">
                            <a:latin typeface="Cambria Math" panose="02040503050406030204" pitchFamily="18" charset="0"/>
                          </a:rPr>
                          <m:t>−1</m:t>
                        </m:r>
                      </m:sup>
                      <m:e>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𝑙</m:t>
                            </m:r>
                          </m:sub>
                        </m:sSub>
                        <m:r>
                          <a:rPr lang="fr-FR" b="0" i="1" smtClean="0">
                            <a:latin typeface="Cambria Math" panose="02040503050406030204" pitchFamily="18" charset="0"/>
                          </a:rPr>
                          <m:t>,</m:t>
                        </m:r>
                        <m:r>
                          <a:rPr lang="fr-FR" b="0" i="1" smtClean="0">
                            <a:latin typeface="Cambria Math" panose="02040503050406030204" pitchFamily="18" charset="0"/>
                          </a:rPr>
                          <m:t>𝑎𝑣𝑒𝑐</m:t>
                        </m:r>
                        <m:r>
                          <a:rPr lang="fr-FR" b="0" i="1" smtClean="0">
                            <a:latin typeface="Cambria Math" panose="02040503050406030204" pitchFamily="18" charset="0"/>
                          </a:rPr>
                          <m:t> </m:t>
                        </m:r>
                        <m:r>
                          <a:rPr lang="fr-FR" b="0" i="1" smtClean="0">
                            <a:latin typeface="Cambria Math" panose="02040503050406030204" pitchFamily="18" charset="0"/>
                          </a:rPr>
                          <m:t>h</m:t>
                        </m:r>
                        <m:r>
                          <a:rPr lang="fr-FR" b="0" i="1" smtClean="0">
                            <a:latin typeface="Cambria Math" panose="02040503050406030204" pitchFamily="18" charset="0"/>
                          </a:rPr>
                          <m:t> </m:t>
                        </m:r>
                        <m:r>
                          <a:rPr lang="fr-FR" b="0" i="1" smtClean="0">
                            <a:latin typeface="Cambria Math" panose="02040503050406030204" pitchFamily="18" charset="0"/>
                          </a:rPr>
                          <m:t>𝑢𝑛</m:t>
                        </m:r>
                        <m:r>
                          <a:rPr lang="fr-FR" b="0" i="1" smtClean="0">
                            <a:latin typeface="Cambria Math" panose="02040503050406030204" pitchFamily="18" charset="0"/>
                          </a:rPr>
                          <m:t> </m:t>
                        </m:r>
                        <m:r>
                          <a:rPr lang="fr-FR" b="0" i="1" smtClean="0">
                            <a:latin typeface="Cambria Math" panose="02040503050406030204" pitchFamily="18" charset="0"/>
                          </a:rPr>
                          <m:t>𝑐𝑜𝑒𝑓𝑓𝑖𝑐𝑖𝑒𝑛𝑡</m:t>
                        </m:r>
                        <m:r>
                          <a:rPr lang="fr-FR" b="0" i="1" smtClean="0">
                            <a:latin typeface="Cambria Math" panose="02040503050406030204" pitchFamily="18" charset="0"/>
                          </a:rPr>
                          <m:t> </m:t>
                        </m:r>
                        <m:r>
                          <a:rPr lang="fr-FR" b="0" i="1" smtClean="0">
                            <a:latin typeface="Cambria Math" panose="02040503050406030204" pitchFamily="18" charset="0"/>
                          </a:rPr>
                          <m:t>𝑑𝑢</m:t>
                        </m:r>
                        <m:r>
                          <a:rPr lang="fr-FR" b="0" i="1" smtClean="0">
                            <a:latin typeface="Cambria Math" panose="02040503050406030204" pitchFamily="18" charset="0"/>
                          </a:rPr>
                          <m:t> </m:t>
                        </m:r>
                        <m:r>
                          <a:rPr lang="fr-FR" b="0" i="1" smtClean="0">
                            <a:latin typeface="Cambria Math" panose="02040503050406030204" pitchFamily="18" charset="0"/>
                          </a:rPr>
                          <m:t>𝑓𝑖𝑙𝑡𝑟𝑒</m:t>
                        </m:r>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𝑑</m:t>
                            </m:r>
                          </m:e>
                          <m:sup>
                            <m:r>
                              <a:rPr lang="fr-FR" b="0" i="1" smtClean="0">
                                <a:latin typeface="Cambria Math" panose="02040503050406030204" pitchFamily="18" charset="0"/>
                              </a:rPr>
                              <m:t>′</m:t>
                            </m:r>
                          </m:sup>
                        </m:sSup>
                        <m:r>
                          <a:rPr lang="fr-FR" b="0" i="1" smtClean="0">
                            <a:latin typeface="Cambria Math" panose="02040503050406030204" pitchFamily="18" charset="0"/>
                          </a:rPr>
                          <m:t>𝑜𝑛𝑑𝑒𝑙𝑒𝑡𝑡𝑒𝑠</m:t>
                        </m:r>
                        <m:r>
                          <a:rPr lang="fr-FR" b="0" i="1" smtClean="0">
                            <a:latin typeface="Cambria Math" panose="02040503050406030204" pitchFamily="18" charset="0"/>
                          </a:rPr>
                          <m:t>, </m:t>
                        </m:r>
                        <m:r>
                          <a:rPr lang="fr-FR" b="0" i="1" smtClean="0">
                            <a:latin typeface="Cambria Math" panose="02040503050406030204" pitchFamily="18" charset="0"/>
                          </a:rPr>
                          <m:t>𝑒𝑡</m:t>
                        </m:r>
                        <m:r>
                          <a:rPr lang="fr-FR" b="0" i="1" smtClean="0">
                            <a:latin typeface="Cambria Math" panose="02040503050406030204" pitchFamily="18" charset="0"/>
                          </a:rPr>
                          <m:t> </m:t>
                        </m:r>
                        <m:r>
                          <a:rPr lang="fr-FR" b="0" i="1" smtClean="0">
                            <a:latin typeface="Cambria Math" panose="02040503050406030204" pitchFamily="18" charset="0"/>
                          </a:rPr>
                          <m:t>𝐿</m:t>
                        </m:r>
                        <m:r>
                          <a:rPr lang="fr-FR" b="0" i="1" smtClean="0">
                            <a:latin typeface="Cambria Math" panose="02040503050406030204" pitchFamily="18" charset="0"/>
                          </a:rPr>
                          <m:t> </m:t>
                        </m:r>
                        <m:r>
                          <a:rPr lang="fr-FR" b="0" i="1" smtClean="0">
                            <a:latin typeface="Cambria Math" panose="02040503050406030204" pitchFamily="18" charset="0"/>
                          </a:rPr>
                          <m:t>𝑠𝑎</m:t>
                        </m:r>
                        <m:r>
                          <a:rPr lang="fr-FR" b="0" i="1" smtClean="0">
                            <a:latin typeface="Cambria Math" panose="02040503050406030204" pitchFamily="18" charset="0"/>
                          </a:rPr>
                          <m:t> </m:t>
                        </m:r>
                        <m:r>
                          <a:rPr lang="fr-FR" b="0" i="1" smtClean="0">
                            <a:latin typeface="Cambria Math" panose="02040503050406030204" pitchFamily="18" charset="0"/>
                          </a:rPr>
                          <m:t>𝑙𝑜𝑛𝑔𝑢𝑒𝑢𝑟</m:t>
                        </m:r>
                        <m:r>
                          <a:rPr lang="fr-FR" b="0" i="1" smtClean="0">
                            <a:latin typeface="Cambria Math" panose="02040503050406030204" pitchFamily="18" charset="0"/>
                          </a:rPr>
                          <m:t> </m:t>
                        </m:r>
                      </m:e>
                    </m:nary>
                  </m:oMath>
                </a14:m>
                <a:endParaRPr lang="fr-FR" dirty="0"/>
              </a:p>
              <a:p>
                <a:pPr>
                  <a:buFont typeface="Arial"/>
                  <a:buChar char="•"/>
                </a:pPr>
                <a:r>
                  <a:rPr lang="fr-FR" b="1" dirty="0"/>
                  <a:t>Une première distribution générale </a:t>
                </a:r>
                <a:r>
                  <a:rPr lang="fr-FR" dirty="0"/>
                  <a:t>est la suivante :</a:t>
                </a:r>
              </a:p>
              <a:p>
                <a:pPr marL="0" indent="0">
                  <a:buNone/>
                </a:pPr>
                <a:r>
                  <a:rPr lang="fr-FR" dirty="0"/>
                  <a:t>	 </a:t>
                </a:r>
                <a14:m>
                  <m:oMath xmlns:m="http://schemas.openxmlformats.org/officeDocument/2006/math">
                    <m:sSub>
                      <m:sSubPr>
                        <m:ctrlPr>
                          <a:rPr lang="fr-FR" i="1" smtClean="0">
                            <a:ln>
                              <a:solidFill>
                                <a:srgbClr val="404040"/>
                              </a:solidFill>
                            </a:ln>
                            <a:latin typeface="Cambria Math" panose="02040503050406030204" pitchFamily="18" charset="0"/>
                          </a:rPr>
                        </m:ctrlPr>
                      </m:sSubPr>
                      <m:e>
                        <m:r>
                          <a:rPr lang="fr-FR" i="1">
                            <a:ln>
                              <a:solidFill>
                                <a:srgbClr val="404040"/>
                              </a:solidFill>
                            </a:ln>
                            <a:latin typeface="Cambria Math" panose="02040503050406030204" pitchFamily="18" charset="0"/>
                          </a:rPr>
                          <m:t>𝐽</m:t>
                        </m:r>
                      </m:e>
                      <m:sub>
                        <m:r>
                          <a:rPr lang="fr-FR" i="1">
                            <a:ln>
                              <a:solidFill>
                                <a:srgbClr val="404040"/>
                              </a:solidFill>
                            </a:ln>
                            <a:latin typeface="Cambria Math" panose="02040503050406030204" pitchFamily="18" charset="0"/>
                          </a:rPr>
                          <m:t>𝑤</m:t>
                        </m:r>
                      </m:sub>
                    </m:sSub>
                    <m:d>
                      <m:dPr>
                        <m:ctrlPr>
                          <a:rPr lang="fr-FR" i="1">
                            <a:ln>
                              <a:solidFill>
                                <a:srgbClr val="404040"/>
                              </a:solidFill>
                            </a:ln>
                            <a:latin typeface="Cambria Math" panose="02040503050406030204" pitchFamily="18" charset="0"/>
                          </a:rPr>
                        </m:ctrlPr>
                      </m:dPr>
                      <m:e>
                        <m:r>
                          <a:rPr lang="fr-FR" i="1">
                            <a:ln>
                              <a:solidFill>
                                <a:srgbClr val="404040"/>
                              </a:solidFill>
                            </a:ln>
                            <a:latin typeface="Cambria Math" panose="02040503050406030204" pitchFamily="18" charset="0"/>
                          </a:rPr>
                          <m:t>𝑖</m:t>
                        </m:r>
                      </m:e>
                    </m:d>
                    <m:r>
                      <a:rPr lang="fr-FR" b="0" i="1" smtClean="0">
                        <a:ln>
                          <a:solidFill>
                            <a:srgbClr val="404040"/>
                          </a:solidFill>
                        </a:ln>
                        <a:latin typeface="Cambria Math" panose="02040503050406030204" pitchFamily="18" charset="0"/>
                      </a:rPr>
                      <m:t> </m:t>
                    </m:r>
                    <m:r>
                      <a:rPr lang="fr-FR" i="1" smtClean="0">
                        <a:ln>
                          <a:solidFill>
                            <a:srgbClr val="404040"/>
                          </a:solidFill>
                        </a:ln>
                        <a:latin typeface="Cambria Math" panose="02040503050406030204" pitchFamily="18" charset="0"/>
                        <a:ea typeface="Cambria Math" panose="02040503050406030204" pitchFamily="18" charset="0"/>
                      </a:rPr>
                      <m:t>~</m:t>
                    </m:r>
                    <m:r>
                      <a:rPr lang="fr-FR" b="0" i="1" smtClean="0">
                        <a:ln>
                          <a:solidFill>
                            <a:srgbClr val="404040"/>
                          </a:solidFill>
                        </a:ln>
                        <a:latin typeface="Cambria Math" panose="02040503050406030204" pitchFamily="18" charset="0"/>
                        <a:ea typeface="Cambria Math" panose="02040503050406030204" pitchFamily="18" charset="0"/>
                      </a:rPr>
                      <m:t> </m:t>
                    </m:r>
                    <m:acc>
                      <m:accPr>
                        <m:chr m:val="̂"/>
                        <m:ctrlPr>
                          <a:rPr lang="fr-FR" b="0" i="1" smtClean="0">
                            <a:ln>
                              <a:solidFill>
                                <a:srgbClr val="404040"/>
                              </a:solidFill>
                            </a:ln>
                            <a:latin typeface="Cambria Math" panose="02040503050406030204" pitchFamily="18" charset="0"/>
                            <a:ea typeface="Cambria Math" panose="02040503050406030204" pitchFamily="18" charset="0"/>
                          </a:rPr>
                        </m:ctrlPr>
                      </m:accPr>
                      <m:e>
                        <m:sSub>
                          <m:sSubPr>
                            <m:ctrlPr>
                              <a:rPr lang="fr-FR" i="1">
                                <a:ln>
                                  <a:solidFill>
                                    <a:srgbClr val="404040"/>
                                  </a:solidFill>
                                </a:ln>
                                <a:latin typeface="Cambria Math" panose="02040503050406030204" pitchFamily="18" charset="0"/>
                              </a:rPr>
                            </m:ctrlPr>
                          </m:sSubPr>
                          <m:e>
                            <m:r>
                              <a:rPr lang="fr-FR" i="1">
                                <a:ln>
                                  <a:solidFill>
                                    <a:srgbClr val="404040"/>
                                  </a:solidFill>
                                </a:ln>
                                <a:latin typeface="Cambria Math" panose="02040503050406030204" pitchFamily="18" charset="0"/>
                              </a:rPr>
                              <m:t>𝐽</m:t>
                            </m:r>
                          </m:e>
                          <m:sub>
                            <m:r>
                              <a:rPr lang="fr-FR" i="1">
                                <a:ln>
                                  <a:solidFill>
                                    <a:srgbClr val="404040"/>
                                  </a:solidFill>
                                </a:ln>
                                <a:latin typeface="Cambria Math" panose="02040503050406030204" pitchFamily="18" charset="0"/>
                              </a:rPr>
                              <m:t>𝑤</m:t>
                            </m:r>
                          </m:sub>
                        </m:sSub>
                        <m:d>
                          <m:dPr>
                            <m:ctrlPr>
                              <a:rPr lang="fr-FR" i="1">
                                <a:ln>
                                  <a:solidFill>
                                    <a:srgbClr val="404040"/>
                                  </a:solidFill>
                                </a:ln>
                                <a:latin typeface="Cambria Math" panose="02040503050406030204" pitchFamily="18" charset="0"/>
                              </a:rPr>
                            </m:ctrlPr>
                          </m:dPr>
                          <m:e>
                            <m:r>
                              <a:rPr lang="fr-FR" i="1">
                                <a:ln>
                                  <a:solidFill>
                                    <a:srgbClr val="404040"/>
                                  </a:solidFill>
                                </a:ln>
                                <a:latin typeface="Cambria Math" panose="02040503050406030204" pitchFamily="18" charset="0"/>
                              </a:rPr>
                              <m:t>𝑖</m:t>
                            </m:r>
                          </m:e>
                        </m:d>
                      </m:e>
                    </m:acc>
                    <m:r>
                      <a:rPr lang="fr-FR" b="0" i="1" smtClean="0">
                        <a:latin typeface="Cambria Math" panose="02040503050406030204" pitchFamily="18" charset="0"/>
                      </a:rPr>
                      <m:t>,         </m:t>
                    </m:r>
                    <m:r>
                      <a:rPr lang="fr-FR" b="0" i="1" smtClean="0">
                        <a:latin typeface="Cambria Math" panose="02040503050406030204" pitchFamily="18" charset="0"/>
                      </a:rPr>
                      <m:t>𝑜</m:t>
                    </m:r>
                    <m:r>
                      <a:rPr lang="fr-FR" b="0" i="1" smtClean="0">
                        <a:latin typeface="Cambria Math" panose="02040503050406030204" pitchFamily="18" charset="0"/>
                      </a:rPr>
                      <m:t>ù</m:t>
                    </m:r>
                    <m:acc>
                      <m:accPr>
                        <m:chr m:val="̂"/>
                        <m:ctrlPr>
                          <a:rPr lang="fr-FR" i="1" smtClean="0">
                            <a:ln>
                              <a:solidFill>
                                <a:srgbClr val="404040"/>
                              </a:solidFill>
                            </a:ln>
                            <a:latin typeface="Cambria Math" panose="02040503050406030204" pitchFamily="18" charset="0"/>
                            <a:ea typeface="Cambria Math" panose="02040503050406030204" pitchFamily="18" charset="0"/>
                          </a:rPr>
                        </m:ctrlPr>
                      </m:accPr>
                      <m:e>
                        <m:sSub>
                          <m:sSubPr>
                            <m:ctrlPr>
                              <a:rPr lang="fr-FR" i="1">
                                <a:ln>
                                  <a:solidFill>
                                    <a:srgbClr val="404040"/>
                                  </a:solidFill>
                                </a:ln>
                                <a:latin typeface="Cambria Math" panose="02040503050406030204" pitchFamily="18" charset="0"/>
                              </a:rPr>
                            </m:ctrlPr>
                          </m:sSubPr>
                          <m:e>
                            <m:r>
                              <a:rPr lang="fr-FR" b="0" i="1" smtClean="0">
                                <a:ln>
                                  <a:solidFill>
                                    <a:srgbClr val="404040"/>
                                  </a:solidFill>
                                </a:ln>
                                <a:latin typeface="Cambria Math" panose="02040503050406030204" pitchFamily="18" charset="0"/>
                              </a:rPr>
                              <m:t> </m:t>
                            </m:r>
                            <m:r>
                              <a:rPr lang="fr-FR" i="1">
                                <a:ln>
                                  <a:solidFill>
                                    <a:srgbClr val="404040"/>
                                  </a:solidFill>
                                </a:ln>
                                <a:latin typeface="Cambria Math" panose="02040503050406030204" pitchFamily="18" charset="0"/>
                              </a:rPr>
                              <m:t>𝐽</m:t>
                            </m:r>
                          </m:e>
                          <m:sub>
                            <m:r>
                              <a:rPr lang="fr-FR" i="1">
                                <a:ln>
                                  <a:solidFill>
                                    <a:srgbClr val="404040"/>
                                  </a:solidFill>
                                </a:ln>
                                <a:latin typeface="Cambria Math" panose="02040503050406030204" pitchFamily="18" charset="0"/>
                              </a:rPr>
                              <m:t>𝑤</m:t>
                            </m:r>
                          </m:sub>
                        </m:sSub>
                        <m:d>
                          <m:dPr>
                            <m:ctrlPr>
                              <a:rPr lang="fr-FR" i="1">
                                <a:ln>
                                  <a:solidFill>
                                    <a:srgbClr val="404040"/>
                                  </a:solidFill>
                                </a:ln>
                                <a:latin typeface="Cambria Math" panose="02040503050406030204" pitchFamily="18" charset="0"/>
                              </a:rPr>
                            </m:ctrlPr>
                          </m:dPr>
                          <m:e>
                            <m:r>
                              <a:rPr lang="fr-FR" i="1">
                                <a:ln>
                                  <a:solidFill>
                                    <a:srgbClr val="404040"/>
                                  </a:solidFill>
                                </a:ln>
                                <a:latin typeface="Cambria Math" panose="02040503050406030204" pitchFamily="18" charset="0"/>
                              </a:rPr>
                              <m:t>𝑖</m:t>
                            </m:r>
                          </m:e>
                        </m:d>
                      </m:e>
                    </m:acc>
                    <m:r>
                      <a:rPr lang="fr-FR" b="0" i="1" smtClean="0">
                        <a:ln>
                          <a:solidFill>
                            <a:srgbClr val="404040"/>
                          </a:solidFill>
                        </a:ln>
                        <a:latin typeface="Cambria Math" panose="02040503050406030204" pitchFamily="18" charset="0"/>
                      </a:rPr>
                      <m:t>= </m:t>
                    </m:r>
                    <m:f>
                      <m:fPr>
                        <m:ctrlPr>
                          <a:rPr lang="fr-FR" b="0" i="1" smtClean="0">
                            <a:ln>
                              <a:solidFill>
                                <a:srgbClr val="404040"/>
                              </a:solidFill>
                            </a:ln>
                            <a:latin typeface="Cambria Math" panose="02040503050406030204" pitchFamily="18" charset="0"/>
                          </a:rPr>
                        </m:ctrlPr>
                      </m:fPr>
                      <m:num>
                        <m:sSub>
                          <m:sSubPr>
                            <m:ctrlPr>
                              <a:rPr lang="fr-FR" b="0" i="1" smtClean="0">
                                <a:ln>
                                  <a:solidFill>
                                    <a:srgbClr val="404040"/>
                                  </a:solidFill>
                                </a:ln>
                                <a:latin typeface="Cambria Math" panose="02040503050406030204" pitchFamily="18" charset="0"/>
                              </a:rPr>
                            </m:ctrlPr>
                          </m:sSubPr>
                          <m:e>
                            <m:r>
                              <a:rPr lang="fr-FR" b="0" i="1" smtClean="0">
                                <a:ln>
                                  <a:solidFill>
                                    <a:srgbClr val="404040"/>
                                  </a:solidFill>
                                </a:ln>
                                <a:latin typeface="Cambria Math" panose="02040503050406030204" pitchFamily="18" charset="0"/>
                              </a:rPr>
                              <m:t>𝑈</m:t>
                            </m:r>
                          </m:e>
                          <m:sub>
                            <m:r>
                              <a:rPr lang="fr-FR" b="0" i="1" smtClean="0">
                                <a:ln>
                                  <a:solidFill>
                                    <a:srgbClr val="404040"/>
                                  </a:solidFill>
                                </a:ln>
                                <a:latin typeface="Cambria Math" panose="02040503050406030204" pitchFamily="18" charset="0"/>
                              </a:rPr>
                              <m:t>𝑖</m:t>
                            </m:r>
                          </m:sub>
                        </m:sSub>
                      </m:num>
                      <m:den>
                        <m:r>
                          <a:rPr lang="fr-FR" b="0" i="1" smtClean="0">
                            <a:ln>
                              <a:solidFill>
                                <a:srgbClr val="404040"/>
                              </a:solidFill>
                            </a:ln>
                            <a:latin typeface="Cambria Math" panose="02040503050406030204" pitchFamily="18" charset="0"/>
                          </a:rPr>
                          <m:t>𝑑</m:t>
                        </m:r>
                      </m:den>
                    </m:f>
                    <m:r>
                      <a:rPr lang="fr-FR" b="0" i="1" smtClean="0">
                        <a:latin typeface="Cambria Math" panose="02040503050406030204" pitchFamily="18" charset="0"/>
                      </a:rPr>
                      <m:t>,         </m:t>
                    </m:r>
                    <m:r>
                      <a:rPr lang="fr-FR" b="0" i="1" smtClean="0">
                        <a:latin typeface="Cambria Math" panose="02040503050406030204" pitchFamily="18" charset="0"/>
                      </a:rPr>
                      <m:t>𝑎𝑣𝑒𝑐</m:t>
                    </m:r>
                  </m:oMath>
                </a14:m>
                <a:r>
                  <a:rPr lang="fr-FR" dirty="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𝑈</m:t>
                        </m:r>
                      </m:e>
                      <m:sub>
                        <m:r>
                          <a:rPr lang="fr-FR" i="1">
                            <a:latin typeface="Cambria Math" panose="02040503050406030204" pitchFamily="18" charset="0"/>
                          </a:rPr>
                          <m:t>𝑖</m:t>
                        </m:r>
                      </m:sub>
                    </m:sSub>
                    <m:r>
                      <a:rPr lang="fr-FR" b="0" i="1" smtClean="0">
                        <a:latin typeface="Cambria Math" panose="02040503050406030204" pitchFamily="18" charset="0"/>
                      </a:rPr>
                      <m:t>= </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rad>
                          <m:radPr>
                            <m:degHide m:val="on"/>
                            <m:ctrlPr>
                              <a:rPr lang="fr-FR" b="0" i="1" smtClean="0">
                                <a:latin typeface="Cambria Math" panose="02040503050406030204" pitchFamily="18" charset="0"/>
                              </a:rPr>
                            </m:ctrlPr>
                          </m:radPr>
                          <m:deg/>
                          <m:e>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e>
                        </m:rad>
                      </m:den>
                    </m:f>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𝑡</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𝑊</m:t>
                        </m:r>
                      </m:e>
                      <m:sub>
                        <m:r>
                          <a:rPr lang="fr-FR" i="1">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oMath>
                </a14:m>
                <a:r>
                  <a:rPr lang="fr-FR" dirty="0"/>
                  <a:t> </a:t>
                </a:r>
                <a14:m>
                  <m:oMath xmlns:m="http://schemas.openxmlformats.org/officeDocument/2006/math">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𝑁</m:t>
                    </m:r>
                    <m:r>
                      <a:rPr lang="fr-FR" b="0" i="1" smtClean="0">
                        <a:latin typeface="Cambria Math" panose="02040503050406030204" pitchFamily="18" charset="0"/>
                        <a:ea typeface="Cambria Math" panose="02040503050406030204" pitchFamily="18" charset="0"/>
                      </a:rPr>
                      <m:t>(0,1)</m:t>
                    </m:r>
                  </m:oMath>
                </a14:m>
                <a:endParaRPr lang="fr-FR" dirty="0"/>
              </a:p>
              <a:p>
                <a:pPr marL="0" indent="0">
                  <a:buNone/>
                </a:pPr>
                <a:r>
                  <a:rPr lang="fr-FR" dirty="0"/>
                  <a:t>			</a:t>
                </a:r>
                <a14:m>
                  <m:oMath xmlns:m="http://schemas.openxmlformats.org/officeDocument/2006/math">
                    <m:r>
                      <m:rPr>
                        <m:sty m:val="p"/>
                      </m:rPr>
                      <a:rPr lang="fr-FR" b="0" i="0" smtClean="0">
                        <a:latin typeface="Cambria Math" panose="02040503050406030204" pitchFamily="18" charset="0"/>
                      </a:rPr>
                      <m:t>et</m:t>
                    </m:r>
                    <m:r>
                      <a:rPr lang="fr-FR" b="0" i="0" smtClean="0">
                        <a:latin typeface="Cambria Math" panose="02040503050406030204" pitchFamily="18" charset="0"/>
                      </a:rPr>
                      <m:t> </m:t>
                    </m:r>
                    <m:r>
                      <m:rPr>
                        <m:sty m:val="p"/>
                      </m:rPr>
                      <a:rPr lang="fr-FR" b="0" i="0" smtClean="0">
                        <a:latin typeface="Cambria Math" panose="02040503050406030204" pitchFamily="18" charset="0"/>
                      </a:rPr>
                      <m:t>d</m:t>
                    </m:r>
                    <m:r>
                      <a:rPr lang="fr-FR" b="0" i="0" smtClean="0">
                        <a:latin typeface="Cambria Math" panose="02040503050406030204" pitchFamily="18" charset="0"/>
                      </a:rPr>
                      <m:t>=2</m:t>
                    </m:r>
                    <m:sSup>
                      <m:sSupPr>
                        <m:ctrlPr>
                          <a:rPr lang="fr-FR" b="0" i="1" smtClean="0">
                            <a:latin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fr-FR" b="0" i="1" smtClean="0">
                            <a:latin typeface="Cambria Math" panose="02040503050406030204" pitchFamily="18" charset="0"/>
                          </a:rPr>
                          <m:t>2</m:t>
                        </m:r>
                      </m:sup>
                    </m:sSup>
                    <m:r>
                      <a:rPr lang="fr-FR" b="0" i="1" smtClean="0">
                        <a:latin typeface="Cambria Math" panose="02040503050406030204" pitchFamily="18" charset="0"/>
                      </a:rPr>
                      <m:t>.</m:t>
                    </m:r>
                    <m:r>
                      <a:rPr lang="fr-FR" b="0" i="1" smtClean="0">
                        <a:latin typeface="Cambria Math" panose="02040503050406030204" pitchFamily="18" charset="0"/>
                      </a:rPr>
                      <m:t>𝑓</m:t>
                    </m:r>
                    <m:d>
                      <m:dPr>
                        <m:ctrlPr>
                          <a:rPr lang="fr-FR" b="0" i="1" smtClean="0">
                            <a:latin typeface="Cambria Math" panose="02040503050406030204" pitchFamily="18" charset="0"/>
                          </a:rPr>
                        </m:ctrlPr>
                      </m:dPr>
                      <m:e>
                        <m:f>
                          <m:fPr>
                            <m:ctrlPr>
                              <a:rPr lang="fr-FR" b="0" i="1" smtClean="0">
                                <a:latin typeface="Cambria Math" panose="02040503050406030204" pitchFamily="18" charset="0"/>
                              </a:rPr>
                            </m:ctrlPr>
                          </m:fPr>
                          <m:num>
                            <m:r>
                              <a:rPr lang="fr-FR" b="0" i="1" smtClean="0">
                                <a:latin typeface="Cambria Math" panose="02040503050406030204" pitchFamily="18" charset="0"/>
                              </a:rPr>
                              <m:t>−</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𝑙</m:t>
                                </m:r>
                                <m:r>
                                  <a:rPr lang="fr-FR" b="0" i="1" smtClean="0">
                                    <a:latin typeface="Cambria Math" panose="02040503050406030204" pitchFamily="18" charset="0"/>
                                  </a:rPr>
                                  <m:t>=1</m:t>
                                </m:r>
                              </m:sub>
                              <m:sup>
                                <m:r>
                                  <a:rPr lang="fr-FR" b="0" i="1" smtClean="0">
                                    <a:latin typeface="Cambria Math" panose="02040503050406030204" pitchFamily="18" charset="0"/>
                                  </a:rPr>
                                  <m:t>𝐿</m:t>
                                </m:r>
                                <m:r>
                                  <a:rPr lang="fr-FR" b="0" i="1" smtClean="0">
                                    <a:latin typeface="Cambria Math" panose="02040503050406030204" pitchFamily="18" charset="0"/>
                                  </a:rPr>
                                  <m:t>−2</m:t>
                                </m:r>
                              </m:sup>
                              <m:e>
                                <m:d>
                                  <m:dPr>
                                    <m:ctrlPr>
                                      <a:rPr lang="fr-FR" b="0" i="1" smtClean="0">
                                        <a:latin typeface="Cambria Math" panose="02040503050406030204" pitchFamily="18" charset="0"/>
                                      </a:rPr>
                                    </m:ctrlPr>
                                  </m:dPr>
                                  <m:e>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𝑗</m:t>
                                        </m:r>
                                        <m:r>
                                          <a:rPr lang="fr-FR" b="0" i="1" smtClean="0">
                                            <a:latin typeface="Cambria Math" panose="02040503050406030204" pitchFamily="18" charset="0"/>
                                          </a:rPr>
                                          <m:t>=0</m:t>
                                        </m:r>
                                      </m:sub>
                                      <m:sup>
                                        <m:r>
                                          <a:rPr lang="fr-FR" b="0" i="1" smtClean="0">
                                            <a:latin typeface="Cambria Math" panose="02040503050406030204" pitchFamily="18" charset="0"/>
                                          </a:rPr>
                                          <m:t>𝑙</m:t>
                                        </m:r>
                                      </m:sup>
                                      <m:e>
                                        <m:sSub>
                                          <m:sSubPr>
                                            <m:ctrlPr>
                                              <a:rPr lang="fr-FR" b="0"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𝑗</m:t>
                                            </m:r>
                                          </m:sub>
                                        </m:sSub>
                                      </m:e>
                                    </m:nary>
                                  </m:e>
                                </m:d>
                                <m:r>
                                  <a:rPr lang="fr-FR" b="0" i="1" smtClean="0">
                                    <a:latin typeface="Cambria Math" panose="02040503050406030204" pitchFamily="18" charset="0"/>
                                  </a:rPr>
                                  <m:t>.</m:t>
                                </m:r>
                                <m:d>
                                  <m:dPr>
                                    <m:ctrlPr>
                                      <a:rPr lang="fr-FR" b="0" i="1" smtClean="0">
                                        <a:latin typeface="Cambria Math" panose="02040503050406030204" pitchFamily="18" charset="0"/>
                                      </a:rPr>
                                    </m:ctrlPr>
                                  </m:dPr>
                                  <m:e>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𝑟</m:t>
                                            </m:r>
                                          </m:e>
                                          <m:sub>
                                            <m:r>
                                              <a:rPr lang="fr-FR" b="0" i="1" smtClean="0">
                                                <a:latin typeface="Cambria Math" panose="02040503050406030204" pitchFamily="18" charset="0"/>
                                              </a:rPr>
                                              <m:t>𝐿</m:t>
                                            </m:r>
                                            <m:r>
                                              <a:rPr lang="fr-FR" b="0" i="1" smtClean="0">
                                                <a:latin typeface="Cambria Math" panose="02040503050406030204" pitchFamily="18" charset="0"/>
                                              </a:rPr>
                                              <m:t>−2</m:t>
                                            </m:r>
                                            <m:r>
                                              <a:rPr lang="fr-FR" b="0" i="1" smtClean="0">
                                                <a:latin typeface="Cambria Math" panose="02040503050406030204" pitchFamily="18" charset="0"/>
                                              </a:rPr>
                                              <m:t>𝑙</m:t>
                                            </m:r>
                                          </m:sub>
                                        </m:sSub>
                                      </m:e>
                                    </m:acc>
                                  </m:e>
                                </m:d>
                              </m:e>
                            </m:nary>
                          </m:num>
                          <m:den>
                            <m:sSub>
                              <m:sSubPr>
                                <m:ctrlPr>
                                  <a:rPr lang="fr-FR" b="0"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0</m:t>
                                </m:r>
                              </m:sub>
                            </m:sSub>
                          </m:den>
                        </m:f>
                      </m:e>
                    </m:d>
                    <m:r>
                      <a:rPr lang="fr-FR" b="0" i="1" smtClean="0">
                        <a:latin typeface="Cambria Math" panose="02040503050406030204" pitchFamily="18" charset="0"/>
                        <a:ea typeface="Cambria Math" panose="02040503050406030204" pitchFamily="18" charset="0"/>
                      </a:rPr>
                      <m:t>×</m:t>
                    </m:r>
                    <m:r>
                      <a:rPr lang="fr-FR" i="1">
                        <a:latin typeface="Cambria Math" panose="02040503050406030204" pitchFamily="18" charset="0"/>
                      </a:rPr>
                      <m:t>𝑓</m:t>
                    </m:r>
                    <m:d>
                      <m:dPr>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m:t>
                            </m:r>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𝑙</m:t>
                                </m:r>
                                <m:r>
                                  <a:rPr lang="fr-FR" i="1">
                                    <a:latin typeface="Cambria Math" panose="02040503050406030204" pitchFamily="18" charset="0"/>
                                  </a:rPr>
                                  <m:t>=</m:t>
                                </m:r>
                                <m:r>
                                  <a:rPr lang="fr-FR" b="0" i="1" smtClean="0">
                                    <a:latin typeface="Cambria Math" panose="02040503050406030204" pitchFamily="18" charset="0"/>
                                  </a:rPr>
                                  <m:t>0</m:t>
                                </m:r>
                              </m:sub>
                              <m:sup>
                                <m:r>
                                  <a:rPr lang="fr-FR" i="1">
                                    <a:latin typeface="Cambria Math" panose="02040503050406030204" pitchFamily="18" charset="0"/>
                                  </a:rPr>
                                  <m:t>𝐿</m:t>
                                </m:r>
                                <m:r>
                                  <a:rPr lang="fr-FR" i="1">
                                    <a:latin typeface="Cambria Math" panose="02040503050406030204" pitchFamily="18" charset="0"/>
                                  </a:rPr>
                                  <m:t>−3</m:t>
                                </m:r>
                              </m:sup>
                              <m:e>
                                <m:d>
                                  <m:dPr>
                                    <m:ctrlPr>
                                      <a:rPr lang="fr-FR" i="1">
                                        <a:latin typeface="Cambria Math" panose="02040503050406030204" pitchFamily="18" charset="0"/>
                                      </a:rPr>
                                    </m:ctrlPr>
                                  </m:dPr>
                                  <m:e>
                                    <m:nary>
                                      <m:naryPr>
                                        <m:chr m:val="∑"/>
                                        <m:ctrlPr>
                                          <a:rPr lang="fr-FR" i="1" smtClean="0">
                                            <a:latin typeface="Cambria Math" panose="02040503050406030204" pitchFamily="18" charset="0"/>
                                          </a:rPr>
                                        </m:ctrlPr>
                                      </m:naryPr>
                                      <m:sub>
                                        <m:r>
                                          <m:rPr>
                                            <m:brk m:alnAt="23"/>
                                          </m:rPr>
                                          <a:rPr lang="fr-FR" i="1">
                                            <a:latin typeface="Cambria Math" panose="02040503050406030204" pitchFamily="18" charset="0"/>
                                          </a:rPr>
                                          <m:t>𝑗</m:t>
                                        </m:r>
                                        <m:r>
                                          <a:rPr lang="fr-FR" i="1">
                                            <a:latin typeface="Cambria Math" panose="02040503050406030204" pitchFamily="18" charset="0"/>
                                          </a:rPr>
                                          <m:t>=0</m:t>
                                        </m:r>
                                      </m:sub>
                                      <m:sup>
                                        <m:r>
                                          <a:rPr lang="fr-FR" i="1">
                                            <a:latin typeface="Cambria Math" panose="02040503050406030204" pitchFamily="18" charset="0"/>
                                          </a:rPr>
                                          <m:t>𝑙</m:t>
                                        </m:r>
                                      </m:sup>
                                      <m:e>
                                        <m:sSub>
                                          <m:sSubPr>
                                            <m:ctrlPr>
                                              <a:rPr lang="fr-FR" i="1">
                                                <a:latin typeface="Cambria Math" panose="02040503050406030204" pitchFamily="18" charset="0"/>
                                              </a:rPr>
                                            </m:ctrlPr>
                                          </m:sSubPr>
                                          <m:e>
                                            <m:r>
                                              <a:rPr lang="fr-FR" i="1">
                                                <a:latin typeface="Cambria Math" panose="02040503050406030204" pitchFamily="18" charset="0"/>
                                              </a:rPr>
                                              <m:t>h</m:t>
                                            </m:r>
                                          </m:e>
                                          <m:sub>
                                            <m:r>
                                              <a:rPr lang="fr-FR" i="1">
                                                <a:latin typeface="Cambria Math" panose="02040503050406030204" pitchFamily="18" charset="0"/>
                                              </a:rPr>
                                              <m:t>𝑗</m:t>
                                            </m:r>
                                          </m:sub>
                                        </m:sSub>
                                      </m:e>
                                    </m:nary>
                                  </m:e>
                                </m:d>
                                <m:r>
                                  <a:rPr lang="fr-FR" i="1">
                                    <a:latin typeface="Cambria Math" panose="02040503050406030204" pitchFamily="18" charset="0"/>
                                  </a:rPr>
                                  <m:t>.</m:t>
                                </m:r>
                                <m:d>
                                  <m:dPr>
                                    <m:ctrlPr>
                                      <a:rPr lang="fr-FR" i="1">
                                        <a:latin typeface="Cambria Math" panose="02040503050406030204" pitchFamily="18" charset="0"/>
                                      </a:rPr>
                                    </m:ctrlPr>
                                  </m:dPr>
                                  <m:e>
                                    <m:acc>
                                      <m:accPr>
                                        <m:chr m:val="̃"/>
                                        <m:ctrlPr>
                                          <a:rPr lang="fr-FR" i="1">
                                            <a:latin typeface="Cambria Math" panose="02040503050406030204" pitchFamily="18" charset="0"/>
                                          </a:rPr>
                                        </m:ctrlPr>
                                      </m:accPr>
                                      <m:e>
                                        <m:sSub>
                                          <m:sSubPr>
                                            <m:ctrlPr>
                                              <a:rPr lang="fr-FR" i="1">
                                                <a:latin typeface="Cambria Math" panose="02040503050406030204" pitchFamily="18" charset="0"/>
                                              </a:rPr>
                                            </m:ctrlPr>
                                          </m:sSubPr>
                                          <m:e>
                                            <m:r>
                                              <a:rPr lang="fr-FR" i="1">
                                                <a:latin typeface="Cambria Math" panose="02040503050406030204" pitchFamily="18" charset="0"/>
                                              </a:rPr>
                                              <m:t>𝑟</m:t>
                                            </m:r>
                                          </m:e>
                                          <m:sub>
                                            <m:r>
                                              <a:rPr lang="fr-FR" i="1">
                                                <a:latin typeface="Cambria Math" panose="02040503050406030204" pitchFamily="18" charset="0"/>
                                              </a:rPr>
                                              <m:t>𝐿</m:t>
                                            </m:r>
                                            <m:r>
                                              <a:rPr lang="fr-FR" i="1">
                                                <a:latin typeface="Cambria Math" panose="02040503050406030204" pitchFamily="18" charset="0"/>
                                              </a:rPr>
                                              <m:t>−2</m:t>
                                            </m:r>
                                            <m:r>
                                              <a:rPr lang="fr-FR" i="1">
                                                <a:latin typeface="Cambria Math" panose="02040503050406030204" pitchFamily="18" charset="0"/>
                                              </a:rPr>
                                              <m:t>𝑙</m:t>
                                            </m:r>
                                          </m:sub>
                                        </m:sSub>
                                      </m:e>
                                    </m:acc>
                                  </m:e>
                                </m:d>
                              </m:e>
                            </m:nary>
                          </m:num>
                          <m:den>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𝑗</m:t>
                                </m:r>
                                <m:r>
                                  <a:rPr lang="fr-FR" i="1">
                                    <a:latin typeface="Cambria Math" panose="02040503050406030204" pitchFamily="18" charset="0"/>
                                  </a:rPr>
                                  <m:t>=0</m:t>
                                </m:r>
                              </m:sub>
                              <m:sup>
                                <m:r>
                                  <a:rPr lang="fr-FR" b="0" i="1" smtClean="0">
                                    <a:latin typeface="Cambria Math" panose="02040503050406030204" pitchFamily="18" charset="0"/>
                                  </a:rPr>
                                  <m:t>𝐿</m:t>
                                </m:r>
                                <m:r>
                                  <a:rPr lang="fr-FR" b="0" i="1" smtClean="0">
                                    <a:latin typeface="Cambria Math" panose="02040503050406030204" pitchFamily="18" charset="0"/>
                                  </a:rPr>
                                  <m:t>−2</m:t>
                                </m:r>
                              </m:sup>
                              <m:e>
                                <m:sSub>
                                  <m:sSubPr>
                                    <m:ctrlPr>
                                      <a:rPr lang="fr-FR" i="1">
                                        <a:latin typeface="Cambria Math" panose="02040503050406030204" pitchFamily="18" charset="0"/>
                                      </a:rPr>
                                    </m:ctrlPr>
                                  </m:sSubPr>
                                  <m:e>
                                    <m:r>
                                      <a:rPr lang="fr-FR" i="1">
                                        <a:latin typeface="Cambria Math" panose="02040503050406030204" pitchFamily="18" charset="0"/>
                                      </a:rPr>
                                      <m:t>h</m:t>
                                    </m:r>
                                  </m:e>
                                  <m:sub>
                                    <m:r>
                                      <a:rPr lang="fr-FR" i="1">
                                        <a:latin typeface="Cambria Math" panose="02040503050406030204" pitchFamily="18" charset="0"/>
                                      </a:rPr>
                                      <m:t>𝑗</m:t>
                                    </m:r>
                                  </m:sub>
                                </m:sSub>
                              </m:e>
                            </m:nary>
                          </m:den>
                        </m:f>
                      </m:e>
                    </m:d>
                  </m:oMath>
                </a14:m>
                <a:endParaRPr lang="fr-FR" dirty="0"/>
              </a:p>
              <a:p>
                <a:pPr marL="0" indent="0">
                  <a:buNone/>
                </a:pPr>
                <a:endParaRPr lang="fr-F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fr-FR" b="0" i="0" smtClean="0">
                          <a:latin typeface="Cambria Math" panose="02040503050406030204" pitchFamily="18" charset="0"/>
                        </a:rPr>
                        <m:t>o</m:t>
                      </m:r>
                      <m:r>
                        <a:rPr lang="fr-FR" b="0" i="0" smtClean="0">
                          <a:latin typeface="Cambria Math" panose="02040503050406030204" pitchFamily="18" charset="0"/>
                        </a:rPr>
                        <m:t>ù</m:t>
                      </m:r>
                      <m:r>
                        <a:rPr lang="fr-FR" b="0" i="1" smtClean="0">
                          <a:latin typeface="Cambria Math" panose="02040503050406030204" pitchFamily="18" charset="0"/>
                        </a:rPr>
                        <m:t> </m:t>
                      </m:r>
                      <m:r>
                        <a:rPr lang="fr-FR" i="1">
                          <a:latin typeface="Cambria Math" panose="02040503050406030204" pitchFamily="18" charset="0"/>
                        </a:rPr>
                        <m:t>𝑓</m:t>
                      </m:r>
                      <m:d>
                        <m:dPr>
                          <m:ctrlPr>
                            <a:rPr lang="fr-FR" b="0" i="1" smtClean="0">
                              <a:latin typeface="Cambria Math" panose="02040503050406030204" pitchFamily="18" charset="0"/>
                            </a:rPr>
                          </m:ctrlPr>
                        </m:dPr>
                        <m:e>
                          <m:r>
                            <a:rPr lang="fr-FR" b="0" i="1" smtClean="0">
                              <a:latin typeface="Cambria Math" panose="02040503050406030204" pitchFamily="18" charset="0"/>
                            </a:rPr>
                            <m:t>𝑎</m:t>
                          </m:r>
                        </m:e>
                      </m:d>
                      <m:r>
                        <a:rPr lang="fr-FR" b="0" i="1" smtClean="0">
                          <a:latin typeface="Cambria Math" panose="02040503050406030204" pitchFamily="18" charset="0"/>
                        </a:rPr>
                        <m:t>=2</m:t>
                      </m:r>
                      <m:r>
                        <a:rPr lang="fr-FR" i="1">
                          <a:latin typeface="Cambria Math" panose="02040503050406030204" pitchFamily="18" charset="0"/>
                          <a:ea typeface="Cambria Math" panose="02040503050406030204" pitchFamily="18" charset="0"/>
                        </a:rPr>
                        <m:t>𝜙</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𝑎</m:t>
                          </m:r>
                        </m:e>
                      </m:d>
                      <m:r>
                        <a:rPr lang="fr-FR" b="0" i="1" smtClean="0">
                          <a:latin typeface="Cambria Math" panose="02040503050406030204" pitchFamily="18" charset="0"/>
                          <a:ea typeface="Cambria Math" panose="02040503050406030204" pitchFamily="18" charset="0"/>
                        </a:rPr>
                        <m:t>+2</m:t>
                      </m:r>
                      <m:r>
                        <a:rPr lang="fr-FR" b="0" i="1" smtClean="0">
                          <a:latin typeface="Cambria Math" panose="02040503050406030204" pitchFamily="18" charset="0"/>
                          <a:ea typeface="Cambria Math" panose="02040503050406030204" pitchFamily="18" charset="0"/>
                        </a:rPr>
                        <m:t>𝑎</m:t>
                      </m:r>
                      <m:r>
                        <m:rPr>
                          <m:sty m:val="p"/>
                        </m:rPr>
                        <a:rPr lang="el-GR" b="0" i="1" smtClean="0">
                          <a:latin typeface="Cambria Math" panose="02040503050406030204" pitchFamily="18" charset="0"/>
                          <a:ea typeface="Cambria Math" panose="02040503050406030204" pitchFamily="18" charset="0"/>
                        </a:rPr>
                        <m:t>Φ</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𝑎</m:t>
                          </m:r>
                        </m:e>
                      </m:d>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oMath>
                  </m:oMathPara>
                </a14:m>
                <a:endParaRPr lang="fr-FR"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ea typeface="Cambria Math" panose="02040503050406030204" pitchFamily="18" charset="0"/>
                        </a:rPr>
                        <m:t>𝜙</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𝑒𝑡</m:t>
                      </m:r>
                      <m:r>
                        <a:rPr lang="fr-FR" b="0" i="1" smtClean="0">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Φ</m:t>
                      </m:r>
                      <m:r>
                        <a:rPr lang="fr-FR" b="0" i="1" smtClean="0">
                          <a:latin typeface="Cambria Math" panose="02040503050406030204" pitchFamily="18" charset="0"/>
                          <a:ea typeface="Cambria Math" panose="02040503050406030204" pitchFamily="18" charset="0"/>
                        </a:rPr>
                        <m:t> é</m:t>
                      </m:r>
                      <m:r>
                        <a:rPr lang="fr-FR" b="0" i="1" smtClean="0">
                          <a:latin typeface="Cambria Math" panose="02040503050406030204" pitchFamily="18" charset="0"/>
                          <a:ea typeface="Cambria Math" panose="02040503050406030204" pitchFamily="18" charset="0"/>
                        </a:rPr>
                        <m:t>𝑡𝑎𝑛𝑡</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𝑟𝑒𝑠𝑝𝑒𝑐𝑡𝑖𝑣𝑒𝑚𝑒𝑛𝑡</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𝑙𝑒𝑠</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𝐶𝐷𝐹</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𝑒𝑡</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𝑃𝐷𝐹</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𝑙𝑎</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𝑙𝑎</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𝑙𝑜𝑖</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𝑁𝑜𝑟𝑚𝑎𝑙𝑒</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𝑠𝑡𝑎𝑛𝑑𝑎𝑟𝑑</m:t>
                      </m:r>
                    </m:oMath>
                  </m:oMathPara>
                </a14:m>
                <a:endParaRPr lang="fr-F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12711" y="2123727"/>
                <a:ext cx="9290755" cy="4310486"/>
              </a:xfrm>
              <a:blipFill>
                <a:blip r:embed="rId2"/>
                <a:stretch>
                  <a:fillRect l="-273" t="-293" r="-273"/>
                </a:stretch>
              </a:blipFill>
            </p:spPr>
            <p:txBody>
              <a:bodyPr/>
              <a:lstStyle/>
              <a:p>
                <a:r>
                  <a:rPr lang="fr-FR">
                    <a:noFill/>
                  </a:rPr>
                  <a:t> </a:t>
                </a:r>
              </a:p>
            </p:txBody>
          </p:sp>
        </mc:Fallback>
      </mc:AlternateContent>
    </p:spTree>
    <p:extLst>
      <p:ext uri="{BB962C8B-B14F-4D97-AF65-F5344CB8AC3E}">
        <p14:creationId xmlns:p14="http://schemas.microsoft.com/office/powerpoint/2010/main" val="295850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9A0E-8331-8C48-813B-356DE8502CA7}"/>
              </a:ext>
            </a:extLst>
          </p:cNvPr>
          <p:cNvSpPr>
            <a:spLocks noGrp="1"/>
          </p:cNvSpPr>
          <p:nvPr>
            <p:ph type="title"/>
          </p:nvPr>
        </p:nvSpPr>
        <p:spPr/>
        <p:txBody>
          <a:bodyPr/>
          <a:lstStyle/>
          <a:p>
            <a:r>
              <a:rPr lang="fr-FR" dirty="0"/>
              <a:t>c) Appliquée à nos 3 filtres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D8EE4D-ECD0-2743-BD63-390B3F90AB87}"/>
                  </a:ext>
                </a:extLst>
              </p:cNvPr>
              <p:cNvSpPr>
                <a:spLocks noGrp="1"/>
              </p:cNvSpPr>
              <p:nvPr>
                <p:ph idx="1"/>
              </p:nvPr>
            </p:nvSpPr>
            <p:spPr>
              <a:xfrm>
                <a:off x="2231136" y="2638044"/>
                <a:ext cx="7729728" cy="3965956"/>
              </a:xfrm>
              <a:ln>
                <a:noFill/>
              </a:ln>
            </p:spPr>
            <p:txBody>
              <a:bodyPr/>
              <a:lstStyle/>
              <a:p>
                <a:r>
                  <a:rPr lang="fr-FR" dirty="0"/>
                  <a:t>On voit ainsi que la statistique du test </a:t>
                </a:r>
                <a:r>
                  <a:rPr lang="fr-FR" dirty="0" err="1"/>
                  <a:t>Jw</a:t>
                </a:r>
                <a:r>
                  <a:rPr lang="fr-FR" dirty="0"/>
                  <a:t> suit une loi normale, de variance égale à un scalaire dépendant entièrement du filtre d’ondelettes utilisé.</a:t>
                </a:r>
              </a:p>
              <a:p>
                <a:r>
                  <a:rPr lang="fr-FR" dirty="0"/>
                  <a:t>En appliquant la formule au 3 filtres utilisé dans l’article, on déduit</a:t>
                </a:r>
              </a:p>
              <a:p>
                <a:r>
                  <a:rPr lang="fr-FR" dirty="0"/>
                  <a:t>En cas d’application du </a:t>
                </a:r>
                <a:r>
                  <a:rPr lang="fr-FR" b="1" dirty="0"/>
                  <a:t>filtre d’ondelette </a:t>
                </a:r>
                <a:r>
                  <a:rPr lang="fr-FR" b="1" dirty="0" err="1"/>
                  <a:t>Haar</a:t>
                </a:r>
                <a:r>
                  <a:rPr lang="fr-FR" b="1" dirty="0"/>
                  <a:t> </a:t>
                </a:r>
                <a:r>
                  <a:rPr lang="fr-FR" dirty="0"/>
                  <a:t>(ou </a:t>
                </a:r>
                <a:r>
                  <a:rPr lang="fr-FR" dirty="0" err="1"/>
                  <a:t>Daubechies</a:t>
                </a:r>
                <a:r>
                  <a:rPr lang="fr-FR" dirty="0"/>
                  <a:t> 1), on a alors  </a:t>
                </a:r>
                <a14:m>
                  <m:oMath xmlns:m="http://schemas.openxmlformats.org/officeDocument/2006/math">
                    <m:sSub>
                      <m:sSubPr>
                        <m:ctrlPr>
                          <a:rPr lang="fr-FR" i="1" smtClean="0">
                            <a:ln>
                              <a:noFill/>
                            </a:ln>
                            <a:latin typeface="Cambria Math" panose="02040503050406030204" pitchFamily="18" charset="0"/>
                          </a:rPr>
                        </m:ctrlPr>
                      </m:sSubPr>
                      <m:e>
                        <m:r>
                          <a:rPr lang="fr-FR" i="1">
                            <a:ln>
                              <a:noFill/>
                            </a:ln>
                            <a:latin typeface="Cambria Math" panose="02040503050406030204" pitchFamily="18" charset="0"/>
                          </a:rPr>
                          <m:t>𝐽</m:t>
                        </m:r>
                      </m:e>
                      <m:sub>
                        <m:r>
                          <a:rPr lang="fr-FR" i="1">
                            <a:ln>
                              <a:noFill/>
                            </a:ln>
                            <a:latin typeface="Cambria Math" panose="02040503050406030204" pitchFamily="18" charset="0"/>
                          </a:rPr>
                          <m:t>𝑤</m:t>
                        </m:r>
                      </m:sub>
                    </m:sSub>
                    <m:d>
                      <m:dPr>
                        <m:ctrlPr>
                          <a:rPr lang="fr-FR" i="1">
                            <a:ln>
                              <a:noFill/>
                            </a:ln>
                            <a:latin typeface="Cambria Math" panose="02040503050406030204" pitchFamily="18" charset="0"/>
                          </a:rPr>
                        </m:ctrlPr>
                      </m:dPr>
                      <m:e>
                        <m:r>
                          <a:rPr lang="fr-FR" i="1">
                            <a:ln>
                              <a:noFill/>
                            </a:ln>
                            <a:latin typeface="Cambria Math" panose="02040503050406030204" pitchFamily="18" charset="0"/>
                          </a:rPr>
                          <m:t>𝑖</m:t>
                        </m:r>
                      </m:e>
                    </m:d>
                    <m:r>
                      <a:rPr lang="fr-FR" i="1">
                        <a:ln>
                          <a:noFill/>
                        </a:ln>
                        <a:latin typeface="Cambria Math" panose="02040503050406030204" pitchFamily="18" charset="0"/>
                      </a:rPr>
                      <m:t> </m:t>
                    </m:r>
                    <m:r>
                      <a:rPr lang="fr-FR" i="1" smtClean="0">
                        <a:ln>
                          <a:noFill/>
                        </a:ln>
                        <a:latin typeface="Cambria Math" panose="02040503050406030204" pitchFamily="18" charset="0"/>
                        <a:ea typeface="Cambria Math" panose="02040503050406030204" pitchFamily="18" charset="0"/>
                      </a:rPr>
                      <m:t>~</m:t>
                    </m:r>
                    <m:r>
                      <a:rPr lang="fr-FR" b="0" i="1" smtClean="0">
                        <a:ln>
                          <a:noFill/>
                        </a:ln>
                        <a:latin typeface="Cambria Math" panose="02040503050406030204" pitchFamily="18" charset="0"/>
                        <a:ea typeface="Cambria Math" panose="02040503050406030204" pitchFamily="18" charset="0"/>
                      </a:rPr>
                      <m:t>𝑁</m:t>
                    </m:r>
                    <m:d>
                      <m:dPr>
                        <m:ctrlPr>
                          <a:rPr lang="fr-FR" b="0" i="1" smtClean="0">
                            <a:ln>
                              <a:noFill/>
                            </a:ln>
                            <a:latin typeface="Cambria Math" panose="02040503050406030204" pitchFamily="18" charset="0"/>
                            <a:ea typeface="Cambria Math" panose="02040503050406030204" pitchFamily="18" charset="0"/>
                          </a:rPr>
                        </m:ctrlPr>
                      </m:dPr>
                      <m:e>
                        <m:r>
                          <a:rPr lang="fr-FR" b="0" i="1" smtClean="0">
                            <a:ln>
                              <a:noFill/>
                            </a:ln>
                            <a:latin typeface="Cambria Math" panose="02040503050406030204" pitchFamily="18" charset="0"/>
                            <a:ea typeface="Cambria Math" panose="02040503050406030204" pitchFamily="18" charset="0"/>
                          </a:rPr>
                          <m:t>0,</m:t>
                        </m:r>
                        <m:rad>
                          <m:radPr>
                            <m:degHide m:val="on"/>
                            <m:ctrlPr>
                              <a:rPr lang="fr-FR" b="0" i="1" smtClean="0">
                                <a:ln>
                                  <a:noFill/>
                                </a:ln>
                                <a:latin typeface="Cambria Math" panose="02040503050406030204" pitchFamily="18" charset="0"/>
                                <a:ea typeface="Cambria Math" panose="02040503050406030204" pitchFamily="18" charset="0"/>
                              </a:rPr>
                            </m:ctrlPr>
                          </m:radPr>
                          <m:deg/>
                          <m:e>
                            <m:f>
                              <m:fPr>
                                <m:ctrlPr>
                                  <a:rPr lang="fr-FR" i="1">
                                    <a:ln>
                                      <a:noFill/>
                                    </a:ln>
                                    <a:latin typeface="Cambria Math" panose="02040503050406030204" pitchFamily="18" charset="0"/>
                                    <a:ea typeface="Cambria Math" panose="02040503050406030204" pitchFamily="18" charset="0"/>
                                  </a:rPr>
                                </m:ctrlPr>
                              </m:fPr>
                              <m:num>
                                <m:r>
                                  <a:rPr lang="fr-FR" i="1">
                                    <a:ln>
                                      <a:noFill/>
                                    </a:ln>
                                    <a:latin typeface="Cambria Math" panose="02040503050406030204" pitchFamily="18" charset="0"/>
                                    <a:ea typeface="Cambria Math" panose="02040503050406030204" pitchFamily="18" charset="0"/>
                                  </a:rPr>
                                  <m:t>𝜋</m:t>
                                </m:r>
                              </m:num>
                              <m:den>
                                <m:r>
                                  <a:rPr lang="fr-FR" b="0" i="1" smtClean="0">
                                    <a:ln>
                                      <a:noFill/>
                                    </a:ln>
                                    <a:latin typeface="Cambria Math" panose="02040503050406030204" pitchFamily="18" charset="0"/>
                                    <a:ea typeface="Cambria Math" panose="02040503050406030204" pitchFamily="18" charset="0"/>
                                  </a:rPr>
                                  <m:t>2</m:t>
                                </m:r>
                              </m:den>
                            </m:f>
                          </m:e>
                        </m:rad>
                        <m:r>
                          <a:rPr lang="fr-FR" b="0" i="1" smtClean="0">
                            <a:ln>
                              <a:noFill/>
                            </a:ln>
                            <a:latin typeface="Cambria Math" panose="02040503050406030204" pitchFamily="18" charset="0"/>
                            <a:ea typeface="Cambria Math" panose="02040503050406030204" pitchFamily="18" charset="0"/>
                          </a:rPr>
                          <m:t> </m:t>
                        </m:r>
                      </m:e>
                    </m:d>
                    <m:r>
                      <a:rPr lang="fr-FR" b="0" i="1" smtClean="0">
                        <a:ln>
                          <a:noFill/>
                        </a:ln>
                        <a:latin typeface="Cambria Math" panose="02040503050406030204" pitchFamily="18" charset="0"/>
                        <a:ea typeface="Cambria Math" panose="02040503050406030204" pitchFamily="18" charset="0"/>
                      </a:rPr>
                      <m:t>  </m:t>
                    </m:r>
                    <m:r>
                      <a:rPr lang="fr-FR" i="1">
                        <a:ln>
                          <a:noFill/>
                        </a:ln>
                        <a:latin typeface="Cambria Math" panose="02040503050406030204" pitchFamily="18" charset="0"/>
                        <a:ea typeface="Cambria Math" panose="02040503050406030204" pitchFamily="18" charset="0"/>
                        <a:sym typeface="Wingdings" pitchFamily="2" charset="2"/>
                      </a:rPr>
                      <m:t></m:t>
                    </m:r>
                    <m:r>
                      <a:rPr lang="fr-FR" b="0" i="1" smtClean="0">
                        <a:ln>
                          <a:noFill/>
                        </a:ln>
                        <a:latin typeface="Cambria Math" panose="02040503050406030204" pitchFamily="18" charset="0"/>
                        <a:ea typeface="Cambria Math" panose="02040503050406030204" pitchFamily="18" charset="0"/>
                        <a:sym typeface="Wingdings" pitchFamily="2" charset="2"/>
                      </a:rPr>
                      <m:t>   </m:t>
                    </m:r>
                    <m:sSub>
                      <m:sSubPr>
                        <m:ctrlPr>
                          <a:rPr lang="fr-FR" i="1">
                            <a:ln>
                              <a:noFill/>
                            </a:ln>
                            <a:latin typeface="Cambria Math" panose="02040503050406030204" pitchFamily="18" charset="0"/>
                          </a:rPr>
                        </m:ctrlPr>
                      </m:sSubPr>
                      <m:e>
                        <m:r>
                          <a:rPr lang="fr-FR" i="1">
                            <a:ln>
                              <a:noFill/>
                            </a:ln>
                            <a:latin typeface="Cambria Math" panose="02040503050406030204" pitchFamily="18" charset="0"/>
                          </a:rPr>
                          <m:t>𝐽</m:t>
                        </m:r>
                      </m:e>
                      <m:sub>
                        <m:r>
                          <a:rPr lang="fr-FR" i="1">
                            <a:ln>
                              <a:noFill/>
                            </a:ln>
                            <a:latin typeface="Cambria Math" panose="02040503050406030204" pitchFamily="18" charset="0"/>
                          </a:rPr>
                          <m:t>𝑤</m:t>
                        </m:r>
                      </m:sub>
                    </m:sSub>
                    <m:d>
                      <m:dPr>
                        <m:ctrlPr>
                          <a:rPr lang="fr-FR" i="1">
                            <a:ln>
                              <a:noFill/>
                            </a:ln>
                            <a:latin typeface="Cambria Math" panose="02040503050406030204" pitchFamily="18" charset="0"/>
                          </a:rPr>
                        </m:ctrlPr>
                      </m:dPr>
                      <m:e>
                        <m:r>
                          <a:rPr lang="fr-FR" i="1">
                            <a:ln>
                              <a:noFill/>
                            </a:ln>
                            <a:latin typeface="Cambria Math" panose="02040503050406030204" pitchFamily="18" charset="0"/>
                          </a:rPr>
                          <m:t>𝑖</m:t>
                        </m:r>
                      </m:e>
                    </m:d>
                    <m:r>
                      <a:rPr lang="fr-FR" i="1">
                        <a:ln>
                          <a:noFill/>
                        </a:ln>
                        <a:latin typeface="Cambria Math" panose="02040503050406030204" pitchFamily="18" charset="0"/>
                      </a:rPr>
                      <m:t> </m:t>
                    </m:r>
                    <m:r>
                      <a:rPr lang="fr-FR" i="1">
                        <a:ln>
                          <a:noFill/>
                        </a:ln>
                        <a:latin typeface="Cambria Math" panose="02040503050406030204" pitchFamily="18" charset="0"/>
                        <a:ea typeface="Cambria Math" panose="02040503050406030204" pitchFamily="18" charset="0"/>
                      </a:rPr>
                      <m:t>~</m:t>
                    </m:r>
                    <m:r>
                      <a:rPr lang="fr-FR" i="1">
                        <a:ln>
                          <a:noFill/>
                        </a:ln>
                        <a:latin typeface="Cambria Math" panose="02040503050406030204" pitchFamily="18" charset="0"/>
                        <a:ea typeface="Cambria Math" panose="02040503050406030204" pitchFamily="18" charset="0"/>
                      </a:rPr>
                      <m:t>𝑁</m:t>
                    </m:r>
                    <m:d>
                      <m:dPr>
                        <m:ctrlPr>
                          <a:rPr lang="fr-FR" i="1">
                            <a:ln>
                              <a:noFill/>
                            </a:ln>
                            <a:latin typeface="Cambria Math" panose="02040503050406030204" pitchFamily="18" charset="0"/>
                            <a:ea typeface="Cambria Math" panose="02040503050406030204" pitchFamily="18" charset="0"/>
                          </a:rPr>
                        </m:ctrlPr>
                      </m:dPr>
                      <m:e>
                        <m:r>
                          <a:rPr lang="fr-FR" i="1">
                            <a:ln>
                              <a:noFill/>
                            </a:ln>
                            <a:latin typeface="Cambria Math" panose="02040503050406030204" pitchFamily="18" charset="0"/>
                            <a:ea typeface="Cambria Math" panose="02040503050406030204" pitchFamily="18" charset="0"/>
                          </a:rPr>
                          <m:t>0,</m:t>
                        </m:r>
                        <m:r>
                          <a:rPr lang="fr-FR" b="0" i="1" smtClean="0">
                            <a:ln>
                              <a:noFill/>
                            </a:ln>
                            <a:latin typeface="Cambria Math" panose="02040503050406030204" pitchFamily="18" charset="0"/>
                            <a:ea typeface="Cambria Math" panose="02040503050406030204" pitchFamily="18" charset="0"/>
                          </a:rPr>
                          <m:t> </m:t>
                        </m:r>
                        <m:r>
                          <a:rPr lang="fr-FR" b="0" i="1" smtClean="0">
                            <a:ln>
                              <a:noFill/>
                            </a:ln>
                            <a:latin typeface="Cambria Math" panose="02040503050406030204" pitchFamily="18" charset="0"/>
                            <a:ea typeface="Cambria Math" panose="02040503050406030204" pitchFamily="18" charset="0"/>
                            <a:sym typeface="Wingdings" pitchFamily="2" charset="2"/>
                          </a:rPr>
                          <m:t>1.2533</m:t>
                        </m:r>
                      </m:e>
                    </m:d>
                    <m:r>
                      <a:rPr lang="fr-FR" b="0" i="1" smtClean="0">
                        <a:ln>
                          <a:noFill/>
                        </a:ln>
                        <a:latin typeface="Cambria Math" panose="02040503050406030204" pitchFamily="18" charset="0"/>
                        <a:ea typeface="Cambria Math" panose="02040503050406030204" pitchFamily="18" charset="0"/>
                      </a:rPr>
                      <m:t>  </m:t>
                    </m:r>
                    <m:r>
                      <a:rPr lang="fr-FR" i="1">
                        <a:ln>
                          <a:noFill/>
                        </a:ln>
                        <a:latin typeface="Cambria Math" panose="02040503050406030204" pitchFamily="18" charset="0"/>
                        <a:ea typeface="Cambria Math" panose="02040503050406030204" pitchFamily="18" charset="0"/>
                        <a:sym typeface="Wingdings" pitchFamily="2" charset="2"/>
                      </a:rPr>
                      <m:t> </m:t>
                    </m:r>
                    <m:r>
                      <a:rPr lang="fr-FR" b="0" i="1" smtClean="0">
                        <a:ln>
                          <a:noFill/>
                        </a:ln>
                        <a:latin typeface="Cambria Math" panose="02040503050406030204" pitchFamily="18" charset="0"/>
                        <a:ea typeface="Cambria Math" panose="02040503050406030204" pitchFamily="18" charset="0"/>
                        <a:sym typeface="Wingdings" pitchFamily="2" charset="2"/>
                      </a:rPr>
                      <m:t> </m:t>
                    </m:r>
                    <m:f>
                      <m:fPr>
                        <m:ctrlPr>
                          <a:rPr lang="fr-FR" i="1" smtClean="0">
                            <a:ln>
                              <a:solidFill>
                                <a:srgbClr val="404040"/>
                              </a:solidFill>
                            </a:ln>
                            <a:latin typeface="Cambria Math" panose="02040503050406030204" pitchFamily="18" charset="0"/>
                          </a:rPr>
                        </m:ctrlPr>
                      </m:fPr>
                      <m:num>
                        <m:sSub>
                          <m:sSubPr>
                            <m:ctrlPr>
                              <a:rPr lang="fr-FR" i="1">
                                <a:ln>
                                  <a:solidFill>
                                    <a:srgbClr val="404040"/>
                                  </a:solidFill>
                                </a:ln>
                                <a:latin typeface="Cambria Math" panose="02040503050406030204" pitchFamily="18" charset="0"/>
                              </a:rPr>
                            </m:ctrlPr>
                          </m:sSubPr>
                          <m:e>
                            <m:r>
                              <a:rPr lang="fr-FR" i="1">
                                <a:ln>
                                  <a:solidFill>
                                    <a:srgbClr val="404040"/>
                                  </a:solidFill>
                                </a:ln>
                                <a:latin typeface="Cambria Math" panose="02040503050406030204" pitchFamily="18" charset="0"/>
                              </a:rPr>
                              <m:t>𝐽</m:t>
                            </m:r>
                          </m:e>
                          <m:sub>
                            <m:r>
                              <a:rPr lang="fr-FR" i="1">
                                <a:ln>
                                  <a:solidFill>
                                    <a:srgbClr val="404040"/>
                                  </a:solidFill>
                                </a:ln>
                                <a:latin typeface="Cambria Math" panose="02040503050406030204" pitchFamily="18" charset="0"/>
                              </a:rPr>
                              <m:t>𝑤</m:t>
                            </m:r>
                          </m:sub>
                        </m:sSub>
                        <m:d>
                          <m:dPr>
                            <m:ctrlPr>
                              <a:rPr lang="fr-FR" i="1">
                                <a:ln>
                                  <a:solidFill>
                                    <a:srgbClr val="404040"/>
                                  </a:solidFill>
                                </a:ln>
                                <a:latin typeface="Cambria Math" panose="02040503050406030204" pitchFamily="18" charset="0"/>
                              </a:rPr>
                            </m:ctrlPr>
                          </m:dPr>
                          <m:e>
                            <m:r>
                              <a:rPr lang="fr-FR" i="1">
                                <a:ln>
                                  <a:solidFill>
                                    <a:srgbClr val="404040"/>
                                  </a:solidFill>
                                </a:ln>
                                <a:latin typeface="Cambria Math" panose="02040503050406030204" pitchFamily="18" charset="0"/>
                              </a:rPr>
                              <m:t>𝑖</m:t>
                            </m:r>
                          </m:e>
                        </m:d>
                      </m:num>
                      <m:den>
                        <m:r>
                          <a:rPr lang="fr-FR" i="1">
                            <a:ln>
                              <a:solidFill>
                                <a:srgbClr val="404040"/>
                              </a:solidFill>
                            </a:ln>
                            <a:latin typeface="Cambria Math" panose="02040503050406030204" pitchFamily="18" charset="0"/>
                            <a:ea typeface="Cambria Math" panose="02040503050406030204" pitchFamily="18" charset="0"/>
                            <a:sym typeface="Wingdings" pitchFamily="2" charset="2"/>
                          </a:rPr>
                          <m:t>1.2533</m:t>
                        </m:r>
                      </m:den>
                    </m:f>
                    <m:r>
                      <a:rPr lang="fr-FR" i="1">
                        <a:ln>
                          <a:solidFill>
                            <a:srgbClr val="404040"/>
                          </a:solidFill>
                        </a:ln>
                        <a:latin typeface="Cambria Math" panose="02040503050406030204" pitchFamily="18" charset="0"/>
                        <a:ea typeface="Cambria Math" panose="02040503050406030204" pitchFamily="18" charset="0"/>
                      </a:rPr>
                      <m:t>~</m:t>
                    </m:r>
                    <m:r>
                      <a:rPr lang="fr-FR" i="1">
                        <a:ln>
                          <a:solidFill>
                            <a:srgbClr val="404040"/>
                          </a:solidFill>
                        </a:ln>
                        <a:latin typeface="Cambria Math" panose="02040503050406030204" pitchFamily="18" charset="0"/>
                        <a:ea typeface="Cambria Math" panose="02040503050406030204" pitchFamily="18" charset="0"/>
                      </a:rPr>
                      <m:t>𝑁</m:t>
                    </m:r>
                    <m:d>
                      <m:dPr>
                        <m:ctrlPr>
                          <a:rPr lang="fr-FR" i="1">
                            <a:ln>
                              <a:solidFill>
                                <a:srgbClr val="404040"/>
                              </a:solidFill>
                            </a:ln>
                            <a:latin typeface="Cambria Math" panose="02040503050406030204" pitchFamily="18" charset="0"/>
                            <a:ea typeface="Cambria Math" panose="02040503050406030204" pitchFamily="18" charset="0"/>
                          </a:rPr>
                        </m:ctrlPr>
                      </m:dPr>
                      <m:e>
                        <m:r>
                          <a:rPr lang="fr-FR" i="1">
                            <a:ln>
                              <a:solidFill>
                                <a:srgbClr val="404040"/>
                              </a:solidFill>
                            </a:ln>
                            <a:latin typeface="Cambria Math" panose="02040503050406030204" pitchFamily="18" charset="0"/>
                            <a:ea typeface="Cambria Math" panose="02040503050406030204" pitchFamily="18" charset="0"/>
                          </a:rPr>
                          <m:t>0, </m:t>
                        </m:r>
                        <m:r>
                          <a:rPr lang="fr-FR" i="1">
                            <a:ln>
                              <a:solidFill>
                                <a:srgbClr val="404040"/>
                              </a:solidFill>
                            </a:ln>
                            <a:latin typeface="Cambria Math" panose="02040503050406030204" pitchFamily="18" charset="0"/>
                            <a:ea typeface="Cambria Math" panose="02040503050406030204" pitchFamily="18" charset="0"/>
                            <a:sym typeface="Wingdings" pitchFamily="2" charset="2"/>
                          </a:rPr>
                          <m:t>1</m:t>
                        </m:r>
                      </m:e>
                    </m:d>
                  </m:oMath>
                </a14:m>
                <a:endParaRPr lang="fr-FR" dirty="0"/>
              </a:p>
              <a:p>
                <a:r>
                  <a:rPr lang="fr-FR" dirty="0"/>
                  <a:t>En cas d’application du </a:t>
                </a:r>
                <a:r>
                  <a:rPr lang="fr-FR" b="1" dirty="0"/>
                  <a:t>filtre d’ondelette </a:t>
                </a:r>
                <a:r>
                  <a:rPr lang="fr-FR" b="1" dirty="0" err="1"/>
                  <a:t>Daubechies</a:t>
                </a:r>
                <a:r>
                  <a:rPr lang="fr-FR" b="1" dirty="0"/>
                  <a:t> 4</a:t>
                </a:r>
                <a:r>
                  <a:rPr lang="fr-FR" dirty="0"/>
                  <a:t>, on a alors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𝐽</m:t>
                        </m:r>
                      </m:e>
                      <m:sub>
                        <m:r>
                          <a:rPr lang="fr-FR" i="1">
                            <a:latin typeface="Cambria Math" panose="02040503050406030204" pitchFamily="18" charset="0"/>
                          </a:rPr>
                          <m:t>𝑤</m:t>
                        </m:r>
                      </m:sub>
                    </m:sSub>
                    <m:d>
                      <m:dPr>
                        <m:ctrlPr>
                          <a:rPr lang="fr-FR" i="1">
                            <a:latin typeface="Cambria Math" panose="02040503050406030204" pitchFamily="18" charset="0"/>
                          </a:rPr>
                        </m:ctrlPr>
                      </m:dPr>
                      <m:e>
                        <m:r>
                          <a:rPr lang="fr-FR" i="1">
                            <a:latin typeface="Cambria Math" panose="02040503050406030204" pitchFamily="18" charset="0"/>
                          </a:rPr>
                          <m:t>𝑖</m:t>
                        </m:r>
                      </m:e>
                    </m:d>
                    <m:r>
                      <a:rPr lang="fr-FR" i="1">
                        <a:latin typeface="Cambria Math" panose="02040503050406030204" pitchFamily="18" charset="0"/>
                      </a:rPr>
                      <m:t> </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𝑁</m:t>
                    </m:r>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0,</m:t>
                        </m:r>
                        <m:rad>
                          <m:radPr>
                            <m:degHide m:val="on"/>
                            <m:ctrlPr>
                              <a:rPr lang="fr-FR" i="1">
                                <a:latin typeface="Cambria Math" panose="02040503050406030204" pitchFamily="18" charset="0"/>
                                <a:ea typeface="Cambria Math" panose="02040503050406030204" pitchFamily="18" charset="0"/>
                              </a:rPr>
                            </m:ctrlPr>
                          </m:radPr>
                          <m:deg/>
                          <m:e>
                            <m:f>
                              <m:fPr>
                                <m:ctrlPr>
                                  <a:rPr lang="fr-FR" i="1">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3</m:t>
                                </m:r>
                              </m:num>
                              <m:den>
                                <m:r>
                                  <a:rPr lang="fr-FR" b="0" i="1" smtClean="0">
                                    <a:latin typeface="Cambria Math" panose="02040503050406030204" pitchFamily="18" charset="0"/>
                                    <a:ea typeface="Cambria Math" panose="02040503050406030204" pitchFamily="18" charset="0"/>
                                  </a:rPr>
                                  <m:t>2</m:t>
                                </m:r>
                              </m:den>
                            </m:f>
                          </m:e>
                        </m:rad>
                      </m:e>
                    </m:d>
                    <m:r>
                      <a:rPr lang="fr-FR" b="0" i="1" smtClean="0">
                        <a:latin typeface="Cambria Math" panose="02040503050406030204" pitchFamily="18" charset="0"/>
                        <a:ea typeface="Cambria Math" panose="02040503050406030204" pitchFamily="18" charset="0"/>
                      </a:rPr>
                      <m:t>  </m:t>
                    </m:r>
                    <m:r>
                      <a:rPr lang="fr-FR" i="1">
                        <a:latin typeface="Cambria Math" panose="02040503050406030204" pitchFamily="18" charset="0"/>
                        <a:ea typeface="Cambria Math" panose="02040503050406030204" pitchFamily="18" charset="0"/>
                        <a:sym typeface="Wingdings" pitchFamily="2" charset="2"/>
                      </a:rPr>
                      <m:t> </m:t>
                    </m:r>
                    <m:r>
                      <a:rPr lang="fr-FR" b="0" i="1" smtClean="0">
                        <a:latin typeface="Cambria Math" panose="02040503050406030204" pitchFamily="18" charset="0"/>
                        <a:ea typeface="Cambria Math" panose="02040503050406030204" pitchFamily="18" charset="0"/>
                        <a:sym typeface="Wingdings" pitchFamily="2" charset="2"/>
                      </a:rPr>
                      <m:t> </m:t>
                    </m:r>
                    <m:r>
                      <a:rPr lang="fr-FR" i="1">
                        <a:latin typeface="Cambria Math" panose="02040503050406030204" pitchFamily="18" charset="0"/>
                        <a:ea typeface="Cambria Math" panose="02040503050406030204" pitchFamily="18" charset="0"/>
                        <a:sym typeface="Wingdings" pitchFamily="2" charset="2"/>
                      </a:rPr>
                      <m:t> </m:t>
                    </m:r>
                    <m:f>
                      <m:fPr>
                        <m:ctrlPr>
                          <a:rPr lang="fr-FR" i="1" smtClean="0">
                            <a:ln>
                              <a:solidFill>
                                <a:srgbClr val="404040"/>
                              </a:solidFill>
                            </a:ln>
                            <a:latin typeface="Cambria Math" panose="02040503050406030204" pitchFamily="18" charset="0"/>
                          </a:rPr>
                        </m:ctrlPr>
                      </m:fPr>
                      <m:num>
                        <m:sSub>
                          <m:sSubPr>
                            <m:ctrlPr>
                              <a:rPr lang="fr-FR" i="1">
                                <a:ln>
                                  <a:solidFill>
                                    <a:srgbClr val="404040"/>
                                  </a:solidFill>
                                </a:ln>
                                <a:latin typeface="Cambria Math" panose="02040503050406030204" pitchFamily="18" charset="0"/>
                              </a:rPr>
                            </m:ctrlPr>
                          </m:sSubPr>
                          <m:e>
                            <m:r>
                              <a:rPr lang="fr-FR" i="1">
                                <a:ln>
                                  <a:solidFill>
                                    <a:srgbClr val="404040"/>
                                  </a:solidFill>
                                </a:ln>
                                <a:latin typeface="Cambria Math" panose="02040503050406030204" pitchFamily="18" charset="0"/>
                              </a:rPr>
                              <m:t>𝐽</m:t>
                            </m:r>
                          </m:e>
                          <m:sub>
                            <m:r>
                              <a:rPr lang="fr-FR" i="1">
                                <a:ln>
                                  <a:solidFill>
                                    <a:srgbClr val="404040"/>
                                  </a:solidFill>
                                </a:ln>
                                <a:latin typeface="Cambria Math" panose="02040503050406030204" pitchFamily="18" charset="0"/>
                              </a:rPr>
                              <m:t>𝑤</m:t>
                            </m:r>
                          </m:sub>
                        </m:sSub>
                        <m:d>
                          <m:dPr>
                            <m:ctrlPr>
                              <a:rPr lang="fr-FR" i="1">
                                <a:ln>
                                  <a:solidFill>
                                    <a:srgbClr val="404040"/>
                                  </a:solidFill>
                                </a:ln>
                                <a:latin typeface="Cambria Math" panose="02040503050406030204" pitchFamily="18" charset="0"/>
                              </a:rPr>
                            </m:ctrlPr>
                          </m:dPr>
                          <m:e>
                            <m:r>
                              <a:rPr lang="fr-FR" i="1">
                                <a:ln>
                                  <a:solidFill>
                                    <a:srgbClr val="404040"/>
                                  </a:solidFill>
                                </a:ln>
                                <a:latin typeface="Cambria Math" panose="02040503050406030204" pitchFamily="18" charset="0"/>
                              </a:rPr>
                              <m:t>𝑖</m:t>
                            </m:r>
                          </m:e>
                        </m:d>
                      </m:num>
                      <m:den>
                        <m:r>
                          <a:rPr lang="fr-FR" i="1">
                            <a:ln>
                              <a:solidFill>
                                <a:srgbClr val="404040"/>
                              </a:solidFill>
                            </a:ln>
                            <a:latin typeface="Cambria Math" panose="02040503050406030204" pitchFamily="18" charset="0"/>
                            <a:ea typeface="Cambria Math" panose="02040503050406030204" pitchFamily="18" charset="0"/>
                            <a:sym typeface="Wingdings" pitchFamily="2" charset="2"/>
                          </a:rPr>
                          <m:t>1.2</m:t>
                        </m:r>
                        <m:r>
                          <a:rPr lang="fr-FR" b="0" i="1" smtClean="0">
                            <a:ln>
                              <a:solidFill>
                                <a:srgbClr val="404040"/>
                              </a:solidFill>
                            </a:ln>
                            <a:latin typeface="Cambria Math" panose="02040503050406030204" pitchFamily="18" charset="0"/>
                            <a:ea typeface="Cambria Math" panose="02040503050406030204" pitchFamily="18" charset="0"/>
                            <a:sym typeface="Wingdings" pitchFamily="2" charset="2"/>
                          </a:rPr>
                          <m:t>247</m:t>
                        </m:r>
                      </m:den>
                    </m:f>
                    <m:r>
                      <a:rPr lang="fr-FR" i="1">
                        <a:ln>
                          <a:solidFill>
                            <a:srgbClr val="404040"/>
                          </a:solidFill>
                        </a:ln>
                        <a:latin typeface="Cambria Math" panose="02040503050406030204" pitchFamily="18" charset="0"/>
                        <a:ea typeface="Cambria Math" panose="02040503050406030204" pitchFamily="18" charset="0"/>
                      </a:rPr>
                      <m:t>~</m:t>
                    </m:r>
                    <m:r>
                      <a:rPr lang="fr-FR" i="1">
                        <a:ln>
                          <a:solidFill>
                            <a:srgbClr val="404040"/>
                          </a:solidFill>
                        </a:ln>
                        <a:latin typeface="Cambria Math" panose="02040503050406030204" pitchFamily="18" charset="0"/>
                        <a:ea typeface="Cambria Math" panose="02040503050406030204" pitchFamily="18" charset="0"/>
                      </a:rPr>
                      <m:t>𝑁</m:t>
                    </m:r>
                    <m:d>
                      <m:dPr>
                        <m:ctrlPr>
                          <a:rPr lang="fr-FR" i="1">
                            <a:ln>
                              <a:solidFill>
                                <a:srgbClr val="404040"/>
                              </a:solidFill>
                            </a:ln>
                            <a:latin typeface="Cambria Math" panose="02040503050406030204" pitchFamily="18" charset="0"/>
                            <a:ea typeface="Cambria Math" panose="02040503050406030204" pitchFamily="18" charset="0"/>
                          </a:rPr>
                        </m:ctrlPr>
                      </m:dPr>
                      <m:e>
                        <m:r>
                          <a:rPr lang="fr-FR" i="1">
                            <a:ln>
                              <a:solidFill>
                                <a:srgbClr val="404040"/>
                              </a:solidFill>
                            </a:ln>
                            <a:latin typeface="Cambria Math" panose="02040503050406030204" pitchFamily="18" charset="0"/>
                            <a:ea typeface="Cambria Math" panose="02040503050406030204" pitchFamily="18" charset="0"/>
                          </a:rPr>
                          <m:t>0, </m:t>
                        </m:r>
                        <m:r>
                          <a:rPr lang="fr-FR" i="1">
                            <a:ln>
                              <a:solidFill>
                                <a:srgbClr val="404040"/>
                              </a:solidFill>
                            </a:ln>
                            <a:latin typeface="Cambria Math" panose="02040503050406030204" pitchFamily="18" charset="0"/>
                            <a:ea typeface="Cambria Math" panose="02040503050406030204" pitchFamily="18" charset="0"/>
                            <a:sym typeface="Wingdings" pitchFamily="2" charset="2"/>
                          </a:rPr>
                          <m:t>1</m:t>
                        </m:r>
                      </m:e>
                    </m:d>
                  </m:oMath>
                </a14:m>
                <a:endParaRPr lang="fr-FR" dirty="0"/>
              </a:p>
              <a:p>
                <a:r>
                  <a:rPr lang="fr-FR" dirty="0"/>
                  <a:t>Enfin, en cas d’application du </a:t>
                </a:r>
                <a:r>
                  <a:rPr lang="fr-FR" b="1" dirty="0"/>
                  <a:t>filtre d’ondelette </a:t>
                </a:r>
                <a:r>
                  <a:rPr lang="fr-FR" b="1" dirty="0" err="1"/>
                  <a:t>Symlet</a:t>
                </a:r>
                <a:r>
                  <a:rPr lang="fr-FR" b="1" dirty="0"/>
                  <a:t> 8</a:t>
                </a:r>
                <a:r>
                  <a:rPr lang="fr-FR" dirty="0"/>
                  <a:t>, on a alors </a:t>
                </a:r>
              </a:p>
              <a:p>
                <a:pPr marL="0" indent="0">
                  <a:buNone/>
                </a:pPr>
                <a14:m>
                  <m:oMathPara xmlns:m="http://schemas.openxmlformats.org/officeDocument/2006/math">
                    <m:oMathParaPr>
                      <m:jc m:val="centerGroup"/>
                    </m:oMathParaPr>
                    <m:oMath xmlns:m="http://schemas.openxmlformats.org/officeDocument/2006/math">
                      <m:f>
                        <m:fPr>
                          <m:ctrlPr>
                            <a:rPr lang="fr-FR" i="1" smtClean="0">
                              <a:ln>
                                <a:solidFill>
                                  <a:srgbClr val="404040"/>
                                </a:solidFill>
                              </a:ln>
                              <a:latin typeface="Cambria Math" panose="02040503050406030204" pitchFamily="18" charset="0"/>
                            </a:rPr>
                          </m:ctrlPr>
                        </m:fPr>
                        <m:num>
                          <m:sSub>
                            <m:sSubPr>
                              <m:ctrlPr>
                                <a:rPr lang="fr-FR" i="1">
                                  <a:ln>
                                    <a:solidFill>
                                      <a:srgbClr val="404040"/>
                                    </a:solidFill>
                                  </a:ln>
                                  <a:latin typeface="Cambria Math" panose="02040503050406030204" pitchFamily="18" charset="0"/>
                                </a:rPr>
                              </m:ctrlPr>
                            </m:sSubPr>
                            <m:e>
                              <m:r>
                                <a:rPr lang="fr-FR" i="1">
                                  <a:ln>
                                    <a:solidFill>
                                      <a:srgbClr val="404040"/>
                                    </a:solidFill>
                                  </a:ln>
                                  <a:latin typeface="Cambria Math" panose="02040503050406030204" pitchFamily="18" charset="0"/>
                                </a:rPr>
                                <m:t>𝐽</m:t>
                              </m:r>
                            </m:e>
                            <m:sub>
                              <m:r>
                                <a:rPr lang="fr-FR" i="1">
                                  <a:ln>
                                    <a:solidFill>
                                      <a:srgbClr val="404040"/>
                                    </a:solidFill>
                                  </a:ln>
                                  <a:latin typeface="Cambria Math" panose="02040503050406030204" pitchFamily="18" charset="0"/>
                                </a:rPr>
                                <m:t>𝑤</m:t>
                              </m:r>
                            </m:sub>
                          </m:sSub>
                          <m:d>
                            <m:dPr>
                              <m:ctrlPr>
                                <a:rPr lang="fr-FR" i="1">
                                  <a:ln>
                                    <a:solidFill>
                                      <a:srgbClr val="404040"/>
                                    </a:solidFill>
                                  </a:ln>
                                  <a:latin typeface="Cambria Math" panose="02040503050406030204" pitchFamily="18" charset="0"/>
                                </a:rPr>
                              </m:ctrlPr>
                            </m:dPr>
                            <m:e>
                              <m:r>
                                <a:rPr lang="fr-FR" i="1">
                                  <a:ln>
                                    <a:solidFill>
                                      <a:srgbClr val="404040"/>
                                    </a:solidFill>
                                  </a:ln>
                                  <a:latin typeface="Cambria Math" panose="02040503050406030204" pitchFamily="18" charset="0"/>
                                </a:rPr>
                                <m:t>𝑖</m:t>
                              </m:r>
                            </m:e>
                          </m:d>
                        </m:num>
                        <m:den>
                          <m:r>
                            <a:rPr lang="fr-FR" i="1">
                              <a:ln>
                                <a:solidFill>
                                  <a:srgbClr val="404040"/>
                                </a:solidFill>
                              </a:ln>
                              <a:latin typeface="Cambria Math" panose="02040503050406030204" pitchFamily="18" charset="0"/>
                              <a:ea typeface="Cambria Math" panose="02040503050406030204" pitchFamily="18" charset="0"/>
                              <a:sym typeface="Wingdings" pitchFamily="2" charset="2"/>
                            </a:rPr>
                            <m:t>1.</m:t>
                          </m:r>
                          <m:r>
                            <a:rPr lang="fr-FR" b="0" i="1" smtClean="0">
                              <a:ln>
                                <a:solidFill>
                                  <a:srgbClr val="404040"/>
                                </a:solidFill>
                              </a:ln>
                              <a:latin typeface="Cambria Math" panose="02040503050406030204" pitchFamily="18" charset="0"/>
                              <a:ea typeface="Cambria Math" panose="02040503050406030204" pitchFamily="18" charset="0"/>
                              <a:sym typeface="Wingdings" pitchFamily="2" charset="2"/>
                            </a:rPr>
                            <m:t>18</m:t>
                          </m:r>
                        </m:den>
                      </m:f>
                      <m:r>
                        <a:rPr lang="fr-FR" i="1">
                          <a:ln>
                            <a:solidFill>
                              <a:srgbClr val="404040"/>
                            </a:solidFill>
                          </a:ln>
                          <a:latin typeface="Cambria Math" panose="02040503050406030204" pitchFamily="18" charset="0"/>
                          <a:ea typeface="Cambria Math" panose="02040503050406030204" pitchFamily="18" charset="0"/>
                        </a:rPr>
                        <m:t>~</m:t>
                      </m:r>
                      <m:r>
                        <a:rPr lang="fr-FR" i="1">
                          <a:ln>
                            <a:solidFill>
                              <a:srgbClr val="404040"/>
                            </a:solidFill>
                          </a:ln>
                          <a:latin typeface="Cambria Math" panose="02040503050406030204" pitchFamily="18" charset="0"/>
                          <a:ea typeface="Cambria Math" panose="02040503050406030204" pitchFamily="18" charset="0"/>
                        </a:rPr>
                        <m:t>𝑁</m:t>
                      </m:r>
                      <m:d>
                        <m:dPr>
                          <m:ctrlPr>
                            <a:rPr lang="fr-FR" i="1">
                              <a:ln>
                                <a:solidFill>
                                  <a:srgbClr val="404040"/>
                                </a:solidFill>
                              </a:ln>
                              <a:latin typeface="Cambria Math" panose="02040503050406030204" pitchFamily="18" charset="0"/>
                              <a:ea typeface="Cambria Math" panose="02040503050406030204" pitchFamily="18" charset="0"/>
                            </a:rPr>
                          </m:ctrlPr>
                        </m:dPr>
                        <m:e>
                          <m:r>
                            <a:rPr lang="fr-FR" i="1">
                              <a:ln>
                                <a:solidFill>
                                  <a:srgbClr val="404040"/>
                                </a:solidFill>
                              </a:ln>
                              <a:latin typeface="Cambria Math" panose="02040503050406030204" pitchFamily="18" charset="0"/>
                              <a:ea typeface="Cambria Math" panose="02040503050406030204" pitchFamily="18" charset="0"/>
                            </a:rPr>
                            <m:t>0, </m:t>
                          </m:r>
                          <m:r>
                            <a:rPr lang="fr-FR" i="1">
                              <a:ln>
                                <a:solidFill>
                                  <a:srgbClr val="404040"/>
                                </a:solidFill>
                              </a:ln>
                              <a:latin typeface="Cambria Math" panose="02040503050406030204" pitchFamily="18" charset="0"/>
                              <a:ea typeface="Cambria Math" panose="02040503050406030204" pitchFamily="18" charset="0"/>
                              <a:sym typeface="Wingdings" pitchFamily="2" charset="2"/>
                            </a:rPr>
                            <m:t>1</m:t>
                          </m:r>
                        </m:e>
                      </m:d>
                    </m:oMath>
                  </m:oMathPara>
                </a14:m>
                <a:endParaRPr lang="fr-FR" dirty="0"/>
              </a:p>
            </p:txBody>
          </p:sp>
        </mc:Choice>
        <mc:Fallback xmlns="">
          <p:sp>
            <p:nvSpPr>
              <p:cNvPr id="3" name="Content Placeholder 2">
                <a:extLst>
                  <a:ext uri="{FF2B5EF4-FFF2-40B4-BE49-F238E27FC236}">
                    <a16:creationId xmlns:a16="http://schemas.microsoft.com/office/drawing/2014/main" id="{92D8EE4D-ECD0-2743-BD63-390B3F90AB87}"/>
                  </a:ext>
                </a:extLst>
              </p:cNvPr>
              <p:cNvSpPr>
                <a:spLocks noGrp="1" noRot="1" noChangeAspect="1" noMove="1" noResize="1" noEditPoints="1" noAdjustHandles="1" noChangeArrowheads="1" noChangeShapeType="1" noTextEdit="1"/>
              </p:cNvSpPr>
              <p:nvPr>
                <p:ph idx="1"/>
              </p:nvPr>
            </p:nvSpPr>
            <p:spPr>
              <a:xfrm>
                <a:off x="2231136" y="2638044"/>
                <a:ext cx="7729728" cy="3965956"/>
              </a:xfrm>
              <a:blipFill>
                <a:blip r:embed="rId2"/>
                <a:stretch>
                  <a:fillRect l="-493" t="-639" r="-2135"/>
                </a:stretch>
              </a:blipFill>
              <a:ln>
                <a:noFill/>
              </a:ln>
            </p:spPr>
            <p:txBody>
              <a:bodyPr/>
              <a:lstStyle/>
              <a:p>
                <a:r>
                  <a:rPr lang="fr-FR">
                    <a:noFill/>
                  </a:rPr>
                  <a:t> </a:t>
                </a:r>
              </a:p>
            </p:txBody>
          </p:sp>
        </mc:Fallback>
      </mc:AlternateContent>
    </p:spTree>
    <p:extLst>
      <p:ext uri="{BB962C8B-B14F-4D97-AF65-F5344CB8AC3E}">
        <p14:creationId xmlns:p14="http://schemas.microsoft.com/office/powerpoint/2010/main" val="87137368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12290</TotalTime>
  <Words>1688</Words>
  <Application>Microsoft Macintosh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Cambria Math</vt:lpstr>
      <vt:lpstr>Gill Sans MT</vt:lpstr>
      <vt:lpstr>Mangal</vt:lpstr>
      <vt:lpstr>Wingdings</vt:lpstr>
      <vt:lpstr>Parcel</vt:lpstr>
      <vt:lpstr>Aspect Multi-fréquentiel du risque  - cours de M.GARCIN –   Jump detection with Wavelets for high-frequency financial time series YI XUE, RAMAZAN GENçAY and STEPHEN FAGAN </vt:lpstr>
      <vt:lpstr>Introduction</vt:lpstr>
      <vt:lpstr>Plan de la présentation</vt:lpstr>
      <vt:lpstr>1) Revue de littérature</vt:lpstr>
      <vt:lpstr>A)Décomposition en ondelette</vt:lpstr>
      <vt:lpstr>II) Statistique du test</vt:lpstr>
      <vt:lpstr>A)Definition du test</vt:lpstr>
      <vt:lpstr>B)Distribution asymptotique</vt:lpstr>
      <vt:lpstr>c) Appliquée à nos 3 filtres</vt:lpstr>
      <vt:lpstr>III)Simulation monte carlo – Taille du test</vt:lpstr>
      <vt:lpstr>PowerPoint Presentation</vt:lpstr>
      <vt:lpstr>PowerPoint Presentation</vt:lpstr>
      <vt:lpstr>PowerPoint Presentation</vt:lpstr>
      <vt:lpstr>PowerPoint Presentation</vt:lpstr>
      <vt:lpstr>PowerPoint Presentation</vt:lpstr>
      <vt:lpstr>B) Puissance du test</vt:lpstr>
      <vt:lpstr>c) Taux de succès</vt:lpstr>
      <vt:lpstr>PowerPoint Presentation</vt:lpstr>
      <vt:lpstr>PowerPoint Presentation</vt:lpstr>
      <vt:lpstr>IV) Etude Empirique sur le marché action US</vt:lpstr>
      <vt:lpstr>PowerPoint Presentation</vt:lpstr>
      <vt:lpstr>V) Conclusion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outils quantitatifs pour la gestion active  Comparing sharpe ratios: So Where are the p-values ?</dc:title>
  <dc:creator>virgile amato</dc:creator>
  <cp:lastModifiedBy>virgile amato</cp:lastModifiedBy>
  <cp:revision>154</cp:revision>
  <dcterms:created xsi:type="dcterms:W3CDTF">2018-06-04T22:13:37Z</dcterms:created>
  <dcterms:modified xsi:type="dcterms:W3CDTF">2018-06-14T20:22:10Z</dcterms:modified>
</cp:coreProperties>
</file>