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CF2FE-594B-1BB1-41A0-21511AE2483E}" v="4" dt="2022-07-26T18:46:47.368"/>
    <p1510:client id="{7FA8E4DE-0848-40F4-B8B4-6D093027D404}" v="8" dt="2022-07-25T22:32:23.301"/>
    <p1510:client id="{8F099882-4570-6F85-D3D7-DF48DE311560}" v="7" dt="2022-07-29T16:47:54.035"/>
    <p1510:client id="{92D69930-5AFF-38D4-7443-E9A590617418}" v="8" dt="2022-07-26T19:15:49.278"/>
    <p1510:client id="{AC39237F-B7B4-4DAC-B7E0-90796471BD5C}" v="626" dt="2022-07-25T18:07:56.999"/>
    <p1510:client id="{EBF46A13-4A9C-18E3-DF17-08232CF1D234}" v="2" dt="2022-07-25T23:24:13.266"/>
    <p1510:client id="{F93801B4-4C5E-6AFC-E3E6-68E86BABA4C4}" v="2" dt="2022-07-29T17:09:43.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315A-61A9-4528-857D-776030CDFBC5}" type="datetimeFigureOut">
              <a:t>8/17/22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B3AB1-D5BF-42F1-8496-C7C6BE7E5F1C}" type="slidenum">
              <a:t>‹#›</a:t>
            </a:fld>
            <a:endParaRPr lang="en-US"/>
          </a:p>
        </p:txBody>
      </p:sp>
    </p:spTree>
    <p:extLst>
      <p:ext uri="{BB962C8B-B14F-4D97-AF65-F5344CB8AC3E}">
        <p14:creationId xmlns:p14="http://schemas.microsoft.com/office/powerpoint/2010/main" val="39549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422df81bf_0_2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422df81bf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b="1"/>
              <a:t>Outline/Talk Points </a:t>
            </a:r>
            <a:endParaRPr lang="en-US"/>
          </a:p>
          <a:p>
            <a:pPr>
              <a:buNone/>
            </a:pPr>
            <a:br>
              <a:rPr lang="en-US"/>
            </a:br>
            <a:endParaRPr lang="en-US"/>
          </a:p>
          <a:p>
            <a:pPr marL="171450" indent="-171450"/>
            <a:r>
              <a:rPr lang="en-US"/>
              <a:t>APA!!</a:t>
            </a:r>
          </a:p>
          <a:p>
            <a:pPr marL="171450" indent="-171450"/>
            <a:r>
              <a:rPr lang="en-US"/>
              <a:t>Title:</a:t>
            </a:r>
            <a:r>
              <a:rPr lang="en-US" b="1"/>
              <a:t> Housing Justice Atlas: An Exploration of Rent Exploitation, Burden and Residential Segregation</a:t>
            </a:r>
            <a:endParaRPr lang="en-US"/>
          </a:p>
          <a:p>
            <a:pPr marL="171450" indent="-171450"/>
            <a:r>
              <a:rPr lang="en-US"/>
              <a:t>intro and background/ statement of goals and significance</a:t>
            </a:r>
          </a:p>
          <a:p>
            <a:pPr marL="1085850" lvl="1" indent="-171450"/>
            <a:r>
              <a:rPr lang="en-US"/>
              <a:t>Kayla</a:t>
            </a:r>
          </a:p>
          <a:p>
            <a:pPr marL="171450" indent="-171450"/>
            <a:r>
              <a:rPr lang="en-US"/>
              <a:t>research objective/questions/hypothesis</a:t>
            </a:r>
          </a:p>
          <a:p>
            <a:pPr marL="1085850" lvl="1" indent="-171450"/>
            <a:r>
              <a:rPr lang="en-US"/>
              <a:t>What is rent exploitation and how is it distributed in Charlottesville and Richmond?</a:t>
            </a:r>
          </a:p>
          <a:p>
            <a:pPr marL="1085850" lvl="1" indent="-171450"/>
            <a:r>
              <a:rPr lang="en-US"/>
              <a:t>Is there any evidence of residential segregation in these areas as well? How do the two compare?</a:t>
            </a:r>
          </a:p>
          <a:p>
            <a:pPr marL="1085850" lvl="1" indent="-171450"/>
            <a:r>
              <a:rPr lang="en-US"/>
              <a:t>Is there correlation between rent exploitation and residential segregation as examined through the Black isolation index?</a:t>
            </a:r>
          </a:p>
          <a:p>
            <a:pPr lvl="2"/>
            <a:br>
              <a:rPr lang="en-US"/>
            </a:br>
            <a:endParaRPr lang="en-US"/>
          </a:p>
          <a:p>
            <a:pPr marL="171450" indent="-171450"/>
            <a:r>
              <a:rPr lang="en-US"/>
              <a:t>Methods</a:t>
            </a:r>
          </a:p>
          <a:p>
            <a:pPr marL="1085850" lvl="1" indent="-171450"/>
            <a:r>
              <a:rPr lang="en-US"/>
              <a:t>Supported by Crowell, we used R to calculate summary statistics and visualizations of rent exploitation (the ratio of median rental costs (for rent) to median property taxes paid among owner-occupied units in each census tract), demographics of renters, incomes, poverty levels, rent burden</a:t>
            </a:r>
          </a:p>
          <a:p>
            <a:pPr marL="1085850" lvl="1" indent="-171450"/>
            <a:r>
              <a:rPr lang="en-US"/>
              <a:t> Modeled the relationships between the racial and socioeconomic composition of renters, rent burden, rent exploitation and residential segregation</a:t>
            </a:r>
          </a:p>
          <a:p>
            <a:pPr marL="1085850" lvl="1" indent="-171450"/>
            <a:r>
              <a:rPr lang="en-US"/>
              <a:t>Mapped measures of rent exploitation, residential segregation and etc. in R</a:t>
            </a:r>
          </a:p>
          <a:p>
            <a:pPr marL="171450" indent="-171450"/>
            <a:r>
              <a:rPr lang="en-US"/>
              <a:t>Results (Key Points)</a:t>
            </a:r>
          </a:p>
          <a:p>
            <a:pPr marL="1085850" lvl="1" indent="-171450"/>
            <a:r>
              <a:rPr lang="en-US"/>
              <a:t>There’s a positive correlation between being a black renter and being rent burdened (</a:t>
            </a:r>
            <a:r>
              <a:rPr lang="en-US" err="1"/>
              <a:t>esp</a:t>
            </a:r>
            <a:r>
              <a:rPr lang="en-US"/>
              <a:t> in Charlottesville)</a:t>
            </a:r>
          </a:p>
          <a:p>
            <a:pPr marL="1085850" lvl="1" indent="-171450"/>
            <a:r>
              <a:rPr lang="en-US"/>
              <a:t>You’re more likely to rent burdened (severely as well) in Richmond region</a:t>
            </a:r>
          </a:p>
          <a:p>
            <a:pPr marL="171450" indent="-171450"/>
            <a:r>
              <a:rPr lang="en-US"/>
              <a:t>discussion (results), implication (why does your work matter, what’s after)</a:t>
            </a:r>
          </a:p>
          <a:p>
            <a:pPr marL="171450" indent="-171450"/>
            <a:r>
              <a:rPr lang="en-US"/>
              <a:t>acknowledgments (who mentored, helped, advised, and/or funded your work(Capital One))</a:t>
            </a:r>
          </a:p>
          <a:p>
            <a:pPr marL="171450" indent="-171450"/>
            <a:r>
              <a:rPr lang="en-US"/>
              <a:t>References</a:t>
            </a:r>
          </a:p>
          <a:p>
            <a:pPr marL="1085850" lvl="1" indent="-171450"/>
            <a:r>
              <a:rPr lang="en-US"/>
              <a:t>Crowell</a:t>
            </a:r>
          </a:p>
          <a:p>
            <a:pPr marL="1085850" lvl="1" indent="-171450"/>
            <a:r>
              <a:rPr lang="en-US"/>
              <a:t>Wilmer &amp; Desmond</a:t>
            </a:r>
          </a:p>
          <a:p>
            <a:pPr marL="1085850" lvl="1" indent="-171450"/>
            <a:r>
              <a:rPr lang="en-US"/>
              <a:t>Residential Segregation -Massey</a:t>
            </a:r>
          </a:p>
          <a:p>
            <a:pPr marL="171450" indent="-171450"/>
            <a:r>
              <a:rPr lang="en-US"/>
              <a:t>Questions? </a:t>
            </a:r>
          </a:p>
          <a:p>
            <a:pPr marL="158750" indent="0">
              <a:buNone/>
            </a:pPr>
            <a:endParaRPr lang="en-US"/>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604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13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2646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1">
  <p:cSld name="Main point 1">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490253" y="2645632"/>
            <a:ext cx="6225300" cy="21184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1"/>
              </a:buClr>
              <a:buSzPts val="4800"/>
              <a:buNone/>
              <a:defRPr sz="1000">
                <a:solidFill>
                  <a:schemeClr val="dk1"/>
                </a:solidFill>
              </a:defRPr>
            </a:lvl1pPr>
            <a:lvl2pPr lvl="1" rtl="0">
              <a:spcBef>
                <a:spcPts val="0"/>
              </a:spcBef>
              <a:spcAft>
                <a:spcPts val="0"/>
              </a:spcAft>
              <a:buSzPts val="4800"/>
              <a:buNone/>
              <a:defRPr sz="1000" b="1"/>
            </a:lvl2pPr>
            <a:lvl3pPr lvl="2" rtl="0">
              <a:spcBef>
                <a:spcPts val="0"/>
              </a:spcBef>
              <a:spcAft>
                <a:spcPts val="0"/>
              </a:spcAft>
              <a:buSzPts val="4800"/>
              <a:buNone/>
              <a:defRPr sz="1000" b="1"/>
            </a:lvl3pPr>
            <a:lvl4pPr lvl="3" rtl="0">
              <a:spcBef>
                <a:spcPts val="0"/>
              </a:spcBef>
              <a:spcAft>
                <a:spcPts val="0"/>
              </a:spcAft>
              <a:buSzPts val="4800"/>
              <a:buNone/>
              <a:defRPr sz="1000" b="1"/>
            </a:lvl4pPr>
            <a:lvl5pPr lvl="4" rtl="0">
              <a:spcBef>
                <a:spcPts val="0"/>
              </a:spcBef>
              <a:spcAft>
                <a:spcPts val="0"/>
              </a:spcAft>
              <a:buSzPts val="4800"/>
              <a:buNone/>
              <a:defRPr sz="1000" b="1"/>
            </a:lvl5pPr>
            <a:lvl6pPr lvl="5" rtl="0">
              <a:spcBef>
                <a:spcPts val="0"/>
              </a:spcBef>
              <a:spcAft>
                <a:spcPts val="0"/>
              </a:spcAft>
              <a:buSzPts val="4800"/>
              <a:buNone/>
              <a:defRPr sz="1000" b="1"/>
            </a:lvl6pPr>
            <a:lvl7pPr lvl="6" rtl="0">
              <a:spcBef>
                <a:spcPts val="0"/>
              </a:spcBef>
              <a:spcAft>
                <a:spcPts val="0"/>
              </a:spcAft>
              <a:buSzPts val="4800"/>
              <a:buNone/>
              <a:defRPr sz="1000" b="1"/>
            </a:lvl7pPr>
            <a:lvl8pPr lvl="7" rtl="0">
              <a:spcBef>
                <a:spcPts val="0"/>
              </a:spcBef>
              <a:spcAft>
                <a:spcPts val="0"/>
              </a:spcAft>
              <a:buSzPts val="4800"/>
              <a:buNone/>
              <a:defRPr sz="1000" b="1"/>
            </a:lvl8pPr>
            <a:lvl9pPr lvl="8" rtl="0">
              <a:spcBef>
                <a:spcPts val="0"/>
              </a:spcBef>
              <a:spcAft>
                <a:spcPts val="0"/>
              </a:spcAft>
              <a:buSzPts val="4800"/>
              <a:buNone/>
              <a:defRPr sz="1000" b="1"/>
            </a:lvl9pPr>
          </a:lstStyle>
          <a:p>
            <a:endParaRPr/>
          </a:p>
        </p:txBody>
      </p:sp>
      <p:sp>
        <p:nvSpPr>
          <p:cNvPr id="37" name="Google Shape;37;p10"/>
          <p:cNvSpPr txBox="1">
            <a:spLocks noGrp="1"/>
          </p:cNvSpPr>
          <p:nvPr>
            <p:ph type="sldNum" idx="12"/>
          </p:nvPr>
        </p:nvSpPr>
        <p:spPr>
          <a:xfrm>
            <a:off x="8472460"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8" name="Google Shape;38;p10"/>
          <p:cNvSpPr txBox="1">
            <a:spLocks noGrp="1"/>
          </p:cNvSpPr>
          <p:nvPr>
            <p:ph type="subTitle" idx="1"/>
          </p:nvPr>
        </p:nvSpPr>
        <p:spPr>
          <a:xfrm>
            <a:off x="490253" y="1585300"/>
            <a:ext cx="6468300" cy="782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2100"/>
              <a:buNone/>
              <a:defRPr sz="437">
                <a:solidFill>
                  <a:schemeClr val="dk1"/>
                </a:solidFill>
              </a:defRPr>
            </a:lvl1pPr>
            <a:lvl2pPr lvl="1" rtl="0">
              <a:lnSpc>
                <a:spcPct val="100000"/>
              </a:lnSpc>
              <a:spcBef>
                <a:spcPts val="0"/>
              </a:spcBef>
              <a:spcAft>
                <a:spcPts val="0"/>
              </a:spcAft>
              <a:buClr>
                <a:schemeClr val="dk1"/>
              </a:buClr>
              <a:buSzPts val="2400"/>
              <a:buNone/>
              <a:defRPr sz="500">
                <a:solidFill>
                  <a:schemeClr val="dk1"/>
                </a:solidFill>
              </a:defRPr>
            </a:lvl2pPr>
            <a:lvl3pPr lvl="2" rtl="0">
              <a:lnSpc>
                <a:spcPct val="100000"/>
              </a:lnSpc>
              <a:spcBef>
                <a:spcPts val="0"/>
              </a:spcBef>
              <a:spcAft>
                <a:spcPts val="0"/>
              </a:spcAft>
              <a:buClr>
                <a:schemeClr val="dk1"/>
              </a:buClr>
              <a:buSzPts val="2400"/>
              <a:buNone/>
              <a:defRPr sz="500">
                <a:solidFill>
                  <a:schemeClr val="dk1"/>
                </a:solidFill>
              </a:defRPr>
            </a:lvl3pPr>
            <a:lvl4pPr lvl="3" rtl="0">
              <a:lnSpc>
                <a:spcPct val="100000"/>
              </a:lnSpc>
              <a:spcBef>
                <a:spcPts val="0"/>
              </a:spcBef>
              <a:spcAft>
                <a:spcPts val="0"/>
              </a:spcAft>
              <a:buClr>
                <a:schemeClr val="dk1"/>
              </a:buClr>
              <a:buSzPts val="2400"/>
              <a:buNone/>
              <a:defRPr sz="500">
                <a:solidFill>
                  <a:schemeClr val="dk1"/>
                </a:solidFill>
              </a:defRPr>
            </a:lvl4pPr>
            <a:lvl5pPr lvl="4" rtl="0">
              <a:lnSpc>
                <a:spcPct val="100000"/>
              </a:lnSpc>
              <a:spcBef>
                <a:spcPts val="0"/>
              </a:spcBef>
              <a:spcAft>
                <a:spcPts val="0"/>
              </a:spcAft>
              <a:buClr>
                <a:schemeClr val="dk1"/>
              </a:buClr>
              <a:buSzPts val="2400"/>
              <a:buNone/>
              <a:defRPr sz="500">
                <a:solidFill>
                  <a:schemeClr val="dk1"/>
                </a:solidFill>
              </a:defRPr>
            </a:lvl5pPr>
            <a:lvl6pPr lvl="5" rtl="0">
              <a:lnSpc>
                <a:spcPct val="100000"/>
              </a:lnSpc>
              <a:spcBef>
                <a:spcPts val="0"/>
              </a:spcBef>
              <a:spcAft>
                <a:spcPts val="0"/>
              </a:spcAft>
              <a:buClr>
                <a:schemeClr val="dk1"/>
              </a:buClr>
              <a:buSzPts val="2400"/>
              <a:buNone/>
              <a:defRPr sz="500">
                <a:solidFill>
                  <a:schemeClr val="dk1"/>
                </a:solidFill>
              </a:defRPr>
            </a:lvl6pPr>
            <a:lvl7pPr lvl="6" rtl="0">
              <a:lnSpc>
                <a:spcPct val="100000"/>
              </a:lnSpc>
              <a:spcBef>
                <a:spcPts val="0"/>
              </a:spcBef>
              <a:spcAft>
                <a:spcPts val="0"/>
              </a:spcAft>
              <a:buClr>
                <a:schemeClr val="dk1"/>
              </a:buClr>
              <a:buSzPts val="2400"/>
              <a:buNone/>
              <a:defRPr sz="500">
                <a:solidFill>
                  <a:schemeClr val="dk1"/>
                </a:solidFill>
              </a:defRPr>
            </a:lvl7pPr>
            <a:lvl8pPr lvl="7" rtl="0">
              <a:lnSpc>
                <a:spcPct val="100000"/>
              </a:lnSpc>
              <a:spcBef>
                <a:spcPts val="0"/>
              </a:spcBef>
              <a:spcAft>
                <a:spcPts val="0"/>
              </a:spcAft>
              <a:buClr>
                <a:schemeClr val="dk1"/>
              </a:buClr>
              <a:buSzPts val="2400"/>
              <a:buNone/>
              <a:defRPr sz="500">
                <a:solidFill>
                  <a:schemeClr val="dk1"/>
                </a:solidFill>
              </a:defRPr>
            </a:lvl8pPr>
            <a:lvl9pPr lvl="8" rtl="0">
              <a:lnSpc>
                <a:spcPct val="100000"/>
              </a:lnSpc>
              <a:spcBef>
                <a:spcPts val="0"/>
              </a:spcBef>
              <a:spcAft>
                <a:spcPts val="0"/>
              </a:spcAft>
              <a:buClr>
                <a:schemeClr val="dk1"/>
              </a:buClr>
              <a:buSzPts val="2400"/>
              <a:buNone/>
              <a:defRPr sz="500">
                <a:solidFill>
                  <a:schemeClr val="dk1"/>
                </a:solidFill>
              </a:defRPr>
            </a:lvl9pPr>
          </a:lstStyle>
          <a:p>
            <a:endParaRPr/>
          </a:p>
        </p:txBody>
      </p:sp>
    </p:spTree>
    <p:extLst>
      <p:ext uri="{BB962C8B-B14F-4D97-AF65-F5344CB8AC3E}">
        <p14:creationId xmlns:p14="http://schemas.microsoft.com/office/powerpoint/2010/main" val="193267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47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772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676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028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128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5684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087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166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8/17/22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846342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4" name="Rectangle 13">
            <a:extLst>
              <a:ext uri="{FF2B5EF4-FFF2-40B4-BE49-F238E27FC236}">
                <a16:creationId xmlns:a16="http://schemas.microsoft.com/office/drawing/2014/main" id="{3FAD1E25-F7B6-E64C-4E42-09B78A725896}"/>
              </a:ext>
            </a:extLst>
          </p:cNvPr>
          <p:cNvSpPr/>
          <p:nvPr/>
        </p:nvSpPr>
        <p:spPr>
          <a:xfrm>
            <a:off x="4635333" y="696056"/>
            <a:ext cx="2133560" cy="2855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pic>
        <p:nvPicPr>
          <p:cNvPr id="157" name="Google Shape;157;p24"/>
          <p:cNvPicPr preferRelativeResize="0"/>
          <p:nvPr/>
        </p:nvPicPr>
        <p:blipFill>
          <a:blip r:embed="rId4">
            <a:alphaModFix/>
          </a:blip>
          <a:stretch>
            <a:fillRect/>
          </a:stretch>
        </p:blipFill>
        <p:spPr>
          <a:xfrm>
            <a:off x="45341" y="6476006"/>
            <a:ext cx="2488657" cy="177577"/>
          </a:xfrm>
          <a:prstGeom prst="rect">
            <a:avLst/>
          </a:prstGeom>
          <a:noFill/>
          <a:ln>
            <a:noFill/>
          </a:ln>
        </p:spPr>
      </p:pic>
      <p:sp>
        <p:nvSpPr>
          <p:cNvPr id="2" name="Rectangle 1">
            <a:extLst>
              <a:ext uri="{FF2B5EF4-FFF2-40B4-BE49-F238E27FC236}">
                <a16:creationId xmlns:a16="http://schemas.microsoft.com/office/drawing/2014/main" id="{B528AFD2-F118-EB0C-C5F4-8791C39492B8}"/>
              </a:ext>
            </a:extLst>
          </p:cNvPr>
          <p:cNvSpPr/>
          <p:nvPr/>
        </p:nvSpPr>
        <p:spPr>
          <a:xfrm>
            <a:off x="165384" y="696600"/>
            <a:ext cx="2130028" cy="1926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sp>
        <p:nvSpPr>
          <p:cNvPr id="11" name="TextBox 10">
            <a:extLst>
              <a:ext uri="{FF2B5EF4-FFF2-40B4-BE49-F238E27FC236}">
                <a16:creationId xmlns:a16="http://schemas.microsoft.com/office/drawing/2014/main" id="{346ED867-F00D-89B6-930D-988286273919}"/>
              </a:ext>
            </a:extLst>
          </p:cNvPr>
          <p:cNvSpPr txBox="1"/>
          <p:nvPr/>
        </p:nvSpPr>
        <p:spPr>
          <a:xfrm>
            <a:off x="170756" y="692360"/>
            <a:ext cx="2117694" cy="263535"/>
          </a:xfrm>
          <a:prstGeom prst="rect">
            <a:avLst/>
          </a:prstGeom>
          <a:noFill/>
        </p:spPr>
        <p:txBody>
          <a:bodyPr wrap="square" lIns="47625" tIns="23813" rIns="47625" bIns="23813" rtlCol="0" anchor="t">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1400" b="1">
                <a:solidFill>
                  <a:srgbClr val="232D4B"/>
                </a:solidFill>
                <a:latin typeface="Franklin Gothic Demi Cond"/>
              </a:rPr>
              <a:t>INTRODUCTION</a:t>
            </a:r>
          </a:p>
        </p:txBody>
      </p:sp>
      <p:sp>
        <p:nvSpPr>
          <p:cNvPr id="27" name="Rectangle 26">
            <a:extLst>
              <a:ext uri="{FF2B5EF4-FFF2-40B4-BE49-F238E27FC236}">
                <a16:creationId xmlns:a16="http://schemas.microsoft.com/office/drawing/2014/main" id="{6D28DCE0-4541-6111-260C-04AF5D4EE7E5}"/>
              </a:ext>
            </a:extLst>
          </p:cNvPr>
          <p:cNvSpPr/>
          <p:nvPr/>
        </p:nvSpPr>
        <p:spPr>
          <a:xfrm>
            <a:off x="159416" y="2749887"/>
            <a:ext cx="2126023" cy="191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sp>
        <p:nvSpPr>
          <p:cNvPr id="28" name="TextBox 27">
            <a:extLst>
              <a:ext uri="{FF2B5EF4-FFF2-40B4-BE49-F238E27FC236}">
                <a16:creationId xmlns:a16="http://schemas.microsoft.com/office/drawing/2014/main" id="{263B1F11-1E5A-DFE8-3E7A-932CF90C4AEF}"/>
              </a:ext>
            </a:extLst>
          </p:cNvPr>
          <p:cNvSpPr txBox="1"/>
          <p:nvPr/>
        </p:nvSpPr>
        <p:spPr>
          <a:xfrm>
            <a:off x="165294" y="2752418"/>
            <a:ext cx="2112869" cy="307777"/>
          </a:xfrm>
          <a:prstGeom prst="rect">
            <a:avLst/>
          </a:prstGeom>
          <a:noFill/>
        </p:spPr>
        <p:txBody>
          <a:bodyPr wrap="square" lIns="91440" tIns="45720" rIns="91440" bIns="45720" rtlCol="0" anchor="t">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1400">
                <a:solidFill>
                  <a:srgbClr val="232D4B"/>
                </a:solidFill>
                <a:latin typeface="Franklin Gothic Demi Cond"/>
              </a:rPr>
              <a:t>METHODOLOGY</a:t>
            </a:r>
          </a:p>
        </p:txBody>
      </p:sp>
      <p:sp>
        <p:nvSpPr>
          <p:cNvPr id="29" name="Google Shape;167;p24">
            <a:extLst>
              <a:ext uri="{FF2B5EF4-FFF2-40B4-BE49-F238E27FC236}">
                <a16:creationId xmlns:a16="http://schemas.microsoft.com/office/drawing/2014/main" id="{AACB37DE-59E4-D69D-33F7-61E836770704}"/>
              </a:ext>
            </a:extLst>
          </p:cNvPr>
          <p:cNvSpPr txBox="1">
            <a:spLocks/>
          </p:cNvSpPr>
          <p:nvPr/>
        </p:nvSpPr>
        <p:spPr>
          <a:xfrm>
            <a:off x="159397" y="3031812"/>
            <a:ext cx="2058733" cy="1554263"/>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marL="171450" indent="-171450">
              <a:buClr>
                <a:srgbClr val="232D4B"/>
              </a:buClr>
              <a:buSzPct val="150000"/>
              <a:buFont typeface="Arial"/>
              <a:buChar char="•"/>
            </a:pPr>
            <a:r>
              <a:rPr lang="en-US" sz="800">
                <a:solidFill>
                  <a:srgbClr val="232D4B"/>
                </a:solidFill>
                <a:latin typeface="Franklin Gothic"/>
              </a:rPr>
              <a:t>Pulled data from the American Community Survey about the demographics of renters, median rent, incomes, poverty status, etc., for exploration. </a:t>
            </a:r>
            <a:endParaRPr lang="en-US" sz="800">
              <a:latin typeface="Franklin Gothic"/>
              <a:cs typeface="Calibri"/>
            </a:endParaRPr>
          </a:p>
          <a:p>
            <a:pPr marL="171450" indent="-171450">
              <a:buClr>
                <a:srgbClr val="232D4B"/>
              </a:buClr>
              <a:buSzPct val="150000"/>
              <a:buFont typeface="Arial"/>
              <a:buChar char="•"/>
            </a:pPr>
            <a:endParaRPr lang="en-US" sz="800">
              <a:solidFill>
                <a:srgbClr val="232D4B"/>
              </a:solidFill>
              <a:latin typeface="Franklin Gothic"/>
              <a:cs typeface="Calibri"/>
            </a:endParaRPr>
          </a:p>
          <a:p>
            <a:pPr marL="171450" indent="-171450">
              <a:buClr>
                <a:srgbClr val="232D4B"/>
              </a:buClr>
              <a:buSzPct val="150000"/>
              <a:buFont typeface="Arial"/>
              <a:buChar char="•"/>
            </a:pPr>
            <a:r>
              <a:rPr lang="en-US" sz="800">
                <a:solidFill>
                  <a:srgbClr val="232D4B"/>
                </a:solidFill>
                <a:latin typeface="Franklin Gothic"/>
              </a:rPr>
              <a:t>Analyzed and modeled the relationships between these variables, with rent exploitation, burden, residential segregation, and the racial composition of renters.</a:t>
            </a:r>
            <a:endParaRPr lang="en-US" sz="800">
              <a:latin typeface="Franklin Gothic"/>
              <a:cs typeface="Calibri"/>
            </a:endParaRPr>
          </a:p>
          <a:p>
            <a:pPr marL="171450" indent="-171450">
              <a:buSzPct val="50000"/>
              <a:buFont typeface="Arial"/>
              <a:buChar char="•"/>
            </a:pPr>
            <a:endParaRPr lang="en-US" sz="146">
              <a:solidFill>
                <a:srgbClr val="232D4B"/>
              </a:solidFill>
              <a:cs typeface="Calibri" panose="020F0502020204030204"/>
            </a:endParaRPr>
          </a:p>
        </p:txBody>
      </p:sp>
      <p:sp>
        <p:nvSpPr>
          <p:cNvPr id="33" name="Google Shape;167;p24">
            <a:extLst>
              <a:ext uri="{FF2B5EF4-FFF2-40B4-BE49-F238E27FC236}">
                <a16:creationId xmlns:a16="http://schemas.microsoft.com/office/drawing/2014/main" id="{CE2736B9-5CA2-50FE-715A-F2D0A37D3BB7}"/>
              </a:ext>
            </a:extLst>
          </p:cNvPr>
          <p:cNvSpPr txBox="1">
            <a:spLocks/>
          </p:cNvSpPr>
          <p:nvPr/>
        </p:nvSpPr>
        <p:spPr>
          <a:xfrm>
            <a:off x="4619408" y="2620698"/>
            <a:ext cx="2077901" cy="693187"/>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800">
                <a:solidFill>
                  <a:srgbClr val="232D4B"/>
                </a:solidFill>
                <a:latin typeface="Franklin Gothic"/>
              </a:rPr>
              <a:t>Race, poverty, rent exploitation, and rent burden are all intertwined. The presence of white renters correlates with low poverty levels, and lower chances of being rent burdened and exploited, especially in Richmond (vice versa for Black renters). </a:t>
            </a:r>
            <a:endParaRPr lang="en-US" sz="800">
              <a:solidFill>
                <a:srgbClr val="232D4B"/>
              </a:solidFill>
              <a:latin typeface="Franklin Gothic"/>
              <a:cs typeface="Calibri"/>
            </a:endParaRPr>
          </a:p>
        </p:txBody>
      </p:sp>
      <p:sp>
        <p:nvSpPr>
          <p:cNvPr id="35" name="Rectangle 34">
            <a:extLst>
              <a:ext uri="{FF2B5EF4-FFF2-40B4-BE49-F238E27FC236}">
                <a16:creationId xmlns:a16="http://schemas.microsoft.com/office/drawing/2014/main" id="{79A15384-4CE4-B62D-7343-4E2D72699A18}"/>
              </a:ext>
            </a:extLst>
          </p:cNvPr>
          <p:cNvSpPr/>
          <p:nvPr/>
        </p:nvSpPr>
        <p:spPr>
          <a:xfrm>
            <a:off x="6855860" y="696140"/>
            <a:ext cx="2126516" cy="3397894"/>
          </a:xfrm>
          <a:prstGeom prst="rect">
            <a:avLst/>
          </a:prstGeom>
          <a:solidFill>
            <a:srgbClr val="232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sp>
        <p:nvSpPr>
          <p:cNvPr id="36" name="TextBox 35">
            <a:extLst>
              <a:ext uri="{FF2B5EF4-FFF2-40B4-BE49-F238E27FC236}">
                <a16:creationId xmlns:a16="http://schemas.microsoft.com/office/drawing/2014/main" id="{2CBD5788-6FBA-693C-36BD-00BCD4665934}"/>
              </a:ext>
            </a:extLst>
          </p:cNvPr>
          <p:cNvSpPr txBox="1"/>
          <p:nvPr/>
        </p:nvSpPr>
        <p:spPr>
          <a:xfrm>
            <a:off x="6865761" y="696106"/>
            <a:ext cx="2112274" cy="234680"/>
          </a:xfrm>
          <a:prstGeom prst="rect">
            <a:avLst/>
          </a:prstGeom>
          <a:noFill/>
        </p:spPr>
        <p:txBody>
          <a:bodyPr wrap="square" lIns="19050" tIns="9525" rIns="19050" bIns="9525" rtlCol="0" anchor="t">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1400">
                <a:solidFill>
                  <a:schemeClr val="bg1"/>
                </a:solidFill>
                <a:latin typeface="Franklin Gothic Demi Cond"/>
              </a:rPr>
              <a:t>CONCLUSION</a:t>
            </a:r>
            <a:endParaRPr lang="en-US" sz="1800">
              <a:solidFill>
                <a:schemeClr val="bg1"/>
              </a:solidFill>
              <a:latin typeface="Franklin Gothic Demi Cond" panose="020B0706030402020204" pitchFamily="34" charset="0"/>
            </a:endParaRPr>
          </a:p>
        </p:txBody>
      </p:sp>
      <p:sp>
        <p:nvSpPr>
          <p:cNvPr id="40" name="Google Shape;222;p28">
            <a:extLst>
              <a:ext uri="{FF2B5EF4-FFF2-40B4-BE49-F238E27FC236}">
                <a16:creationId xmlns:a16="http://schemas.microsoft.com/office/drawing/2014/main" id="{521049C4-CCBF-DD28-64A3-412399607B10}"/>
              </a:ext>
            </a:extLst>
          </p:cNvPr>
          <p:cNvSpPr txBox="1">
            <a:spLocks/>
          </p:cNvSpPr>
          <p:nvPr/>
        </p:nvSpPr>
        <p:spPr>
          <a:xfrm>
            <a:off x="7162976" y="6129115"/>
            <a:ext cx="1429505" cy="727285"/>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800">
                <a:solidFill>
                  <a:srgbClr val="1A2835"/>
                </a:solidFill>
                <a:latin typeface="Franklin Gothic"/>
              </a:rPr>
              <a:t>Author 1: Sokona Mangane</a:t>
            </a:r>
            <a:endParaRPr lang="en-US" sz="800">
              <a:latin typeface="Franklin Gothic"/>
              <a:cs typeface="Calibri"/>
            </a:endParaRPr>
          </a:p>
          <a:p>
            <a:r>
              <a:rPr lang="en-US" sz="800">
                <a:solidFill>
                  <a:srgbClr val="1A2835"/>
                </a:solidFill>
                <a:latin typeface="Franklin Gothic"/>
              </a:rPr>
              <a:t>Author 2: Kayla Campbell</a:t>
            </a:r>
            <a:endParaRPr lang="en-US" sz="800">
              <a:latin typeface="Franklin Gothic"/>
              <a:cs typeface="Calibri"/>
            </a:endParaRPr>
          </a:p>
          <a:p>
            <a:pPr>
              <a:buSzPts val="990"/>
            </a:pPr>
            <a:r>
              <a:rPr lang="en-US" sz="800">
                <a:solidFill>
                  <a:srgbClr val="1A2835"/>
                </a:solidFill>
                <a:latin typeface="Franklin Gothic"/>
              </a:rPr>
              <a:t>Peer Mentor: Soumya </a:t>
            </a:r>
            <a:r>
              <a:rPr lang="en-US" sz="800" err="1">
                <a:solidFill>
                  <a:srgbClr val="1A2835"/>
                </a:solidFill>
                <a:latin typeface="Franklin Gothic"/>
              </a:rPr>
              <a:t>Chappidi</a:t>
            </a:r>
            <a:r>
              <a:rPr lang="en-US" sz="800">
                <a:solidFill>
                  <a:srgbClr val="1A2835"/>
                </a:solidFill>
                <a:latin typeface="Franklin Gothic"/>
              </a:rPr>
              <a:t> </a:t>
            </a:r>
            <a:endParaRPr lang="en-US" sz="800">
              <a:solidFill>
                <a:srgbClr val="1A2835"/>
              </a:solidFill>
              <a:latin typeface="Franklin Gothic"/>
              <a:cs typeface="Calibri"/>
            </a:endParaRPr>
          </a:p>
          <a:p>
            <a:pPr>
              <a:buSzPts val="990"/>
            </a:pPr>
            <a:r>
              <a:rPr lang="en-US" sz="800">
                <a:solidFill>
                  <a:srgbClr val="1A2835"/>
                </a:solidFill>
                <a:latin typeface="Franklin Gothic"/>
              </a:rPr>
              <a:t>Mentor: Dr. Michele Claibourn</a:t>
            </a:r>
            <a:endParaRPr lang="en-US" sz="800">
              <a:solidFill>
                <a:srgbClr val="1A2835"/>
              </a:solidFill>
              <a:latin typeface="Franklin Gothic"/>
              <a:cs typeface="Calibri"/>
            </a:endParaRPr>
          </a:p>
        </p:txBody>
      </p:sp>
      <p:sp>
        <p:nvSpPr>
          <p:cNvPr id="41" name="Google Shape;222;p28">
            <a:extLst>
              <a:ext uri="{FF2B5EF4-FFF2-40B4-BE49-F238E27FC236}">
                <a16:creationId xmlns:a16="http://schemas.microsoft.com/office/drawing/2014/main" id="{BF284E7E-AB9A-476D-1053-5AA83B22B757}"/>
              </a:ext>
            </a:extLst>
          </p:cNvPr>
          <p:cNvSpPr txBox="1">
            <a:spLocks/>
          </p:cNvSpPr>
          <p:nvPr/>
        </p:nvSpPr>
        <p:spPr>
          <a:xfrm>
            <a:off x="2633864" y="6317763"/>
            <a:ext cx="2663397" cy="471187"/>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buSzPts val="990"/>
            </a:pPr>
            <a:r>
              <a:rPr lang="en-US" sz="1300">
                <a:solidFill>
                  <a:srgbClr val="1A2835"/>
                </a:solidFill>
                <a:latin typeface="Franklin Gothic Demi Cond"/>
              </a:rPr>
              <a:t>UVA Data Justice Academy</a:t>
            </a:r>
          </a:p>
          <a:p>
            <a:pPr>
              <a:buSzPts val="990"/>
            </a:pPr>
            <a:r>
              <a:rPr lang="en-US" sz="700">
                <a:solidFill>
                  <a:srgbClr val="1A2835"/>
                </a:solidFill>
                <a:latin typeface="Franklin Gothic"/>
              </a:rPr>
              <a:t>This project was made possible by a generous gift from </a:t>
            </a:r>
            <a:endParaRPr lang="en-US" sz="700">
              <a:solidFill>
                <a:srgbClr val="1A2835"/>
              </a:solidFill>
              <a:latin typeface="Franklin Gothic"/>
              <a:cs typeface="Calibri"/>
            </a:endParaRPr>
          </a:p>
        </p:txBody>
      </p:sp>
      <p:cxnSp>
        <p:nvCxnSpPr>
          <p:cNvPr id="16" name="Straight Connector 15">
            <a:extLst>
              <a:ext uri="{FF2B5EF4-FFF2-40B4-BE49-F238E27FC236}">
                <a16:creationId xmlns:a16="http://schemas.microsoft.com/office/drawing/2014/main" id="{1EF2D23A-644A-7AB2-25C7-5BF3B33BB7C6}"/>
              </a:ext>
            </a:extLst>
          </p:cNvPr>
          <p:cNvCxnSpPr>
            <a:cxnSpLocks/>
          </p:cNvCxnSpPr>
          <p:nvPr/>
        </p:nvCxnSpPr>
        <p:spPr>
          <a:xfrm>
            <a:off x="2580659" y="6317763"/>
            <a:ext cx="0" cy="511188"/>
          </a:xfrm>
          <a:prstGeom prst="line">
            <a:avLst/>
          </a:prstGeom>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4DC116DF-A988-8A35-B67B-0D81C535752F}"/>
              </a:ext>
            </a:extLst>
          </p:cNvPr>
          <p:cNvSpPr/>
          <p:nvPr/>
        </p:nvSpPr>
        <p:spPr>
          <a:xfrm>
            <a:off x="2391627" y="692172"/>
            <a:ext cx="2136471" cy="5463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sp>
        <p:nvSpPr>
          <p:cNvPr id="4" name="Rectangle 3">
            <a:extLst>
              <a:ext uri="{FF2B5EF4-FFF2-40B4-BE49-F238E27FC236}">
                <a16:creationId xmlns:a16="http://schemas.microsoft.com/office/drawing/2014/main" id="{81D635EE-3B03-C458-CB13-29AFA4A58B81}"/>
              </a:ext>
            </a:extLst>
          </p:cNvPr>
          <p:cNvSpPr/>
          <p:nvPr/>
        </p:nvSpPr>
        <p:spPr>
          <a:xfrm>
            <a:off x="6862410" y="4202284"/>
            <a:ext cx="2119367" cy="1963028"/>
          </a:xfrm>
          <a:prstGeom prst="rect">
            <a:avLst/>
          </a:prstGeom>
          <a:solidFill>
            <a:srgbClr val="232D4B"/>
          </a:solidFill>
          <a:ln>
            <a:noFill/>
          </a:ln>
        </p:spPr>
        <p:style>
          <a:lnRef idx="2">
            <a:schemeClr val="accent1">
              <a:shade val="50000"/>
            </a:schemeClr>
          </a:lnRef>
          <a:fillRef idx="1">
            <a:schemeClr val="accent1"/>
          </a:fillRef>
          <a:effectRef idx="0">
            <a:schemeClr val="accent1"/>
          </a:effectRef>
          <a:fontRef idx="minor">
            <a:schemeClr val="lt1"/>
          </a:fontRef>
        </p:style>
        <p:txBody>
          <a:bodyPr lIns="19050" tIns="9525" rIns="19050" bIns="9525"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sp>
        <p:nvSpPr>
          <p:cNvPr id="6" name="Rectangle 5">
            <a:extLst>
              <a:ext uri="{FF2B5EF4-FFF2-40B4-BE49-F238E27FC236}">
                <a16:creationId xmlns:a16="http://schemas.microsoft.com/office/drawing/2014/main" id="{585E4ED4-461B-BFE7-8F62-2805C493E476}"/>
              </a:ext>
            </a:extLst>
          </p:cNvPr>
          <p:cNvSpPr/>
          <p:nvPr/>
        </p:nvSpPr>
        <p:spPr>
          <a:xfrm>
            <a:off x="4636317" y="3646339"/>
            <a:ext cx="2135664" cy="2511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endParaRPr lang="en-US" sz="292"/>
          </a:p>
        </p:txBody>
      </p:sp>
      <p:sp>
        <p:nvSpPr>
          <p:cNvPr id="8" name="Google Shape;166;p24">
            <a:extLst>
              <a:ext uri="{FF2B5EF4-FFF2-40B4-BE49-F238E27FC236}">
                <a16:creationId xmlns:a16="http://schemas.microsoft.com/office/drawing/2014/main" id="{6DD2D74E-4A1A-C16A-2926-47E8F2CFE2E4}"/>
              </a:ext>
            </a:extLst>
          </p:cNvPr>
          <p:cNvSpPr/>
          <p:nvPr/>
        </p:nvSpPr>
        <p:spPr>
          <a:xfrm rot="10800000" flipH="1" flipV="1">
            <a:off x="2503583" y="919486"/>
            <a:ext cx="260563" cy="20813"/>
          </a:xfrm>
          <a:prstGeom prst="rect">
            <a:avLst/>
          </a:prstGeom>
          <a:solidFill>
            <a:srgbClr val="E57200"/>
          </a:solidFill>
          <a:ln w="9525" cap="flat" cmpd="sng">
            <a:solidFill>
              <a:srgbClr val="E57200"/>
            </a:solidFill>
            <a:prstDash val="solid"/>
            <a:round/>
            <a:headEnd type="none" w="sm" len="sm"/>
            <a:tailEnd type="none" w="sm" len="sm"/>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endParaRPr lang="en-US" sz="250">
              <a:cs typeface="Calibri"/>
            </a:endParaRPr>
          </a:p>
        </p:txBody>
      </p:sp>
      <p:sp>
        <p:nvSpPr>
          <p:cNvPr id="9" name="TextBox 8">
            <a:extLst>
              <a:ext uri="{FF2B5EF4-FFF2-40B4-BE49-F238E27FC236}">
                <a16:creationId xmlns:a16="http://schemas.microsoft.com/office/drawing/2014/main" id="{8AD668F8-B8A1-DBF0-55DE-7F80B735088D}"/>
              </a:ext>
            </a:extLst>
          </p:cNvPr>
          <p:cNvSpPr txBox="1"/>
          <p:nvPr/>
        </p:nvSpPr>
        <p:spPr>
          <a:xfrm>
            <a:off x="4634736" y="3646712"/>
            <a:ext cx="2142001" cy="328231"/>
          </a:xfrm>
          <a:prstGeom prst="rect">
            <a:avLst/>
          </a:prstGeom>
          <a:noFill/>
        </p:spPr>
        <p:txBody>
          <a:bodyPr wrap="square" lIns="19050" tIns="9525" rIns="19050" bIns="9525" rtlCol="0" anchor="t">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900" b="1">
                <a:solidFill>
                  <a:srgbClr val="232D4B"/>
                </a:solidFill>
                <a:latin typeface="Franklin Gothic"/>
              </a:rPr>
              <a:t>Is there any evidence of Residential Segregation in these areas as well? </a:t>
            </a:r>
            <a:endParaRPr lang="en-US"/>
          </a:p>
          <a:p>
            <a:endParaRPr lang="en-US" sz="208">
              <a:solidFill>
                <a:srgbClr val="232D4B"/>
              </a:solidFill>
              <a:latin typeface="Franklin Gothic Demi Cond" panose="020B0706030402020204" pitchFamily="34" charset="0"/>
            </a:endParaRPr>
          </a:p>
        </p:txBody>
      </p:sp>
      <p:sp>
        <p:nvSpPr>
          <p:cNvPr id="10" name="TextBox 9">
            <a:extLst>
              <a:ext uri="{FF2B5EF4-FFF2-40B4-BE49-F238E27FC236}">
                <a16:creationId xmlns:a16="http://schemas.microsoft.com/office/drawing/2014/main" id="{6932C552-899A-94E5-2946-CEAADE40D9F2}"/>
              </a:ext>
            </a:extLst>
          </p:cNvPr>
          <p:cNvSpPr txBox="1"/>
          <p:nvPr/>
        </p:nvSpPr>
        <p:spPr>
          <a:xfrm>
            <a:off x="2396406" y="669683"/>
            <a:ext cx="2134935" cy="307777"/>
          </a:xfrm>
          <a:prstGeom prst="rect">
            <a:avLst/>
          </a:prstGeom>
          <a:noFill/>
        </p:spPr>
        <p:txBody>
          <a:bodyPr wrap="square" lIns="91440" tIns="45720" rIns="91440" bIns="45720" rtlCol="0" anchor="t">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1400">
                <a:solidFill>
                  <a:srgbClr val="232D4B"/>
                </a:solidFill>
                <a:latin typeface="Franklin Gothic Demi Cond"/>
              </a:rPr>
              <a:t>RESULTS</a:t>
            </a:r>
          </a:p>
        </p:txBody>
      </p:sp>
      <p:sp>
        <p:nvSpPr>
          <p:cNvPr id="12" name="TextBox 11">
            <a:extLst>
              <a:ext uri="{FF2B5EF4-FFF2-40B4-BE49-F238E27FC236}">
                <a16:creationId xmlns:a16="http://schemas.microsoft.com/office/drawing/2014/main" id="{E54ACE4A-9C43-3216-DB74-7BAA2A755730}"/>
              </a:ext>
            </a:extLst>
          </p:cNvPr>
          <p:cNvSpPr txBox="1"/>
          <p:nvPr/>
        </p:nvSpPr>
        <p:spPr>
          <a:xfrm>
            <a:off x="6866863" y="4203054"/>
            <a:ext cx="2117739" cy="234680"/>
          </a:xfrm>
          <a:prstGeom prst="rect">
            <a:avLst/>
          </a:prstGeom>
          <a:noFill/>
        </p:spPr>
        <p:txBody>
          <a:bodyPr wrap="square" lIns="19050" tIns="9525" rIns="19050" bIns="9525" rtlCol="0" anchor="t">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1400">
                <a:solidFill>
                  <a:schemeClr val="bg1"/>
                </a:solidFill>
                <a:latin typeface="Franklin Gothic Demi Cond"/>
              </a:rPr>
              <a:t>REFERENCES</a:t>
            </a:r>
          </a:p>
        </p:txBody>
      </p:sp>
      <p:pic>
        <p:nvPicPr>
          <p:cNvPr id="17" name="Picture 17" descr="Logo&#10;&#10;Description automatically generated">
            <a:extLst>
              <a:ext uri="{FF2B5EF4-FFF2-40B4-BE49-F238E27FC236}">
                <a16:creationId xmlns:a16="http://schemas.microsoft.com/office/drawing/2014/main" id="{BDDFFAA2-70BE-67D4-1FB8-4BF19235A2C6}"/>
              </a:ext>
            </a:extLst>
          </p:cNvPr>
          <p:cNvPicPr>
            <a:picLocks noChangeAspect="1"/>
          </p:cNvPicPr>
          <p:nvPr/>
        </p:nvPicPr>
        <p:blipFill>
          <a:blip r:embed="rId5"/>
          <a:stretch>
            <a:fillRect/>
          </a:stretch>
        </p:blipFill>
        <p:spPr>
          <a:xfrm>
            <a:off x="4760683" y="6350838"/>
            <a:ext cx="1381144" cy="508520"/>
          </a:xfrm>
          <a:prstGeom prst="rect">
            <a:avLst/>
          </a:prstGeom>
        </p:spPr>
      </p:pic>
      <p:pic>
        <p:nvPicPr>
          <p:cNvPr id="18" name="Picture 18" descr="A picture containing text, dark, night sky&#10;&#10;Description automatically generated">
            <a:extLst>
              <a:ext uri="{FF2B5EF4-FFF2-40B4-BE49-F238E27FC236}">
                <a16:creationId xmlns:a16="http://schemas.microsoft.com/office/drawing/2014/main" id="{15D6A61F-9233-ECD4-BA1E-9F7C86FC9CE9}"/>
              </a:ext>
            </a:extLst>
          </p:cNvPr>
          <p:cNvPicPr>
            <a:picLocks noChangeAspect="1"/>
          </p:cNvPicPr>
          <p:nvPr/>
        </p:nvPicPr>
        <p:blipFill>
          <a:blip r:embed="rId6"/>
          <a:stretch>
            <a:fillRect/>
          </a:stretch>
        </p:blipFill>
        <p:spPr>
          <a:xfrm>
            <a:off x="6120086" y="6300517"/>
            <a:ext cx="1073889" cy="574863"/>
          </a:xfrm>
          <a:prstGeom prst="rect">
            <a:avLst/>
          </a:prstGeom>
        </p:spPr>
      </p:pic>
      <p:sp>
        <p:nvSpPr>
          <p:cNvPr id="19" name="Google Shape;167;p24">
            <a:extLst>
              <a:ext uri="{FF2B5EF4-FFF2-40B4-BE49-F238E27FC236}">
                <a16:creationId xmlns:a16="http://schemas.microsoft.com/office/drawing/2014/main" id="{217F303E-63D0-C8A5-B6D4-EEA7D5E52E22}"/>
              </a:ext>
            </a:extLst>
          </p:cNvPr>
          <p:cNvSpPr txBox="1">
            <a:spLocks/>
          </p:cNvSpPr>
          <p:nvPr/>
        </p:nvSpPr>
        <p:spPr>
          <a:xfrm>
            <a:off x="6926607" y="4439756"/>
            <a:ext cx="1980715" cy="1596993"/>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600">
                <a:solidFill>
                  <a:srgbClr val="FFFFFF"/>
                </a:solidFill>
                <a:latin typeface="Franklin Gothic"/>
              </a:rPr>
              <a:t>Crowell, A. R. (2022). Renting under racial capitalism: Residential segregation and rent exploitation in the United States. Sociological Spectrum, 42(2), 95–118. https://doi.org/10.1080/02732173.2022.2068101</a:t>
            </a:r>
            <a:endParaRPr lang="en-US" sz="600">
              <a:latin typeface="Franklin Gothic"/>
            </a:endParaRPr>
          </a:p>
          <a:p>
            <a:endParaRPr lang="en-US" sz="600">
              <a:solidFill>
                <a:srgbClr val="FFFFFF"/>
              </a:solidFill>
              <a:latin typeface="Franklin Gothic"/>
            </a:endParaRPr>
          </a:p>
          <a:p>
            <a:r>
              <a:rPr lang="en-US" sz="600">
                <a:solidFill>
                  <a:srgbClr val="FFFFFF"/>
                </a:solidFill>
                <a:latin typeface="Franklin Gothic"/>
              </a:rPr>
              <a:t>Desmond, M., &amp; Wilmers, N. (2019). Do the Poor Pay More for Housing? Exploitation, Profit, and Risk in Rental Markets. American Journal of Sociology, 124(4), 1090–1124. https://doi.org/10.1086/701697</a:t>
            </a:r>
            <a:endParaRPr lang="en-US" sz="600">
              <a:latin typeface="Franklin Gothic"/>
            </a:endParaRPr>
          </a:p>
          <a:p>
            <a:endParaRPr lang="en-US" sz="600">
              <a:solidFill>
                <a:srgbClr val="FFFFFF"/>
              </a:solidFill>
              <a:latin typeface="Franklin Gothic"/>
            </a:endParaRPr>
          </a:p>
          <a:p>
            <a:r>
              <a:rPr lang="en-US" sz="600">
                <a:solidFill>
                  <a:srgbClr val="FFFFFF"/>
                </a:solidFill>
                <a:latin typeface="Franklin Gothic"/>
              </a:rPr>
              <a:t>Massey, D. S. (2020). Still the Linchpin: Segregation and Stratification in the USA. Race and Social Problems, 12(1), 1–12. https://doi.org/10.1007/s12552-019-09280-1</a:t>
            </a:r>
            <a:endParaRPr lang="en-US" sz="600">
              <a:latin typeface="Franklin Gothic"/>
              <a:cs typeface="Calibri"/>
            </a:endParaRPr>
          </a:p>
        </p:txBody>
      </p:sp>
      <p:sp>
        <p:nvSpPr>
          <p:cNvPr id="20" name="Google Shape;167;p24">
            <a:extLst>
              <a:ext uri="{FF2B5EF4-FFF2-40B4-BE49-F238E27FC236}">
                <a16:creationId xmlns:a16="http://schemas.microsoft.com/office/drawing/2014/main" id="{F3B9D1C2-4DF7-3289-8FFA-BFB63C894932}"/>
              </a:ext>
            </a:extLst>
          </p:cNvPr>
          <p:cNvSpPr txBox="1">
            <a:spLocks/>
          </p:cNvSpPr>
          <p:nvPr/>
        </p:nvSpPr>
        <p:spPr>
          <a:xfrm>
            <a:off x="6855869" y="700553"/>
            <a:ext cx="2048370" cy="3273670"/>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marL="171450" indent="-171450">
              <a:buClr>
                <a:schemeClr val="bg1"/>
              </a:buClr>
              <a:buSzPct val="150000"/>
              <a:buFont typeface="Arial" panose="020B0604020202020204" pitchFamily="34" charset="0"/>
              <a:buChar char="•"/>
            </a:pPr>
            <a:r>
              <a:rPr lang="en-US" sz="800">
                <a:solidFill>
                  <a:schemeClr val="bg1"/>
                </a:solidFill>
                <a:latin typeface="Franklin Gothic"/>
              </a:rPr>
              <a:t>The more rent exploited a tenant is, the more likely they are to be rent burdened, particularly in Richmond.</a:t>
            </a:r>
            <a:endParaRPr lang="en-US" sz="800">
              <a:solidFill>
                <a:schemeClr val="bg1"/>
              </a:solidFill>
              <a:latin typeface="Franklin Gothic"/>
              <a:cs typeface="Calibri"/>
            </a:endParaRPr>
          </a:p>
          <a:p>
            <a:pPr marL="171450" indent="-171450">
              <a:buClr>
                <a:schemeClr val="bg1"/>
              </a:buClr>
              <a:buSzPct val="150000"/>
              <a:buFont typeface="Arial" panose="020B0604020202020204" pitchFamily="34" charset="0"/>
              <a:buChar char="•"/>
            </a:pPr>
            <a:endParaRPr lang="en-US" sz="800">
              <a:solidFill>
                <a:schemeClr val="bg1"/>
              </a:solidFill>
              <a:latin typeface="Franklin Gothic"/>
            </a:endParaRPr>
          </a:p>
          <a:p>
            <a:pPr marL="171450" indent="-171450">
              <a:buClr>
                <a:schemeClr val="bg1"/>
              </a:buClr>
              <a:buSzPct val="150000"/>
              <a:buFont typeface="Arial" panose="020B0604020202020204" pitchFamily="34" charset="0"/>
              <a:buChar char="•"/>
            </a:pPr>
            <a:r>
              <a:rPr lang="en-US" sz="800">
                <a:solidFill>
                  <a:schemeClr val="bg1"/>
                </a:solidFill>
                <a:latin typeface="Franklin Gothic"/>
              </a:rPr>
              <a:t>Additionally, the more residentially isolated Black renters are, the more likely they are to be exploited. </a:t>
            </a:r>
            <a:endParaRPr lang="en-US" sz="800">
              <a:solidFill>
                <a:schemeClr val="bg1"/>
              </a:solidFill>
              <a:latin typeface="Franklin Gothic"/>
              <a:cs typeface="Calibri"/>
            </a:endParaRPr>
          </a:p>
          <a:p>
            <a:pPr marL="171450" indent="-171450">
              <a:buClr>
                <a:schemeClr val="bg1"/>
              </a:buClr>
              <a:buSzPct val="150000"/>
              <a:buFont typeface="Arial" panose="020B0604020202020204" pitchFamily="34" charset="0"/>
              <a:buChar char="•"/>
            </a:pPr>
            <a:endParaRPr lang="en-US" sz="800">
              <a:solidFill>
                <a:schemeClr val="bg1"/>
              </a:solidFill>
              <a:latin typeface="Franklin Gothic"/>
            </a:endParaRPr>
          </a:p>
          <a:p>
            <a:pPr marL="171450" indent="-171450">
              <a:buClr>
                <a:schemeClr val="bg1"/>
              </a:buClr>
              <a:buSzPct val="150000"/>
              <a:buFont typeface="Arial" panose="020B0604020202020204" pitchFamily="34" charset="0"/>
              <a:buChar char="•"/>
            </a:pPr>
            <a:r>
              <a:rPr lang="en-US" sz="800">
                <a:solidFill>
                  <a:schemeClr val="bg1"/>
                </a:solidFill>
                <a:latin typeface="Franklin Gothic"/>
              </a:rPr>
              <a:t>Higher poverty levels are positively correlated with an increased likelihood of rent exploitation and burden. The percentage of Black renters is additionally higher in these areas.</a:t>
            </a:r>
            <a:endParaRPr lang="en-US" sz="800">
              <a:solidFill>
                <a:schemeClr val="bg1"/>
              </a:solidFill>
              <a:latin typeface="Franklin Gothic"/>
              <a:cs typeface="Calibri"/>
            </a:endParaRPr>
          </a:p>
          <a:p>
            <a:pPr marL="171450" indent="-171450">
              <a:buClr>
                <a:schemeClr val="bg1"/>
              </a:buClr>
              <a:buSzPct val="150000"/>
              <a:buFont typeface="Arial" panose="020B0604020202020204" pitchFamily="34" charset="0"/>
              <a:buChar char="•"/>
            </a:pPr>
            <a:endParaRPr lang="en-US" sz="800">
              <a:solidFill>
                <a:schemeClr val="bg1"/>
              </a:solidFill>
              <a:latin typeface="Franklin Gothic"/>
            </a:endParaRPr>
          </a:p>
          <a:p>
            <a:pPr marL="171450" indent="-171450">
              <a:buClr>
                <a:schemeClr val="bg1"/>
              </a:buClr>
              <a:buSzPct val="150000"/>
              <a:buFont typeface="Arial" panose="020B0604020202020204" pitchFamily="34" charset="0"/>
              <a:buChar char="•"/>
            </a:pPr>
            <a:r>
              <a:rPr lang="en-US" sz="800">
                <a:solidFill>
                  <a:schemeClr val="bg1"/>
                </a:solidFill>
                <a:latin typeface="Franklin Gothic"/>
              </a:rPr>
              <a:t>As the percentage of Black renters increases, the likeliness of being rent burdened and exploited increases, especially in Richmond (opposite relationship when you are a white renter).</a:t>
            </a:r>
            <a:endParaRPr lang="en-US" sz="800">
              <a:solidFill>
                <a:schemeClr val="bg1"/>
              </a:solidFill>
              <a:latin typeface="Franklin Gothic"/>
              <a:cs typeface="Calibri"/>
            </a:endParaRPr>
          </a:p>
        </p:txBody>
      </p:sp>
      <p:sp>
        <p:nvSpPr>
          <p:cNvPr id="167" name="Google Shape;167;p24"/>
          <p:cNvSpPr txBox="1">
            <a:spLocks noGrp="1"/>
          </p:cNvSpPr>
          <p:nvPr>
            <p:ph type="title"/>
          </p:nvPr>
        </p:nvSpPr>
        <p:spPr>
          <a:xfrm>
            <a:off x="178856" y="969403"/>
            <a:ext cx="1963551" cy="1615677"/>
          </a:xfrm>
          <a:prstGeom prst="rect">
            <a:avLst/>
          </a:prstGeom>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800">
                <a:solidFill>
                  <a:srgbClr val="232D4B"/>
                </a:solidFill>
                <a:latin typeface="Franklin Gothic"/>
              </a:rPr>
              <a:t>The United States of America has historically and continuously denied and extracted wealth from Black populations. This is how racial capitalism is maintained: the idea that racial exploitation reinforces capital accumulation. In a deep dive into racial capitalism, we wished to find trends and correlations in the rural Charlottesville and metropolitan Richmond regions. Through an analysis of rent exploitation, rent burden, and residential segregation, we explored how racial capitalism is maintained in the current housing market. </a:t>
            </a:r>
            <a:endParaRPr lang="en-US" sz="800">
              <a:latin typeface="Franklin Gothic"/>
              <a:cs typeface="Calibri"/>
            </a:endParaRPr>
          </a:p>
        </p:txBody>
      </p:sp>
      <p:sp>
        <p:nvSpPr>
          <p:cNvPr id="44" name="Google Shape;167;p24">
            <a:extLst>
              <a:ext uri="{FF2B5EF4-FFF2-40B4-BE49-F238E27FC236}">
                <a16:creationId xmlns:a16="http://schemas.microsoft.com/office/drawing/2014/main" id="{EF580B60-B991-6CE5-01AC-30BCD64A3A53}"/>
              </a:ext>
            </a:extLst>
          </p:cNvPr>
          <p:cNvSpPr txBox="1">
            <a:spLocks/>
          </p:cNvSpPr>
          <p:nvPr/>
        </p:nvSpPr>
        <p:spPr>
          <a:xfrm>
            <a:off x="2388708" y="1108905"/>
            <a:ext cx="2132114" cy="306592"/>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900" b="1">
                <a:solidFill>
                  <a:srgbClr val="232D4B"/>
                </a:solidFill>
                <a:latin typeface="Franklin Gothic"/>
              </a:rPr>
              <a:t>How is Rent Exploitation distributed in Charlottesville and Richmond, VA?</a:t>
            </a:r>
            <a:br>
              <a:rPr lang="en-US" sz="900">
                <a:latin typeface="Franklin Gothic"/>
              </a:rPr>
            </a:br>
            <a:endParaRPr lang="en-US" sz="900">
              <a:solidFill>
                <a:srgbClr val="232D4B"/>
              </a:solidFill>
              <a:latin typeface="Franklin Gothic"/>
              <a:cs typeface="Calibri"/>
            </a:endParaRPr>
          </a:p>
        </p:txBody>
      </p:sp>
      <p:sp>
        <p:nvSpPr>
          <p:cNvPr id="25" name="TextBox 24">
            <a:extLst>
              <a:ext uri="{FF2B5EF4-FFF2-40B4-BE49-F238E27FC236}">
                <a16:creationId xmlns:a16="http://schemas.microsoft.com/office/drawing/2014/main" id="{8F468212-01CE-E399-0841-9DE22BC51B20}"/>
              </a:ext>
            </a:extLst>
          </p:cNvPr>
          <p:cNvSpPr txBox="1"/>
          <p:nvPr/>
        </p:nvSpPr>
        <p:spPr>
          <a:xfrm>
            <a:off x="-77" y="-856"/>
            <a:ext cx="5006518" cy="757900"/>
          </a:xfrm>
          <a:prstGeom prst="rect">
            <a:avLst/>
          </a:prstGeom>
          <a:noFill/>
        </p:spPr>
        <p:txBody>
          <a:bodyPr rot="0" spcFirstLastPara="0" vertOverflow="overflow" horzOverflow="overflow" vert="horz" wrap="square" lIns="19050" tIns="9525" rIns="19050" bIns="9525" numCol="1" spcCol="0" rtlCol="0" fromWordArt="0" anchor="t" anchorCtr="0" forceAA="0" compatLnSpc="1">
            <a:prstTxWarp prst="textNoShape">
              <a:avLst/>
            </a:prstTxWarp>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r>
              <a:rPr lang="en-US" sz="4400" b="1">
                <a:solidFill>
                  <a:srgbClr val="232D4B"/>
                </a:solidFill>
                <a:latin typeface="Franklin Gothic Demi Cond"/>
              </a:rPr>
              <a:t>Housing Justice Atlas:</a:t>
            </a:r>
            <a:r>
              <a:rPr lang="en-US" sz="4800" b="1">
                <a:solidFill>
                  <a:srgbClr val="232D4B"/>
                </a:solidFill>
                <a:latin typeface="Franklin Gothic Demi Cond"/>
              </a:rPr>
              <a:t> </a:t>
            </a:r>
            <a:endParaRPr lang="en-US" sz="4800" b="1">
              <a:solidFill>
                <a:srgbClr val="000000"/>
              </a:solidFill>
              <a:latin typeface="Franklin Gothic Demi Cond"/>
              <a:cs typeface="Calibri"/>
            </a:endParaRPr>
          </a:p>
        </p:txBody>
      </p:sp>
      <p:sp>
        <p:nvSpPr>
          <p:cNvPr id="26" name="TextBox 25">
            <a:extLst>
              <a:ext uri="{FF2B5EF4-FFF2-40B4-BE49-F238E27FC236}">
                <a16:creationId xmlns:a16="http://schemas.microsoft.com/office/drawing/2014/main" id="{2A57E85E-E3E0-EC1C-7D3F-34812DC8107F}"/>
              </a:ext>
            </a:extLst>
          </p:cNvPr>
          <p:cNvSpPr txBox="1"/>
          <p:nvPr/>
        </p:nvSpPr>
        <p:spPr>
          <a:xfrm>
            <a:off x="2400202" y="2937532"/>
            <a:ext cx="2132558" cy="511679"/>
          </a:xfrm>
          <a:prstGeom prst="rect">
            <a:avLst/>
          </a:prstGeom>
          <a:noFill/>
        </p:spPr>
        <p:txBody>
          <a:bodyPr rot="0" spcFirstLastPara="0" vertOverflow="overflow" horzOverflow="overflow" vert="horz" wrap="square" lIns="19050" tIns="9525" rIns="19050" bIns="9525" numCol="1" spcCol="0" rtlCol="0" fromWordArt="0" anchor="t" anchorCtr="0" forceAA="0" compatLnSpc="1">
            <a:prstTxWarp prst="textNoShape">
              <a:avLst/>
            </a:prstTxWarp>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800">
                <a:solidFill>
                  <a:srgbClr val="232D4B"/>
                </a:solidFill>
                <a:latin typeface="Franklin Gothic"/>
                <a:cs typeface="Franklin Gothic"/>
              </a:rPr>
              <a:t>Rent Exploitation is the ratio of regions median rent to median property taxes. Observe the spikes of this ratio in areas of Charlottesville and even higher so in Richmond. </a:t>
            </a:r>
            <a:endParaRPr lang="en-US" sz="800">
              <a:latin typeface="Franklin Gothic"/>
            </a:endParaRPr>
          </a:p>
        </p:txBody>
      </p:sp>
      <p:sp>
        <p:nvSpPr>
          <p:cNvPr id="54" name="Google Shape;167;p24">
            <a:extLst>
              <a:ext uri="{FF2B5EF4-FFF2-40B4-BE49-F238E27FC236}">
                <a16:creationId xmlns:a16="http://schemas.microsoft.com/office/drawing/2014/main" id="{60CFD1CA-1AD3-4357-DFF8-0B5E02DFF02C}"/>
              </a:ext>
            </a:extLst>
          </p:cNvPr>
          <p:cNvSpPr txBox="1">
            <a:spLocks/>
          </p:cNvSpPr>
          <p:nvPr/>
        </p:nvSpPr>
        <p:spPr>
          <a:xfrm>
            <a:off x="4633813" y="5623106"/>
            <a:ext cx="2067704" cy="429962"/>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marL="35560" indent="-35560">
              <a:buFont typeface="Arial"/>
              <a:buChar char="•"/>
            </a:pPr>
            <a:endParaRPr lang="en-US" sz="167">
              <a:solidFill>
                <a:srgbClr val="1A2835"/>
              </a:solidFill>
              <a:cs typeface="Calibri" panose="020F0502020204030204"/>
            </a:endParaRPr>
          </a:p>
          <a:p>
            <a:pPr marL="35560" indent="-35560">
              <a:buFont typeface="Arial"/>
              <a:buChar char="•"/>
            </a:pPr>
            <a:endParaRPr lang="en-US" sz="167">
              <a:solidFill>
                <a:srgbClr val="1A2835"/>
              </a:solidFill>
              <a:cs typeface="Calibri" panose="020F0502020204030204"/>
            </a:endParaRPr>
          </a:p>
          <a:p>
            <a:pPr marL="35560" indent="-35560">
              <a:buFont typeface="Arial"/>
              <a:buChar char="•"/>
            </a:pPr>
            <a:endParaRPr lang="en-US" sz="800">
              <a:solidFill>
                <a:srgbClr val="1A2835"/>
              </a:solidFill>
              <a:latin typeface="Franklin Gothic"/>
              <a:cs typeface="Calibri"/>
            </a:endParaRPr>
          </a:p>
          <a:p>
            <a:r>
              <a:rPr lang="en-US" sz="800">
                <a:solidFill>
                  <a:srgbClr val="232D4B"/>
                </a:solidFill>
                <a:latin typeface="Franklin Gothic"/>
              </a:rPr>
              <a:t>Residential Segregation via isolation is more common amongst Black groups in Richmond than in Charlottesville.</a:t>
            </a:r>
            <a:endParaRPr lang="en-US" sz="800">
              <a:solidFill>
                <a:srgbClr val="232D4B"/>
              </a:solidFill>
              <a:latin typeface="Franklin Gothic"/>
              <a:cs typeface="Calibri"/>
            </a:endParaRPr>
          </a:p>
          <a:p>
            <a:pPr marL="35560" indent="-35560">
              <a:buFont typeface="Arial"/>
              <a:buChar char="•"/>
            </a:pPr>
            <a:endParaRPr lang="en-US" sz="167">
              <a:solidFill>
                <a:srgbClr val="1A2835"/>
              </a:solidFill>
              <a:cs typeface="Calibri" panose="020F0502020204030204"/>
            </a:endParaRPr>
          </a:p>
          <a:p>
            <a:pPr marL="35560" indent="-35560">
              <a:buFont typeface="Arial"/>
              <a:buChar char="•"/>
            </a:pPr>
            <a:endParaRPr lang="en-US" sz="250">
              <a:solidFill>
                <a:srgbClr val="1A2835"/>
              </a:solidFill>
              <a:cs typeface="Calibri" panose="020F0502020204030204"/>
            </a:endParaRPr>
          </a:p>
        </p:txBody>
      </p:sp>
      <p:pic>
        <p:nvPicPr>
          <p:cNvPr id="56" name="Picture 12" descr="Chart&#10;&#10;Description automatically generated">
            <a:extLst>
              <a:ext uri="{FF2B5EF4-FFF2-40B4-BE49-F238E27FC236}">
                <a16:creationId xmlns:a16="http://schemas.microsoft.com/office/drawing/2014/main" id="{A9531BCD-A533-1B9F-D5DE-4FE311B44A83}"/>
              </a:ext>
            </a:extLst>
          </p:cNvPr>
          <p:cNvPicPr>
            <a:picLocks noChangeAspect="1"/>
          </p:cNvPicPr>
          <p:nvPr/>
        </p:nvPicPr>
        <p:blipFill rotWithShape="1">
          <a:blip r:embed="rId7"/>
          <a:srcRect t="12809" b="11415"/>
          <a:stretch/>
        </p:blipFill>
        <p:spPr>
          <a:xfrm>
            <a:off x="4635194" y="3974369"/>
            <a:ext cx="2140023" cy="1644764"/>
          </a:xfrm>
          <a:prstGeom prst="rect">
            <a:avLst/>
          </a:prstGeom>
        </p:spPr>
      </p:pic>
      <p:pic>
        <p:nvPicPr>
          <p:cNvPr id="13" name="Picture 14" descr="Chart, box and whisker chart&#10;&#10;Description automatically generated">
            <a:extLst>
              <a:ext uri="{FF2B5EF4-FFF2-40B4-BE49-F238E27FC236}">
                <a16:creationId xmlns:a16="http://schemas.microsoft.com/office/drawing/2014/main" id="{A40A745C-8D5B-120A-9E26-3FD103994274}"/>
              </a:ext>
            </a:extLst>
          </p:cNvPr>
          <p:cNvPicPr>
            <a:picLocks noChangeAspect="1"/>
          </p:cNvPicPr>
          <p:nvPr/>
        </p:nvPicPr>
        <p:blipFill>
          <a:blip r:embed="rId8"/>
          <a:stretch>
            <a:fillRect/>
          </a:stretch>
        </p:blipFill>
        <p:spPr>
          <a:xfrm>
            <a:off x="183578" y="4783525"/>
            <a:ext cx="2124901" cy="1364773"/>
          </a:xfrm>
          <a:prstGeom prst="rect">
            <a:avLst/>
          </a:prstGeom>
        </p:spPr>
      </p:pic>
      <p:pic>
        <p:nvPicPr>
          <p:cNvPr id="7" name="Picture 14" descr="Qr code&#10;&#10;Description automatically generated">
            <a:extLst>
              <a:ext uri="{FF2B5EF4-FFF2-40B4-BE49-F238E27FC236}">
                <a16:creationId xmlns:a16="http://schemas.microsoft.com/office/drawing/2014/main" id="{E5832445-5FEE-DF0C-507E-98BE3F9FD761}"/>
              </a:ext>
            </a:extLst>
          </p:cNvPr>
          <p:cNvPicPr>
            <a:picLocks noChangeAspect="1"/>
          </p:cNvPicPr>
          <p:nvPr/>
        </p:nvPicPr>
        <p:blipFill>
          <a:blip r:embed="rId9"/>
          <a:stretch>
            <a:fillRect/>
          </a:stretch>
        </p:blipFill>
        <p:spPr>
          <a:xfrm>
            <a:off x="8502300" y="6255760"/>
            <a:ext cx="643156" cy="617443"/>
          </a:xfrm>
          <a:prstGeom prst="rect">
            <a:avLst/>
          </a:prstGeom>
        </p:spPr>
      </p:pic>
      <p:sp>
        <p:nvSpPr>
          <p:cNvPr id="15" name="TextBox 14">
            <a:extLst>
              <a:ext uri="{FF2B5EF4-FFF2-40B4-BE49-F238E27FC236}">
                <a16:creationId xmlns:a16="http://schemas.microsoft.com/office/drawing/2014/main" id="{47DFEA2B-EC97-18B3-C399-240F5A4424EA}"/>
              </a:ext>
            </a:extLst>
          </p:cNvPr>
          <p:cNvSpPr txBox="1"/>
          <p:nvPr/>
        </p:nvSpPr>
        <p:spPr>
          <a:xfrm>
            <a:off x="2390206" y="5564431"/>
            <a:ext cx="2080237" cy="511679"/>
          </a:xfrm>
          <a:prstGeom prst="rect">
            <a:avLst/>
          </a:prstGeom>
          <a:noFill/>
        </p:spPr>
        <p:txBody>
          <a:bodyPr rot="0" spcFirstLastPara="0" vertOverflow="overflow" horzOverflow="overflow" vert="horz" wrap="square" lIns="19050" tIns="9525" rIns="19050" bIns="9525" numCol="1" spcCol="0" rtlCol="0" fromWordArt="0" anchor="t" anchorCtr="0" forceAA="0" compatLnSpc="1">
            <a:prstTxWarp prst="textNoShape">
              <a:avLst/>
            </a:prstTxWarp>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800">
                <a:solidFill>
                  <a:srgbClr val="232D4B"/>
                </a:solidFill>
                <a:latin typeface="Franklin Gothic"/>
                <a:cs typeface="Franklin Gothic"/>
              </a:rPr>
              <a:t>Rent Burden is the ratio of median rent to renters' income. Acting as a measurement of affordability, Rent Burden is higher in Richmond than in Charlottesville.</a:t>
            </a:r>
          </a:p>
        </p:txBody>
      </p:sp>
      <p:sp>
        <p:nvSpPr>
          <p:cNvPr id="31" name="Google Shape;167;p24">
            <a:extLst>
              <a:ext uri="{FF2B5EF4-FFF2-40B4-BE49-F238E27FC236}">
                <a16:creationId xmlns:a16="http://schemas.microsoft.com/office/drawing/2014/main" id="{E50657E4-620A-A9B6-2D6D-5A399FCB3271}"/>
              </a:ext>
            </a:extLst>
          </p:cNvPr>
          <p:cNvSpPr txBox="1">
            <a:spLocks/>
          </p:cNvSpPr>
          <p:nvPr/>
        </p:nvSpPr>
        <p:spPr>
          <a:xfrm>
            <a:off x="4634229" y="759281"/>
            <a:ext cx="2134536" cy="269635"/>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900" b="1">
                <a:solidFill>
                  <a:srgbClr val="232D4B"/>
                </a:solidFill>
                <a:latin typeface="Franklin Gothic"/>
              </a:rPr>
              <a:t>What is the relationship between race, poverty, and the likelihood of exploitation?</a:t>
            </a:r>
            <a:endParaRPr lang="en-US" sz="900" b="1">
              <a:solidFill>
                <a:srgbClr val="232D4B"/>
              </a:solidFill>
              <a:latin typeface="Franklin Gothic"/>
              <a:cs typeface="Calibri"/>
            </a:endParaRPr>
          </a:p>
        </p:txBody>
      </p:sp>
      <p:sp>
        <p:nvSpPr>
          <p:cNvPr id="21" name="Google Shape;167;p24">
            <a:extLst>
              <a:ext uri="{FF2B5EF4-FFF2-40B4-BE49-F238E27FC236}">
                <a16:creationId xmlns:a16="http://schemas.microsoft.com/office/drawing/2014/main" id="{2B9654CB-83CD-9655-3BA6-3FEEDD72D3C6}"/>
              </a:ext>
            </a:extLst>
          </p:cNvPr>
          <p:cNvSpPr txBox="1">
            <a:spLocks/>
          </p:cNvSpPr>
          <p:nvPr/>
        </p:nvSpPr>
        <p:spPr>
          <a:xfrm>
            <a:off x="2387931" y="3546610"/>
            <a:ext cx="2132694" cy="554345"/>
          </a:xfrm>
          <a:prstGeom prst="rect">
            <a:avLst/>
          </a:prstGeom>
          <a:noFill/>
          <a:ln>
            <a:noFill/>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r>
              <a:rPr lang="en-US" sz="900" b="1">
                <a:solidFill>
                  <a:srgbClr val="232D4B"/>
                </a:solidFill>
                <a:latin typeface="Franklin Gothic"/>
              </a:rPr>
              <a:t>How is Rent Burden distributed in parallel to the above?</a:t>
            </a:r>
            <a:br>
              <a:rPr lang="en-US" sz="250"/>
            </a:br>
            <a:endParaRPr lang="en-US" sz="250">
              <a:solidFill>
                <a:srgbClr val="232D4B"/>
              </a:solidFill>
              <a:cs typeface="Calibri"/>
            </a:endParaRPr>
          </a:p>
        </p:txBody>
      </p:sp>
      <p:pic>
        <p:nvPicPr>
          <p:cNvPr id="24" name="Picture 31" descr="Chart&#10;&#10;Description automatically generated">
            <a:extLst>
              <a:ext uri="{FF2B5EF4-FFF2-40B4-BE49-F238E27FC236}">
                <a16:creationId xmlns:a16="http://schemas.microsoft.com/office/drawing/2014/main" id="{6F594BC2-B7FB-B838-4566-9453D6FED323}"/>
              </a:ext>
            </a:extLst>
          </p:cNvPr>
          <p:cNvPicPr>
            <a:picLocks noChangeAspect="1"/>
          </p:cNvPicPr>
          <p:nvPr/>
        </p:nvPicPr>
        <p:blipFill>
          <a:blip r:embed="rId10"/>
          <a:stretch>
            <a:fillRect/>
          </a:stretch>
        </p:blipFill>
        <p:spPr>
          <a:xfrm>
            <a:off x="4635543" y="1162962"/>
            <a:ext cx="2134917" cy="1337176"/>
          </a:xfrm>
          <a:prstGeom prst="rect">
            <a:avLst/>
          </a:prstGeom>
        </p:spPr>
      </p:pic>
      <p:pic>
        <p:nvPicPr>
          <p:cNvPr id="32" name="Picture 36" descr="Chart, surface chart&#10;&#10;Description automatically generated">
            <a:extLst>
              <a:ext uri="{FF2B5EF4-FFF2-40B4-BE49-F238E27FC236}">
                <a16:creationId xmlns:a16="http://schemas.microsoft.com/office/drawing/2014/main" id="{AB154F41-8BE6-5425-BB75-53535D30F052}"/>
              </a:ext>
            </a:extLst>
          </p:cNvPr>
          <p:cNvPicPr>
            <a:picLocks noChangeAspect="1"/>
          </p:cNvPicPr>
          <p:nvPr/>
        </p:nvPicPr>
        <p:blipFill rotWithShape="1">
          <a:blip r:embed="rId11"/>
          <a:srcRect l="5837" r="6932" b="384"/>
          <a:stretch/>
        </p:blipFill>
        <p:spPr>
          <a:xfrm>
            <a:off x="2388633" y="3961009"/>
            <a:ext cx="2138589" cy="1504551"/>
          </a:xfrm>
          <a:prstGeom prst="rect">
            <a:avLst/>
          </a:prstGeom>
        </p:spPr>
      </p:pic>
      <p:pic>
        <p:nvPicPr>
          <p:cNvPr id="37" name="Picture 38" descr="Chart, surface chart&#10;&#10;Description automatically generated">
            <a:extLst>
              <a:ext uri="{FF2B5EF4-FFF2-40B4-BE49-F238E27FC236}">
                <a16:creationId xmlns:a16="http://schemas.microsoft.com/office/drawing/2014/main" id="{6286406B-EEA5-59AC-EDB3-3B7DB613F38C}"/>
              </a:ext>
            </a:extLst>
          </p:cNvPr>
          <p:cNvPicPr>
            <a:picLocks noChangeAspect="1"/>
          </p:cNvPicPr>
          <p:nvPr/>
        </p:nvPicPr>
        <p:blipFill rotWithShape="1">
          <a:blip r:embed="rId12"/>
          <a:srcRect l="4471" t="1166" r="6212" b="931"/>
          <a:stretch/>
        </p:blipFill>
        <p:spPr>
          <a:xfrm>
            <a:off x="2386551" y="1409745"/>
            <a:ext cx="2131458" cy="1437363"/>
          </a:xfrm>
          <a:prstGeom prst="rect">
            <a:avLst/>
          </a:prstGeom>
        </p:spPr>
      </p:pic>
      <p:sp>
        <p:nvSpPr>
          <p:cNvPr id="34" name="TextBox 33">
            <a:extLst>
              <a:ext uri="{FF2B5EF4-FFF2-40B4-BE49-F238E27FC236}">
                <a16:creationId xmlns:a16="http://schemas.microsoft.com/office/drawing/2014/main" id="{18168FFF-8B20-60D1-99B7-45465DFFA439}"/>
              </a:ext>
            </a:extLst>
          </p:cNvPr>
          <p:cNvSpPr txBox="1"/>
          <p:nvPr/>
        </p:nvSpPr>
        <p:spPr>
          <a:xfrm>
            <a:off x="4621024" y="57189"/>
            <a:ext cx="4442759" cy="634789"/>
          </a:xfrm>
          <a:prstGeom prst="rect">
            <a:avLst/>
          </a:prstGeom>
          <a:noFill/>
        </p:spPr>
        <p:txBody>
          <a:bodyPr rot="0" spcFirstLastPara="0" vertOverflow="overflow" horzOverflow="overflow" vert="horz" wrap="square" lIns="19050" tIns="9525" rIns="19050" bIns="9525" numCol="1" spcCol="0" rtlCol="0" fromWordArt="0" anchor="t" anchorCtr="0" forceAA="0" compatLnSpc="1">
            <a:prstTxWarp prst="textNoShape">
              <a:avLst/>
            </a:prstTxWarp>
            <a:sp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pPr algn="ctr"/>
            <a:r>
              <a:rPr lang="en-US" sz="2000" b="1">
                <a:solidFill>
                  <a:srgbClr val="232D4B"/>
                </a:solidFill>
                <a:latin typeface="Franklin Gothic Demi Cond"/>
              </a:rPr>
              <a:t>An Exploration of Rent Exploitation, Rent Burden, and Residential Segregation</a:t>
            </a:r>
            <a:endParaRPr lang="en-US" sz="2000" b="1">
              <a:latin typeface="Franklin Gothic Demi Cond"/>
              <a:cs typeface="Calibri"/>
            </a:endParaRPr>
          </a:p>
        </p:txBody>
      </p:sp>
      <p:sp>
        <p:nvSpPr>
          <p:cNvPr id="42" name="Google Shape;166;p24">
            <a:extLst>
              <a:ext uri="{FF2B5EF4-FFF2-40B4-BE49-F238E27FC236}">
                <a16:creationId xmlns:a16="http://schemas.microsoft.com/office/drawing/2014/main" id="{D8D7CBF0-CAC8-282A-15CC-89BF37EF8CAA}"/>
              </a:ext>
            </a:extLst>
          </p:cNvPr>
          <p:cNvSpPr/>
          <p:nvPr/>
        </p:nvSpPr>
        <p:spPr>
          <a:xfrm rot="10800000" flipH="1" flipV="1">
            <a:off x="270498" y="3003079"/>
            <a:ext cx="260563" cy="20813"/>
          </a:xfrm>
          <a:prstGeom prst="rect">
            <a:avLst/>
          </a:prstGeom>
          <a:solidFill>
            <a:srgbClr val="E57200"/>
          </a:solidFill>
          <a:ln w="9525" cap="flat" cmpd="sng">
            <a:solidFill>
              <a:srgbClr val="E57200"/>
            </a:solidFill>
            <a:prstDash val="solid"/>
            <a:round/>
            <a:headEnd type="none" w="sm" len="sm"/>
            <a:tailEnd type="none" w="sm" len="sm"/>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endParaRPr lang="en-US" sz="250">
              <a:cs typeface="Calibri"/>
            </a:endParaRPr>
          </a:p>
        </p:txBody>
      </p:sp>
      <p:sp>
        <p:nvSpPr>
          <p:cNvPr id="43" name="Google Shape;166;p24">
            <a:extLst>
              <a:ext uri="{FF2B5EF4-FFF2-40B4-BE49-F238E27FC236}">
                <a16:creationId xmlns:a16="http://schemas.microsoft.com/office/drawing/2014/main" id="{229215CF-06A1-25E7-F939-BE650B99E6BD}"/>
              </a:ext>
            </a:extLst>
          </p:cNvPr>
          <p:cNvSpPr/>
          <p:nvPr/>
        </p:nvSpPr>
        <p:spPr>
          <a:xfrm rot="10800000" flipH="1" flipV="1">
            <a:off x="217583" y="908901"/>
            <a:ext cx="260563" cy="20813"/>
          </a:xfrm>
          <a:prstGeom prst="rect">
            <a:avLst/>
          </a:prstGeom>
          <a:solidFill>
            <a:srgbClr val="E57200"/>
          </a:solidFill>
          <a:ln w="9525" cap="flat" cmpd="sng">
            <a:solidFill>
              <a:srgbClr val="E57200"/>
            </a:solidFill>
            <a:prstDash val="solid"/>
            <a:round/>
            <a:headEnd type="none" w="sm" len="sm"/>
            <a:tailEnd type="none" w="sm" len="sm"/>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endParaRPr lang="en-US" sz="250">
              <a:cs typeface="Calibri"/>
            </a:endParaRPr>
          </a:p>
        </p:txBody>
      </p:sp>
      <p:sp>
        <p:nvSpPr>
          <p:cNvPr id="45" name="Google Shape;166;p24">
            <a:extLst>
              <a:ext uri="{FF2B5EF4-FFF2-40B4-BE49-F238E27FC236}">
                <a16:creationId xmlns:a16="http://schemas.microsoft.com/office/drawing/2014/main" id="{5EEAAE67-74D9-B228-A4E4-0D46C01272C7}"/>
              </a:ext>
            </a:extLst>
          </p:cNvPr>
          <p:cNvSpPr/>
          <p:nvPr/>
        </p:nvSpPr>
        <p:spPr>
          <a:xfrm rot="10800000" flipH="1" flipV="1">
            <a:off x="6927417" y="908902"/>
            <a:ext cx="260563" cy="20813"/>
          </a:xfrm>
          <a:prstGeom prst="rect">
            <a:avLst/>
          </a:prstGeom>
          <a:solidFill>
            <a:srgbClr val="E57200"/>
          </a:solidFill>
          <a:ln w="9525" cap="flat" cmpd="sng">
            <a:solidFill>
              <a:srgbClr val="E57200"/>
            </a:solidFill>
            <a:prstDash val="solid"/>
            <a:round/>
            <a:headEnd type="none" w="sm" len="sm"/>
            <a:tailEnd type="none" w="sm" len="sm"/>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endParaRPr lang="en-US" sz="250">
              <a:cs typeface="Calibri"/>
            </a:endParaRPr>
          </a:p>
        </p:txBody>
      </p:sp>
      <p:sp>
        <p:nvSpPr>
          <p:cNvPr id="46" name="Google Shape;166;p24">
            <a:extLst>
              <a:ext uri="{FF2B5EF4-FFF2-40B4-BE49-F238E27FC236}">
                <a16:creationId xmlns:a16="http://schemas.microsoft.com/office/drawing/2014/main" id="{8F3B29A3-05E7-E792-5257-89282BAFA1F4}"/>
              </a:ext>
            </a:extLst>
          </p:cNvPr>
          <p:cNvSpPr/>
          <p:nvPr/>
        </p:nvSpPr>
        <p:spPr>
          <a:xfrm rot="10800000" flipH="1" flipV="1">
            <a:off x="6927417" y="4433152"/>
            <a:ext cx="260563" cy="20813"/>
          </a:xfrm>
          <a:prstGeom prst="rect">
            <a:avLst/>
          </a:prstGeom>
          <a:solidFill>
            <a:srgbClr val="E57200"/>
          </a:solidFill>
          <a:ln w="9525" cap="flat" cmpd="sng">
            <a:solidFill>
              <a:srgbClr val="E57200"/>
            </a:solidFill>
            <a:prstDash val="solid"/>
            <a:round/>
            <a:headEnd type="none" w="sm" len="sm"/>
            <a:tailEnd type="none" w="sm" len="sm"/>
          </a:ln>
        </p:spPr>
        <p:txBody>
          <a:bodyPr spcFirstLastPara="1" wrap="square" lIns="19047" tIns="19047" rIns="19047" bIns="19047" anchor="ctr" anchorCtr="0">
            <a:noAutofit/>
          </a:bodyPr>
          <a:lstStyle>
            <a:defPPr>
              <a:defRPr lang="en-US"/>
            </a:defPPr>
            <a:lvl1pPr marL="0" algn="l" defTabSz="190470" rtl="0" eaLnBrk="1" latinLnBrk="0" hangingPunct="1">
              <a:defRPr sz="375" kern="1200">
                <a:solidFill>
                  <a:schemeClr val="tx1"/>
                </a:solidFill>
                <a:latin typeface="+mn-lt"/>
                <a:ea typeface="+mn-ea"/>
                <a:cs typeface="+mn-cs"/>
              </a:defRPr>
            </a:lvl1pPr>
            <a:lvl2pPr marL="95235" algn="l" defTabSz="190470" rtl="0" eaLnBrk="1" latinLnBrk="0" hangingPunct="1">
              <a:defRPr sz="375" kern="1200">
                <a:solidFill>
                  <a:schemeClr val="tx1"/>
                </a:solidFill>
                <a:latin typeface="+mn-lt"/>
                <a:ea typeface="+mn-ea"/>
                <a:cs typeface="+mn-cs"/>
              </a:defRPr>
            </a:lvl2pPr>
            <a:lvl3pPr marL="190470" algn="l" defTabSz="190470" rtl="0" eaLnBrk="1" latinLnBrk="0" hangingPunct="1">
              <a:defRPr sz="375" kern="1200">
                <a:solidFill>
                  <a:schemeClr val="tx1"/>
                </a:solidFill>
                <a:latin typeface="+mn-lt"/>
                <a:ea typeface="+mn-ea"/>
                <a:cs typeface="+mn-cs"/>
              </a:defRPr>
            </a:lvl3pPr>
            <a:lvl4pPr marL="285704" algn="l" defTabSz="190470" rtl="0" eaLnBrk="1" latinLnBrk="0" hangingPunct="1">
              <a:defRPr sz="375" kern="1200">
                <a:solidFill>
                  <a:schemeClr val="tx1"/>
                </a:solidFill>
                <a:latin typeface="+mn-lt"/>
                <a:ea typeface="+mn-ea"/>
                <a:cs typeface="+mn-cs"/>
              </a:defRPr>
            </a:lvl4pPr>
            <a:lvl5pPr marL="380939" algn="l" defTabSz="190470" rtl="0" eaLnBrk="1" latinLnBrk="0" hangingPunct="1">
              <a:defRPr sz="375" kern="1200">
                <a:solidFill>
                  <a:schemeClr val="tx1"/>
                </a:solidFill>
                <a:latin typeface="+mn-lt"/>
                <a:ea typeface="+mn-ea"/>
                <a:cs typeface="+mn-cs"/>
              </a:defRPr>
            </a:lvl5pPr>
            <a:lvl6pPr marL="476174" algn="l" defTabSz="190470" rtl="0" eaLnBrk="1" latinLnBrk="0" hangingPunct="1">
              <a:defRPr sz="375" kern="1200">
                <a:solidFill>
                  <a:schemeClr val="tx1"/>
                </a:solidFill>
                <a:latin typeface="+mn-lt"/>
                <a:ea typeface="+mn-ea"/>
                <a:cs typeface="+mn-cs"/>
              </a:defRPr>
            </a:lvl6pPr>
            <a:lvl7pPr marL="571409" algn="l" defTabSz="190470" rtl="0" eaLnBrk="1" latinLnBrk="0" hangingPunct="1">
              <a:defRPr sz="375" kern="1200">
                <a:solidFill>
                  <a:schemeClr val="tx1"/>
                </a:solidFill>
                <a:latin typeface="+mn-lt"/>
                <a:ea typeface="+mn-ea"/>
                <a:cs typeface="+mn-cs"/>
              </a:defRPr>
            </a:lvl7pPr>
            <a:lvl8pPr marL="666643" algn="l" defTabSz="190470" rtl="0" eaLnBrk="1" latinLnBrk="0" hangingPunct="1">
              <a:defRPr sz="375" kern="1200">
                <a:solidFill>
                  <a:schemeClr val="tx1"/>
                </a:solidFill>
                <a:latin typeface="+mn-lt"/>
                <a:ea typeface="+mn-ea"/>
                <a:cs typeface="+mn-cs"/>
              </a:defRPr>
            </a:lvl8pPr>
            <a:lvl9pPr marL="761878" algn="l" defTabSz="190470" rtl="0" eaLnBrk="1" latinLnBrk="0" hangingPunct="1">
              <a:defRPr sz="375" kern="1200">
                <a:solidFill>
                  <a:schemeClr val="tx1"/>
                </a:solidFill>
                <a:latin typeface="+mn-lt"/>
                <a:ea typeface="+mn-ea"/>
                <a:cs typeface="+mn-cs"/>
              </a:defRPr>
            </a:lvl9pPr>
          </a:lstStyle>
          <a:p>
            <a:endParaRPr lang="en-US" sz="250">
              <a:cs typeface="Calibri"/>
            </a:endParaRPr>
          </a:p>
        </p:txBody>
      </p:sp>
    </p:spTree>
    <p:extLst>
      <p:ext uri="{BB962C8B-B14F-4D97-AF65-F5344CB8AC3E}">
        <p14:creationId xmlns:p14="http://schemas.microsoft.com/office/powerpoint/2010/main" val="3788957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847</Words>
  <Application>Microsoft Macintosh PowerPoint</Application>
  <PresentationFormat>On-screen Show (4:3)</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vt:lpstr>
      <vt:lpstr>Franklin Gothic Demi Cond</vt:lpstr>
      <vt:lpstr>Office Theme</vt:lpstr>
      <vt:lpstr>The United States of America has historically and continuously denied and extracted wealth from Black populations. This is how racial capitalism is maintained: the idea that racial exploitation reinforces capital accumulation. In a deep dive into racial capitalism, we wished to find trends and correlations in the rural Charlottesville and metropolitan Richmond regions. Through an analysis of rent exploitation, rent burden, and residential segregation, we explored how racial capitalism is maintained in the current housing market.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Claibourn, Michele Paige (mpc8t)</cp:lastModifiedBy>
  <cp:revision>2</cp:revision>
  <dcterms:created xsi:type="dcterms:W3CDTF">2022-07-25T16:36:50Z</dcterms:created>
  <dcterms:modified xsi:type="dcterms:W3CDTF">2022-08-17T15:21:59Z</dcterms:modified>
</cp:coreProperties>
</file>