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19" r:id="rId3"/>
    <p:sldId id="321" r:id="rId4"/>
    <p:sldId id="257" r:id="rId5"/>
    <p:sldId id="258" r:id="rId6"/>
    <p:sldId id="281" r:id="rId7"/>
    <p:sldId id="315" r:id="rId8"/>
    <p:sldId id="305" r:id="rId9"/>
    <p:sldId id="316" r:id="rId10"/>
    <p:sldId id="308" r:id="rId11"/>
    <p:sldId id="310" r:id="rId12"/>
    <p:sldId id="261" r:id="rId13"/>
    <p:sldId id="262" r:id="rId14"/>
    <p:sldId id="263" r:id="rId15"/>
    <p:sldId id="271" r:id="rId16"/>
    <p:sldId id="320" r:id="rId17"/>
    <p:sldId id="266" r:id="rId18"/>
    <p:sldId id="306" r:id="rId19"/>
    <p:sldId id="264" r:id="rId20"/>
    <p:sldId id="265" r:id="rId21"/>
    <p:sldId id="311" r:id="rId22"/>
    <p:sldId id="312" r:id="rId23"/>
    <p:sldId id="322" r:id="rId24"/>
    <p:sldId id="313" r:id="rId25"/>
    <p:sldId id="323" r:id="rId26"/>
    <p:sldId id="324" r:id="rId27"/>
    <p:sldId id="269" r:id="rId28"/>
    <p:sldId id="296" r:id="rId29"/>
    <p:sldId id="302" r:id="rId30"/>
    <p:sldId id="314" r:id="rId31"/>
    <p:sldId id="276" r:id="rId32"/>
    <p:sldId id="277" r:id="rId33"/>
    <p:sldId id="278" r:id="rId34"/>
    <p:sldId id="31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99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6116" autoAdjust="0"/>
  </p:normalViewPr>
  <p:slideViewPr>
    <p:cSldViewPr>
      <p:cViewPr varScale="1">
        <p:scale>
          <a:sx n="80" d="100"/>
          <a:sy n="80" d="100"/>
        </p:scale>
        <p:origin x="-19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F1C69-0788-44E0-8AC9-D0FFD906D80E}" type="datetimeFigureOut">
              <a:rPr lang="en-US" smtClean="0"/>
              <a:pPr/>
              <a:t>04/03/2014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E358DA-DEA0-471A-B602-D046D3681110}" type="slidenum">
              <a:rPr lang="en-US" smtClean="0"/>
              <a:pPr/>
              <a:t>‹#›</a:t>
            </a:fld>
            <a:endParaRPr lang="en-US"/>
          </a:p>
        </p:txBody>
      </p:sp>
    </p:spTree>
    <p:extLst>
      <p:ext uri="{BB962C8B-B14F-4D97-AF65-F5344CB8AC3E}">
        <p14:creationId xmlns:p14="http://schemas.microsoft.com/office/powerpoint/2010/main" val="187951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en.wikipedia.org/wiki/Reproduc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1" Type="http://schemas.openxmlformats.org/officeDocument/2006/relationships/hyperlink" Target="http://en.wikipedia.org/wiki/Nile" TargetMode="External"/><Relationship Id="rId12" Type="http://schemas.openxmlformats.org/officeDocument/2006/relationships/hyperlink" Target="http://en.wikipedia.org/wiki/Floodplain" TargetMode="External"/><Relationship Id="rId13" Type="http://schemas.openxmlformats.org/officeDocument/2006/relationships/hyperlink" Target="http://en.wikipedia.org/wiki/Estuary" TargetMode="External"/><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en.wikipedia.org/wiki/Class_(biology)" TargetMode="External"/><Relationship Id="rId4" Type="http://schemas.openxmlformats.org/officeDocument/2006/relationships/hyperlink" Target="http://en.wikipedia.org/wiki/Prehistoric_fish" TargetMode="External"/><Relationship Id="rId5" Type="http://schemas.openxmlformats.org/officeDocument/2006/relationships/hyperlink" Target="http://en.wikipedia.org/wiki/Subclass_(biology)" TargetMode="External"/><Relationship Id="rId6" Type="http://schemas.openxmlformats.org/officeDocument/2006/relationships/hyperlink" Target="http://en.wikipedia.org/wiki/Chondrichthyes" TargetMode="External"/><Relationship Id="rId7" Type="http://schemas.openxmlformats.org/officeDocument/2006/relationships/hyperlink" Target="http://en.wikipedia.org/wiki/Shark" TargetMode="External"/><Relationship Id="rId8" Type="http://schemas.openxmlformats.org/officeDocument/2006/relationships/hyperlink" Target="http://en.wikipedia.org/wiki/Batoidea" TargetMode="External"/><Relationship Id="rId9" Type="http://schemas.openxmlformats.org/officeDocument/2006/relationships/hyperlink" Target="http://en.wikipedia.org/wiki/Actinopterygii" TargetMode="External"/><Relationship Id="rId10" Type="http://schemas.openxmlformats.org/officeDocument/2006/relationships/hyperlink" Target="http://en.wikipedia.org/wiki/Order_(biology)"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Recapitulation_theory" TargetMode="External"/><Relationship Id="rId4" Type="http://schemas.openxmlformats.org/officeDocument/2006/relationships/hyperlink" Target="http://en.wikipedia.org/wiki/Ontogeny" TargetMode="External"/><Relationship Id="rId5" Type="http://schemas.openxmlformats.org/officeDocument/2006/relationships/hyperlink" Target="http://en.wikipedia.org/wiki/Phylogeny"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Charles Darwin (1809–1882) was the first to produce an evolutionary tree of life. From A, diverging lines show branching descent producing new varieties, some of which go extinct, so that after ten thousand generations descendants of A have become distinct new varieties or even sub-species</a:t>
            </a:r>
          </a:p>
          <a:p>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 process in which an organism incorporates genetic material from another organism without being the </a:t>
            </a:r>
            <a:r>
              <a:rPr lang="en-US" dirty="0" smtClean="0">
                <a:hlinkClick r:id="rId3" tooltip="Reproduction"/>
              </a:rPr>
              <a:t>offspring</a:t>
            </a:r>
            <a:r>
              <a:rPr lang="en-US" dirty="0" smtClean="0"/>
              <a:t> of that organism</a:t>
            </a:r>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substitution model</a:t>
            </a:r>
            <a:r>
              <a:rPr lang="en-US" dirty="0" smtClean="0"/>
              <a:t> describes the process from which a sequence of characters changes into another set of traits</a:t>
            </a:r>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Placodermi</a:t>
            </a:r>
            <a:r>
              <a:rPr lang="en-US" dirty="0" smtClean="0"/>
              <a:t> is a </a:t>
            </a:r>
            <a:r>
              <a:rPr lang="en-US" dirty="0" smtClean="0">
                <a:hlinkClick r:id="rId3" tooltip="Class (biology)"/>
              </a:rPr>
              <a:t>class</a:t>
            </a:r>
            <a:r>
              <a:rPr lang="en-US" dirty="0" smtClean="0"/>
              <a:t> of </a:t>
            </a:r>
            <a:r>
              <a:rPr lang="en-US" dirty="0" err="1" smtClean="0"/>
              <a:t>armoured</a:t>
            </a:r>
            <a:r>
              <a:rPr lang="en-US" dirty="0" smtClean="0"/>
              <a:t> </a:t>
            </a:r>
            <a:r>
              <a:rPr lang="en-US" dirty="0" smtClean="0">
                <a:hlinkClick r:id="rId4"/>
              </a:rPr>
              <a:t>prehistoric fish</a:t>
            </a:r>
            <a:endParaRPr lang="en-US" dirty="0" smtClean="0"/>
          </a:p>
          <a:p>
            <a:r>
              <a:rPr lang="en-US" b="1" dirty="0" err="1" smtClean="0"/>
              <a:t>Elasmobranchii</a:t>
            </a:r>
            <a:r>
              <a:rPr lang="en-US" dirty="0" smtClean="0"/>
              <a:t> is a </a:t>
            </a:r>
            <a:r>
              <a:rPr lang="en-US" dirty="0" smtClean="0">
                <a:hlinkClick r:id="rId5" tooltip="Subclass (biology)"/>
              </a:rPr>
              <a:t>subclass</a:t>
            </a:r>
            <a:r>
              <a:rPr lang="en-US" dirty="0" smtClean="0"/>
              <a:t> of </a:t>
            </a:r>
            <a:r>
              <a:rPr lang="en-US" dirty="0" err="1" smtClean="0">
                <a:hlinkClick r:id="rId6"/>
              </a:rPr>
              <a:t>Chondrichthyes</a:t>
            </a:r>
            <a:r>
              <a:rPr lang="en-US" dirty="0" smtClean="0"/>
              <a:t> or cartilaginous fish, that includes the </a:t>
            </a:r>
            <a:r>
              <a:rPr lang="en-US" dirty="0" smtClean="0">
                <a:hlinkClick r:id="rId7" tooltip="Shark"/>
              </a:rPr>
              <a:t>sharks</a:t>
            </a:r>
            <a:r>
              <a:rPr lang="en-US" dirty="0" smtClean="0"/>
              <a:t> (</a:t>
            </a:r>
            <a:r>
              <a:rPr lang="en-US" dirty="0" err="1" smtClean="0"/>
              <a:t>Selachii</a:t>
            </a:r>
            <a:r>
              <a:rPr lang="en-US" dirty="0" smtClean="0"/>
              <a:t>) and the </a:t>
            </a:r>
            <a:r>
              <a:rPr lang="en-US" dirty="0" smtClean="0">
                <a:hlinkClick r:id="rId8" tooltip="Batoidea"/>
              </a:rPr>
              <a:t>rays and skates</a:t>
            </a:r>
            <a:r>
              <a:rPr lang="en-US" dirty="0" smtClean="0"/>
              <a:t> (</a:t>
            </a:r>
            <a:r>
              <a:rPr lang="en-US" dirty="0" err="1" smtClean="0"/>
              <a:t>Batoidea</a:t>
            </a:r>
            <a:r>
              <a:rPr lang="en-US" dirty="0" smtClean="0"/>
              <a:t>).</a:t>
            </a:r>
          </a:p>
          <a:p>
            <a:r>
              <a:rPr lang="en-US" dirty="0" smtClean="0"/>
              <a:t>The </a:t>
            </a:r>
            <a:r>
              <a:rPr lang="en-US" b="1" dirty="0" err="1" smtClean="0"/>
              <a:t>bichirs</a:t>
            </a:r>
            <a:r>
              <a:rPr lang="en-US" dirty="0" smtClean="0"/>
              <a:t> are a family, </a:t>
            </a:r>
            <a:r>
              <a:rPr lang="en-US" b="1" dirty="0" err="1" smtClean="0"/>
              <a:t>Polypteridae</a:t>
            </a:r>
            <a:r>
              <a:rPr lang="en-US" dirty="0" smtClean="0"/>
              <a:t>, of archaic-looking </a:t>
            </a:r>
            <a:r>
              <a:rPr lang="en-US" dirty="0" smtClean="0">
                <a:hlinkClick r:id="rId9" tooltip="Actinopterygii"/>
              </a:rPr>
              <a:t>ray-finned fishes</a:t>
            </a:r>
            <a:r>
              <a:rPr lang="en-US" dirty="0" smtClean="0"/>
              <a:t>, the sole family in the </a:t>
            </a:r>
            <a:r>
              <a:rPr lang="en-US" dirty="0" smtClean="0">
                <a:hlinkClick r:id="rId10" tooltip="Order (biology)"/>
              </a:rPr>
              <a:t>order</a:t>
            </a:r>
            <a:r>
              <a:rPr lang="en-US" dirty="0" smtClean="0"/>
              <a:t> </a:t>
            </a:r>
            <a:r>
              <a:rPr lang="en-US" b="1" dirty="0" err="1" smtClean="0"/>
              <a:t>Polypteriformes</a:t>
            </a:r>
            <a:r>
              <a:rPr lang="en-US" dirty="0" smtClean="0"/>
              <a:t>.</a:t>
            </a:r>
          </a:p>
          <a:p>
            <a:r>
              <a:rPr lang="en-US" dirty="0" smtClean="0"/>
              <a:t>All species occur in freshwater habitats in tropical Africa and the </a:t>
            </a:r>
            <a:r>
              <a:rPr lang="en-US" dirty="0" smtClean="0">
                <a:hlinkClick r:id="rId11"/>
              </a:rPr>
              <a:t>Nile</a:t>
            </a:r>
            <a:r>
              <a:rPr lang="en-US" dirty="0" smtClean="0"/>
              <a:t> River system, mainly swampy, shallow </a:t>
            </a:r>
            <a:r>
              <a:rPr lang="en-US" dirty="0" smtClean="0">
                <a:hlinkClick r:id="rId12" tooltip="Floodplain"/>
              </a:rPr>
              <a:t>floodplains</a:t>
            </a:r>
            <a:r>
              <a:rPr lang="en-US" dirty="0" smtClean="0"/>
              <a:t> and </a:t>
            </a:r>
            <a:r>
              <a:rPr lang="en-US" dirty="0" smtClean="0">
                <a:hlinkClick r:id="rId13" tooltip="Estuary"/>
              </a:rPr>
              <a:t>estuaries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Charles Darwin (1809–1882) was the first to produce an evolutionary tree of life. </a:t>
            </a:r>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Ernst Haeckel made several tree of life years later which shows a more linear development from "lower" to "higher" species, with man on top. He developed the controversial </a:t>
            </a:r>
            <a:r>
              <a:rPr lang="en-US" dirty="0" smtClean="0">
                <a:hlinkClick r:id="rId3"/>
              </a:rPr>
              <a:t>recapitulation theory</a:t>
            </a:r>
            <a:r>
              <a:rPr lang="en-US" dirty="0" smtClean="0"/>
              <a:t> ("ontogeny recapitulates phylogeny") claiming that an individual organism's biological development, or </a:t>
            </a:r>
            <a:r>
              <a:rPr lang="en-US" dirty="0" smtClean="0">
                <a:hlinkClick r:id="rId4"/>
              </a:rPr>
              <a:t>ontogeny</a:t>
            </a:r>
            <a:r>
              <a:rPr lang="en-US" dirty="0" smtClean="0"/>
              <a:t>, parallels and summarizes its species' entire evolutionary development, or </a:t>
            </a:r>
            <a:r>
              <a:rPr lang="en-US" dirty="0" smtClean="0">
                <a:hlinkClick r:id="rId5" tooltip="Phylogeny"/>
              </a:rPr>
              <a:t>phylogeny</a:t>
            </a:r>
            <a:r>
              <a:rPr lang="en-US" dirty="0" smtClean="0"/>
              <a:t>. </a:t>
            </a:r>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not yet a consensus</a:t>
            </a:r>
            <a:r>
              <a:rPr lang="en-US" baseline="0" dirty="0" smtClean="0"/>
              <a:t> tree, and as we will see later some phenomenon can blur the picture </a:t>
            </a:r>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a:t>
            </a:r>
            <a:r>
              <a:rPr lang="en-US" dirty="0" err="1" smtClean="0"/>
              <a:t>multicellularity</a:t>
            </a:r>
            <a:r>
              <a:rPr lang="en-US" dirty="0" smtClean="0"/>
              <a:t>,</a:t>
            </a:r>
            <a:r>
              <a:rPr lang="en-US" baseline="0" dirty="0" smtClean="0"/>
              <a:t> this is shared with so many species it does not tell us much. Hair….</a:t>
            </a:r>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picture shows the relationships among three species: a lizard, an alligator, and a bird. If you simply look at their characteristics, a lizard and an alligator look very similar to each other -- that is why they are typically classified together as reptiles, while birds are classified into a different group (the birds.) Studies of phylogeny suggest, however, that alligators and birds are actually more closely related to each other than they are to lizards. This pattern of relationships is shown in the following tree, as are some of the characteristics people have used to study relationships among these species. </a:t>
            </a:r>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Comic Sans MS" pitchFamily="66" charset="0"/>
              </a:rPr>
              <a:t>After working with sequences for a while, one develops an intuitive understanding that for a given gene, closely related organisms have similar sequences and more distantly related organisms have more dissimilar  sequences.  These differences can be quantified.</a:t>
            </a:r>
          </a:p>
          <a:p>
            <a:endParaRPr lang="en-US" dirty="0"/>
          </a:p>
        </p:txBody>
      </p:sp>
      <p:sp>
        <p:nvSpPr>
          <p:cNvPr id="4" name="Slide Number Placeholder 3"/>
          <p:cNvSpPr>
            <a:spLocks noGrp="1"/>
          </p:cNvSpPr>
          <p:nvPr>
            <p:ph type="sldNum" sz="quarter" idx="10"/>
          </p:nvPr>
        </p:nvSpPr>
        <p:spPr/>
        <p:txBody>
          <a:bodyPr/>
          <a:lstStyle/>
          <a:p>
            <a:fld id="{2EE358DA-DEA0-471A-B602-D046D368111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0991C-0BD2-43E6-B148-68C713BF1DF1}" type="datetimeFigureOut">
              <a:rPr lang="en-US" smtClean="0"/>
              <a:pPr/>
              <a:t>04/03/2014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4D14A-B8D6-4688-9C81-E94BA3D06C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0991C-0BD2-43E6-B148-68C713BF1DF1}" type="datetimeFigureOut">
              <a:rPr lang="en-US" smtClean="0"/>
              <a:pPr/>
              <a:t>04/03/2014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4D14A-B8D6-4688-9C81-E94BA3D06C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jpe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48000"/>
            <a:ext cx="7772400" cy="1470025"/>
          </a:xfrm>
        </p:spPr>
        <p:txBody>
          <a:bodyPr/>
          <a:lstStyle/>
          <a:p>
            <a:r>
              <a:rPr lang="en-US" dirty="0" err="1" smtClean="0">
                <a:latin typeface="Comic Sans MS" pitchFamily="66" charset="0"/>
              </a:rPr>
              <a:t>Phylogenetics</a:t>
            </a:r>
            <a:endParaRPr lang="en-US" dirty="0">
              <a:latin typeface="Comic Sans MS" pitchFamily="66" charset="0"/>
            </a:endParaRPr>
          </a:p>
        </p:txBody>
      </p:sp>
      <p:sp>
        <p:nvSpPr>
          <p:cNvPr id="4" name="Subtitle 2"/>
          <p:cNvSpPr>
            <a:spLocks noGrp="1"/>
          </p:cNvSpPr>
          <p:nvPr>
            <p:ph type="subTitle" idx="1"/>
          </p:nvPr>
        </p:nvSpPr>
        <p:spPr>
          <a:xfrm>
            <a:off x="2362200" y="4800600"/>
            <a:ext cx="6400800" cy="1752600"/>
          </a:xfrm>
        </p:spPr>
        <p:txBody>
          <a:bodyPr>
            <a:normAutofit/>
          </a:bodyPr>
          <a:lstStyle/>
          <a:p>
            <a:r>
              <a:rPr lang="en-US" sz="3800" dirty="0" err="1" smtClean="0">
                <a:latin typeface="Arial" pitchFamily="34" charset="0"/>
                <a:cs typeface="Arial" pitchFamily="34" charset="0"/>
              </a:rPr>
              <a:t>Santie</a:t>
            </a:r>
            <a:r>
              <a:rPr lang="en-US" sz="3800" dirty="0" smtClean="0">
                <a:latin typeface="Arial" pitchFamily="34" charset="0"/>
                <a:cs typeface="Arial" pitchFamily="34" charset="0"/>
              </a:rPr>
              <a:t> de Villiers</a:t>
            </a:r>
          </a:p>
        </p:txBody>
      </p:sp>
      <p:pic>
        <p:nvPicPr>
          <p:cNvPr id="1027" name="Picture 3"/>
          <p:cNvPicPr>
            <a:picLocks noChangeAspect="1" noChangeArrowheads="1"/>
          </p:cNvPicPr>
          <p:nvPr/>
        </p:nvPicPr>
        <p:blipFill>
          <a:blip r:embed="rId2" cstate="print"/>
          <a:srcRect/>
          <a:stretch>
            <a:fillRect/>
          </a:stretch>
        </p:blipFill>
        <p:spPr bwMode="auto">
          <a:xfrm>
            <a:off x="152400" y="152400"/>
            <a:ext cx="4762500" cy="31432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Cladistics</a:t>
            </a:r>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smtClean="0"/>
              <a:t>Study of </a:t>
            </a:r>
            <a:r>
              <a:rPr lang="en-US" dirty="0" err="1" smtClean="0"/>
              <a:t>phylogenetic</a:t>
            </a:r>
            <a:r>
              <a:rPr lang="en-US" dirty="0" smtClean="0"/>
              <a:t> relationships based on </a:t>
            </a:r>
            <a:r>
              <a:rPr lang="en-US" dirty="0" smtClean="0">
                <a:solidFill>
                  <a:srgbClr val="7030A0"/>
                </a:solidFill>
              </a:rPr>
              <a:t>shared </a:t>
            </a:r>
            <a:r>
              <a:rPr lang="en-US" b="1" dirty="0" smtClean="0">
                <a:solidFill>
                  <a:srgbClr val="7030A0"/>
                </a:solidFill>
              </a:rPr>
              <a:t>derived</a:t>
            </a:r>
            <a:r>
              <a:rPr lang="en-US" dirty="0" smtClean="0">
                <a:solidFill>
                  <a:srgbClr val="7030A0"/>
                </a:solidFill>
              </a:rPr>
              <a:t> </a:t>
            </a:r>
            <a:r>
              <a:rPr lang="en-US" dirty="0" smtClean="0"/>
              <a:t>traits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371600" y="2354943"/>
            <a:ext cx="6524160" cy="424588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latin typeface="Comic Sans MS" pitchFamily="66" charset="0"/>
              </a:rPr>
              <a:t>Caveat: </a:t>
            </a:r>
            <a:r>
              <a:rPr lang="en-US" dirty="0" err="1" smtClean="0">
                <a:solidFill>
                  <a:srgbClr val="7030A0"/>
                </a:solidFill>
                <a:latin typeface="Comic Sans MS" pitchFamily="66" charset="0"/>
              </a:rPr>
              <a:t>homoplasy</a:t>
            </a:r>
            <a:r>
              <a:rPr lang="en-US" dirty="0" smtClean="0">
                <a:solidFill>
                  <a:srgbClr val="7030A0"/>
                </a:solidFill>
                <a:latin typeface="Comic Sans MS" pitchFamily="66" charset="0"/>
              </a:rPr>
              <a:t>: independent evolution of the same character</a:t>
            </a:r>
            <a:endParaRPr lang="en-US" dirty="0">
              <a:solidFill>
                <a:srgbClr val="7030A0"/>
              </a:solidFill>
              <a:latin typeface="Comic Sans MS" pitchFamily="66" charset="0"/>
            </a:endParaRPr>
          </a:p>
        </p:txBody>
      </p:sp>
      <p:pic>
        <p:nvPicPr>
          <p:cNvPr id="2050" name="Picture 2"/>
          <p:cNvPicPr>
            <a:picLocks noChangeAspect="1" noChangeArrowheads="1"/>
          </p:cNvPicPr>
          <p:nvPr/>
        </p:nvPicPr>
        <p:blipFill>
          <a:blip r:embed="rId3" cstate="print"/>
          <a:srcRect/>
          <a:stretch>
            <a:fillRect/>
          </a:stretch>
        </p:blipFill>
        <p:spPr bwMode="auto">
          <a:xfrm>
            <a:off x="609600" y="1981200"/>
            <a:ext cx="7772400" cy="4441371"/>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0" y="457200"/>
            <a:ext cx="9372600" cy="914400"/>
          </a:xfrm>
          <a:noFill/>
          <a:ln/>
        </p:spPr>
        <p:txBody>
          <a:bodyPr/>
          <a:lstStyle/>
          <a:p>
            <a:pPr algn="ctr"/>
            <a:r>
              <a:rPr lang="en-US" altLang="en-US" dirty="0">
                <a:solidFill>
                  <a:schemeClr val="folHlink"/>
                </a:solidFill>
                <a:latin typeface="Comic Sans MS" pitchFamily="66" charset="0"/>
              </a:rPr>
              <a:t>DNA is a good tool for taxonomy</a:t>
            </a:r>
            <a:endParaRPr lang="en-US" altLang="en-US" dirty="0"/>
          </a:p>
        </p:txBody>
      </p:sp>
      <p:sp>
        <p:nvSpPr>
          <p:cNvPr id="294915" name="Rectangle 3"/>
          <p:cNvSpPr>
            <a:spLocks noGrp="1" noChangeArrowheads="1"/>
          </p:cNvSpPr>
          <p:nvPr>
            <p:ph type="body" idx="1"/>
          </p:nvPr>
        </p:nvSpPr>
        <p:spPr>
          <a:xfrm>
            <a:off x="685800" y="1905000"/>
            <a:ext cx="7772400" cy="4495800"/>
          </a:xfrm>
        </p:spPr>
        <p:txBody>
          <a:bodyPr>
            <a:normAutofit/>
          </a:bodyPr>
          <a:lstStyle/>
          <a:p>
            <a:pPr>
              <a:buFont typeface="Monotype Sorts" pitchFamily="2" charset="2"/>
              <a:buNone/>
            </a:pPr>
            <a:r>
              <a:rPr lang="en-US" altLang="en-US" sz="2800" dirty="0">
                <a:latin typeface="Comic Sans MS" pitchFamily="66" charset="0"/>
              </a:rPr>
              <a:t>	DNA sequences have </a:t>
            </a:r>
            <a:r>
              <a:rPr lang="en-US" altLang="en-US" sz="2800" dirty="0" smtClean="0">
                <a:latin typeface="Comic Sans MS" pitchFamily="66" charset="0"/>
              </a:rPr>
              <a:t>advantages </a:t>
            </a:r>
            <a:r>
              <a:rPr lang="en-US" altLang="en-US" sz="2800" dirty="0">
                <a:latin typeface="Comic Sans MS" pitchFamily="66" charset="0"/>
              </a:rPr>
              <a:t>over </a:t>
            </a:r>
            <a:r>
              <a:rPr lang="en-US" altLang="en-US" sz="2800" dirty="0" smtClean="0">
                <a:latin typeface="Comic Sans MS" pitchFamily="66" charset="0"/>
              </a:rPr>
              <a:t>taxonomic </a:t>
            </a:r>
            <a:r>
              <a:rPr lang="en-US" altLang="en-US" sz="2800" dirty="0">
                <a:latin typeface="Comic Sans MS" pitchFamily="66" charset="0"/>
              </a:rPr>
              <a:t>characters: </a:t>
            </a:r>
          </a:p>
          <a:p>
            <a:pPr lvl="1"/>
            <a:endParaRPr lang="en-US" altLang="en-US" dirty="0" smtClean="0">
              <a:latin typeface="Comic Sans MS" pitchFamily="66" charset="0"/>
            </a:endParaRPr>
          </a:p>
          <a:p>
            <a:pPr lvl="1"/>
            <a:r>
              <a:rPr lang="en-US" altLang="en-US" dirty="0" smtClean="0">
                <a:latin typeface="Comic Sans MS" pitchFamily="66" charset="0"/>
              </a:rPr>
              <a:t>Unambiguous </a:t>
            </a:r>
            <a:endParaRPr lang="en-US" altLang="en-US" dirty="0">
              <a:latin typeface="Comic Sans MS" pitchFamily="66" charset="0"/>
            </a:endParaRPr>
          </a:p>
          <a:p>
            <a:pPr lvl="1"/>
            <a:r>
              <a:rPr lang="en-US" altLang="en-US" dirty="0">
                <a:latin typeface="Comic Sans MS" pitchFamily="66" charset="0"/>
              </a:rPr>
              <a:t>Large numbers of characters can be scored for each individual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228600" y="2286000"/>
            <a:ext cx="8399463" cy="1917700"/>
          </a:xfrm>
          <a:prstGeom prst="rect">
            <a:avLst/>
          </a:prstGeom>
          <a:noFill/>
          <a:ln w="9525">
            <a:noFill/>
            <a:miter lim="800000"/>
            <a:headEnd/>
            <a:tailEnd/>
          </a:ln>
          <a:effectLst/>
        </p:spPr>
        <p:txBody>
          <a:bodyPr wrap="none">
            <a:spAutoFit/>
          </a:bodyPr>
          <a:lstStyle/>
          <a:p>
            <a:pPr algn="l" eaLnBrk="0" hangingPunct="0"/>
            <a:r>
              <a:rPr lang="en-US" altLang="en-US" sz="2400" b="1">
                <a:latin typeface="Courier" pitchFamily="49" charset="0"/>
              </a:rPr>
              <a:t>A</a:t>
            </a:r>
            <a:r>
              <a:rPr lang="en-US" altLang="en-US" sz="2400">
                <a:latin typeface="Courier" pitchFamily="49" charset="0"/>
              </a:rPr>
              <a:t>   </a:t>
            </a:r>
            <a:r>
              <a:rPr lang="en-US" altLang="en-US" sz="2400" b="1">
                <a:latin typeface="Courier" pitchFamily="49" charset="0"/>
              </a:rPr>
              <a:t>aat tc</a:t>
            </a:r>
            <a:r>
              <a:rPr lang="en-US" altLang="en-US" sz="2400" b="1">
                <a:solidFill>
                  <a:srgbClr val="FF0000"/>
                </a:solidFill>
                <a:latin typeface="Courier" pitchFamily="49" charset="0"/>
              </a:rPr>
              <a:t>g</a:t>
            </a:r>
            <a:r>
              <a:rPr lang="en-US" altLang="en-US" sz="2400" b="1">
                <a:latin typeface="Courier" pitchFamily="49" charset="0"/>
              </a:rPr>
              <a:t> ctt cta gga atc tgc cta atc ctg  </a:t>
            </a:r>
          </a:p>
          <a:p>
            <a:pPr algn="l" eaLnBrk="0" hangingPunct="0"/>
            <a:r>
              <a:rPr lang="en-US" altLang="en-US" sz="2400" b="1">
                <a:latin typeface="Courier" pitchFamily="49" charset="0"/>
              </a:rPr>
              <a:t>B   ... ..a ..</a:t>
            </a:r>
            <a:r>
              <a:rPr lang="en-US" altLang="en-US" sz="2400" b="1">
                <a:solidFill>
                  <a:srgbClr val="FF0000"/>
                </a:solidFill>
                <a:latin typeface="Courier" pitchFamily="49" charset="0"/>
              </a:rPr>
              <a:t>g</a:t>
            </a:r>
            <a:r>
              <a:rPr lang="en-US" altLang="en-US" sz="2400" b="1">
                <a:latin typeface="Courier" pitchFamily="49" charset="0"/>
              </a:rPr>
              <a:t> ..a .</a:t>
            </a:r>
            <a:r>
              <a:rPr lang="en-US" altLang="en-US" sz="2400" b="1">
                <a:solidFill>
                  <a:srgbClr val="990099"/>
                </a:solidFill>
                <a:latin typeface="Courier" pitchFamily="49" charset="0"/>
              </a:rPr>
              <a:t>t</a:t>
            </a:r>
            <a:r>
              <a:rPr lang="en-US" altLang="en-US" sz="2400" b="1">
                <a:latin typeface="Courier" pitchFamily="49" charset="0"/>
              </a:rPr>
              <a:t>. ... ... </a:t>
            </a:r>
            <a:r>
              <a:rPr lang="en-US" altLang="en-US" sz="2400" b="1">
                <a:solidFill>
                  <a:srgbClr val="990099"/>
                </a:solidFill>
                <a:latin typeface="Courier" pitchFamily="49" charset="0"/>
              </a:rPr>
              <a:t>t</a:t>
            </a:r>
            <a:r>
              <a:rPr lang="en-US" altLang="en-US" sz="2400" b="1">
                <a:latin typeface="Courier" pitchFamily="49" charset="0"/>
              </a:rPr>
              <a:t>.. ... ..</a:t>
            </a:r>
            <a:r>
              <a:rPr lang="en-US" altLang="en-US" sz="2400" b="1">
                <a:solidFill>
                  <a:srgbClr val="FF6600"/>
                </a:solidFill>
                <a:latin typeface="Courier" pitchFamily="49" charset="0"/>
              </a:rPr>
              <a:t>a</a:t>
            </a:r>
            <a:r>
              <a:rPr lang="en-US" altLang="en-US" sz="2400" b="1">
                <a:latin typeface="Courier" pitchFamily="49" charset="0"/>
              </a:rPr>
              <a:t> </a:t>
            </a:r>
          </a:p>
          <a:p>
            <a:pPr algn="l" eaLnBrk="0" hangingPunct="0"/>
            <a:r>
              <a:rPr lang="en-US" altLang="en-US" sz="2400" b="1">
                <a:latin typeface="Courier" pitchFamily="49" charset="0"/>
              </a:rPr>
              <a:t>C   ... ..a ..</a:t>
            </a:r>
            <a:r>
              <a:rPr lang="en-US" altLang="en-US" sz="2400" b="1">
                <a:solidFill>
                  <a:schemeClr val="accent1"/>
                </a:solidFill>
                <a:latin typeface="Courier" pitchFamily="49" charset="0"/>
              </a:rPr>
              <a:t>c</a:t>
            </a:r>
            <a:r>
              <a:rPr lang="en-US" altLang="en-US" sz="2400" b="1">
                <a:latin typeface="Courier" pitchFamily="49" charset="0"/>
              </a:rPr>
              <a:t> ..</a:t>
            </a:r>
            <a:r>
              <a:rPr lang="en-US" altLang="en-US" sz="2400" b="1">
                <a:solidFill>
                  <a:schemeClr val="accent1"/>
                </a:solidFill>
                <a:latin typeface="Courier" pitchFamily="49" charset="0"/>
              </a:rPr>
              <a:t>c</a:t>
            </a:r>
            <a:r>
              <a:rPr lang="en-US" altLang="en-US" sz="2400" b="1">
                <a:latin typeface="Courier" pitchFamily="49" charset="0"/>
              </a:rPr>
              <a:t> ... ..</a:t>
            </a:r>
            <a:r>
              <a:rPr lang="en-US" altLang="en-US" sz="2400" b="1">
                <a:solidFill>
                  <a:srgbClr val="990099"/>
                </a:solidFill>
                <a:latin typeface="Courier" pitchFamily="49" charset="0"/>
              </a:rPr>
              <a:t>t</a:t>
            </a:r>
            <a:r>
              <a:rPr lang="en-US" altLang="en-US" sz="2400" b="1">
                <a:latin typeface="Courier" pitchFamily="49" charset="0"/>
              </a:rPr>
              <a:t> ... ... ... </a:t>
            </a:r>
            <a:r>
              <a:rPr lang="en-US" altLang="en-US" sz="2400" b="1">
                <a:solidFill>
                  <a:srgbClr val="990099"/>
                </a:solidFill>
                <a:latin typeface="Courier" pitchFamily="49" charset="0"/>
              </a:rPr>
              <a:t>t</a:t>
            </a:r>
            <a:r>
              <a:rPr lang="en-US" altLang="en-US" sz="2400" b="1">
                <a:latin typeface="Courier" pitchFamily="49" charset="0"/>
              </a:rPr>
              <a:t>.</a:t>
            </a:r>
            <a:r>
              <a:rPr lang="en-US" altLang="en-US" sz="2400" b="1">
                <a:solidFill>
                  <a:srgbClr val="FF6600"/>
                </a:solidFill>
                <a:latin typeface="Courier" pitchFamily="49" charset="0"/>
              </a:rPr>
              <a:t>a</a:t>
            </a:r>
            <a:r>
              <a:rPr lang="en-US" altLang="en-US" sz="2400" b="1">
                <a:latin typeface="Courier" pitchFamily="49" charset="0"/>
              </a:rPr>
              <a:t> </a:t>
            </a:r>
          </a:p>
          <a:p>
            <a:pPr algn="l" eaLnBrk="0" hangingPunct="0"/>
            <a:r>
              <a:rPr lang="en-US" altLang="en-US" sz="2400" b="1">
                <a:latin typeface="Courier" pitchFamily="49" charset="0"/>
              </a:rPr>
              <a:t>D   ... ..a ..</a:t>
            </a:r>
            <a:r>
              <a:rPr lang="en-US" altLang="en-US" sz="2400" b="1">
                <a:solidFill>
                  <a:srgbClr val="FF6600"/>
                </a:solidFill>
                <a:latin typeface="Courier" pitchFamily="49" charset="0"/>
              </a:rPr>
              <a:t>a</a:t>
            </a:r>
            <a:r>
              <a:rPr lang="en-US" altLang="en-US" sz="2400" b="1">
                <a:latin typeface="Courier" pitchFamily="49" charset="0"/>
              </a:rPr>
              <a:t> ..</a:t>
            </a:r>
            <a:r>
              <a:rPr lang="en-US" altLang="en-US" sz="2400" b="1">
                <a:solidFill>
                  <a:srgbClr val="FF0000"/>
                </a:solidFill>
                <a:latin typeface="Courier" pitchFamily="49" charset="0"/>
              </a:rPr>
              <a:t>g</a:t>
            </a:r>
            <a:r>
              <a:rPr lang="en-US" altLang="en-US" sz="2400" b="1">
                <a:latin typeface="Courier" pitchFamily="49" charset="0"/>
              </a:rPr>
              <a:t> ..</a:t>
            </a:r>
            <a:r>
              <a:rPr lang="en-US" altLang="en-US" sz="2400" b="1">
                <a:solidFill>
                  <a:srgbClr val="FF0000"/>
                </a:solidFill>
                <a:latin typeface="Courier" pitchFamily="49" charset="0"/>
              </a:rPr>
              <a:t>g</a:t>
            </a:r>
            <a:r>
              <a:rPr lang="en-US" altLang="en-US" sz="2400" b="1">
                <a:latin typeface="Courier" pitchFamily="49" charset="0"/>
              </a:rPr>
              <a:t> ..</a:t>
            </a:r>
            <a:r>
              <a:rPr lang="en-US" altLang="en-US" sz="2400" b="1">
                <a:solidFill>
                  <a:srgbClr val="990099"/>
                </a:solidFill>
                <a:latin typeface="Courier" pitchFamily="49" charset="0"/>
              </a:rPr>
              <a:t>t</a:t>
            </a:r>
            <a:r>
              <a:rPr lang="en-US" altLang="en-US" sz="2400" b="1">
                <a:latin typeface="Courier" pitchFamily="49" charset="0"/>
              </a:rPr>
              <a:t> ... </a:t>
            </a:r>
            <a:r>
              <a:rPr lang="en-US" altLang="en-US" sz="2400" b="1">
                <a:solidFill>
                  <a:srgbClr val="990099"/>
                </a:solidFill>
                <a:latin typeface="Courier" pitchFamily="49" charset="0"/>
              </a:rPr>
              <a:t>t</a:t>
            </a:r>
            <a:r>
              <a:rPr lang="en-US" altLang="en-US" sz="2400" b="1">
                <a:latin typeface="Courier" pitchFamily="49" charset="0"/>
              </a:rPr>
              <a:t>.</a:t>
            </a:r>
            <a:r>
              <a:rPr lang="en-US" altLang="en-US" sz="2400" b="1">
                <a:solidFill>
                  <a:srgbClr val="990099"/>
                </a:solidFill>
                <a:latin typeface="Courier" pitchFamily="49" charset="0"/>
              </a:rPr>
              <a:t>t</a:t>
            </a:r>
            <a:r>
              <a:rPr lang="en-US" altLang="en-US" sz="2400" b="1">
                <a:latin typeface="Courier" pitchFamily="49" charset="0"/>
              </a:rPr>
              <a:t> ..</a:t>
            </a:r>
            <a:r>
              <a:rPr lang="en-US" altLang="en-US" sz="2400" b="1">
                <a:solidFill>
                  <a:srgbClr val="990099"/>
                </a:solidFill>
                <a:latin typeface="Courier" pitchFamily="49" charset="0"/>
              </a:rPr>
              <a:t>t</a:t>
            </a:r>
            <a:r>
              <a:rPr lang="en-US" altLang="en-US" sz="2400" b="1">
                <a:latin typeface="Courier" pitchFamily="49" charset="0"/>
              </a:rPr>
              <a:t> </a:t>
            </a:r>
            <a:r>
              <a:rPr lang="en-US" altLang="en-US" sz="2400" b="1">
                <a:solidFill>
                  <a:srgbClr val="990099"/>
                </a:solidFill>
                <a:latin typeface="Courier" pitchFamily="49" charset="0"/>
              </a:rPr>
              <a:t>t</a:t>
            </a:r>
            <a:r>
              <a:rPr lang="en-US" altLang="en-US" sz="2400" b="1">
                <a:latin typeface="Courier" pitchFamily="49" charset="0"/>
              </a:rPr>
              <a:t>.. </a:t>
            </a:r>
          </a:p>
          <a:p>
            <a:pPr algn="l" eaLnBrk="0" hangingPunct="0"/>
            <a:r>
              <a:rPr lang="en-US" altLang="en-US" sz="2400" b="1">
                <a:latin typeface="Courier" pitchFamily="49" charset="0"/>
              </a:rPr>
              <a:t>     </a:t>
            </a:r>
            <a:endParaRPr lang="en-US" altLang="en-US" sz="2400" b="1"/>
          </a:p>
        </p:txBody>
      </p:sp>
      <p:sp>
        <p:nvSpPr>
          <p:cNvPr id="295939" name="Text Box 3"/>
          <p:cNvSpPr txBox="1">
            <a:spLocks noChangeArrowheads="1"/>
          </p:cNvSpPr>
          <p:nvPr/>
        </p:nvSpPr>
        <p:spPr bwMode="auto">
          <a:xfrm>
            <a:off x="914400" y="4349750"/>
            <a:ext cx="7107238" cy="519113"/>
          </a:xfrm>
          <a:prstGeom prst="rect">
            <a:avLst/>
          </a:prstGeom>
          <a:noFill/>
          <a:ln w="9525">
            <a:noFill/>
            <a:miter lim="800000"/>
            <a:headEnd/>
            <a:tailEnd/>
          </a:ln>
          <a:effectLst/>
        </p:spPr>
        <p:txBody>
          <a:bodyPr wrap="none">
            <a:spAutoFit/>
          </a:bodyPr>
          <a:lstStyle/>
          <a:p>
            <a:pPr algn="l" eaLnBrk="0" hangingPunct="0"/>
            <a:r>
              <a:rPr lang="en-US" altLang="en-US" sz="2800">
                <a:latin typeface="Comic Sans MS" pitchFamily="66" charset="0"/>
              </a:rPr>
              <a:t>Each nucleotide difference is a character</a:t>
            </a:r>
            <a:endParaRPr lang="en-US" altLang="en-US" sz="240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Text Box 3"/>
          <p:cNvSpPr txBox="1">
            <a:spLocks noChangeArrowheads="1"/>
          </p:cNvSpPr>
          <p:nvPr/>
        </p:nvSpPr>
        <p:spPr bwMode="auto">
          <a:xfrm>
            <a:off x="762000" y="304800"/>
            <a:ext cx="7866063" cy="701675"/>
          </a:xfrm>
          <a:prstGeom prst="rect">
            <a:avLst/>
          </a:prstGeom>
          <a:noFill/>
          <a:ln w="9525">
            <a:noFill/>
            <a:miter lim="800000"/>
            <a:headEnd/>
            <a:tailEnd/>
          </a:ln>
          <a:effectLst/>
        </p:spPr>
        <p:txBody>
          <a:bodyPr wrap="none">
            <a:spAutoFit/>
          </a:bodyPr>
          <a:lstStyle/>
          <a:p>
            <a:pPr algn="l" eaLnBrk="0" hangingPunct="0"/>
            <a:r>
              <a:rPr lang="en-US" altLang="en-US" sz="4000" dirty="0">
                <a:solidFill>
                  <a:schemeClr val="folHlink"/>
                </a:solidFill>
                <a:latin typeface="Comic Sans MS" pitchFamily="66" charset="0"/>
              </a:rPr>
              <a:t>Sequences Reflect Relationships</a:t>
            </a:r>
            <a:endParaRPr lang="en-US" altLang="en-US" sz="2400" dirty="0">
              <a:solidFill>
                <a:schemeClr val="folHlink"/>
              </a:solidFill>
            </a:endParaRPr>
          </a:p>
        </p:txBody>
      </p:sp>
      <p:sp>
        <p:nvSpPr>
          <p:cNvPr id="116" name="Text Box 33"/>
          <p:cNvSpPr txBox="1">
            <a:spLocks noChangeArrowheads="1"/>
          </p:cNvSpPr>
          <p:nvPr/>
        </p:nvSpPr>
        <p:spPr bwMode="auto">
          <a:xfrm>
            <a:off x="0" y="4260850"/>
            <a:ext cx="723900" cy="457200"/>
          </a:xfrm>
          <a:prstGeom prst="rect">
            <a:avLst/>
          </a:prstGeom>
          <a:noFill/>
          <a:ln w="9525">
            <a:noFill/>
            <a:miter lim="800000"/>
            <a:headEnd/>
            <a:tailEnd/>
          </a:ln>
          <a:effectLst/>
        </p:spPr>
        <p:txBody>
          <a:bodyPr wrap="none">
            <a:spAutoFit/>
          </a:bodyPr>
          <a:lstStyle/>
          <a:p>
            <a:pPr eaLnBrk="0" hangingPunct="0"/>
            <a:r>
              <a:rPr lang="en-US" dirty="0">
                <a:solidFill>
                  <a:schemeClr val="tx1"/>
                </a:solidFill>
                <a:latin typeface="Times New Roman" pitchFamily="18" charset="0"/>
              </a:rPr>
              <a:t>time</a:t>
            </a:r>
          </a:p>
        </p:txBody>
      </p:sp>
      <p:sp>
        <p:nvSpPr>
          <p:cNvPr id="117" name="Line 21"/>
          <p:cNvSpPr>
            <a:spLocks noChangeShapeType="1"/>
          </p:cNvSpPr>
          <p:nvPr/>
        </p:nvSpPr>
        <p:spPr bwMode="auto">
          <a:xfrm rot="5400000" flipV="1">
            <a:off x="-1528763" y="3455988"/>
            <a:ext cx="4829175" cy="0"/>
          </a:xfrm>
          <a:prstGeom prst="line">
            <a:avLst/>
          </a:prstGeom>
          <a:noFill/>
          <a:ln w="38100">
            <a:solidFill>
              <a:srgbClr val="000000"/>
            </a:solidFill>
            <a:round/>
            <a:headEnd/>
            <a:tailEnd type="triangle" w="med" len="med"/>
          </a:ln>
          <a:effectLst/>
        </p:spPr>
        <p:txBody>
          <a:bodyPr wrap="none"/>
          <a:lstStyle/>
          <a:p>
            <a:endParaRPr lang="en-US"/>
          </a:p>
        </p:txBody>
      </p:sp>
      <p:grpSp>
        <p:nvGrpSpPr>
          <p:cNvPr id="118" name="Group 23"/>
          <p:cNvGrpSpPr>
            <a:grpSpLocks/>
          </p:cNvGrpSpPr>
          <p:nvPr/>
        </p:nvGrpSpPr>
        <p:grpSpPr bwMode="auto">
          <a:xfrm rot="5400000">
            <a:off x="868363" y="1943100"/>
            <a:ext cx="3848100" cy="2527300"/>
            <a:chOff x="1747" y="1257"/>
            <a:chExt cx="2623" cy="1930"/>
          </a:xfrm>
        </p:grpSpPr>
        <p:sp>
          <p:nvSpPr>
            <p:cNvPr id="119" name="Line 5"/>
            <p:cNvSpPr>
              <a:spLocks noChangeShapeType="1"/>
            </p:cNvSpPr>
            <p:nvPr/>
          </p:nvSpPr>
          <p:spPr bwMode="auto">
            <a:xfrm rot="16200000" flipV="1">
              <a:off x="4129" y="2945"/>
              <a:ext cx="0" cy="483"/>
            </a:xfrm>
            <a:prstGeom prst="line">
              <a:avLst/>
            </a:prstGeom>
            <a:noFill/>
            <a:ln w="19050">
              <a:solidFill>
                <a:srgbClr val="0000FF"/>
              </a:solidFill>
              <a:round/>
              <a:headEnd/>
              <a:tailEnd/>
            </a:ln>
            <a:effectLst/>
          </p:spPr>
          <p:txBody>
            <a:bodyPr/>
            <a:lstStyle/>
            <a:p>
              <a:endParaRPr lang="en-US"/>
            </a:p>
          </p:txBody>
        </p:sp>
        <p:sp>
          <p:nvSpPr>
            <p:cNvPr id="120" name="Line 6"/>
            <p:cNvSpPr>
              <a:spLocks noChangeShapeType="1"/>
            </p:cNvSpPr>
            <p:nvPr/>
          </p:nvSpPr>
          <p:spPr bwMode="auto">
            <a:xfrm rot="16200000">
              <a:off x="3657" y="2957"/>
              <a:ext cx="459" cy="0"/>
            </a:xfrm>
            <a:prstGeom prst="line">
              <a:avLst/>
            </a:prstGeom>
            <a:noFill/>
            <a:ln w="19050">
              <a:solidFill>
                <a:srgbClr val="0000FF"/>
              </a:solidFill>
              <a:round/>
              <a:headEnd/>
              <a:tailEnd/>
            </a:ln>
            <a:effectLst/>
          </p:spPr>
          <p:txBody>
            <a:bodyPr/>
            <a:lstStyle/>
            <a:p>
              <a:endParaRPr lang="en-US"/>
            </a:p>
          </p:txBody>
        </p:sp>
        <p:sp>
          <p:nvSpPr>
            <p:cNvPr id="121" name="Line 7"/>
            <p:cNvSpPr>
              <a:spLocks noChangeShapeType="1"/>
            </p:cNvSpPr>
            <p:nvPr/>
          </p:nvSpPr>
          <p:spPr bwMode="auto">
            <a:xfrm rot="16200000">
              <a:off x="3956" y="1945"/>
              <a:ext cx="0" cy="829"/>
            </a:xfrm>
            <a:prstGeom prst="line">
              <a:avLst/>
            </a:prstGeom>
            <a:noFill/>
            <a:ln w="19050">
              <a:solidFill>
                <a:srgbClr val="0000FF"/>
              </a:solidFill>
              <a:round/>
              <a:headEnd/>
              <a:tailEnd/>
            </a:ln>
            <a:effectLst/>
          </p:spPr>
          <p:txBody>
            <a:bodyPr/>
            <a:lstStyle/>
            <a:p>
              <a:endParaRPr lang="en-US"/>
            </a:p>
          </p:txBody>
        </p:sp>
        <p:sp>
          <p:nvSpPr>
            <p:cNvPr id="122" name="Line 8"/>
            <p:cNvSpPr>
              <a:spLocks noChangeShapeType="1"/>
            </p:cNvSpPr>
            <p:nvPr/>
          </p:nvSpPr>
          <p:spPr bwMode="auto">
            <a:xfrm rot="16200000" flipV="1">
              <a:off x="3576" y="1131"/>
              <a:ext cx="0" cy="621"/>
            </a:xfrm>
            <a:prstGeom prst="line">
              <a:avLst/>
            </a:prstGeom>
            <a:noFill/>
            <a:ln w="19050">
              <a:solidFill>
                <a:srgbClr val="0000FF"/>
              </a:solidFill>
              <a:round/>
              <a:headEnd/>
              <a:tailEnd/>
            </a:ln>
            <a:effectLst/>
          </p:spPr>
          <p:txBody>
            <a:bodyPr/>
            <a:lstStyle/>
            <a:p>
              <a:endParaRPr lang="en-US"/>
            </a:p>
          </p:txBody>
        </p:sp>
        <p:sp>
          <p:nvSpPr>
            <p:cNvPr id="123" name="Line 9"/>
            <p:cNvSpPr>
              <a:spLocks noChangeShapeType="1"/>
            </p:cNvSpPr>
            <p:nvPr/>
          </p:nvSpPr>
          <p:spPr bwMode="auto">
            <a:xfrm rot="16200000" flipV="1">
              <a:off x="3818" y="1441"/>
              <a:ext cx="0" cy="1104"/>
            </a:xfrm>
            <a:prstGeom prst="line">
              <a:avLst/>
            </a:prstGeom>
            <a:noFill/>
            <a:ln w="19050">
              <a:solidFill>
                <a:srgbClr val="0000FF"/>
              </a:solidFill>
              <a:round/>
              <a:headEnd/>
              <a:tailEnd/>
            </a:ln>
            <a:effectLst/>
          </p:spPr>
          <p:txBody>
            <a:bodyPr/>
            <a:lstStyle/>
            <a:p>
              <a:endParaRPr lang="en-US"/>
            </a:p>
          </p:txBody>
        </p:sp>
        <p:sp>
          <p:nvSpPr>
            <p:cNvPr id="124" name="Line 10"/>
            <p:cNvSpPr>
              <a:spLocks noChangeShapeType="1"/>
            </p:cNvSpPr>
            <p:nvPr/>
          </p:nvSpPr>
          <p:spPr bwMode="auto">
            <a:xfrm rot="16200000" flipV="1">
              <a:off x="4129" y="2486"/>
              <a:ext cx="0" cy="483"/>
            </a:xfrm>
            <a:prstGeom prst="line">
              <a:avLst/>
            </a:prstGeom>
            <a:noFill/>
            <a:ln w="19050">
              <a:solidFill>
                <a:srgbClr val="0000FF"/>
              </a:solidFill>
              <a:round/>
              <a:headEnd/>
              <a:tailEnd/>
            </a:ln>
            <a:effectLst/>
          </p:spPr>
          <p:txBody>
            <a:bodyPr/>
            <a:lstStyle/>
            <a:p>
              <a:endParaRPr lang="en-US"/>
            </a:p>
          </p:txBody>
        </p:sp>
        <p:sp>
          <p:nvSpPr>
            <p:cNvPr id="125" name="Line 11"/>
            <p:cNvSpPr>
              <a:spLocks noChangeShapeType="1"/>
            </p:cNvSpPr>
            <p:nvPr/>
          </p:nvSpPr>
          <p:spPr bwMode="auto">
            <a:xfrm rot="16200000" flipV="1">
              <a:off x="3714" y="2830"/>
              <a:ext cx="0" cy="346"/>
            </a:xfrm>
            <a:prstGeom prst="line">
              <a:avLst/>
            </a:prstGeom>
            <a:noFill/>
            <a:ln w="19050">
              <a:solidFill>
                <a:srgbClr val="0000FF"/>
              </a:solidFill>
              <a:round/>
              <a:headEnd/>
              <a:tailEnd/>
            </a:ln>
            <a:effectLst/>
          </p:spPr>
          <p:txBody>
            <a:bodyPr/>
            <a:lstStyle/>
            <a:p>
              <a:endParaRPr lang="en-US"/>
            </a:p>
          </p:txBody>
        </p:sp>
        <p:sp>
          <p:nvSpPr>
            <p:cNvPr id="126" name="Line 12"/>
            <p:cNvSpPr>
              <a:spLocks noChangeShapeType="1"/>
            </p:cNvSpPr>
            <p:nvPr/>
          </p:nvSpPr>
          <p:spPr bwMode="auto">
            <a:xfrm rot="16200000">
              <a:off x="3219" y="2681"/>
              <a:ext cx="643" cy="0"/>
            </a:xfrm>
            <a:prstGeom prst="line">
              <a:avLst/>
            </a:prstGeom>
            <a:noFill/>
            <a:ln w="19050">
              <a:solidFill>
                <a:srgbClr val="0000FF"/>
              </a:solidFill>
              <a:round/>
              <a:headEnd/>
              <a:tailEnd/>
            </a:ln>
            <a:effectLst/>
          </p:spPr>
          <p:txBody>
            <a:bodyPr/>
            <a:lstStyle/>
            <a:p>
              <a:endParaRPr lang="en-US"/>
            </a:p>
          </p:txBody>
        </p:sp>
        <p:sp>
          <p:nvSpPr>
            <p:cNvPr id="127" name="Line 13"/>
            <p:cNvSpPr>
              <a:spLocks noChangeShapeType="1"/>
            </p:cNvSpPr>
            <p:nvPr/>
          </p:nvSpPr>
          <p:spPr bwMode="auto">
            <a:xfrm rot="16200000">
              <a:off x="2990" y="1717"/>
              <a:ext cx="551" cy="0"/>
            </a:xfrm>
            <a:prstGeom prst="line">
              <a:avLst/>
            </a:prstGeom>
            <a:noFill/>
            <a:ln w="19050">
              <a:solidFill>
                <a:srgbClr val="0000FF"/>
              </a:solidFill>
              <a:round/>
              <a:headEnd/>
              <a:tailEnd/>
            </a:ln>
            <a:effectLst/>
          </p:spPr>
          <p:txBody>
            <a:bodyPr/>
            <a:lstStyle/>
            <a:p>
              <a:endParaRPr lang="en-US"/>
            </a:p>
          </p:txBody>
        </p:sp>
        <p:sp>
          <p:nvSpPr>
            <p:cNvPr id="128" name="Line 14"/>
            <p:cNvSpPr>
              <a:spLocks noChangeShapeType="1"/>
            </p:cNvSpPr>
            <p:nvPr/>
          </p:nvSpPr>
          <p:spPr bwMode="auto">
            <a:xfrm rot="16200000" flipV="1">
              <a:off x="2713" y="1899"/>
              <a:ext cx="0" cy="1657"/>
            </a:xfrm>
            <a:prstGeom prst="line">
              <a:avLst/>
            </a:prstGeom>
            <a:noFill/>
            <a:ln w="19050">
              <a:solidFill>
                <a:srgbClr val="0000FF"/>
              </a:solidFill>
              <a:round/>
              <a:headEnd/>
              <a:tailEnd/>
            </a:ln>
            <a:effectLst/>
          </p:spPr>
          <p:txBody>
            <a:bodyPr/>
            <a:lstStyle/>
            <a:p>
              <a:endParaRPr lang="en-US"/>
            </a:p>
          </p:txBody>
        </p:sp>
        <p:sp>
          <p:nvSpPr>
            <p:cNvPr id="129" name="Line 15"/>
            <p:cNvSpPr>
              <a:spLocks noChangeShapeType="1"/>
            </p:cNvSpPr>
            <p:nvPr/>
          </p:nvSpPr>
          <p:spPr bwMode="auto">
            <a:xfrm rot="16200000">
              <a:off x="1424" y="2269"/>
              <a:ext cx="919" cy="0"/>
            </a:xfrm>
            <a:prstGeom prst="line">
              <a:avLst/>
            </a:prstGeom>
            <a:noFill/>
            <a:ln w="19050">
              <a:solidFill>
                <a:srgbClr val="0000FF"/>
              </a:solidFill>
              <a:round/>
              <a:headEnd/>
              <a:tailEnd/>
            </a:ln>
            <a:effectLst/>
          </p:spPr>
          <p:txBody>
            <a:bodyPr/>
            <a:lstStyle/>
            <a:p>
              <a:endParaRPr lang="en-US"/>
            </a:p>
          </p:txBody>
        </p:sp>
        <p:sp>
          <p:nvSpPr>
            <p:cNvPr id="130" name="Line 16"/>
            <p:cNvSpPr>
              <a:spLocks noChangeShapeType="1"/>
            </p:cNvSpPr>
            <p:nvPr/>
          </p:nvSpPr>
          <p:spPr bwMode="auto">
            <a:xfrm rot="16200000">
              <a:off x="2575" y="1118"/>
              <a:ext cx="0" cy="1382"/>
            </a:xfrm>
            <a:prstGeom prst="line">
              <a:avLst/>
            </a:prstGeom>
            <a:noFill/>
            <a:ln w="19050">
              <a:solidFill>
                <a:srgbClr val="0000FF"/>
              </a:solidFill>
              <a:round/>
              <a:headEnd/>
              <a:tailEnd/>
            </a:ln>
            <a:effectLst/>
          </p:spPr>
          <p:txBody>
            <a:bodyPr/>
            <a:lstStyle/>
            <a:p>
              <a:endParaRPr lang="en-US"/>
            </a:p>
          </p:txBody>
        </p:sp>
        <p:sp>
          <p:nvSpPr>
            <p:cNvPr id="131" name="Line 17"/>
            <p:cNvSpPr>
              <a:spLocks noChangeShapeType="1"/>
            </p:cNvSpPr>
            <p:nvPr/>
          </p:nvSpPr>
          <p:spPr bwMode="auto">
            <a:xfrm rot="16200000" flipV="1">
              <a:off x="1816" y="2200"/>
              <a:ext cx="0" cy="137"/>
            </a:xfrm>
            <a:prstGeom prst="line">
              <a:avLst/>
            </a:prstGeom>
            <a:noFill/>
            <a:ln w="19050">
              <a:solidFill>
                <a:srgbClr val="0000FF"/>
              </a:solidFill>
              <a:round/>
              <a:headEnd/>
              <a:tailEnd/>
            </a:ln>
            <a:effectLst/>
          </p:spPr>
          <p:txBody>
            <a:bodyPr/>
            <a:lstStyle/>
            <a:p>
              <a:endParaRPr lang="en-US"/>
            </a:p>
          </p:txBody>
        </p:sp>
        <p:sp>
          <p:nvSpPr>
            <p:cNvPr id="132" name="Line 18"/>
            <p:cNvSpPr>
              <a:spLocks noChangeShapeType="1"/>
            </p:cNvSpPr>
            <p:nvPr/>
          </p:nvSpPr>
          <p:spPr bwMode="auto">
            <a:xfrm rot="16200000">
              <a:off x="4129" y="1383"/>
              <a:ext cx="0" cy="483"/>
            </a:xfrm>
            <a:prstGeom prst="line">
              <a:avLst/>
            </a:prstGeom>
            <a:noFill/>
            <a:ln w="19050">
              <a:solidFill>
                <a:srgbClr val="0000FF"/>
              </a:solidFill>
              <a:round/>
              <a:headEnd/>
              <a:tailEnd/>
            </a:ln>
            <a:effectLst/>
          </p:spPr>
          <p:txBody>
            <a:bodyPr/>
            <a:lstStyle/>
            <a:p>
              <a:endParaRPr lang="en-US"/>
            </a:p>
          </p:txBody>
        </p:sp>
        <p:sp>
          <p:nvSpPr>
            <p:cNvPr id="133" name="Line 19"/>
            <p:cNvSpPr>
              <a:spLocks noChangeShapeType="1"/>
            </p:cNvSpPr>
            <p:nvPr/>
          </p:nvSpPr>
          <p:spPr bwMode="auto">
            <a:xfrm rot="16200000">
              <a:off x="3702" y="1441"/>
              <a:ext cx="367" cy="0"/>
            </a:xfrm>
            <a:prstGeom prst="line">
              <a:avLst/>
            </a:prstGeom>
            <a:noFill/>
            <a:ln w="19050">
              <a:solidFill>
                <a:srgbClr val="0000FF"/>
              </a:solidFill>
              <a:round/>
              <a:headEnd/>
              <a:tailEnd/>
            </a:ln>
            <a:effectLst/>
          </p:spPr>
          <p:txBody>
            <a:bodyPr/>
            <a:lstStyle/>
            <a:p>
              <a:endParaRPr lang="en-US"/>
            </a:p>
          </p:txBody>
        </p:sp>
        <p:sp>
          <p:nvSpPr>
            <p:cNvPr id="134" name="Line 20"/>
            <p:cNvSpPr>
              <a:spLocks noChangeShapeType="1"/>
            </p:cNvSpPr>
            <p:nvPr/>
          </p:nvSpPr>
          <p:spPr bwMode="auto">
            <a:xfrm rot="16200000">
              <a:off x="4129" y="1016"/>
              <a:ext cx="0" cy="483"/>
            </a:xfrm>
            <a:prstGeom prst="line">
              <a:avLst/>
            </a:prstGeom>
            <a:noFill/>
            <a:ln w="19050">
              <a:solidFill>
                <a:srgbClr val="0000FF"/>
              </a:solidFill>
              <a:round/>
              <a:headEnd/>
              <a:tailEnd/>
            </a:ln>
            <a:effectLst/>
          </p:spPr>
          <p:txBody>
            <a:bodyPr/>
            <a:lstStyle/>
            <a:p>
              <a:endParaRPr lang="en-US"/>
            </a:p>
          </p:txBody>
        </p:sp>
      </p:grpSp>
      <p:grpSp>
        <p:nvGrpSpPr>
          <p:cNvPr id="135" name="Group 66"/>
          <p:cNvGrpSpPr>
            <a:grpSpLocks/>
          </p:cNvGrpSpPr>
          <p:nvPr/>
        </p:nvGrpSpPr>
        <p:grpSpPr bwMode="auto">
          <a:xfrm>
            <a:off x="2886075" y="4751388"/>
            <a:ext cx="1676400" cy="1460500"/>
            <a:chOff x="1758" y="2879"/>
            <a:chExt cx="1056" cy="920"/>
          </a:xfrm>
        </p:grpSpPr>
        <p:sp>
          <p:nvSpPr>
            <p:cNvPr id="136" name="Text Box 26"/>
            <p:cNvSpPr txBox="1">
              <a:spLocks noChangeArrowheads="1"/>
            </p:cNvSpPr>
            <p:nvPr/>
          </p:nvSpPr>
          <p:spPr bwMode="auto">
            <a:xfrm rot="21600000">
              <a:off x="1758" y="3127"/>
              <a:ext cx="372" cy="212"/>
            </a:xfrm>
            <a:prstGeom prst="rect">
              <a:avLst/>
            </a:prstGeom>
            <a:noFill/>
            <a:ln w="9525" algn="ctr">
              <a:noFill/>
              <a:miter lim="800000"/>
              <a:headEnd/>
              <a:tailEnd/>
            </a:ln>
            <a:effectLst/>
          </p:spPr>
          <p:txBody>
            <a:bodyPr wrap="none">
              <a:spAutoFit/>
            </a:bodyPr>
            <a:lstStyle/>
            <a:p>
              <a:pPr algn="ctr" eaLnBrk="0" hangingPunct="0"/>
              <a:r>
                <a:rPr lang="en-US" sz="1600">
                  <a:solidFill>
                    <a:srgbClr val="009900"/>
                  </a:solidFill>
                  <a:latin typeface="Times New Roman" pitchFamily="18" charset="0"/>
                </a:rPr>
                <a:t>Seq4</a:t>
              </a:r>
            </a:p>
          </p:txBody>
        </p:sp>
        <p:sp>
          <p:nvSpPr>
            <p:cNvPr id="137" name="Text Box 27"/>
            <p:cNvSpPr txBox="1">
              <a:spLocks noChangeArrowheads="1"/>
            </p:cNvSpPr>
            <p:nvPr/>
          </p:nvSpPr>
          <p:spPr bwMode="auto">
            <a:xfrm rot="21600000">
              <a:off x="2399" y="3125"/>
              <a:ext cx="372" cy="212"/>
            </a:xfrm>
            <a:prstGeom prst="rect">
              <a:avLst/>
            </a:prstGeom>
            <a:noFill/>
            <a:ln w="9525" algn="ctr">
              <a:noFill/>
              <a:miter lim="800000"/>
              <a:headEnd/>
              <a:tailEnd/>
            </a:ln>
            <a:effectLst/>
          </p:spPr>
          <p:txBody>
            <a:bodyPr wrap="none">
              <a:spAutoFit/>
            </a:bodyPr>
            <a:lstStyle/>
            <a:p>
              <a:pPr algn="ctr" eaLnBrk="0" hangingPunct="0"/>
              <a:r>
                <a:rPr lang="en-US" sz="1600">
                  <a:solidFill>
                    <a:srgbClr val="009900"/>
                  </a:solidFill>
                  <a:latin typeface="Times New Roman" pitchFamily="18" charset="0"/>
                </a:rPr>
                <a:t>Seq6</a:t>
              </a:r>
            </a:p>
          </p:txBody>
        </p:sp>
        <p:sp>
          <p:nvSpPr>
            <p:cNvPr id="138" name="Text Box 28"/>
            <p:cNvSpPr txBox="1">
              <a:spLocks noChangeArrowheads="1"/>
            </p:cNvSpPr>
            <p:nvPr/>
          </p:nvSpPr>
          <p:spPr bwMode="auto">
            <a:xfrm rot="21600000">
              <a:off x="2081" y="3137"/>
              <a:ext cx="372" cy="212"/>
            </a:xfrm>
            <a:prstGeom prst="rect">
              <a:avLst/>
            </a:prstGeom>
            <a:noFill/>
            <a:ln w="9525" algn="ctr">
              <a:noFill/>
              <a:miter lim="800000"/>
              <a:headEnd/>
              <a:tailEnd/>
            </a:ln>
            <a:effectLst/>
          </p:spPr>
          <p:txBody>
            <a:bodyPr wrap="none">
              <a:spAutoFit/>
            </a:bodyPr>
            <a:lstStyle/>
            <a:p>
              <a:pPr algn="ctr" eaLnBrk="0" hangingPunct="0"/>
              <a:r>
                <a:rPr lang="en-US" sz="1600">
                  <a:solidFill>
                    <a:srgbClr val="009900"/>
                  </a:solidFill>
                  <a:latin typeface="Times New Roman" pitchFamily="18" charset="0"/>
                </a:rPr>
                <a:t>Seq5</a:t>
              </a:r>
            </a:p>
          </p:txBody>
        </p:sp>
        <p:sp>
          <p:nvSpPr>
            <p:cNvPr id="139" name="Oval 30"/>
            <p:cNvSpPr>
              <a:spLocks noChangeArrowheads="1"/>
            </p:cNvSpPr>
            <p:nvPr/>
          </p:nvSpPr>
          <p:spPr bwMode="auto">
            <a:xfrm rot="5400000">
              <a:off x="1983" y="2676"/>
              <a:ext cx="627" cy="1034"/>
            </a:xfrm>
            <a:prstGeom prst="ellipse">
              <a:avLst/>
            </a:prstGeom>
            <a:noFill/>
            <a:ln w="19050" algn="ctr">
              <a:solidFill>
                <a:srgbClr val="009900"/>
              </a:solidFill>
              <a:round/>
              <a:headEnd/>
              <a:tailEnd/>
            </a:ln>
            <a:effectLst/>
          </p:spPr>
          <p:txBody>
            <a:bodyPr wrap="none" anchor="ctr"/>
            <a:lstStyle/>
            <a:p>
              <a:endParaRPr lang="en-US"/>
            </a:p>
          </p:txBody>
        </p:sp>
        <p:sp>
          <p:nvSpPr>
            <p:cNvPr id="140" name="Text Box 33"/>
            <p:cNvSpPr txBox="1">
              <a:spLocks noChangeArrowheads="1"/>
            </p:cNvSpPr>
            <p:nvPr/>
          </p:nvSpPr>
          <p:spPr bwMode="auto">
            <a:xfrm>
              <a:off x="2051" y="3549"/>
              <a:ext cx="605" cy="250"/>
            </a:xfrm>
            <a:prstGeom prst="rect">
              <a:avLst/>
            </a:prstGeom>
            <a:noFill/>
            <a:ln w="9525" algn="ctr">
              <a:noFill/>
              <a:miter lim="800000"/>
              <a:headEnd/>
              <a:tailEnd/>
            </a:ln>
            <a:effectLst/>
          </p:spPr>
          <p:txBody>
            <a:bodyPr wrap="none">
              <a:spAutoFit/>
            </a:bodyPr>
            <a:lstStyle/>
            <a:p>
              <a:pPr algn="ctr" eaLnBrk="0" hangingPunct="0"/>
              <a:r>
                <a:rPr lang="en-US" sz="2000">
                  <a:solidFill>
                    <a:srgbClr val="009900"/>
                  </a:solidFill>
                  <a:latin typeface="Times New Roman" pitchFamily="18" charset="0"/>
                </a:rPr>
                <a:t>Group2</a:t>
              </a:r>
            </a:p>
          </p:txBody>
        </p:sp>
      </p:grpSp>
      <p:grpSp>
        <p:nvGrpSpPr>
          <p:cNvPr id="141" name="Group 65"/>
          <p:cNvGrpSpPr>
            <a:grpSpLocks/>
          </p:cNvGrpSpPr>
          <p:nvPr/>
        </p:nvGrpSpPr>
        <p:grpSpPr bwMode="auto">
          <a:xfrm>
            <a:off x="1222375" y="4681538"/>
            <a:ext cx="1670050" cy="1500187"/>
            <a:chOff x="782" y="2835"/>
            <a:chExt cx="1052" cy="945"/>
          </a:xfrm>
        </p:grpSpPr>
        <p:sp>
          <p:nvSpPr>
            <p:cNvPr id="142" name="Text Box 24"/>
            <p:cNvSpPr txBox="1">
              <a:spLocks noChangeArrowheads="1"/>
            </p:cNvSpPr>
            <p:nvPr/>
          </p:nvSpPr>
          <p:spPr bwMode="auto">
            <a:xfrm rot="21600000">
              <a:off x="795" y="3135"/>
              <a:ext cx="372" cy="212"/>
            </a:xfrm>
            <a:prstGeom prst="rect">
              <a:avLst/>
            </a:prstGeom>
            <a:noFill/>
            <a:ln w="9525" algn="ctr">
              <a:noFill/>
              <a:miter lim="800000"/>
              <a:headEnd/>
              <a:tailEnd/>
            </a:ln>
            <a:effectLst/>
          </p:spPr>
          <p:txBody>
            <a:bodyPr wrap="none">
              <a:spAutoFit/>
            </a:bodyPr>
            <a:lstStyle/>
            <a:p>
              <a:pPr algn="ctr" eaLnBrk="0" hangingPunct="0"/>
              <a:r>
                <a:rPr lang="en-US" sz="1600">
                  <a:solidFill>
                    <a:srgbClr val="FF3300"/>
                  </a:solidFill>
                  <a:latin typeface="Times New Roman" pitchFamily="18" charset="0"/>
                </a:rPr>
                <a:t>Seq1</a:t>
              </a:r>
            </a:p>
          </p:txBody>
        </p:sp>
        <p:sp>
          <p:nvSpPr>
            <p:cNvPr id="143" name="Text Box 25"/>
            <p:cNvSpPr txBox="1">
              <a:spLocks noChangeArrowheads="1"/>
            </p:cNvSpPr>
            <p:nvPr/>
          </p:nvSpPr>
          <p:spPr bwMode="auto">
            <a:xfrm rot="21600000">
              <a:off x="1128" y="3137"/>
              <a:ext cx="372" cy="212"/>
            </a:xfrm>
            <a:prstGeom prst="rect">
              <a:avLst/>
            </a:prstGeom>
            <a:noFill/>
            <a:ln w="9525" algn="ctr">
              <a:noFill/>
              <a:miter lim="800000"/>
              <a:headEnd/>
              <a:tailEnd/>
            </a:ln>
            <a:effectLst/>
          </p:spPr>
          <p:txBody>
            <a:bodyPr wrap="none">
              <a:spAutoFit/>
            </a:bodyPr>
            <a:lstStyle/>
            <a:p>
              <a:pPr algn="ctr" eaLnBrk="0" hangingPunct="0"/>
              <a:r>
                <a:rPr lang="en-US" sz="1600">
                  <a:solidFill>
                    <a:srgbClr val="FF3300"/>
                  </a:solidFill>
                  <a:latin typeface="Times New Roman" pitchFamily="18" charset="0"/>
                </a:rPr>
                <a:t>Seq2</a:t>
              </a:r>
            </a:p>
          </p:txBody>
        </p:sp>
        <p:sp>
          <p:nvSpPr>
            <p:cNvPr id="144" name="Text Box 29"/>
            <p:cNvSpPr txBox="1">
              <a:spLocks noChangeArrowheads="1"/>
            </p:cNvSpPr>
            <p:nvPr/>
          </p:nvSpPr>
          <p:spPr bwMode="auto">
            <a:xfrm rot="21600000">
              <a:off x="1462" y="3121"/>
              <a:ext cx="372" cy="212"/>
            </a:xfrm>
            <a:prstGeom prst="rect">
              <a:avLst/>
            </a:prstGeom>
            <a:noFill/>
            <a:ln w="9525" algn="ctr">
              <a:noFill/>
              <a:miter lim="800000"/>
              <a:headEnd/>
              <a:tailEnd/>
            </a:ln>
            <a:effectLst/>
          </p:spPr>
          <p:txBody>
            <a:bodyPr wrap="none">
              <a:spAutoFit/>
            </a:bodyPr>
            <a:lstStyle/>
            <a:p>
              <a:pPr algn="ctr" eaLnBrk="0" hangingPunct="0"/>
              <a:r>
                <a:rPr lang="en-US" sz="1600">
                  <a:solidFill>
                    <a:srgbClr val="FF3300"/>
                  </a:solidFill>
                  <a:latin typeface="Times New Roman" pitchFamily="18" charset="0"/>
                </a:rPr>
                <a:t>Seq3</a:t>
              </a:r>
            </a:p>
          </p:txBody>
        </p:sp>
        <p:sp>
          <p:nvSpPr>
            <p:cNvPr id="145" name="Oval 32"/>
            <p:cNvSpPr>
              <a:spLocks noChangeArrowheads="1"/>
            </p:cNvSpPr>
            <p:nvPr/>
          </p:nvSpPr>
          <p:spPr bwMode="auto">
            <a:xfrm rot="5400000">
              <a:off x="957" y="2660"/>
              <a:ext cx="660" cy="1010"/>
            </a:xfrm>
            <a:prstGeom prst="ellipse">
              <a:avLst/>
            </a:prstGeom>
            <a:noFill/>
            <a:ln w="19050" algn="ctr">
              <a:solidFill>
                <a:srgbClr val="FF0000"/>
              </a:solidFill>
              <a:round/>
              <a:headEnd/>
              <a:tailEnd/>
            </a:ln>
            <a:effectLst/>
          </p:spPr>
          <p:txBody>
            <a:bodyPr wrap="none" anchor="ctr"/>
            <a:lstStyle/>
            <a:p>
              <a:endParaRPr lang="en-US"/>
            </a:p>
          </p:txBody>
        </p:sp>
        <p:sp>
          <p:nvSpPr>
            <p:cNvPr id="146" name="Text Box 34"/>
            <p:cNvSpPr txBox="1">
              <a:spLocks noChangeArrowheads="1"/>
            </p:cNvSpPr>
            <p:nvPr/>
          </p:nvSpPr>
          <p:spPr bwMode="auto">
            <a:xfrm>
              <a:off x="1000" y="3530"/>
              <a:ext cx="605" cy="250"/>
            </a:xfrm>
            <a:prstGeom prst="rect">
              <a:avLst/>
            </a:prstGeom>
            <a:noFill/>
            <a:ln w="9525" algn="ctr">
              <a:noFill/>
              <a:miter lim="800000"/>
              <a:headEnd/>
              <a:tailEnd/>
            </a:ln>
            <a:effectLst/>
          </p:spPr>
          <p:txBody>
            <a:bodyPr wrap="none">
              <a:spAutoFit/>
            </a:bodyPr>
            <a:lstStyle/>
            <a:p>
              <a:pPr algn="ctr" eaLnBrk="0" hangingPunct="0"/>
              <a:r>
                <a:rPr lang="en-US" sz="2000">
                  <a:solidFill>
                    <a:srgbClr val="FF0000"/>
                  </a:solidFill>
                  <a:latin typeface="Times New Roman" pitchFamily="18" charset="0"/>
                </a:rPr>
                <a:t>Group1</a:t>
              </a:r>
            </a:p>
          </p:txBody>
        </p:sp>
      </p:grpSp>
      <p:sp>
        <p:nvSpPr>
          <p:cNvPr id="172" name="Text Box 70"/>
          <p:cNvSpPr txBox="1">
            <a:spLocks noChangeArrowheads="1"/>
          </p:cNvSpPr>
          <p:nvPr/>
        </p:nvSpPr>
        <p:spPr bwMode="auto">
          <a:xfrm>
            <a:off x="2011363" y="6170613"/>
            <a:ext cx="1676400" cy="457200"/>
          </a:xfrm>
          <a:prstGeom prst="rect">
            <a:avLst/>
          </a:prstGeom>
          <a:noFill/>
          <a:ln w="9525" algn="ctr">
            <a:noFill/>
            <a:miter lim="800000"/>
            <a:headEnd/>
            <a:tailEnd/>
          </a:ln>
          <a:effectLst/>
        </p:spPr>
        <p:txBody>
          <a:bodyPr wrap="none">
            <a:spAutoFit/>
          </a:bodyPr>
          <a:lstStyle/>
          <a:p>
            <a:pPr algn="ctr" eaLnBrk="0" hangingPunct="0"/>
            <a:r>
              <a:rPr lang="en-US">
                <a:latin typeface="Comic Sans MS" pitchFamily="66" charset="0"/>
              </a:rPr>
              <a:t>Monophyly</a:t>
            </a:r>
          </a:p>
        </p:txBody>
      </p:sp>
      <p:sp>
        <p:nvSpPr>
          <p:cNvPr id="213" name="Oval 96"/>
          <p:cNvSpPr>
            <a:spLocks noChangeArrowheads="1"/>
          </p:cNvSpPr>
          <p:nvPr/>
        </p:nvSpPr>
        <p:spPr bwMode="auto">
          <a:xfrm>
            <a:off x="3276600" y="2362200"/>
            <a:ext cx="152400" cy="152400"/>
          </a:xfrm>
          <a:prstGeom prst="ellipse">
            <a:avLst/>
          </a:prstGeom>
          <a:solidFill>
            <a:srgbClr val="00B050"/>
          </a:solidFill>
          <a:ln w="9525">
            <a:solidFill>
              <a:schemeClr val="tx1"/>
            </a:solidFill>
            <a:round/>
            <a:headEnd/>
            <a:tailEnd/>
          </a:ln>
          <a:effectLst/>
        </p:spPr>
        <p:txBody>
          <a:bodyPr wrap="none" anchor="ctr"/>
          <a:lstStyle/>
          <a:p>
            <a:endParaRPr lang="en-US"/>
          </a:p>
        </p:txBody>
      </p:sp>
      <p:sp>
        <p:nvSpPr>
          <p:cNvPr id="214" name="Oval 42"/>
          <p:cNvSpPr>
            <a:spLocks noChangeArrowheads="1"/>
          </p:cNvSpPr>
          <p:nvPr/>
        </p:nvSpPr>
        <p:spPr bwMode="auto">
          <a:xfrm>
            <a:off x="2057400" y="27432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15" name="Oval 97"/>
          <p:cNvSpPr>
            <a:spLocks noChangeArrowheads="1"/>
          </p:cNvSpPr>
          <p:nvPr/>
        </p:nvSpPr>
        <p:spPr bwMode="auto">
          <a:xfrm>
            <a:off x="1676400" y="4114800"/>
            <a:ext cx="152400" cy="152400"/>
          </a:xfrm>
          <a:prstGeom prst="ellipse">
            <a:avLst/>
          </a:prstGeom>
          <a:solidFill>
            <a:srgbClr val="FFFFD1"/>
          </a:solidFill>
          <a:ln w="9525">
            <a:solidFill>
              <a:schemeClr val="tx1"/>
            </a:solidFill>
            <a:round/>
            <a:headEnd/>
            <a:tailEnd/>
          </a:ln>
          <a:effectLst/>
        </p:spPr>
        <p:txBody>
          <a:bodyPr wrap="none" anchor="ctr"/>
          <a:lstStyle/>
          <a:p>
            <a:endParaRPr lang="en-US"/>
          </a:p>
        </p:txBody>
      </p:sp>
      <p:sp>
        <p:nvSpPr>
          <p:cNvPr id="216" name="Oval 73"/>
          <p:cNvSpPr>
            <a:spLocks noChangeArrowheads="1"/>
          </p:cNvSpPr>
          <p:nvPr/>
        </p:nvSpPr>
        <p:spPr bwMode="auto">
          <a:xfrm>
            <a:off x="2057400" y="4800600"/>
            <a:ext cx="152400" cy="152400"/>
          </a:xfrm>
          <a:prstGeom prst="ellipse">
            <a:avLst/>
          </a:prstGeom>
          <a:solidFill>
            <a:srgbClr val="0066FF"/>
          </a:solidFill>
          <a:ln w="9525">
            <a:solidFill>
              <a:schemeClr val="tx1"/>
            </a:solidFill>
            <a:round/>
            <a:headEnd/>
            <a:tailEnd/>
          </a:ln>
          <a:effectLst/>
        </p:spPr>
        <p:txBody>
          <a:bodyPr wrap="none" anchor="ctr"/>
          <a:lstStyle/>
          <a:p>
            <a:endParaRPr lang="en-US"/>
          </a:p>
        </p:txBody>
      </p:sp>
      <p:sp>
        <p:nvSpPr>
          <p:cNvPr id="217" name="Oval 99"/>
          <p:cNvSpPr>
            <a:spLocks noChangeArrowheads="1"/>
          </p:cNvSpPr>
          <p:nvPr/>
        </p:nvSpPr>
        <p:spPr bwMode="auto">
          <a:xfrm>
            <a:off x="2057400" y="3124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18" name="Oval 97"/>
          <p:cNvSpPr>
            <a:spLocks noChangeArrowheads="1"/>
          </p:cNvSpPr>
          <p:nvPr/>
        </p:nvSpPr>
        <p:spPr bwMode="auto">
          <a:xfrm>
            <a:off x="3962400" y="4648200"/>
            <a:ext cx="152400" cy="152400"/>
          </a:xfrm>
          <a:prstGeom prst="ellipse">
            <a:avLst/>
          </a:prstGeom>
          <a:solidFill>
            <a:srgbClr val="FF00FF"/>
          </a:solidFill>
          <a:ln w="9525">
            <a:solidFill>
              <a:schemeClr val="tx1"/>
            </a:solidFill>
            <a:round/>
            <a:headEnd/>
            <a:tailEnd/>
          </a:ln>
          <a:effectLst/>
        </p:spPr>
        <p:txBody>
          <a:bodyPr wrap="none" anchor="ctr"/>
          <a:lstStyle/>
          <a:p>
            <a:endParaRPr lang="en-US"/>
          </a:p>
        </p:txBody>
      </p:sp>
      <p:grpSp>
        <p:nvGrpSpPr>
          <p:cNvPr id="220" name="Group 219"/>
          <p:cNvGrpSpPr/>
          <p:nvPr/>
        </p:nvGrpSpPr>
        <p:grpSpPr>
          <a:xfrm>
            <a:off x="5181600" y="2819400"/>
            <a:ext cx="3124200" cy="1292662"/>
            <a:chOff x="5189220" y="2819400"/>
            <a:chExt cx="2811780" cy="1044229"/>
          </a:xfrm>
        </p:grpSpPr>
        <p:sp>
          <p:nvSpPr>
            <p:cNvPr id="174" name="Line 31"/>
            <p:cNvSpPr>
              <a:spLocks noChangeShapeType="1"/>
            </p:cNvSpPr>
            <p:nvPr/>
          </p:nvSpPr>
          <p:spPr bwMode="auto">
            <a:xfrm>
              <a:off x="5867400" y="3124200"/>
              <a:ext cx="2133600" cy="0"/>
            </a:xfrm>
            <a:prstGeom prst="line">
              <a:avLst/>
            </a:prstGeom>
            <a:noFill/>
            <a:ln w="76200">
              <a:solidFill>
                <a:schemeClr val="bg2"/>
              </a:solidFill>
              <a:round/>
              <a:headEnd/>
              <a:tailEnd/>
            </a:ln>
            <a:effectLst/>
          </p:spPr>
          <p:txBody>
            <a:bodyPr wrap="none" anchor="ctr"/>
            <a:lstStyle/>
            <a:p>
              <a:endParaRPr lang="en-US"/>
            </a:p>
          </p:txBody>
        </p:sp>
        <p:sp>
          <p:nvSpPr>
            <p:cNvPr id="175" name="Line 32"/>
            <p:cNvSpPr>
              <a:spLocks noChangeShapeType="1"/>
            </p:cNvSpPr>
            <p:nvPr/>
          </p:nvSpPr>
          <p:spPr bwMode="auto">
            <a:xfrm>
              <a:off x="5867400" y="3276600"/>
              <a:ext cx="2133600" cy="0"/>
            </a:xfrm>
            <a:prstGeom prst="line">
              <a:avLst/>
            </a:prstGeom>
            <a:noFill/>
            <a:ln w="76200">
              <a:solidFill>
                <a:schemeClr val="bg2"/>
              </a:solidFill>
              <a:round/>
              <a:headEnd/>
              <a:tailEnd/>
            </a:ln>
            <a:effectLst/>
          </p:spPr>
          <p:txBody>
            <a:bodyPr wrap="none" anchor="ctr"/>
            <a:lstStyle/>
            <a:p>
              <a:endParaRPr lang="en-US"/>
            </a:p>
          </p:txBody>
        </p:sp>
        <p:sp>
          <p:nvSpPr>
            <p:cNvPr id="176" name="Line 33"/>
            <p:cNvSpPr>
              <a:spLocks noChangeShapeType="1"/>
            </p:cNvSpPr>
            <p:nvPr/>
          </p:nvSpPr>
          <p:spPr bwMode="auto">
            <a:xfrm>
              <a:off x="5867400" y="3429000"/>
              <a:ext cx="2133600" cy="0"/>
            </a:xfrm>
            <a:prstGeom prst="line">
              <a:avLst/>
            </a:prstGeom>
            <a:noFill/>
            <a:ln w="76200">
              <a:solidFill>
                <a:schemeClr val="bg2"/>
              </a:solidFill>
              <a:round/>
              <a:headEnd/>
              <a:tailEnd/>
            </a:ln>
            <a:effectLst/>
          </p:spPr>
          <p:txBody>
            <a:bodyPr wrap="none" anchor="ctr"/>
            <a:lstStyle/>
            <a:p>
              <a:endParaRPr lang="en-US"/>
            </a:p>
          </p:txBody>
        </p:sp>
        <p:sp>
          <p:nvSpPr>
            <p:cNvPr id="177" name="Line 34"/>
            <p:cNvSpPr>
              <a:spLocks noChangeShapeType="1"/>
            </p:cNvSpPr>
            <p:nvPr/>
          </p:nvSpPr>
          <p:spPr bwMode="auto">
            <a:xfrm>
              <a:off x="5867400" y="3581400"/>
              <a:ext cx="2133600" cy="0"/>
            </a:xfrm>
            <a:prstGeom prst="line">
              <a:avLst/>
            </a:prstGeom>
            <a:noFill/>
            <a:ln w="76200">
              <a:solidFill>
                <a:schemeClr val="bg2"/>
              </a:solidFill>
              <a:round/>
              <a:headEnd/>
              <a:tailEnd/>
            </a:ln>
            <a:effectLst/>
          </p:spPr>
          <p:txBody>
            <a:bodyPr wrap="none" anchor="ctr"/>
            <a:lstStyle/>
            <a:p>
              <a:endParaRPr lang="en-US"/>
            </a:p>
          </p:txBody>
        </p:sp>
        <p:sp>
          <p:nvSpPr>
            <p:cNvPr id="178" name="Line 35"/>
            <p:cNvSpPr>
              <a:spLocks noChangeShapeType="1"/>
            </p:cNvSpPr>
            <p:nvPr/>
          </p:nvSpPr>
          <p:spPr bwMode="auto">
            <a:xfrm>
              <a:off x="5867400" y="3733800"/>
              <a:ext cx="2133600" cy="0"/>
            </a:xfrm>
            <a:prstGeom prst="line">
              <a:avLst/>
            </a:prstGeom>
            <a:noFill/>
            <a:ln w="76200">
              <a:solidFill>
                <a:schemeClr val="bg2"/>
              </a:solidFill>
              <a:round/>
              <a:headEnd/>
              <a:tailEnd/>
            </a:ln>
            <a:effectLst/>
          </p:spPr>
          <p:txBody>
            <a:bodyPr wrap="none" anchor="ctr"/>
            <a:lstStyle/>
            <a:p>
              <a:endParaRPr lang="en-US"/>
            </a:p>
          </p:txBody>
        </p:sp>
        <p:sp>
          <p:nvSpPr>
            <p:cNvPr id="183" name="Oval 40"/>
            <p:cNvSpPr>
              <a:spLocks noChangeArrowheads="1"/>
            </p:cNvSpPr>
            <p:nvPr/>
          </p:nvSpPr>
          <p:spPr bwMode="auto">
            <a:xfrm>
              <a:off x="7467600" y="35052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84" name="Oval 41"/>
            <p:cNvSpPr>
              <a:spLocks noChangeArrowheads="1"/>
            </p:cNvSpPr>
            <p:nvPr/>
          </p:nvSpPr>
          <p:spPr bwMode="auto">
            <a:xfrm>
              <a:off x="7467600" y="36576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85" name="Oval 42"/>
            <p:cNvSpPr>
              <a:spLocks noChangeArrowheads="1"/>
            </p:cNvSpPr>
            <p:nvPr/>
          </p:nvSpPr>
          <p:spPr bwMode="auto">
            <a:xfrm>
              <a:off x="7467600" y="3352800"/>
              <a:ext cx="152400" cy="152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86" name="Oval 43"/>
            <p:cNvSpPr>
              <a:spLocks noChangeArrowheads="1"/>
            </p:cNvSpPr>
            <p:nvPr/>
          </p:nvSpPr>
          <p:spPr bwMode="auto">
            <a:xfrm>
              <a:off x="6934200" y="3200400"/>
              <a:ext cx="152400" cy="152400"/>
            </a:xfrm>
            <a:prstGeom prst="ellipse">
              <a:avLst/>
            </a:prstGeom>
            <a:solidFill>
              <a:srgbClr val="00B050"/>
            </a:solidFill>
            <a:ln w="9525">
              <a:solidFill>
                <a:schemeClr val="tx1"/>
              </a:solidFill>
              <a:round/>
              <a:headEnd/>
              <a:tailEnd/>
            </a:ln>
            <a:effectLst/>
          </p:spPr>
          <p:txBody>
            <a:bodyPr wrap="none" anchor="ctr"/>
            <a:lstStyle/>
            <a:p>
              <a:endParaRPr lang="en-US"/>
            </a:p>
          </p:txBody>
        </p:sp>
        <p:sp>
          <p:nvSpPr>
            <p:cNvPr id="187" name="Oval 44"/>
            <p:cNvSpPr>
              <a:spLocks noChangeArrowheads="1"/>
            </p:cNvSpPr>
            <p:nvPr/>
          </p:nvSpPr>
          <p:spPr bwMode="auto">
            <a:xfrm>
              <a:off x="6934200" y="3048000"/>
              <a:ext cx="152400" cy="152400"/>
            </a:xfrm>
            <a:prstGeom prst="ellipse">
              <a:avLst/>
            </a:prstGeom>
            <a:solidFill>
              <a:srgbClr val="00B050"/>
            </a:solidFill>
            <a:ln w="9525">
              <a:solidFill>
                <a:schemeClr val="tx1"/>
              </a:solidFill>
              <a:round/>
              <a:headEnd/>
              <a:tailEnd/>
            </a:ln>
            <a:effectLst/>
          </p:spPr>
          <p:txBody>
            <a:bodyPr wrap="none" anchor="ctr"/>
            <a:lstStyle/>
            <a:p>
              <a:endParaRPr lang="en-US"/>
            </a:p>
          </p:txBody>
        </p:sp>
        <p:sp>
          <p:nvSpPr>
            <p:cNvPr id="194" name="Oval 73"/>
            <p:cNvSpPr>
              <a:spLocks noChangeArrowheads="1"/>
            </p:cNvSpPr>
            <p:nvPr/>
          </p:nvSpPr>
          <p:spPr bwMode="auto">
            <a:xfrm>
              <a:off x="5943600" y="3505200"/>
              <a:ext cx="152400" cy="152400"/>
            </a:xfrm>
            <a:prstGeom prst="ellipse">
              <a:avLst/>
            </a:prstGeom>
            <a:solidFill>
              <a:srgbClr val="0066FF"/>
            </a:solidFill>
            <a:ln w="9525">
              <a:solidFill>
                <a:schemeClr val="tx1"/>
              </a:solidFill>
              <a:round/>
              <a:headEnd/>
              <a:tailEnd/>
            </a:ln>
            <a:effectLst/>
          </p:spPr>
          <p:txBody>
            <a:bodyPr wrap="none" anchor="ctr"/>
            <a:lstStyle/>
            <a:p>
              <a:endParaRPr lang="en-US"/>
            </a:p>
          </p:txBody>
        </p:sp>
        <p:sp>
          <p:nvSpPr>
            <p:cNvPr id="201" name="Oval 81"/>
            <p:cNvSpPr>
              <a:spLocks noChangeArrowheads="1"/>
            </p:cNvSpPr>
            <p:nvPr/>
          </p:nvSpPr>
          <p:spPr bwMode="auto">
            <a:xfrm>
              <a:off x="6248400" y="36576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02" name="Oval 82"/>
            <p:cNvSpPr>
              <a:spLocks noChangeArrowheads="1"/>
            </p:cNvSpPr>
            <p:nvPr/>
          </p:nvSpPr>
          <p:spPr bwMode="auto">
            <a:xfrm>
              <a:off x="6629400" y="3505200"/>
              <a:ext cx="152400" cy="152400"/>
            </a:xfrm>
            <a:prstGeom prst="ellipse">
              <a:avLst/>
            </a:prstGeom>
            <a:solidFill>
              <a:srgbClr val="FFFFD1"/>
            </a:solidFill>
            <a:ln w="9525">
              <a:solidFill>
                <a:schemeClr val="tx1"/>
              </a:solidFill>
              <a:round/>
              <a:headEnd/>
              <a:tailEnd/>
            </a:ln>
            <a:effectLst/>
          </p:spPr>
          <p:txBody>
            <a:bodyPr wrap="none" anchor="ctr"/>
            <a:lstStyle/>
            <a:p>
              <a:endParaRPr lang="en-US"/>
            </a:p>
          </p:txBody>
        </p:sp>
        <p:sp>
          <p:nvSpPr>
            <p:cNvPr id="203" name="Line 95"/>
            <p:cNvSpPr>
              <a:spLocks noChangeShapeType="1"/>
            </p:cNvSpPr>
            <p:nvPr/>
          </p:nvSpPr>
          <p:spPr bwMode="auto">
            <a:xfrm>
              <a:off x="5867400" y="2971800"/>
              <a:ext cx="2133600" cy="0"/>
            </a:xfrm>
            <a:prstGeom prst="line">
              <a:avLst/>
            </a:prstGeom>
            <a:noFill/>
            <a:ln w="76200">
              <a:solidFill>
                <a:schemeClr val="bg1">
                  <a:lumMod val="95000"/>
                </a:schemeClr>
              </a:solidFill>
              <a:round/>
              <a:headEnd/>
              <a:tailEnd/>
            </a:ln>
            <a:effectLst/>
          </p:spPr>
          <p:txBody>
            <a:bodyPr wrap="none" anchor="ctr"/>
            <a:lstStyle/>
            <a:p>
              <a:endParaRPr lang="en-US"/>
            </a:p>
          </p:txBody>
        </p:sp>
        <p:sp>
          <p:nvSpPr>
            <p:cNvPr id="204" name="Oval 96"/>
            <p:cNvSpPr>
              <a:spLocks noChangeArrowheads="1"/>
            </p:cNvSpPr>
            <p:nvPr/>
          </p:nvSpPr>
          <p:spPr bwMode="auto">
            <a:xfrm>
              <a:off x="6934200" y="2895600"/>
              <a:ext cx="152400" cy="152400"/>
            </a:xfrm>
            <a:prstGeom prst="ellipse">
              <a:avLst/>
            </a:prstGeom>
            <a:solidFill>
              <a:srgbClr val="00B050"/>
            </a:solidFill>
            <a:ln w="9525">
              <a:solidFill>
                <a:schemeClr val="tx1"/>
              </a:solidFill>
              <a:round/>
              <a:headEnd/>
              <a:tailEnd/>
            </a:ln>
            <a:effectLst/>
          </p:spPr>
          <p:txBody>
            <a:bodyPr wrap="none" anchor="ctr"/>
            <a:lstStyle/>
            <a:p>
              <a:endParaRPr lang="en-US"/>
            </a:p>
          </p:txBody>
        </p:sp>
        <p:sp>
          <p:nvSpPr>
            <p:cNvPr id="205" name="Oval 97"/>
            <p:cNvSpPr>
              <a:spLocks noChangeArrowheads="1"/>
            </p:cNvSpPr>
            <p:nvPr/>
          </p:nvSpPr>
          <p:spPr bwMode="auto">
            <a:xfrm>
              <a:off x="7620000" y="2895600"/>
              <a:ext cx="152400" cy="152400"/>
            </a:xfrm>
            <a:prstGeom prst="ellipse">
              <a:avLst/>
            </a:prstGeom>
            <a:solidFill>
              <a:srgbClr val="FF00FF"/>
            </a:solidFill>
            <a:ln w="9525">
              <a:solidFill>
                <a:schemeClr val="tx1"/>
              </a:solidFill>
              <a:round/>
              <a:headEnd/>
              <a:tailEnd/>
            </a:ln>
            <a:effectLst/>
          </p:spPr>
          <p:txBody>
            <a:bodyPr wrap="none" anchor="ctr"/>
            <a:lstStyle/>
            <a:p>
              <a:endParaRPr lang="en-US"/>
            </a:p>
          </p:txBody>
        </p:sp>
        <p:sp>
          <p:nvSpPr>
            <p:cNvPr id="206" name="Oval 99"/>
            <p:cNvSpPr>
              <a:spLocks noChangeArrowheads="1"/>
            </p:cNvSpPr>
            <p:nvPr/>
          </p:nvSpPr>
          <p:spPr bwMode="auto">
            <a:xfrm>
              <a:off x="6248400" y="33528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07" name="Oval 100"/>
            <p:cNvSpPr>
              <a:spLocks noChangeArrowheads="1"/>
            </p:cNvSpPr>
            <p:nvPr/>
          </p:nvSpPr>
          <p:spPr bwMode="auto">
            <a:xfrm>
              <a:off x="6248400" y="3505200"/>
              <a:ext cx="152400" cy="152400"/>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12" name="Oval 110"/>
            <p:cNvSpPr>
              <a:spLocks noChangeArrowheads="1"/>
            </p:cNvSpPr>
            <p:nvPr/>
          </p:nvSpPr>
          <p:spPr bwMode="auto">
            <a:xfrm>
              <a:off x="6629400" y="3657600"/>
              <a:ext cx="152400" cy="152400"/>
            </a:xfrm>
            <a:prstGeom prst="ellipse">
              <a:avLst/>
            </a:prstGeom>
            <a:solidFill>
              <a:srgbClr val="FFFFD1"/>
            </a:solidFill>
            <a:ln w="9525">
              <a:solidFill>
                <a:schemeClr val="tx1"/>
              </a:solidFill>
              <a:round/>
              <a:headEnd/>
              <a:tailEnd/>
            </a:ln>
            <a:effectLst/>
          </p:spPr>
          <p:txBody>
            <a:bodyPr wrap="none" anchor="ctr"/>
            <a:lstStyle/>
            <a:p>
              <a:endParaRPr lang="en-US"/>
            </a:p>
          </p:txBody>
        </p:sp>
        <p:sp>
          <p:nvSpPr>
            <p:cNvPr id="219" name="TextBox 218"/>
            <p:cNvSpPr txBox="1"/>
            <p:nvPr/>
          </p:nvSpPr>
          <p:spPr>
            <a:xfrm>
              <a:off x="5189220" y="2819400"/>
              <a:ext cx="466282" cy="1044229"/>
            </a:xfrm>
            <a:prstGeom prst="rect">
              <a:avLst/>
            </a:prstGeom>
            <a:noFill/>
          </p:spPr>
          <p:txBody>
            <a:bodyPr wrap="none" rtlCol="0">
              <a:spAutoFit/>
            </a:bodyPr>
            <a:lstStyle/>
            <a:p>
              <a:r>
                <a:rPr lang="en-US" sz="1300" dirty="0" smtClean="0">
                  <a:solidFill>
                    <a:srgbClr val="00B050"/>
                  </a:solidFill>
                </a:rPr>
                <a:t>Seq6</a:t>
              </a:r>
            </a:p>
            <a:p>
              <a:r>
                <a:rPr lang="en-US" sz="1300" dirty="0" smtClean="0">
                  <a:solidFill>
                    <a:srgbClr val="00B050"/>
                  </a:solidFill>
                </a:rPr>
                <a:t>Seq5</a:t>
              </a:r>
            </a:p>
            <a:p>
              <a:r>
                <a:rPr lang="en-US" sz="1300" dirty="0" smtClean="0">
                  <a:solidFill>
                    <a:srgbClr val="00B050"/>
                  </a:solidFill>
                </a:rPr>
                <a:t>Seq4</a:t>
              </a:r>
            </a:p>
            <a:p>
              <a:r>
                <a:rPr lang="en-US" sz="1300" dirty="0" smtClean="0">
                  <a:solidFill>
                    <a:srgbClr val="FF0000"/>
                  </a:solidFill>
                </a:rPr>
                <a:t>Seq3</a:t>
              </a:r>
            </a:p>
            <a:p>
              <a:r>
                <a:rPr lang="en-US" sz="1300" dirty="0" smtClean="0">
                  <a:solidFill>
                    <a:srgbClr val="FF0000"/>
                  </a:solidFill>
                </a:rPr>
                <a:t>Seq2</a:t>
              </a:r>
            </a:p>
            <a:p>
              <a:r>
                <a:rPr lang="en-US" sz="1300" dirty="0" smtClean="0">
                  <a:solidFill>
                    <a:srgbClr val="FF0000"/>
                  </a:solidFill>
                </a:rPr>
                <a:t>Seq1</a:t>
              </a:r>
            </a:p>
          </p:txBody>
        </p:sp>
      </p:grpSp>
      <p:sp>
        <p:nvSpPr>
          <p:cNvPr id="221" name="Oval 97"/>
          <p:cNvSpPr>
            <a:spLocks noChangeArrowheads="1"/>
          </p:cNvSpPr>
          <p:nvPr/>
        </p:nvSpPr>
        <p:spPr bwMode="auto">
          <a:xfrm>
            <a:off x="5791200" y="5105400"/>
            <a:ext cx="152400" cy="152400"/>
          </a:xfrm>
          <a:prstGeom prst="ellipse">
            <a:avLst/>
          </a:prstGeom>
          <a:solidFill>
            <a:srgbClr val="FF00FF"/>
          </a:solidFill>
          <a:ln w="9525">
            <a:solidFill>
              <a:schemeClr val="tx1"/>
            </a:solidFill>
            <a:round/>
            <a:headEnd/>
            <a:tailEnd/>
          </a:ln>
          <a:effectLst/>
        </p:spPr>
        <p:txBody>
          <a:bodyPr wrap="none" anchor="ctr"/>
          <a:lstStyle/>
          <a:p>
            <a:endParaRPr lang="en-US"/>
          </a:p>
        </p:txBody>
      </p:sp>
      <p:sp>
        <p:nvSpPr>
          <p:cNvPr id="222" name="Oval 96"/>
          <p:cNvSpPr>
            <a:spLocks noChangeArrowheads="1"/>
          </p:cNvSpPr>
          <p:nvPr/>
        </p:nvSpPr>
        <p:spPr bwMode="auto">
          <a:xfrm>
            <a:off x="6096000" y="5105400"/>
            <a:ext cx="152400" cy="152400"/>
          </a:xfrm>
          <a:prstGeom prst="ellipse">
            <a:avLst/>
          </a:prstGeom>
          <a:solidFill>
            <a:srgbClr val="00B050"/>
          </a:solidFill>
          <a:ln w="9525">
            <a:solidFill>
              <a:schemeClr val="tx1"/>
            </a:solidFill>
            <a:round/>
            <a:headEnd/>
            <a:tailEnd/>
          </a:ln>
          <a:effectLst/>
        </p:spPr>
        <p:txBody>
          <a:bodyPr wrap="none" anchor="ctr"/>
          <a:lstStyle/>
          <a:p>
            <a:endParaRPr lang="en-US"/>
          </a:p>
        </p:txBody>
      </p:sp>
      <p:sp>
        <p:nvSpPr>
          <p:cNvPr id="223" name="TextBox 222"/>
          <p:cNvSpPr txBox="1"/>
          <p:nvPr/>
        </p:nvSpPr>
        <p:spPr>
          <a:xfrm>
            <a:off x="6324600" y="4953000"/>
            <a:ext cx="2226122" cy="369332"/>
          </a:xfrm>
          <a:prstGeom prst="rect">
            <a:avLst/>
          </a:prstGeom>
          <a:noFill/>
        </p:spPr>
        <p:txBody>
          <a:bodyPr wrap="none" rtlCol="0">
            <a:spAutoFit/>
          </a:bodyPr>
          <a:lstStyle/>
          <a:p>
            <a:r>
              <a:rPr lang="en-US" dirty="0" smtClean="0"/>
              <a:t>… =derived mutations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blinds(horizontal)">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blinds(horizontal)">
                                      <p:cBhvr>
                                        <p:cTn id="12" dur="500"/>
                                        <p:tgtEl>
                                          <p:spTgt spid="13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8" name="Text Box 4"/>
          <p:cNvSpPr txBox="1">
            <a:spLocks noChangeArrowheads="1"/>
          </p:cNvSpPr>
          <p:nvPr/>
        </p:nvSpPr>
        <p:spPr bwMode="auto">
          <a:xfrm>
            <a:off x="641350" y="2404408"/>
            <a:ext cx="7451079" cy="1938992"/>
          </a:xfrm>
          <a:prstGeom prst="rect">
            <a:avLst/>
          </a:prstGeom>
          <a:noFill/>
          <a:ln w="9525">
            <a:noFill/>
            <a:miter lim="800000"/>
            <a:headEnd/>
            <a:tailEnd/>
          </a:ln>
          <a:effectLst/>
        </p:spPr>
        <p:txBody>
          <a:bodyPr wrap="square">
            <a:spAutoFit/>
          </a:bodyPr>
          <a:lstStyle/>
          <a:p>
            <a:pPr algn="l" eaLnBrk="0" hangingPunct="0"/>
            <a:endParaRPr lang="en-US" altLang="en-US" sz="2000" dirty="0">
              <a:latin typeface="Comic Sans MS" pitchFamily="66" charset="0"/>
            </a:endParaRPr>
          </a:p>
          <a:p>
            <a:pPr algn="l" eaLnBrk="0" hangingPunct="0"/>
            <a:r>
              <a:rPr lang="en-US" altLang="en-US" sz="2000" b="1" i="1" dirty="0">
                <a:solidFill>
                  <a:schemeClr val="accent1"/>
                </a:solidFill>
                <a:latin typeface="Comic Sans MS" pitchFamily="66" charset="0"/>
              </a:rPr>
              <a:t>Evolutionary relationship:</a:t>
            </a:r>
            <a:endParaRPr lang="en-US" altLang="en-US" sz="2000" dirty="0">
              <a:latin typeface="Comic Sans MS" pitchFamily="66" charset="0"/>
            </a:endParaRPr>
          </a:p>
          <a:p>
            <a:pPr algn="l" eaLnBrk="0" hangingPunct="0"/>
            <a:r>
              <a:rPr lang="en-US" altLang="en-US" sz="2000" dirty="0">
                <a:solidFill>
                  <a:srgbClr val="FF00FF"/>
                </a:solidFill>
                <a:latin typeface="Comic Sans MS" pitchFamily="66" charset="0"/>
              </a:rPr>
              <a:t>Shared ancestral characters </a:t>
            </a:r>
          </a:p>
          <a:p>
            <a:pPr algn="l" eaLnBrk="0" hangingPunct="0"/>
            <a:r>
              <a:rPr lang="en-US" altLang="en-US" sz="2000" dirty="0">
                <a:solidFill>
                  <a:schemeClr val="accent2"/>
                </a:solidFill>
                <a:latin typeface="Comic Sans MS" pitchFamily="66" charset="0"/>
              </a:rPr>
              <a:t>Shared derived characters </a:t>
            </a:r>
            <a:endParaRPr lang="en-US" altLang="en-US" sz="2000" dirty="0">
              <a:latin typeface="Comic Sans MS" pitchFamily="66" charset="0"/>
            </a:endParaRPr>
          </a:p>
          <a:p>
            <a:pPr algn="l" eaLnBrk="0" hangingPunct="0"/>
            <a:endParaRPr lang="en-US" altLang="en-US" sz="2000" dirty="0">
              <a:latin typeface="Comic Sans MS" pitchFamily="66" charset="0"/>
            </a:endParaRPr>
          </a:p>
          <a:p>
            <a:pPr algn="l" eaLnBrk="0" hangingPunct="0"/>
            <a:r>
              <a:rPr lang="en-US" altLang="en-US" sz="2000" b="1" i="1" dirty="0" err="1">
                <a:solidFill>
                  <a:schemeClr val="accent1"/>
                </a:solidFill>
                <a:latin typeface="Comic Sans MS" pitchFamily="66" charset="0"/>
              </a:rPr>
              <a:t>Homoplasy</a:t>
            </a:r>
            <a:r>
              <a:rPr lang="en-US" altLang="en-US" sz="2000" b="1" i="1" dirty="0">
                <a:solidFill>
                  <a:schemeClr val="accent1"/>
                </a:solidFill>
                <a:latin typeface="Comic Sans MS" pitchFamily="66" charset="0"/>
              </a:rPr>
              <a:t> (independent evolution of the same character</a:t>
            </a:r>
            <a:r>
              <a:rPr lang="en-US" altLang="en-US" sz="2000" b="1" i="1" dirty="0" smtClean="0">
                <a:solidFill>
                  <a:schemeClr val="accent1"/>
                </a:solidFill>
                <a:latin typeface="Comic Sans MS" pitchFamily="66" charset="0"/>
              </a:rPr>
              <a:t>):</a:t>
            </a:r>
            <a:endParaRPr lang="en-US" altLang="en-US" sz="2000" b="1" i="1" dirty="0">
              <a:latin typeface="Comic Sans MS" pitchFamily="66" charset="0"/>
            </a:endParaRPr>
          </a:p>
        </p:txBody>
      </p:sp>
      <p:grpSp>
        <p:nvGrpSpPr>
          <p:cNvPr id="2" name="Group 5"/>
          <p:cNvGrpSpPr>
            <a:grpSpLocks/>
          </p:cNvGrpSpPr>
          <p:nvPr/>
        </p:nvGrpSpPr>
        <p:grpSpPr bwMode="auto">
          <a:xfrm>
            <a:off x="6448425" y="2292350"/>
            <a:ext cx="1882775" cy="1552575"/>
            <a:chOff x="4062" y="1056"/>
            <a:chExt cx="1186" cy="978"/>
          </a:xfrm>
        </p:grpSpPr>
        <p:sp>
          <p:nvSpPr>
            <p:cNvPr id="359430" name="Freeform 6"/>
            <p:cNvSpPr>
              <a:spLocks noChangeAspect="1"/>
            </p:cNvSpPr>
            <p:nvPr/>
          </p:nvSpPr>
          <p:spPr bwMode="auto">
            <a:xfrm>
              <a:off x="4216" y="1169"/>
              <a:ext cx="755" cy="545"/>
            </a:xfrm>
            <a:custGeom>
              <a:avLst/>
              <a:gdLst/>
              <a:ahLst/>
              <a:cxnLst>
                <a:cxn ang="0">
                  <a:pos x="755" y="0"/>
                </a:cxn>
                <a:cxn ang="0">
                  <a:pos x="0" y="356"/>
                </a:cxn>
                <a:cxn ang="0">
                  <a:pos x="404" y="545"/>
                </a:cxn>
              </a:cxnLst>
              <a:rect l="0" t="0" r="r" b="b"/>
              <a:pathLst>
                <a:path w="755" h="545">
                  <a:moveTo>
                    <a:pt x="755" y="0"/>
                  </a:moveTo>
                  <a:lnTo>
                    <a:pt x="0" y="356"/>
                  </a:lnTo>
                  <a:lnTo>
                    <a:pt x="404" y="545"/>
                  </a:lnTo>
                </a:path>
              </a:pathLst>
            </a:custGeom>
            <a:noFill/>
            <a:ln w="28575" cmpd="sng">
              <a:solidFill>
                <a:srgbClr val="FF00FF"/>
              </a:solidFill>
              <a:round/>
              <a:headEnd/>
              <a:tailEnd/>
            </a:ln>
            <a:effectLst/>
          </p:spPr>
          <p:txBody>
            <a:bodyPr wrap="none" anchor="ctr"/>
            <a:lstStyle/>
            <a:p>
              <a:endParaRPr lang="en-US"/>
            </a:p>
          </p:txBody>
        </p:sp>
        <p:sp>
          <p:nvSpPr>
            <p:cNvPr id="359431" name="Line 7"/>
            <p:cNvSpPr>
              <a:spLocks noChangeAspect="1" noChangeShapeType="1"/>
            </p:cNvSpPr>
            <p:nvPr/>
          </p:nvSpPr>
          <p:spPr bwMode="auto">
            <a:xfrm flipV="1">
              <a:off x="4441" y="1406"/>
              <a:ext cx="529" cy="224"/>
            </a:xfrm>
            <a:prstGeom prst="line">
              <a:avLst/>
            </a:prstGeom>
            <a:noFill/>
            <a:ln w="28575">
              <a:solidFill>
                <a:srgbClr val="FF00FF"/>
              </a:solidFill>
              <a:round/>
              <a:headEnd/>
              <a:tailEnd/>
            </a:ln>
            <a:effectLst/>
          </p:spPr>
          <p:txBody>
            <a:bodyPr wrap="none" anchor="ctr"/>
            <a:lstStyle/>
            <a:p>
              <a:endParaRPr lang="en-US"/>
            </a:p>
          </p:txBody>
        </p:sp>
        <p:sp>
          <p:nvSpPr>
            <p:cNvPr id="359432" name="Line 8"/>
            <p:cNvSpPr>
              <a:spLocks noChangeAspect="1" noChangeShapeType="1"/>
            </p:cNvSpPr>
            <p:nvPr/>
          </p:nvSpPr>
          <p:spPr bwMode="auto">
            <a:xfrm flipV="1">
              <a:off x="4694" y="1629"/>
              <a:ext cx="285" cy="124"/>
            </a:xfrm>
            <a:prstGeom prst="line">
              <a:avLst/>
            </a:prstGeom>
            <a:noFill/>
            <a:ln w="28575">
              <a:solidFill>
                <a:schemeClr val="accent2"/>
              </a:solidFill>
              <a:round/>
              <a:headEnd/>
              <a:tailEnd/>
            </a:ln>
            <a:effectLst/>
          </p:spPr>
          <p:txBody>
            <a:bodyPr wrap="none" anchor="ctr"/>
            <a:lstStyle/>
            <a:p>
              <a:endParaRPr lang="en-US"/>
            </a:p>
          </p:txBody>
        </p:sp>
        <p:sp>
          <p:nvSpPr>
            <p:cNvPr id="359433" name="Text Box 9"/>
            <p:cNvSpPr txBox="1">
              <a:spLocks noChangeArrowheads="1"/>
            </p:cNvSpPr>
            <p:nvPr/>
          </p:nvSpPr>
          <p:spPr bwMode="auto">
            <a:xfrm>
              <a:off x="4969" y="1056"/>
              <a:ext cx="279" cy="250"/>
            </a:xfrm>
            <a:prstGeom prst="rect">
              <a:avLst/>
            </a:prstGeom>
            <a:noFill/>
            <a:ln w="9525">
              <a:noFill/>
              <a:miter lim="800000"/>
              <a:headEnd/>
              <a:tailEnd/>
            </a:ln>
            <a:effectLst/>
          </p:spPr>
          <p:txBody>
            <a:bodyPr>
              <a:spAutoFit/>
            </a:bodyPr>
            <a:lstStyle/>
            <a:p>
              <a:pPr algn="l" eaLnBrk="0" hangingPunct="0"/>
              <a:r>
                <a:rPr lang="en-US" altLang="en-US" sz="2000" b="1">
                  <a:solidFill>
                    <a:srgbClr val="FF00FF"/>
                  </a:solidFill>
                  <a:latin typeface="Comic Sans MS" pitchFamily="66" charset="0"/>
                </a:rPr>
                <a:t>C</a:t>
              </a:r>
              <a:endParaRPr lang="en-US" altLang="en-US" sz="2000" b="1">
                <a:latin typeface="Comic Sans MS" pitchFamily="66" charset="0"/>
              </a:endParaRPr>
            </a:p>
          </p:txBody>
        </p:sp>
        <p:sp>
          <p:nvSpPr>
            <p:cNvPr id="359434" name="Text Box 10"/>
            <p:cNvSpPr txBox="1">
              <a:spLocks noChangeArrowheads="1"/>
            </p:cNvSpPr>
            <p:nvPr/>
          </p:nvSpPr>
          <p:spPr bwMode="auto">
            <a:xfrm>
              <a:off x="4969" y="1281"/>
              <a:ext cx="215" cy="250"/>
            </a:xfrm>
            <a:prstGeom prst="rect">
              <a:avLst/>
            </a:prstGeom>
            <a:noFill/>
            <a:ln w="9525">
              <a:noFill/>
              <a:miter lim="800000"/>
              <a:headEnd/>
              <a:tailEnd/>
            </a:ln>
            <a:effectLst/>
          </p:spPr>
          <p:txBody>
            <a:bodyPr wrap="none">
              <a:spAutoFit/>
            </a:bodyPr>
            <a:lstStyle/>
            <a:p>
              <a:pPr algn="l" eaLnBrk="0" hangingPunct="0"/>
              <a:r>
                <a:rPr lang="en-US" altLang="en-US" sz="2000" b="1">
                  <a:solidFill>
                    <a:srgbClr val="FF00FF"/>
                  </a:solidFill>
                  <a:latin typeface="Comic Sans MS" pitchFamily="66" charset="0"/>
                </a:rPr>
                <a:t>C</a:t>
              </a:r>
              <a:endParaRPr lang="en-US" altLang="en-US" sz="2400" b="1">
                <a:solidFill>
                  <a:srgbClr val="FF00FF"/>
                </a:solidFill>
                <a:latin typeface="Comic Sans MS" pitchFamily="66" charset="0"/>
              </a:endParaRPr>
            </a:p>
          </p:txBody>
        </p:sp>
        <p:sp>
          <p:nvSpPr>
            <p:cNvPr id="359435" name="Text Box 11"/>
            <p:cNvSpPr txBox="1">
              <a:spLocks noChangeArrowheads="1"/>
            </p:cNvSpPr>
            <p:nvPr/>
          </p:nvSpPr>
          <p:spPr bwMode="auto">
            <a:xfrm>
              <a:off x="4969" y="1511"/>
              <a:ext cx="225" cy="250"/>
            </a:xfrm>
            <a:prstGeom prst="rect">
              <a:avLst/>
            </a:prstGeom>
            <a:noFill/>
            <a:ln w="9525">
              <a:noFill/>
              <a:miter lim="800000"/>
              <a:headEnd/>
              <a:tailEnd/>
            </a:ln>
            <a:effectLst/>
          </p:spPr>
          <p:txBody>
            <a:bodyPr wrap="none">
              <a:spAutoFit/>
            </a:bodyPr>
            <a:lstStyle/>
            <a:p>
              <a:pPr algn="l" eaLnBrk="0" hangingPunct="0"/>
              <a:r>
                <a:rPr lang="en-US" altLang="en-US" sz="2000" b="1" dirty="0">
                  <a:solidFill>
                    <a:schemeClr val="accent6">
                      <a:lumMod val="50000"/>
                    </a:schemeClr>
                  </a:solidFill>
                  <a:latin typeface="Comic Sans MS" pitchFamily="66" charset="0"/>
                </a:rPr>
                <a:t>G</a:t>
              </a:r>
              <a:endParaRPr lang="en-US" altLang="en-US" sz="2400" b="1" dirty="0">
                <a:solidFill>
                  <a:schemeClr val="accent6">
                    <a:lumMod val="50000"/>
                  </a:schemeClr>
                </a:solidFill>
                <a:latin typeface="Comic Sans MS" pitchFamily="66" charset="0"/>
              </a:endParaRPr>
            </a:p>
          </p:txBody>
        </p:sp>
        <p:sp>
          <p:nvSpPr>
            <p:cNvPr id="359436" name="Text Box 12"/>
            <p:cNvSpPr txBox="1">
              <a:spLocks noChangeArrowheads="1"/>
            </p:cNvSpPr>
            <p:nvPr/>
          </p:nvSpPr>
          <p:spPr bwMode="auto">
            <a:xfrm>
              <a:off x="4969" y="1784"/>
              <a:ext cx="225" cy="250"/>
            </a:xfrm>
            <a:prstGeom prst="rect">
              <a:avLst/>
            </a:prstGeom>
            <a:noFill/>
            <a:ln w="9525">
              <a:noFill/>
              <a:miter lim="800000"/>
              <a:headEnd/>
              <a:tailEnd/>
            </a:ln>
            <a:effectLst/>
          </p:spPr>
          <p:txBody>
            <a:bodyPr wrap="none">
              <a:spAutoFit/>
            </a:bodyPr>
            <a:lstStyle/>
            <a:p>
              <a:pPr algn="l" eaLnBrk="0" hangingPunct="0"/>
              <a:r>
                <a:rPr lang="en-US" altLang="en-US" sz="2000" b="1" dirty="0">
                  <a:solidFill>
                    <a:schemeClr val="accent6">
                      <a:lumMod val="50000"/>
                    </a:schemeClr>
                  </a:solidFill>
                  <a:latin typeface="Comic Sans MS" pitchFamily="66" charset="0"/>
                </a:rPr>
                <a:t>G</a:t>
              </a:r>
              <a:endParaRPr lang="en-US" altLang="en-US" sz="2400" b="1" dirty="0">
                <a:solidFill>
                  <a:schemeClr val="accent6">
                    <a:lumMod val="50000"/>
                  </a:schemeClr>
                </a:solidFill>
                <a:latin typeface="Comic Sans MS" pitchFamily="66" charset="0"/>
              </a:endParaRPr>
            </a:p>
          </p:txBody>
        </p:sp>
        <p:sp>
          <p:nvSpPr>
            <p:cNvPr id="359437" name="Line 13"/>
            <p:cNvSpPr>
              <a:spLocks noChangeShapeType="1"/>
            </p:cNvSpPr>
            <p:nvPr/>
          </p:nvSpPr>
          <p:spPr bwMode="auto">
            <a:xfrm>
              <a:off x="4062" y="1525"/>
              <a:ext cx="154" cy="0"/>
            </a:xfrm>
            <a:prstGeom prst="line">
              <a:avLst/>
            </a:prstGeom>
            <a:noFill/>
            <a:ln w="28575">
              <a:solidFill>
                <a:srgbClr val="FF00FF"/>
              </a:solidFill>
              <a:round/>
              <a:headEnd/>
              <a:tailEnd/>
            </a:ln>
            <a:effectLst/>
          </p:spPr>
          <p:txBody>
            <a:bodyPr wrap="none" anchor="ctr"/>
            <a:lstStyle/>
            <a:p>
              <a:endParaRPr lang="en-US"/>
            </a:p>
          </p:txBody>
        </p:sp>
        <p:sp>
          <p:nvSpPr>
            <p:cNvPr id="359438" name="Line 14"/>
            <p:cNvSpPr>
              <a:spLocks noChangeAspect="1" noChangeShapeType="1"/>
            </p:cNvSpPr>
            <p:nvPr/>
          </p:nvSpPr>
          <p:spPr bwMode="auto">
            <a:xfrm>
              <a:off x="4627" y="1714"/>
              <a:ext cx="342" cy="149"/>
            </a:xfrm>
            <a:prstGeom prst="line">
              <a:avLst/>
            </a:prstGeom>
            <a:noFill/>
            <a:ln w="28575">
              <a:solidFill>
                <a:schemeClr val="accent2"/>
              </a:solidFill>
              <a:round/>
              <a:headEnd/>
              <a:tailEnd/>
            </a:ln>
            <a:effectLst/>
          </p:spPr>
          <p:txBody>
            <a:bodyPr wrap="none" anchor="ctr"/>
            <a:lstStyle/>
            <a:p>
              <a:endParaRPr lang="en-US"/>
            </a:p>
          </p:txBody>
        </p:sp>
      </p:grpSp>
      <p:sp>
        <p:nvSpPr>
          <p:cNvPr id="48" name="Line 7"/>
          <p:cNvSpPr>
            <a:spLocks noChangeAspect="1" noChangeShapeType="1"/>
          </p:cNvSpPr>
          <p:nvPr/>
        </p:nvSpPr>
        <p:spPr bwMode="auto">
          <a:xfrm flipV="1">
            <a:off x="3649663" y="5051425"/>
            <a:ext cx="839788" cy="355600"/>
          </a:xfrm>
          <a:prstGeom prst="line">
            <a:avLst/>
          </a:prstGeom>
          <a:noFill/>
          <a:ln w="28575">
            <a:solidFill>
              <a:schemeClr val="accent6">
                <a:lumMod val="50000"/>
              </a:schemeClr>
            </a:solidFill>
            <a:round/>
            <a:headEnd/>
            <a:tailEnd/>
          </a:ln>
          <a:effectLst/>
        </p:spPr>
        <p:txBody>
          <a:bodyPr wrap="none" anchor="ctr"/>
          <a:lstStyle/>
          <a:p>
            <a:endParaRPr lang="en-US"/>
          </a:p>
        </p:txBody>
      </p:sp>
      <p:sp>
        <p:nvSpPr>
          <p:cNvPr id="49" name="Line 8"/>
          <p:cNvSpPr>
            <a:spLocks noChangeAspect="1" noChangeShapeType="1"/>
          </p:cNvSpPr>
          <p:nvPr/>
        </p:nvSpPr>
        <p:spPr bwMode="auto">
          <a:xfrm flipV="1">
            <a:off x="4114800" y="5441949"/>
            <a:ext cx="388937" cy="169221"/>
          </a:xfrm>
          <a:prstGeom prst="line">
            <a:avLst/>
          </a:prstGeom>
          <a:noFill/>
          <a:ln w="28575">
            <a:solidFill>
              <a:srgbClr val="FF00FF"/>
            </a:solidFill>
            <a:round/>
            <a:headEnd/>
            <a:tailEnd/>
          </a:ln>
          <a:effectLst/>
        </p:spPr>
        <p:txBody>
          <a:bodyPr wrap="none" anchor="ctr"/>
          <a:lstStyle/>
          <a:p>
            <a:endParaRPr lang="en-US"/>
          </a:p>
        </p:txBody>
      </p:sp>
      <p:sp>
        <p:nvSpPr>
          <p:cNvPr id="50" name="Text Box 9"/>
          <p:cNvSpPr txBox="1">
            <a:spLocks noChangeArrowheads="1"/>
          </p:cNvSpPr>
          <p:nvPr/>
        </p:nvSpPr>
        <p:spPr bwMode="auto">
          <a:xfrm>
            <a:off x="4487863" y="4495800"/>
            <a:ext cx="442913" cy="396875"/>
          </a:xfrm>
          <a:prstGeom prst="rect">
            <a:avLst/>
          </a:prstGeom>
          <a:noFill/>
          <a:ln w="9525">
            <a:noFill/>
            <a:miter lim="800000"/>
            <a:headEnd/>
            <a:tailEnd/>
          </a:ln>
          <a:effectLst/>
        </p:spPr>
        <p:txBody>
          <a:bodyPr>
            <a:spAutoFit/>
          </a:bodyPr>
          <a:lstStyle/>
          <a:p>
            <a:pPr algn="l" eaLnBrk="0" hangingPunct="0"/>
            <a:r>
              <a:rPr lang="en-US" altLang="en-US" sz="2000" b="1">
                <a:solidFill>
                  <a:srgbClr val="FF00FF"/>
                </a:solidFill>
                <a:latin typeface="Comic Sans MS" pitchFamily="66" charset="0"/>
              </a:rPr>
              <a:t>C</a:t>
            </a:r>
            <a:endParaRPr lang="en-US" altLang="en-US" sz="2000" b="1">
              <a:latin typeface="Comic Sans MS" pitchFamily="66" charset="0"/>
            </a:endParaRPr>
          </a:p>
        </p:txBody>
      </p:sp>
      <p:sp>
        <p:nvSpPr>
          <p:cNvPr id="51" name="Text Box 10"/>
          <p:cNvSpPr txBox="1">
            <a:spLocks noChangeArrowheads="1"/>
          </p:cNvSpPr>
          <p:nvPr/>
        </p:nvSpPr>
        <p:spPr bwMode="auto">
          <a:xfrm>
            <a:off x="4487863" y="4852988"/>
            <a:ext cx="359394" cy="400110"/>
          </a:xfrm>
          <a:prstGeom prst="rect">
            <a:avLst/>
          </a:prstGeom>
          <a:noFill/>
          <a:ln w="9525">
            <a:noFill/>
            <a:miter lim="800000"/>
            <a:headEnd/>
            <a:tailEnd/>
          </a:ln>
          <a:effectLst/>
        </p:spPr>
        <p:txBody>
          <a:bodyPr wrap="none">
            <a:spAutoFit/>
          </a:bodyPr>
          <a:lstStyle/>
          <a:p>
            <a:pPr algn="l" eaLnBrk="0" hangingPunct="0"/>
            <a:r>
              <a:rPr lang="en-US" altLang="en-US" sz="2000" b="1" dirty="0" smtClean="0">
                <a:solidFill>
                  <a:schemeClr val="accent6">
                    <a:lumMod val="50000"/>
                  </a:schemeClr>
                </a:solidFill>
                <a:latin typeface="Comic Sans MS" pitchFamily="66" charset="0"/>
              </a:rPr>
              <a:t>G</a:t>
            </a:r>
            <a:endParaRPr lang="en-US" altLang="en-US" sz="2400" b="1" dirty="0">
              <a:solidFill>
                <a:schemeClr val="accent6">
                  <a:lumMod val="50000"/>
                </a:schemeClr>
              </a:solidFill>
              <a:latin typeface="Comic Sans MS" pitchFamily="66" charset="0"/>
            </a:endParaRPr>
          </a:p>
        </p:txBody>
      </p:sp>
      <p:sp>
        <p:nvSpPr>
          <p:cNvPr id="52" name="Text Box 11"/>
          <p:cNvSpPr txBox="1">
            <a:spLocks noChangeArrowheads="1"/>
          </p:cNvSpPr>
          <p:nvPr/>
        </p:nvSpPr>
        <p:spPr bwMode="auto">
          <a:xfrm>
            <a:off x="4487863" y="5218113"/>
            <a:ext cx="343364" cy="400110"/>
          </a:xfrm>
          <a:prstGeom prst="rect">
            <a:avLst/>
          </a:prstGeom>
          <a:noFill/>
          <a:ln w="9525">
            <a:noFill/>
            <a:miter lim="800000"/>
            <a:headEnd/>
            <a:tailEnd/>
          </a:ln>
          <a:effectLst/>
        </p:spPr>
        <p:txBody>
          <a:bodyPr wrap="none">
            <a:spAutoFit/>
          </a:bodyPr>
          <a:lstStyle/>
          <a:p>
            <a:pPr algn="l" eaLnBrk="0" hangingPunct="0"/>
            <a:r>
              <a:rPr lang="en-US" altLang="en-US" sz="2000" b="1" dirty="0" smtClean="0">
                <a:solidFill>
                  <a:srgbClr val="FF00FF"/>
                </a:solidFill>
                <a:latin typeface="Comic Sans MS" pitchFamily="66" charset="0"/>
              </a:rPr>
              <a:t>C</a:t>
            </a:r>
            <a:endParaRPr lang="en-US" altLang="en-US" sz="2400" b="1" dirty="0">
              <a:solidFill>
                <a:srgbClr val="FF00FF"/>
              </a:solidFill>
              <a:latin typeface="Comic Sans MS" pitchFamily="66" charset="0"/>
            </a:endParaRPr>
          </a:p>
        </p:txBody>
      </p:sp>
      <p:sp>
        <p:nvSpPr>
          <p:cNvPr id="53" name="Text Box 12"/>
          <p:cNvSpPr txBox="1">
            <a:spLocks noChangeArrowheads="1"/>
          </p:cNvSpPr>
          <p:nvPr/>
        </p:nvSpPr>
        <p:spPr bwMode="auto">
          <a:xfrm>
            <a:off x="4487863" y="5651500"/>
            <a:ext cx="357188" cy="396875"/>
          </a:xfrm>
          <a:prstGeom prst="rect">
            <a:avLst/>
          </a:prstGeom>
          <a:noFill/>
          <a:ln w="9525">
            <a:noFill/>
            <a:miter lim="800000"/>
            <a:headEnd/>
            <a:tailEnd/>
          </a:ln>
          <a:effectLst/>
        </p:spPr>
        <p:txBody>
          <a:bodyPr wrap="none">
            <a:spAutoFit/>
          </a:bodyPr>
          <a:lstStyle/>
          <a:p>
            <a:pPr algn="l" eaLnBrk="0" hangingPunct="0"/>
            <a:r>
              <a:rPr lang="en-US" altLang="en-US" sz="2000" b="1" dirty="0">
                <a:solidFill>
                  <a:schemeClr val="accent6">
                    <a:lumMod val="50000"/>
                  </a:schemeClr>
                </a:solidFill>
                <a:latin typeface="Comic Sans MS" pitchFamily="66" charset="0"/>
              </a:rPr>
              <a:t>G</a:t>
            </a:r>
            <a:endParaRPr lang="en-US" altLang="en-US" sz="2400" b="1" dirty="0">
              <a:solidFill>
                <a:schemeClr val="accent6">
                  <a:lumMod val="50000"/>
                </a:schemeClr>
              </a:solidFill>
              <a:latin typeface="Comic Sans MS" pitchFamily="66" charset="0"/>
            </a:endParaRPr>
          </a:p>
        </p:txBody>
      </p:sp>
      <p:sp>
        <p:nvSpPr>
          <p:cNvPr id="54" name="Line 13"/>
          <p:cNvSpPr>
            <a:spLocks noChangeShapeType="1"/>
          </p:cNvSpPr>
          <p:nvPr/>
        </p:nvSpPr>
        <p:spPr bwMode="auto">
          <a:xfrm>
            <a:off x="3048000" y="5240338"/>
            <a:ext cx="244475" cy="0"/>
          </a:xfrm>
          <a:prstGeom prst="line">
            <a:avLst/>
          </a:prstGeom>
          <a:noFill/>
          <a:ln w="28575">
            <a:solidFill>
              <a:srgbClr val="FF00FF"/>
            </a:solidFill>
            <a:round/>
            <a:headEnd/>
            <a:tailEnd/>
          </a:ln>
          <a:effectLst/>
        </p:spPr>
        <p:txBody>
          <a:bodyPr wrap="none" anchor="ctr"/>
          <a:lstStyle/>
          <a:p>
            <a:endParaRPr lang="en-US"/>
          </a:p>
        </p:txBody>
      </p:sp>
      <p:sp>
        <p:nvSpPr>
          <p:cNvPr id="55" name="Line 14"/>
          <p:cNvSpPr>
            <a:spLocks noChangeAspect="1" noChangeShapeType="1"/>
          </p:cNvSpPr>
          <p:nvPr/>
        </p:nvSpPr>
        <p:spPr bwMode="auto">
          <a:xfrm>
            <a:off x="4114800" y="5614379"/>
            <a:ext cx="373063" cy="162534"/>
          </a:xfrm>
          <a:prstGeom prst="line">
            <a:avLst/>
          </a:prstGeom>
          <a:noFill/>
          <a:ln w="28575">
            <a:solidFill>
              <a:schemeClr val="accent6">
                <a:lumMod val="50000"/>
              </a:schemeClr>
            </a:solidFill>
            <a:round/>
            <a:headEnd/>
            <a:tailEnd/>
          </a:ln>
          <a:effectLst/>
        </p:spPr>
        <p:txBody>
          <a:bodyPr wrap="none" anchor="ctr"/>
          <a:lstStyle/>
          <a:p>
            <a:endParaRPr lang="en-US"/>
          </a:p>
        </p:txBody>
      </p:sp>
      <p:cxnSp>
        <p:nvCxnSpPr>
          <p:cNvPr id="57" name="Straight Connector 56"/>
          <p:cNvCxnSpPr>
            <a:stCxn id="54" idx="1"/>
            <a:endCxn id="49" idx="0"/>
          </p:cNvCxnSpPr>
          <p:nvPr/>
        </p:nvCxnSpPr>
        <p:spPr>
          <a:xfrm rot="16200000" flipH="1">
            <a:off x="3518221" y="5014592"/>
            <a:ext cx="370832" cy="822325"/>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4" idx="1"/>
            <a:endCxn id="50" idx="1"/>
          </p:cNvCxnSpPr>
          <p:nvPr/>
        </p:nvCxnSpPr>
        <p:spPr>
          <a:xfrm rot="5400000" flipH="1" flipV="1">
            <a:off x="3617119" y="4369594"/>
            <a:ext cx="546100" cy="11953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7030A0"/>
                </a:solidFill>
                <a:effectLst/>
                <a:uLnTx/>
                <a:uFillTx/>
                <a:latin typeface="Comic Sans MS" pitchFamily="66" charset="0"/>
                <a:ea typeface="+mj-ea"/>
                <a:cs typeface="+mj-cs"/>
              </a:rPr>
              <a:t>Caveat: </a:t>
            </a:r>
            <a:r>
              <a:rPr kumimoji="0" lang="en-US" sz="4400" b="0" i="0" u="none" strike="noStrike" kern="1200" cap="none" spc="0" normalizeH="0" baseline="0" noProof="0" dirty="0" err="1" smtClean="0">
                <a:ln>
                  <a:noFill/>
                </a:ln>
                <a:solidFill>
                  <a:srgbClr val="7030A0"/>
                </a:solidFill>
                <a:effectLst/>
                <a:uLnTx/>
                <a:uFillTx/>
                <a:latin typeface="Comic Sans MS" pitchFamily="66" charset="0"/>
                <a:ea typeface="+mj-ea"/>
                <a:cs typeface="+mj-cs"/>
              </a:rPr>
              <a:t>homoplasy</a:t>
            </a:r>
            <a:r>
              <a:rPr kumimoji="0" lang="en-US" sz="4400" b="0" i="0" u="none" strike="noStrike" kern="1200" cap="none" spc="0" normalizeH="0" baseline="0" noProof="0" dirty="0" smtClean="0">
                <a:ln>
                  <a:noFill/>
                </a:ln>
                <a:solidFill>
                  <a:srgbClr val="7030A0"/>
                </a:solidFill>
                <a:effectLst/>
                <a:uLnTx/>
                <a:uFillTx/>
                <a:latin typeface="Comic Sans MS" pitchFamily="66" charset="0"/>
                <a:ea typeface="+mj-ea"/>
                <a:cs typeface="+mj-cs"/>
              </a:rPr>
              <a:t>: independent evolution of the same character</a:t>
            </a:r>
            <a:endParaRPr kumimoji="0" lang="en-US" sz="4400" b="0" i="0" u="none" strike="noStrike" kern="1200" cap="none" spc="0" normalizeH="0" baseline="0" noProof="0" dirty="0">
              <a:ln>
                <a:noFill/>
              </a:ln>
              <a:solidFill>
                <a:srgbClr val="7030A0"/>
              </a:solidFill>
              <a:effectLst/>
              <a:uLnTx/>
              <a:uFillTx/>
              <a:latin typeface="Comic Sans MS" pitchFamily="66" charset="0"/>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latin typeface="Comic Sans MS" pitchFamily="66" charset="0"/>
              </a:rPr>
              <a:t>Caveats: horizontal gene transfer</a:t>
            </a:r>
            <a:endParaRPr lang="en-US" dirty="0">
              <a:solidFill>
                <a:srgbClr val="7030A0"/>
              </a:solidFill>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Common in prokaryotes (bacteria) and viruses: an organism incorporates genetic material from another organism </a:t>
            </a:r>
          </a:p>
          <a:p>
            <a:endParaRPr lang="en-US" dirty="0" smtClean="0">
              <a:latin typeface="Comic Sans MS" pitchFamily="66" charset="0"/>
            </a:endParaRPr>
          </a:p>
          <a:p>
            <a:r>
              <a:rPr lang="en-US" dirty="0" smtClean="0">
                <a:latin typeface="Comic Sans MS" pitchFamily="66" charset="0"/>
              </a:rPr>
              <a:t>Exists in Eukaryotes: mitochondrial DNA or chloroplast DNA transferred to the nucleus</a:t>
            </a:r>
          </a:p>
          <a:p>
            <a:endParaRPr lang="en-US" dirty="0" smtClean="0">
              <a:latin typeface="Comic Sans MS" pitchFamily="66" charset="0"/>
            </a:endParaRPr>
          </a:p>
          <a:p>
            <a:endParaRPr lang="en-US" dirty="0" smtClean="0">
              <a:latin typeface="Comic Sans MS" pitchFamily="66" charset="0"/>
            </a:endParaRPr>
          </a:p>
          <a:p>
            <a:endParaRPr lang="en-US" dirty="0" smtClean="0">
              <a:latin typeface="Comic Sans MS" pitchFamily="66" charset="0"/>
            </a:endParaRPr>
          </a:p>
          <a:p>
            <a:endParaRPr lang="en-US" dirty="0" smtClean="0">
              <a:latin typeface="Comic Sans MS" pitchFamily="66" charset="0"/>
            </a:endParaRPr>
          </a:p>
          <a:p>
            <a:pPr>
              <a:buNone/>
            </a:pPr>
            <a:endParaRPr lang="en-US"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609600" y="152400"/>
            <a:ext cx="7772400" cy="1143000"/>
          </a:xfrm>
        </p:spPr>
        <p:txBody>
          <a:bodyPr>
            <a:normAutofit fontScale="90000"/>
          </a:bodyPr>
          <a:lstStyle/>
          <a:p>
            <a:pPr algn="ctr"/>
            <a:r>
              <a:rPr lang="en-US" altLang="en-US" sz="4400" dirty="0" smtClean="0">
                <a:solidFill>
                  <a:schemeClr val="folHlink"/>
                </a:solidFill>
                <a:latin typeface="Comic Sans MS" pitchFamily="66" charset="0"/>
              </a:rPr>
              <a:t>Caveat: </a:t>
            </a:r>
            <a:r>
              <a:rPr lang="en-US" altLang="en-US" sz="4400" dirty="0" err="1" smtClean="0">
                <a:solidFill>
                  <a:schemeClr val="folHlink"/>
                </a:solidFill>
                <a:latin typeface="Comic Sans MS" pitchFamily="66" charset="0"/>
              </a:rPr>
              <a:t>Orthologs</a:t>
            </a:r>
            <a:r>
              <a:rPr lang="en-US" altLang="en-US" sz="4400" dirty="0" smtClean="0">
                <a:solidFill>
                  <a:schemeClr val="folHlink"/>
                </a:solidFill>
                <a:latin typeface="Comic Sans MS" pitchFamily="66" charset="0"/>
              </a:rPr>
              <a:t> </a:t>
            </a:r>
            <a:r>
              <a:rPr lang="en-US" altLang="en-US" sz="4400" dirty="0">
                <a:solidFill>
                  <a:schemeClr val="folHlink"/>
                </a:solidFill>
                <a:latin typeface="Comic Sans MS" pitchFamily="66" charset="0"/>
              </a:rPr>
              <a:t>vs. </a:t>
            </a:r>
            <a:r>
              <a:rPr lang="en-US" altLang="en-US" sz="4400" dirty="0" err="1">
                <a:solidFill>
                  <a:schemeClr val="folHlink"/>
                </a:solidFill>
                <a:latin typeface="Comic Sans MS" pitchFamily="66" charset="0"/>
              </a:rPr>
              <a:t>Paralogs</a:t>
            </a:r>
            <a:endParaRPr lang="en-US" altLang="en-US" dirty="0"/>
          </a:p>
        </p:txBody>
      </p:sp>
      <p:sp>
        <p:nvSpPr>
          <p:cNvPr id="300035" name="Rectangle 3"/>
          <p:cNvSpPr>
            <a:spLocks noGrp="1" noChangeArrowheads="1"/>
          </p:cNvSpPr>
          <p:nvPr>
            <p:ph type="body" idx="1"/>
          </p:nvPr>
        </p:nvSpPr>
        <p:spPr>
          <a:xfrm>
            <a:off x="381000" y="1552575"/>
            <a:ext cx="8458200" cy="5181600"/>
          </a:xfrm>
        </p:spPr>
        <p:txBody>
          <a:bodyPr>
            <a:normAutofit/>
          </a:bodyPr>
          <a:lstStyle/>
          <a:p>
            <a:r>
              <a:rPr lang="en-US" altLang="en-US" sz="4000" b="1" dirty="0" err="1" smtClean="0">
                <a:solidFill>
                  <a:schemeClr val="accent1"/>
                </a:solidFill>
                <a:latin typeface="Comic Sans MS" pitchFamily="66" charset="0"/>
              </a:rPr>
              <a:t>Orthologs</a:t>
            </a:r>
            <a:r>
              <a:rPr lang="en-US" altLang="en-US" sz="4000" dirty="0" smtClean="0">
                <a:latin typeface="Comic Sans MS" pitchFamily="66" charset="0"/>
              </a:rPr>
              <a:t> </a:t>
            </a:r>
            <a:r>
              <a:rPr lang="en-US" altLang="en-US" sz="4000" dirty="0">
                <a:latin typeface="Comic Sans MS" pitchFamily="66" charset="0"/>
              </a:rPr>
              <a:t>are homologous genes in different species with analogous functions.</a:t>
            </a:r>
          </a:p>
          <a:p>
            <a:r>
              <a:rPr lang="en-US" altLang="en-US" sz="4000" b="1" dirty="0" err="1">
                <a:solidFill>
                  <a:schemeClr val="accent1"/>
                </a:solidFill>
                <a:latin typeface="Comic Sans MS" pitchFamily="66" charset="0"/>
              </a:rPr>
              <a:t>Paralogs</a:t>
            </a:r>
            <a:r>
              <a:rPr lang="en-US" altLang="en-US" sz="4000" dirty="0">
                <a:latin typeface="Comic Sans MS" pitchFamily="66" charset="0"/>
              </a:rPr>
              <a:t> are similar genes that are the result of a gene duplication</a:t>
            </a:r>
            <a:r>
              <a:rPr lang="en-US" altLang="en-US" sz="4000" dirty="0" smtClean="0">
                <a:latin typeface="Comic Sans MS" pitchFamily="66" charset="0"/>
              </a:rPr>
              <a:t>.</a:t>
            </a:r>
            <a:endParaRPr lang="en-US" altLang="en-US" sz="4000"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143000" y="1676400"/>
            <a:ext cx="6682872" cy="4514850"/>
          </a:xfrm>
          <a:prstGeom prst="rect">
            <a:avLst/>
          </a:prstGeom>
          <a:noFill/>
          <a:ln w="9525">
            <a:noFill/>
            <a:miter lim="800000"/>
            <a:headEnd/>
            <a:tailEnd/>
          </a:ln>
        </p:spPr>
      </p:pic>
      <p:sp>
        <p:nvSpPr>
          <p:cNvPr id="5" name="Rectangle 2"/>
          <p:cNvSpPr>
            <a:spLocks noGrp="1" noChangeArrowheads="1"/>
          </p:cNvSpPr>
          <p:nvPr>
            <p:ph type="title"/>
          </p:nvPr>
        </p:nvSpPr>
        <p:spPr>
          <a:xfrm>
            <a:off x="609600" y="152400"/>
            <a:ext cx="7772400" cy="1143000"/>
          </a:xfrm>
        </p:spPr>
        <p:txBody>
          <a:bodyPr>
            <a:normAutofit fontScale="90000"/>
          </a:bodyPr>
          <a:lstStyle/>
          <a:p>
            <a:pPr algn="ctr"/>
            <a:r>
              <a:rPr lang="en-US" altLang="en-US" sz="4400" dirty="0" smtClean="0">
                <a:solidFill>
                  <a:schemeClr val="folHlink"/>
                </a:solidFill>
                <a:latin typeface="Comic Sans MS" pitchFamily="66" charset="0"/>
              </a:rPr>
              <a:t>Caveats: </a:t>
            </a:r>
            <a:r>
              <a:rPr lang="en-US" altLang="en-US" sz="4400" dirty="0" err="1" smtClean="0">
                <a:solidFill>
                  <a:schemeClr val="folHlink"/>
                </a:solidFill>
                <a:latin typeface="Comic Sans MS" pitchFamily="66" charset="0"/>
              </a:rPr>
              <a:t>Orthologs</a:t>
            </a:r>
            <a:r>
              <a:rPr lang="en-US" altLang="en-US" sz="4400" dirty="0" smtClean="0">
                <a:solidFill>
                  <a:schemeClr val="folHlink"/>
                </a:solidFill>
                <a:latin typeface="Comic Sans MS" pitchFamily="66" charset="0"/>
              </a:rPr>
              <a:t> </a:t>
            </a:r>
            <a:r>
              <a:rPr lang="en-US" altLang="en-US" sz="4400" dirty="0">
                <a:solidFill>
                  <a:schemeClr val="folHlink"/>
                </a:solidFill>
                <a:latin typeface="Comic Sans MS" pitchFamily="66" charset="0"/>
              </a:rPr>
              <a:t>vs. </a:t>
            </a:r>
            <a:r>
              <a:rPr lang="en-US" altLang="en-US" sz="4400" dirty="0" err="1">
                <a:solidFill>
                  <a:schemeClr val="folHlink"/>
                </a:solidFill>
                <a:latin typeface="Comic Sans MS" pitchFamily="66" charset="0"/>
              </a:rPr>
              <a:t>Paralogs</a:t>
            </a:r>
            <a:endParaRPr lang="en-US" alt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914400" y="0"/>
            <a:ext cx="7772400" cy="1143000"/>
          </a:xfrm>
        </p:spPr>
        <p:txBody>
          <a:bodyPr/>
          <a:lstStyle/>
          <a:p>
            <a:r>
              <a:rPr lang="en-US" altLang="en-US" sz="4400">
                <a:solidFill>
                  <a:schemeClr val="folHlink"/>
                </a:solidFill>
                <a:latin typeface="Comic Sans MS" pitchFamily="66" charset="0"/>
              </a:rPr>
              <a:t>What Sequences to Study?</a:t>
            </a:r>
            <a:endParaRPr lang="en-US" altLang="en-US"/>
          </a:p>
        </p:txBody>
      </p:sp>
      <p:sp>
        <p:nvSpPr>
          <p:cNvPr id="299011" name="Rectangle 3"/>
          <p:cNvSpPr>
            <a:spLocks noGrp="1" noChangeArrowheads="1"/>
          </p:cNvSpPr>
          <p:nvPr>
            <p:ph type="body" idx="1"/>
          </p:nvPr>
        </p:nvSpPr>
        <p:spPr>
          <a:xfrm>
            <a:off x="457200" y="1828800"/>
            <a:ext cx="8305800" cy="4800600"/>
          </a:xfrm>
        </p:spPr>
        <p:txBody>
          <a:bodyPr/>
          <a:lstStyle/>
          <a:p>
            <a:r>
              <a:rPr lang="en-US" altLang="en-US" sz="2800" dirty="0" smtClean="0">
                <a:latin typeface="Comic Sans MS" pitchFamily="66" charset="0"/>
              </a:rPr>
              <a:t>Study more than just one region!</a:t>
            </a:r>
          </a:p>
          <a:p>
            <a:endParaRPr lang="en-US" altLang="en-US" sz="2800" dirty="0" smtClean="0">
              <a:latin typeface="Comic Sans MS" pitchFamily="66" charset="0"/>
            </a:endParaRPr>
          </a:p>
          <a:p>
            <a:r>
              <a:rPr lang="en-US" altLang="en-US" sz="2800" dirty="0" smtClean="0">
                <a:latin typeface="Comic Sans MS" pitchFamily="66" charset="0"/>
              </a:rPr>
              <a:t>Different </a:t>
            </a:r>
            <a:r>
              <a:rPr lang="en-US" altLang="en-US" sz="2800" dirty="0">
                <a:latin typeface="Comic Sans MS" pitchFamily="66" charset="0"/>
              </a:rPr>
              <a:t>sequences </a:t>
            </a:r>
            <a:r>
              <a:rPr lang="en-US" altLang="en-US" sz="2800" dirty="0" smtClean="0">
                <a:latin typeface="Comic Sans MS" pitchFamily="66" charset="0"/>
              </a:rPr>
              <a:t>evolve at </a:t>
            </a:r>
            <a:r>
              <a:rPr lang="en-US" altLang="en-US" sz="2800" dirty="0">
                <a:latin typeface="Comic Sans MS" pitchFamily="66" charset="0"/>
              </a:rPr>
              <a:t>different </a:t>
            </a:r>
            <a:r>
              <a:rPr lang="en-US" altLang="en-US" sz="2800" dirty="0" smtClean="0">
                <a:latin typeface="Comic Sans MS" pitchFamily="66" charset="0"/>
              </a:rPr>
              <a:t>rates</a:t>
            </a:r>
          </a:p>
          <a:p>
            <a:endParaRPr lang="en-US" altLang="en-US" sz="2800" dirty="0" smtClean="0">
              <a:latin typeface="Comic Sans MS" pitchFamily="66" charset="0"/>
            </a:endParaRPr>
          </a:p>
          <a:p>
            <a:pPr lvl="1"/>
            <a:r>
              <a:rPr lang="en-US" altLang="en-US" sz="2400" dirty="0" smtClean="0">
                <a:latin typeface="Comic Sans MS" pitchFamily="66" charset="0"/>
              </a:rPr>
              <a:t>Proteins</a:t>
            </a:r>
            <a:endParaRPr lang="en-US" altLang="en-US" sz="2400" dirty="0">
              <a:latin typeface="Comic Sans MS" pitchFamily="66" charset="0"/>
            </a:endParaRPr>
          </a:p>
          <a:p>
            <a:pPr lvl="1"/>
            <a:r>
              <a:rPr lang="en-US" altLang="en-US" sz="2400" dirty="0" smtClean="0">
                <a:latin typeface="Comic Sans MS" pitchFamily="66" charset="0"/>
              </a:rPr>
              <a:t>Highly </a:t>
            </a:r>
            <a:r>
              <a:rPr lang="en-US" altLang="en-US" sz="2400" dirty="0">
                <a:latin typeface="Comic Sans MS" pitchFamily="66" charset="0"/>
              </a:rPr>
              <a:t>variable </a:t>
            </a:r>
            <a:r>
              <a:rPr lang="en-US" altLang="en-US" sz="2400" dirty="0" smtClean="0">
                <a:latin typeface="Comic Sans MS" pitchFamily="66" charset="0"/>
              </a:rPr>
              <a:t>sequences (ex: </a:t>
            </a:r>
            <a:r>
              <a:rPr lang="en-US" altLang="en-US" sz="2400" dirty="0">
                <a:latin typeface="Comic Sans MS" pitchFamily="66" charset="0"/>
              </a:rPr>
              <a:t>immunoglobulin genes</a:t>
            </a:r>
            <a:r>
              <a:rPr lang="en-US" altLang="en-US" sz="2400" dirty="0" smtClean="0">
                <a:latin typeface="Comic Sans MS" pitchFamily="66" charset="0"/>
              </a:rPr>
              <a:t>)</a:t>
            </a:r>
          </a:p>
          <a:p>
            <a:pPr lvl="1"/>
            <a:r>
              <a:rPr lang="en-US" altLang="en-US" sz="2400" dirty="0" smtClean="0">
                <a:latin typeface="Comic Sans MS" pitchFamily="66" charset="0"/>
              </a:rPr>
              <a:t>Highly </a:t>
            </a:r>
            <a:r>
              <a:rPr lang="en-US" altLang="en-US" sz="2400" dirty="0">
                <a:latin typeface="Comic Sans MS" pitchFamily="66" charset="0"/>
              </a:rPr>
              <a:t>conserved (</a:t>
            </a:r>
            <a:r>
              <a:rPr lang="en-US" altLang="en-US" sz="2400" dirty="0" err="1">
                <a:latin typeface="Comic Sans MS" pitchFamily="66" charset="0"/>
              </a:rPr>
              <a:t>actin</a:t>
            </a:r>
            <a:r>
              <a:rPr lang="en-US" altLang="en-US" sz="2400" dirty="0">
                <a:latin typeface="Comic Sans MS" pitchFamily="66" charset="0"/>
              </a:rPr>
              <a:t>, </a:t>
            </a:r>
            <a:r>
              <a:rPr lang="en-US" altLang="en-US" sz="2400" dirty="0" err="1">
                <a:latin typeface="Comic Sans MS" pitchFamily="66" charset="0"/>
              </a:rPr>
              <a:t>rRNA</a:t>
            </a:r>
            <a:r>
              <a:rPr lang="en-US" altLang="en-US" sz="2400" dirty="0">
                <a:latin typeface="Comic Sans MS" pitchFamily="66" charset="0"/>
              </a:rPr>
              <a:t> coding regions)</a:t>
            </a:r>
          </a:p>
          <a:p>
            <a:pPr lvl="1"/>
            <a:r>
              <a:rPr lang="en-US" altLang="en-US" sz="2400" dirty="0">
                <a:latin typeface="Comic Sans MS" pitchFamily="66" charset="0"/>
              </a:rPr>
              <a:t>Different regions within a single gene can evolve at different rates (conserved vs. variable domains)</a:t>
            </a:r>
            <a:endParaRPr lang="en-US" altLang="en-US" sz="24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Comic Sans MS" pitchFamily="66" charset="0"/>
              </a:rPr>
              <a:t>What is </a:t>
            </a:r>
            <a:r>
              <a:rPr lang="en-US" dirty="0" err="1" smtClean="0">
                <a:solidFill>
                  <a:srgbClr val="7030A0"/>
                </a:solidFill>
                <a:latin typeface="Comic Sans MS" pitchFamily="66" charset="0"/>
              </a:rPr>
              <a:t>phylogenetics</a:t>
            </a:r>
            <a:r>
              <a:rPr lang="en-US" dirty="0" smtClean="0">
                <a:solidFill>
                  <a:srgbClr val="7030A0"/>
                </a:solidFill>
                <a:latin typeface="Comic Sans MS" pitchFamily="66" charset="0"/>
              </a:rPr>
              <a:t>?</a:t>
            </a:r>
            <a:endParaRPr lang="en-US" dirty="0">
              <a:solidFill>
                <a:srgbClr val="7030A0"/>
              </a:solidFill>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study of evolutionary relatedness among groups of organisms, achieved by:</a:t>
            </a:r>
          </a:p>
          <a:p>
            <a:pPr lvl="1"/>
            <a:r>
              <a:rPr lang="en-US" dirty="0" smtClean="0">
                <a:latin typeface="Comic Sans MS" pitchFamily="66" charset="0"/>
              </a:rPr>
              <a:t>Comparison of molecular data</a:t>
            </a:r>
          </a:p>
          <a:p>
            <a:pPr lvl="1"/>
            <a:r>
              <a:rPr lang="en-US" dirty="0" smtClean="0">
                <a:latin typeface="Comic Sans MS" pitchFamily="66" charset="0"/>
              </a:rPr>
              <a:t>Comparison of morphological data</a:t>
            </a:r>
          </a:p>
          <a:p>
            <a:endParaRPr lang="en-US" dirty="0" smtClean="0">
              <a:latin typeface="Comic Sans MS" pitchFamily="66" charset="0"/>
            </a:endParaRPr>
          </a:p>
          <a:p>
            <a:r>
              <a:rPr lang="en-US" dirty="0" smtClean="0">
                <a:latin typeface="Comic Sans MS" pitchFamily="66" charset="0"/>
              </a:rPr>
              <a:t>Aim: Reconstructing the evolutionary history of organisms</a:t>
            </a:r>
          </a:p>
          <a:p>
            <a:endParaRPr lang="en-US" dirty="0" smtClean="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152400" y="0"/>
            <a:ext cx="8275638" cy="1143000"/>
          </a:xfrm>
        </p:spPr>
        <p:txBody>
          <a:bodyPr/>
          <a:lstStyle/>
          <a:p>
            <a:pPr algn="ctr"/>
            <a:r>
              <a:rPr lang="en-US" sz="4400">
                <a:solidFill>
                  <a:schemeClr val="folHlink"/>
                </a:solidFill>
                <a:latin typeface="Comic Sans MS" pitchFamily="66" charset="0"/>
              </a:rPr>
              <a:t>Molecular Phylogenies</a:t>
            </a:r>
            <a:endParaRPr lang="en-US">
              <a:solidFill>
                <a:schemeClr val="folHlink"/>
              </a:solidFill>
              <a:latin typeface="Comic Sans MS" pitchFamily="66" charset="0"/>
            </a:endParaRPr>
          </a:p>
        </p:txBody>
      </p:sp>
      <p:sp>
        <p:nvSpPr>
          <p:cNvPr id="445443" name="Rectangle 3"/>
          <p:cNvSpPr>
            <a:spLocks noGrp="1" noChangeArrowheads="1"/>
          </p:cNvSpPr>
          <p:nvPr>
            <p:ph type="body" idx="1"/>
          </p:nvPr>
        </p:nvSpPr>
        <p:spPr>
          <a:xfrm>
            <a:off x="152400" y="1981200"/>
            <a:ext cx="8763000" cy="4114800"/>
          </a:xfrm>
        </p:spPr>
        <p:txBody>
          <a:bodyPr>
            <a:normAutofit fontScale="92500"/>
          </a:bodyPr>
          <a:lstStyle/>
          <a:p>
            <a:r>
              <a:rPr lang="en-US" sz="2800">
                <a:latin typeface="Comic Sans MS" pitchFamily="66" charset="0"/>
              </a:rPr>
              <a:t>The gene compared must evolve at a rate comparable to the divergence time of the organism; for example:</a:t>
            </a:r>
            <a:endParaRPr lang="en-US">
              <a:latin typeface="Comic Sans MS" pitchFamily="66" charset="0"/>
            </a:endParaRPr>
          </a:p>
          <a:p>
            <a:pPr lvl="1"/>
            <a:r>
              <a:rPr lang="en-US">
                <a:latin typeface="Comic Sans MS" pitchFamily="66" charset="0"/>
              </a:rPr>
              <a:t>18S rRNA gene for phylum-level divergences since it evolves very slowly.</a:t>
            </a:r>
          </a:p>
          <a:p>
            <a:pPr lvl="1"/>
            <a:r>
              <a:rPr lang="en-US">
                <a:latin typeface="Comic Sans MS" pitchFamily="66" charset="0"/>
              </a:rPr>
              <a:t>Hemoglobin genes for mammalian orders.</a:t>
            </a:r>
          </a:p>
          <a:p>
            <a:pPr lvl="1"/>
            <a:r>
              <a:rPr lang="en-US">
                <a:latin typeface="Comic Sans MS" pitchFamily="66" charset="0"/>
              </a:rPr>
              <a:t>Mitochondrial DNA for species divergences within a genus.</a:t>
            </a:r>
          </a:p>
          <a:p>
            <a:pPr lvl="1"/>
            <a:r>
              <a:rPr lang="en-US">
                <a:latin typeface="Comic Sans MS" pitchFamily="66" charset="0"/>
              </a:rPr>
              <a:t>Repetitive DNA sequences (e.g. microsatellites) for individuals within species.</a:t>
            </a:r>
          </a:p>
          <a:p>
            <a:pPr lvl="1"/>
            <a:endParaRPr lang="en-US">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406400" y="0"/>
            <a:ext cx="7772400" cy="1143000"/>
          </a:xfrm>
        </p:spPr>
        <p:txBody>
          <a:bodyPr/>
          <a:lstStyle/>
          <a:p>
            <a:pPr algn="ctr"/>
            <a:r>
              <a:rPr lang="en-US" sz="4400">
                <a:solidFill>
                  <a:schemeClr val="folHlink"/>
                </a:solidFill>
                <a:latin typeface="Comic Sans MS" pitchFamily="66" charset="0"/>
              </a:rPr>
              <a:t>Tree Building Goals</a:t>
            </a:r>
            <a:endParaRPr lang="en-US">
              <a:latin typeface="Comic Sans MS" pitchFamily="66" charset="0"/>
            </a:endParaRPr>
          </a:p>
        </p:txBody>
      </p:sp>
      <p:sp>
        <p:nvSpPr>
          <p:cNvPr id="429059" name="Rectangle 3"/>
          <p:cNvSpPr>
            <a:spLocks noGrp="1" noChangeArrowheads="1"/>
          </p:cNvSpPr>
          <p:nvPr>
            <p:ph type="body" idx="1"/>
          </p:nvPr>
        </p:nvSpPr>
        <p:spPr/>
        <p:txBody>
          <a:bodyPr/>
          <a:lstStyle/>
          <a:p>
            <a:r>
              <a:rPr lang="en-US" dirty="0" smtClean="0">
                <a:latin typeface="Comic Sans MS" pitchFamily="66" charset="0"/>
              </a:rPr>
              <a:t>Maximize shared </a:t>
            </a:r>
            <a:r>
              <a:rPr lang="en-US" dirty="0">
                <a:latin typeface="Comic Sans MS" pitchFamily="66" charset="0"/>
              </a:rPr>
              <a:t>derived character states in a lineage</a:t>
            </a:r>
          </a:p>
          <a:p>
            <a:pPr lvl="2">
              <a:buNone/>
            </a:pPr>
            <a:endParaRPr lang="en-US" dirty="0">
              <a:latin typeface="Comic Sans MS" pitchFamily="66" charset="0"/>
            </a:endParaRPr>
          </a:p>
          <a:p>
            <a:r>
              <a:rPr lang="en-US" dirty="0">
                <a:latin typeface="Comic Sans MS" pitchFamily="66" charset="0"/>
              </a:rPr>
              <a:t>Minimize </a:t>
            </a:r>
            <a:r>
              <a:rPr lang="en-US" dirty="0" err="1">
                <a:latin typeface="Comic Sans MS" pitchFamily="66" charset="0"/>
              </a:rPr>
              <a:t>homoplasies</a:t>
            </a:r>
            <a:endParaRPr lang="en-US" dirty="0">
              <a:latin typeface="Comic Sans MS" pitchFamily="66" charset="0"/>
            </a:endParaRPr>
          </a:p>
          <a:p>
            <a:pPr lvl="1"/>
            <a:r>
              <a:rPr lang="en-US" dirty="0">
                <a:latin typeface="Comic Sans MS" pitchFamily="66" charset="0"/>
              </a:rPr>
              <a:t>Parallel changes, convergences, and  reversals of character states between and within lineages</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Comic Sans MS" pitchFamily="66" charset="0"/>
              </a:rPr>
              <a:t>Tree building methods</a:t>
            </a:r>
            <a:endParaRPr lang="en-US" dirty="0">
              <a:solidFill>
                <a:srgbClr val="7030A0"/>
              </a:solidFill>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Distance methods</a:t>
            </a:r>
          </a:p>
          <a:p>
            <a:r>
              <a:rPr lang="en-US" dirty="0" smtClean="0">
                <a:latin typeface="Comic Sans MS" pitchFamily="66" charset="0"/>
              </a:rPr>
              <a:t>Maximum Parsimony</a:t>
            </a:r>
          </a:p>
          <a:p>
            <a:r>
              <a:rPr lang="en-US" dirty="0" smtClean="0">
                <a:latin typeface="Comic Sans MS" pitchFamily="66" charset="0"/>
              </a:rPr>
              <a:t>Maximum likelihood</a:t>
            </a:r>
          </a:p>
          <a:p>
            <a:r>
              <a:rPr lang="en-US" dirty="0" smtClean="0">
                <a:latin typeface="Comic Sans MS" pitchFamily="66" charset="0"/>
              </a:rPr>
              <a:t>Bayesian inference</a:t>
            </a:r>
          </a:p>
          <a:p>
            <a:endParaRPr lang="en-US" dirty="0" smtClean="0">
              <a:latin typeface="Comic Sans MS" pitchFamily="66" charset="0"/>
            </a:endParaRPr>
          </a:p>
          <a:p>
            <a:pPr>
              <a:buNone/>
            </a:pPr>
            <a:r>
              <a:rPr lang="en-US" dirty="0" smtClean="0">
                <a:latin typeface="Comic Sans MS" pitchFamily="66" charset="0"/>
              </a:rPr>
              <a:t>All methods can be used with different substitution models</a:t>
            </a:r>
            <a:endParaRPr lang="en-US"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Comic Sans MS" pitchFamily="66" charset="0"/>
              </a:rPr>
              <a:t>Substitution models</a:t>
            </a:r>
            <a:endParaRPr lang="en-US" dirty="0">
              <a:solidFill>
                <a:srgbClr val="7030A0"/>
              </a:solidFill>
              <a:latin typeface="Comic Sans MS" pitchFamily="66" charset="0"/>
            </a:endParaRPr>
          </a:p>
        </p:txBody>
      </p:sp>
      <p:sp>
        <p:nvSpPr>
          <p:cNvPr id="4" name="TextBox 3"/>
          <p:cNvSpPr txBox="1"/>
          <p:nvPr/>
        </p:nvSpPr>
        <p:spPr>
          <a:xfrm>
            <a:off x="838200" y="1905000"/>
            <a:ext cx="3962400" cy="3046988"/>
          </a:xfrm>
          <a:prstGeom prst="rect">
            <a:avLst/>
          </a:prstGeom>
          <a:noFill/>
        </p:spPr>
        <p:txBody>
          <a:bodyPr wrap="square" rtlCol="0">
            <a:spAutoFit/>
          </a:bodyPr>
          <a:lstStyle/>
          <a:p>
            <a:r>
              <a:rPr lang="en-US" sz="9600" dirty="0" smtClean="0"/>
              <a:t>A		T</a:t>
            </a:r>
          </a:p>
          <a:p>
            <a:r>
              <a:rPr lang="en-US" sz="9600" dirty="0" smtClean="0"/>
              <a:t>C		G</a:t>
            </a:r>
            <a:endParaRPr lang="en-US" sz="9600" dirty="0"/>
          </a:p>
        </p:txBody>
      </p:sp>
      <p:cxnSp>
        <p:nvCxnSpPr>
          <p:cNvPr id="9" name="Straight Arrow Connector 8"/>
          <p:cNvCxnSpPr/>
          <p:nvPr/>
        </p:nvCxnSpPr>
        <p:spPr>
          <a:xfrm>
            <a:off x="1752600" y="2743200"/>
            <a:ext cx="838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52600" y="4191000"/>
            <a:ext cx="838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2895600"/>
            <a:ext cx="685800" cy="1143000"/>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1638300" y="3086100"/>
            <a:ext cx="1143000" cy="762000"/>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648200" y="2667000"/>
            <a:ext cx="7620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48200" y="3352800"/>
            <a:ext cx="762000" cy="1588"/>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2514600"/>
            <a:ext cx="1196353" cy="369332"/>
          </a:xfrm>
          <a:prstGeom prst="rect">
            <a:avLst/>
          </a:prstGeom>
          <a:noFill/>
        </p:spPr>
        <p:txBody>
          <a:bodyPr wrap="none" rtlCol="0">
            <a:spAutoFit/>
          </a:bodyPr>
          <a:lstStyle/>
          <a:p>
            <a:r>
              <a:rPr lang="en-US" dirty="0" smtClean="0"/>
              <a:t>Transitions</a:t>
            </a:r>
            <a:endParaRPr lang="en-US" dirty="0"/>
          </a:p>
        </p:txBody>
      </p:sp>
      <p:sp>
        <p:nvSpPr>
          <p:cNvPr id="23" name="TextBox 22"/>
          <p:cNvSpPr txBox="1"/>
          <p:nvPr/>
        </p:nvSpPr>
        <p:spPr>
          <a:xfrm>
            <a:off x="5562600" y="3124200"/>
            <a:ext cx="1446358" cy="369332"/>
          </a:xfrm>
          <a:prstGeom prst="rect">
            <a:avLst/>
          </a:prstGeom>
          <a:noFill/>
        </p:spPr>
        <p:txBody>
          <a:bodyPr wrap="none" rtlCol="0">
            <a:spAutoFit/>
          </a:bodyPr>
          <a:lstStyle/>
          <a:p>
            <a:r>
              <a:rPr lang="en-US" dirty="0" err="1" smtClean="0"/>
              <a:t>Transversions</a:t>
            </a:r>
            <a:endParaRPr lang="en-US" dirty="0"/>
          </a:p>
        </p:txBody>
      </p:sp>
      <p:sp>
        <p:nvSpPr>
          <p:cNvPr id="24" name="TextBox 23"/>
          <p:cNvSpPr txBox="1"/>
          <p:nvPr/>
        </p:nvSpPr>
        <p:spPr>
          <a:xfrm>
            <a:off x="2743200" y="5334000"/>
            <a:ext cx="4076757" cy="646331"/>
          </a:xfrm>
          <a:prstGeom prst="rect">
            <a:avLst/>
          </a:prstGeom>
          <a:noFill/>
        </p:spPr>
        <p:txBody>
          <a:bodyPr wrap="none" rtlCol="0">
            <a:spAutoFit/>
          </a:bodyPr>
          <a:lstStyle/>
          <a:p>
            <a:r>
              <a:rPr lang="en-US" sz="3600" dirty="0" smtClean="0">
                <a:latin typeface="Comic Sans MS" pitchFamily="66" charset="0"/>
              </a:rPr>
              <a:t>Variation in rates </a:t>
            </a:r>
            <a:endParaRPr lang="en-US" sz="3600" dirty="0">
              <a:latin typeface="Comic Sans MS" pitchFamily="66" charset="0"/>
            </a:endParaRPr>
          </a:p>
        </p:txBody>
      </p:sp>
      <p:cxnSp>
        <p:nvCxnSpPr>
          <p:cNvPr id="13" name="Straight Arrow Connector 12"/>
          <p:cNvCxnSpPr/>
          <p:nvPr/>
        </p:nvCxnSpPr>
        <p:spPr>
          <a:xfrm flipV="1">
            <a:off x="3124200" y="3276600"/>
            <a:ext cx="0" cy="457200"/>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19200" y="3276600"/>
            <a:ext cx="0" cy="457200"/>
          </a:xfrm>
          <a:prstGeom prst="straightConnector1">
            <a:avLst/>
          </a:prstGeom>
          <a:ln w="28575">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Comic Sans MS" pitchFamily="66" charset="0"/>
              </a:rPr>
              <a:t>Distance methods</a:t>
            </a:r>
            <a:endParaRPr lang="en-US" dirty="0">
              <a:solidFill>
                <a:srgbClr val="7030A0"/>
              </a:solidFill>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Starts from a multiple sequence alignment</a:t>
            </a:r>
          </a:p>
          <a:p>
            <a:r>
              <a:rPr lang="en-US" dirty="0" smtClean="0">
                <a:latin typeface="Comic Sans MS" pitchFamily="66" charset="0"/>
              </a:rPr>
              <a:t>Makes a matrices of </a:t>
            </a:r>
            <a:r>
              <a:rPr lang="en-US" dirty="0" err="1" smtClean="0">
                <a:latin typeface="Comic Sans MS" pitchFamily="66" charset="0"/>
              </a:rPr>
              <a:t>pairwise</a:t>
            </a:r>
            <a:r>
              <a:rPr lang="en-US" dirty="0" smtClean="0">
                <a:latin typeface="Comic Sans MS" pitchFamily="66" charset="0"/>
              </a:rPr>
              <a:t> sequence distances  (number of differences)</a:t>
            </a:r>
          </a:p>
          <a:p>
            <a:r>
              <a:rPr lang="en-US" dirty="0" smtClean="0">
                <a:latin typeface="Comic Sans MS" pitchFamily="66" charset="0"/>
              </a:rPr>
              <a:t>Builds a </a:t>
            </a:r>
            <a:r>
              <a:rPr lang="en-US" dirty="0" err="1" smtClean="0">
                <a:latin typeface="Comic Sans MS" pitchFamily="66" charset="0"/>
              </a:rPr>
              <a:t>phylogenetic</a:t>
            </a:r>
            <a:r>
              <a:rPr lang="en-US" dirty="0" smtClean="0">
                <a:latin typeface="Comic Sans MS" pitchFamily="66" charset="0"/>
              </a:rPr>
              <a:t> tree </a:t>
            </a:r>
          </a:p>
          <a:p>
            <a:endParaRPr lang="en-US"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eaLnBrk="0" hangingPunct="0">
              <a:buNone/>
            </a:pPr>
            <a:r>
              <a:rPr lang="en-US" altLang="en-US" sz="2800" b="1" dirty="0">
                <a:latin typeface="Comic Sans MS" pitchFamily="66" charset="0"/>
              </a:rPr>
              <a:t>Species </a:t>
            </a:r>
            <a:r>
              <a:rPr lang="en-US" altLang="en-US" sz="2800" b="1" dirty="0" smtClean="0">
                <a:latin typeface="Comic Sans MS" pitchFamily="66" charset="0"/>
              </a:rPr>
              <a:t>A </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a:t>
            </a:r>
            <a:r>
              <a:rPr lang="en-US" altLang="en-US" sz="2800" b="1" dirty="0" smtClean="0">
                <a:solidFill>
                  <a:schemeClr val="accent2"/>
                </a:solidFill>
                <a:latin typeface="Comic Sans MS" pitchFamily="66" charset="0"/>
              </a:rPr>
              <a:t>GG</a:t>
            </a:r>
            <a:r>
              <a:rPr lang="en-US" altLang="en-US" sz="2800" b="1" dirty="0" smtClean="0">
                <a:latin typeface="Comic Sans MS" pitchFamily="66" charset="0"/>
              </a:rPr>
              <a:t>C</a:t>
            </a:r>
            <a:r>
              <a:rPr lang="en-US" altLang="en-US" sz="2800" b="1" dirty="0" smtClean="0">
                <a:solidFill>
                  <a:schemeClr val="accent1"/>
                </a:solidFill>
                <a:latin typeface="Comic Sans MS" pitchFamily="66" charset="0"/>
              </a:rPr>
              <a:t>T</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TT</a:t>
            </a:r>
            <a:r>
              <a:rPr lang="en-US" altLang="en-US" sz="2800" b="1" dirty="0" smtClean="0">
                <a:latin typeface="Comic Sans MS" pitchFamily="66" charset="0"/>
              </a:rPr>
              <a:t>C</a:t>
            </a:r>
            <a:r>
              <a:rPr lang="en-US" altLang="en-US" sz="2800" b="1" dirty="0" smtClean="0">
                <a:solidFill>
                  <a:schemeClr val="accent1"/>
                </a:solidFill>
                <a:latin typeface="Comic Sans MS" pitchFamily="66" charset="0"/>
              </a:rPr>
              <a:t>TT</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a:t>
            </a:r>
            <a:r>
              <a:rPr lang="en-US" altLang="en-US" sz="2800" b="1" dirty="0" smtClean="0">
                <a:solidFill>
                  <a:srgbClr val="CC0000"/>
                </a:solidFill>
                <a:latin typeface="Comic Sans MS" pitchFamily="66" charset="0"/>
              </a:rPr>
              <a:t>A</a:t>
            </a:r>
            <a:r>
              <a:rPr lang="en-US" altLang="en-US" sz="2800" b="1" dirty="0" smtClean="0">
                <a:solidFill>
                  <a:schemeClr val="accent2"/>
                </a:solidFill>
                <a:latin typeface="Comic Sans MS" pitchFamily="66" charset="0"/>
              </a:rPr>
              <a:t>G</a:t>
            </a:r>
            <a:r>
              <a:rPr lang="en-US" altLang="en-US" sz="2800" b="1" dirty="0" smtClean="0">
                <a:solidFill>
                  <a:schemeClr val="accent1"/>
                </a:solidFill>
                <a:latin typeface="Comic Sans MS" pitchFamily="66" charset="0"/>
              </a:rPr>
              <a:t>T</a:t>
            </a:r>
            <a:r>
              <a:rPr lang="en-US" altLang="en-US" sz="2800" b="1" dirty="0" smtClean="0">
                <a:solidFill>
                  <a:srgbClr val="CC0000"/>
                </a:solidFill>
                <a:latin typeface="Comic Sans MS" pitchFamily="66" charset="0"/>
              </a:rPr>
              <a:t>A</a:t>
            </a:r>
            <a:r>
              <a:rPr lang="en-US" altLang="en-US" sz="2800" b="1" dirty="0" smtClean="0">
                <a:latin typeface="Comic Sans MS" pitchFamily="66" charset="0"/>
              </a:rPr>
              <a:t>C</a:t>
            </a:r>
            <a:r>
              <a:rPr lang="en-US" altLang="en-US" sz="2800" b="1" dirty="0" smtClean="0">
                <a:solidFill>
                  <a:schemeClr val="accent2"/>
                </a:solidFill>
                <a:latin typeface="Comic Sans MS" pitchFamily="66" charset="0"/>
              </a:rPr>
              <a:t>G</a:t>
            </a:r>
            <a:endParaRPr lang="en-US" altLang="en-US" sz="2800" b="1" dirty="0">
              <a:latin typeface="Comic Sans MS" pitchFamily="66" charset="0"/>
            </a:endParaRPr>
          </a:p>
          <a:p>
            <a:pPr marL="0" indent="0" eaLnBrk="0" hangingPunct="0">
              <a:buNone/>
            </a:pPr>
            <a:r>
              <a:rPr lang="en-US" altLang="en-US" sz="2800" b="1" dirty="0" smtClean="0">
                <a:latin typeface="Comic Sans MS" pitchFamily="66" charset="0"/>
              </a:rPr>
              <a:t>Species B </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a:t>
            </a:r>
            <a:r>
              <a:rPr lang="en-US" altLang="en-US" sz="2800" b="1" dirty="0" smtClean="0">
                <a:latin typeface="Comic Sans MS" pitchFamily="66" charset="0"/>
              </a:rPr>
              <a:t>C</a:t>
            </a:r>
            <a:r>
              <a:rPr lang="en-US" altLang="en-US" sz="2800" b="1" dirty="0" smtClean="0">
                <a:solidFill>
                  <a:schemeClr val="accent1"/>
                </a:solidFill>
                <a:latin typeface="Comic Sans MS" pitchFamily="66" charset="0"/>
              </a:rPr>
              <a:t>T</a:t>
            </a:r>
            <a:r>
              <a:rPr lang="en-US" altLang="en-US" sz="2800" b="1" dirty="0" smtClean="0">
                <a:solidFill>
                  <a:srgbClr val="CC0000"/>
                </a:solidFill>
                <a:latin typeface="Comic Sans MS" pitchFamily="66" charset="0"/>
              </a:rPr>
              <a:t>A</a:t>
            </a:r>
            <a:r>
              <a:rPr lang="en-US" altLang="en-US" sz="2800" b="1" dirty="0" smtClean="0">
                <a:solidFill>
                  <a:schemeClr val="accent2"/>
                </a:solidFill>
                <a:latin typeface="Comic Sans MS" pitchFamily="66" charset="0"/>
              </a:rPr>
              <a:t>G</a:t>
            </a:r>
            <a:r>
              <a:rPr lang="en-US" altLang="en-US" sz="2800" b="1" dirty="0" smtClean="0">
                <a:solidFill>
                  <a:schemeClr val="accent1"/>
                </a:solidFill>
                <a:latin typeface="Comic Sans MS" pitchFamily="66" charset="0"/>
              </a:rPr>
              <a:t>T</a:t>
            </a:r>
            <a:r>
              <a:rPr lang="en-US" altLang="en-US" sz="2800" b="1" dirty="0" smtClean="0">
                <a:latin typeface="Comic Sans MS" pitchFamily="66" charset="0"/>
              </a:rPr>
              <a:t>C</a:t>
            </a:r>
            <a:r>
              <a:rPr lang="en-US" altLang="en-US" sz="2800" b="1" dirty="0" smtClean="0">
                <a:solidFill>
                  <a:schemeClr val="accent1"/>
                </a:solidFill>
                <a:latin typeface="Comic Sans MS" pitchFamily="66" charset="0"/>
              </a:rPr>
              <a:t>TT</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TT</a:t>
            </a:r>
            <a:r>
              <a:rPr lang="en-US" altLang="en-US" sz="2800" b="1" dirty="0" smtClean="0">
                <a:solidFill>
                  <a:srgbClr val="CC0000"/>
                </a:solidFill>
                <a:latin typeface="Comic Sans MS" pitchFamily="66" charset="0"/>
              </a:rPr>
              <a:t>A</a:t>
            </a:r>
            <a:r>
              <a:rPr lang="en-US" altLang="en-US" sz="2800" b="1" dirty="0" smtClean="0">
                <a:latin typeface="Comic Sans MS" pitchFamily="66" charset="0"/>
              </a:rPr>
              <a:t>C</a:t>
            </a:r>
            <a:r>
              <a:rPr lang="en-US" altLang="en-US" sz="2800" b="1" dirty="0" smtClean="0">
                <a:solidFill>
                  <a:srgbClr val="CC0000"/>
                </a:solidFill>
                <a:latin typeface="Comic Sans MS" pitchFamily="66" charset="0"/>
              </a:rPr>
              <a:t>A</a:t>
            </a:r>
          </a:p>
          <a:p>
            <a:pPr marL="0" indent="0" eaLnBrk="0" hangingPunct="0">
              <a:buNone/>
            </a:pPr>
            <a:endParaRPr lang="en-US" altLang="en-US" b="1" dirty="0">
              <a:solidFill>
                <a:srgbClr val="CC0000"/>
              </a:solidFill>
              <a:latin typeface="Comic Sans MS" pitchFamily="66" charset="0"/>
            </a:endParaRPr>
          </a:p>
          <a:p>
            <a:pPr marL="0" indent="0" eaLnBrk="0" hangingPunct="0">
              <a:buNone/>
            </a:pPr>
            <a:r>
              <a:rPr lang="en-US" altLang="en-US" b="1" dirty="0" smtClean="0">
                <a:solidFill>
                  <a:srgbClr val="CC0000"/>
                </a:solidFill>
                <a:latin typeface="Comic Sans MS" pitchFamily="66" charset="0"/>
              </a:rPr>
              <a:t>Aligned sequences</a:t>
            </a:r>
          </a:p>
          <a:p>
            <a:pPr marL="0" indent="0" eaLnBrk="0" hangingPunct="0">
              <a:buNone/>
            </a:pPr>
            <a:r>
              <a:rPr lang="en-US" altLang="en-US" sz="2800" b="1" dirty="0">
                <a:latin typeface="Comic Sans MS" pitchFamily="66" charset="0"/>
              </a:rPr>
              <a:t>Species A </a:t>
            </a:r>
            <a:r>
              <a:rPr lang="en-US" altLang="en-US" sz="2800" b="1" dirty="0">
                <a:solidFill>
                  <a:srgbClr val="CC0000"/>
                </a:solidFill>
                <a:latin typeface="Comic Sans MS" pitchFamily="66" charset="0"/>
              </a:rPr>
              <a:t>A</a:t>
            </a:r>
            <a:r>
              <a:rPr lang="en-US" altLang="en-US" sz="2800" b="1" dirty="0">
                <a:solidFill>
                  <a:schemeClr val="accent1"/>
                </a:solidFill>
                <a:latin typeface="Comic Sans MS" pitchFamily="66" charset="0"/>
              </a:rPr>
              <a:t>T</a:t>
            </a:r>
            <a:r>
              <a:rPr lang="en-US" altLang="en-US" sz="2800" b="1" dirty="0">
                <a:solidFill>
                  <a:schemeClr val="accent2"/>
                </a:solidFill>
                <a:latin typeface="Comic Sans MS" pitchFamily="66" charset="0"/>
              </a:rPr>
              <a:t>GG</a:t>
            </a:r>
            <a:r>
              <a:rPr lang="en-US" altLang="en-US" sz="2800" b="1" dirty="0">
                <a:latin typeface="Comic Sans MS" pitchFamily="66" charset="0"/>
              </a:rPr>
              <a:t>C</a:t>
            </a:r>
            <a:r>
              <a:rPr lang="en-US" altLang="en-US" sz="2800" b="1" dirty="0">
                <a:solidFill>
                  <a:schemeClr val="accent1"/>
                </a:solidFill>
                <a:latin typeface="Comic Sans MS" pitchFamily="66" charset="0"/>
              </a:rPr>
              <a:t>T</a:t>
            </a:r>
            <a:r>
              <a:rPr lang="en-US" altLang="en-US" sz="2800" b="1" dirty="0">
                <a:solidFill>
                  <a:srgbClr val="CC0000"/>
                </a:solidFill>
                <a:latin typeface="Comic Sans MS" pitchFamily="66" charset="0"/>
              </a:rPr>
              <a:t>A</a:t>
            </a:r>
            <a:r>
              <a:rPr lang="en-US" altLang="en-US" sz="2800" b="1" dirty="0">
                <a:solidFill>
                  <a:schemeClr val="accent1"/>
                </a:solidFill>
                <a:latin typeface="Comic Sans MS" pitchFamily="66" charset="0"/>
              </a:rPr>
              <a:t>TT</a:t>
            </a:r>
            <a:r>
              <a:rPr lang="en-US" altLang="en-US" sz="2800" b="1" dirty="0">
                <a:latin typeface="Comic Sans MS" pitchFamily="66" charset="0"/>
              </a:rPr>
              <a:t>C</a:t>
            </a:r>
            <a:r>
              <a:rPr lang="en-US" altLang="en-US" sz="2800" b="1" dirty="0">
                <a:solidFill>
                  <a:schemeClr val="accent1"/>
                </a:solidFill>
                <a:latin typeface="Comic Sans MS" pitchFamily="66" charset="0"/>
              </a:rPr>
              <a:t>TT</a:t>
            </a:r>
            <a:r>
              <a:rPr lang="en-US" altLang="en-US" sz="2800" b="1" dirty="0">
                <a:solidFill>
                  <a:srgbClr val="CC0000"/>
                </a:solidFill>
                <a:latin typeface="Comic Sans MS" pitchFamily="66" charset="0"/>
              </a:rPr>
              <a:t>A</a:t>
            </a:r>
            <a:r>
              <a:rPr lang="en-US" altLang="en-US" sz="2800" b="1" dirty="0">
                <a:solidFill>
                  <a:schemeClr val="accent1"/>
                </a:solidFill>
                <a:latin typeface="Comic Sans MS" pitchFamily="66" charset="0"/>
              </a:rPr>
              <a:t>T</a:t>
            </a:r>
            <a:r>
              <a:rPr lang="en-US" altLang="en-US" sz="2800" b="1" dirty="0">
                <a:solidFill>
                  <a:srgbClr val="CC0000"/>
                </a:solidFill>
                <a:latin typeface="Comic Sans MS" pitchFamily="66" charset="0"/>
              </a:rPr>
              <a:t>A</a:t>
            </a:r>
            <a:r>
              <a:rPr lang="en-US" altLang="en-US" sz="2800" b="1" dirty="0">
                <a:solidFill>
                  <a:schemeClr val="accent2"/>
                </a:solidFill>
                <a:latin typeface="Comic Sans MS" pitchFamily="66" charset="0"/>
              </a:rPr>
              <a:t>G</a:t>
            </a:r>
            <a:r>
              <a:rPr lang="en-US" altLang="en-US" sz="2800" b="1" dirty="0">
                <a:solidFill>
                  <a:schemeClr val="accent1"/>
                </a:solidFill>
                <a:latin typeface="Comic Sans MS" pitchFamily="66" charset="0"/>
              </a:rPr>
              <a:t>T</a:t>
            </a:r>
            <a:r>
              <a:rPr lang="en-US" altLang="en-US" sz="2800" b="1" dirty="0">
                <a:solidFill>
                  <a:srgbClr val="CC0000"/>
                </a:solidFill>
                <a:latin typeface="Comic Sans MS" pitchFamily="66" charset="0"/>
              </a:rPr>
              <a:t>A</a:t>
            </a:r>
            <a:r>
              <a:rPr lang="en-US" altLang="en-US" sz="2800" b="1" dirty="0">
                <a:latin typeface="Comic Sans MS" pitchFamily="66" charset="0"/>
              </a:rPr>
              <a:t>C</a:t>
            </a:r>
            <a:r>
              <a:rPr lang="en-US" altLang="en-US" sz="2800" b="1" dirty="0">
                <a:solidFill>
                  <a:schemeClr val="accent2"/>
                </a:solidFill>
                <a:latin typeface="Comic Sans MS" pitchFamily="66" charset="0"/>
              </a:rPr>
              <a:t>G</a:t>
            </a:r>
            <a:endParaRPr lang="en-US" altLang="en-US" sz="2800" b="1" dirty="0">
              <a:latin typeface="Comic Sans MS" pitchFamily="66" charset="0"/>
            </a:endParaRPr>
          </a:p>
          <a:p>
            <a:pPr marL="0" indent="0" eaLnBrk="0" hangingPunct="0">
              <a:buNone/>
            </a:pPr>
            <a:r>
              <a:rPr lang="en-US" altLang="en-US" sz="2800" b="1" dirty="0">
                <a:latin typeface="Comic Sans MS" pitchFamily="66" charset="0"/>
              </a:rPr>
              <a:t>Species B </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a:t>
            </a:r>
            <a:r>
              <a:rPr lang="en-US" altLang="en-US" sz="2800" b="1" dirty="0" smtClean="0">
                <a:latin typeface="Comic Sans MS" pitchFamily="66" charset="0"/>
              </a:rPr>
              <a:t>C</a:t>
            </a:r>
            <a:r>
              <a:rPr lang="en-US" altLang="en-US" sz="1200" b="1" dirty="0" smtClean="0">
                <a:latin typeface="Comic Sans MS" pitchFamily="66" charset="0"/>
              </a:rPr>
              <a:t> </a:t>
            </a:r>
            <a:r>
              <a:rPr lang="en-US" altLang="en-US" sz="2800" b="1" dirty="0" smtClean="0">
                <a:latin typeface="Comic Sans MS" pitchFamily="66" charset="0"/>
              </a:rPr>
              <a:t>--</a:t>
            </a:r>
            <a:r>
              <a:rPr lang="en-US" altLang="en-US" sz="2800" b="1" dirty="0" smtClean="0">
                <a:solidFill>
                  <a:schemeClr val="accent1"/>
                </a:solidFill>
                <a:latin typeface="Comic Sans MS" pitchFamily="66" charset="0"/>
              </a:rPr>
              <a:t>T</a:t>
            </a:r>
            <a:r>
              <a:rPr lang="en-US" altLang="en-US" sz="2800" b="1" dirty="0" smtClean="0">
                <a:solidFill>
                  <a:srgbClr val="CC0000"/>
                </a:solidFill>
                <a:latin typeface="Comic Sans MS" pitchFamily="66" charset="0"/>
              </a:rPr>
              <a:t>A</a:t>
            </a:r>
            <a:r>
              <a:rPr lang="en-US" altLang="en-US" sz="2800" b="1" dirty="0" smtClean="0">
                <a:solidFill>
                  <a:schemeClr val="accent2"/>
                </a:solidFill>
                <a:latin typeface="Comic Sans MS" pitchFamily="66" charset="0"/>
              </a:rPr>
              <a:t>G</a:t>
            </a:r>
            <a:r>
              <a:rPr lang="en-US" altLang="en-US" sz="2800" b="1" dirty="0" smtClean="0">
                <a:solidFill>
                  <a:schemeClr val="accent1"/>
                </a:solidFill>
                <a:latin typeface="Comic Sans MS" pitchFamily="66" charset="0"/>
              </a:rPr>
              <a:t>T</a:t>
            </a:r>
            <a:r>
              <a:rPr lang="en-US" altLang="en-US" sz="2800" b="1" dirty="0" smtClean="0">
                <a:latin typeface="Comic Sans MS" pitchFamily="66" charset="0"/>
              </a:rPr>
              <a:t>C</a:t>
            </a:r>
            <a:r>
              <a:rPr lang="en-US" altLang="en-US" sz="2800" b="1" dirty="0" smtClean="0">
                <a:solidFill>
                  <a:schemeClr val="accent1"/>
                </a:solidFill>
                <a:latin typeface="Comic Sans MS" pitchFamily="66" charset="0"/>
              </a:rPr>
              <a:t>TT</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a:t>
            </a:r>
            <a:r>
              <a:rPr lang="en-US" altLang="en-US" sz="2800" b="1" dirty="0" smtClean="0">
                <a:solidFill>
                  <a:srgbClr val="CC0000"/>
                </a:solidFill>
                <a:latin typeface="Comic Sans MS" pitchFamily="66" charset="0"/>
              </a:rPr>
              <a:t>A</a:t>
            </a:r>
            <a:r>
              <a:rPr lang="en-US" altLang="en-US" sz="2800" b="1" dirty="0" smtClean="0">
                <a:solidFill>
                  <a:schemeClr val="accent1"/>
                </a:solidFill>
                <a:latin typeface="Comic Sans MS" pitchFamily="66" charset="0"/>
              </a:rPr>
              <a:t>TT</a:t>
            </a:r>
            <a:r>
              <a:rPr lang="en-US" altLang="en-US" sz="2800" b="1" dirty="0" smtClean="0">
                <a:solidFill>
                  <a:srgbClr val="CC0000"/>
                </a:solidFill>
                <a:latin typeface="Comic Sans MS" pitchFamily="66" charset="0"/>
              </a:rPr>
              <a:t>A</a:t>
            </a:r>
            <a:r>
              <a:rPr lang="en-US" altLang="en-US" sz="2800" b="1" dirty="0" smtClean="0">
                <a:latin typeface="Comic Sans MS" pitchFamily="66" charset="0"/>
              </a:rPr>
              <a:t>C</a:t>
            </a:r>
            <a:r>
              <a:rPr lang="en-US" altLang="en-US" sz="2800" b="1" dirty="0" smtClean="0">
                <a:solidFill>
                  <a:srgbClr val="CC0000"/>
                </a:solidFill>
                <a:latin typeface="Comic Sans MS" pitchFamily="66" charset="0"/>
              </a:rPr>
              <a:t>A</a:t>
            </a:r>
            <a:endParaRPr lang="en-US" altLang="en-US" sz="2800" b="1" dirty="0">
              <a:latin typeface="Comic Sans MS" pitchFamily="66" charset="0"/>
            </a:endParaRPr>
          </a:p>
          <a:p>
            <a:pPr marL="0" indent="0" eaLnBrk="0" hangingPunct="0">
              <a:buNone/>
            </a:pPr>
            <a:endParaRPr lang="en-US" altLang="en-US" sz="2800" b="1" dirty="0">
              <a:latin typeface="Comic Sans MS" pitchFamily="66" charset="0"/>
            </a:endParaRPr>
          </a:p>
          <a:p>
            <a:endParaRPr lang="en-US" dirty="0"/>
          </a:p>
        </p:txBody>
      </p:sp>
      <p:sp>
        <p:nvSpPr>
          <p:cNvPr id="4" name="Title 6"/>
          <p:cNvSpPr txBox="1">
            <a:spLocks/>
          </p:cNvSpPr>
          <p:nvPr/>
        </p:nvSpPr>
        <p:spPr>
          <a:xfrm>
            <a:off x="3810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7030A0"/>
                </a:solidFill>
                <a:latin typeface="Comic Sans MS" pitchFamily="66" charset="0"/>
              </a:rPr>
              <a:t>Multiple sequence alignment</a:t>
            </a:r>
            <a:endParaRPr lang="en-US" dirty="0">
              <a:solidFill>
                <a:srgbClr val="7030A0"/>
              </a:solidFill>
              <a:latin typeface="Comic Sans MS" pitchFamily="66" charset="0"/>
            </a:endParaRPr>
          </a:p>
        </p:txBody>
      </p:sp>
    </p:spTree>
    <p:extLst>
      <p:ext uri="{BB962C8B-B14F-4D97-AF65-F5344CB8AC3E}">
        <p14:creationId xmlns:p14="http://schemas.microsoft.com/office/powerpoint/2010/main" val="1787716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3810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7030A0"/>
                </a:solidFill>
                <a:latin typeface="Comic Sans MS" pitchFamily="66" charset="0"/>
              </a:rPr>
              <a:t>Multiple sequence alignment</a:t>
            </a:r>
            <a:endParaRPr lang="en-US" dirty="0">
              <a:solidFill>
                <a:srgbClr val="7030A0"/>
              </a:solidFill>
              <a:latin typeface="Comic Sans MS" pitchFamily="66" charset="0"/>
            </a:endParaRPr>
          </a:p>
        </p:txBody>
      </p:sp>
      <p:sp>
        <p:nvSpPr>
          <p:cNvPr id="2" name="Content Placeholder 1"/>
          <p:cNvSpPr>
            <a:spLocks noGrp="1"/>
          </p:cNvSpPr>
          <p:nvPr>
            <p:ph idx="1"/>
          </p:nvPr>
        </p:nvSpPr>
        <p:spPr>
          <a:xfrm>
            <a:off x="457200" y="1600201"/>
            <a:ext cx="8229600" cy="1600199"/>
          </a:xfrm>
        </p:spPr>
        <p:txBody>
          <a:bodyPr>
            <a:normAutofit/>
          </a:bodyPr>
          <a:lstStyle/>
          <a:p>
            <a:r>
              <a:rPr lang="en-US" dirty="0" smtClean="0">
                <a:latin typeface="Comic Sans MS"/>
                <a:cs typeface="Comic Sans MS"/>
              </a:rPr>
              <a:t>Different </a:t>
            </a:r>
            <a:r>
              <a:rPr lang="en-US" dirty="0" err="1" smtClean="0">
                <a:latin typeface="Comic Sans MS"/>
                <a:cs typeface="Comic Sans MS"/>
              </a:rPr>
              <a:t>softwares</a:t>
            </a:r>
            <a:r>
              <a:rPr lang="en-US" dirty="0" smtClean="0">
                <a:latin typeface="Comic Sans MS"/>
                <a:cs typeface="Comic Sans MS"/>
              </a:rPr>
              <a:t>: </a:t>
            </a:r>
            <a:r>
              <a:rPr lang="en-US" dirty="0" err="1" smtClean="0">
                <a:latin typeface="Comic Sans MS"/>
                <a:cs typeface="Comic Sans MS"/>
              </a:rPr>
              <a:t>ClustalW</a:t>
            </a:r>
            <a:r>
              <a:rPr lang="en-US" dirty="0">
                <a:latin typeface="Comic Sans MS"/>
                <a:cs typeface="Comic Sans MS"/>
              </a:rPr>
              <a:t>, </a:t>
            </a:r>
            <a:r>
              <a:rPr lang="en-US" dirty="0" err="1" smtClean="0">
                <a:latin typeface="Comic Sans MS"/>
                <a:cs typeface="Comic Sans MS"/>
              </a:rPr>
              <a:t>ClustalX</a:t>
            </a:r>
            <a:r>
              <a:rPr lang="en-US" dirty="0" smtClean="0">
                <a:latin typeface="Comic Sans MS"/>
                <a:cs typeface="Comic Sans MS"/>
              </a:rPr>
              <a:t>, Muscle</a:t>
            </a:r>
          </a:p>
          <a:p>
            <a:endParaRPr lang="en-US" dirty="0">
              <a:latin typeface="Comic Sans MS"/>
              <a:cs typeface="Comic Sans MS"/>
            </a:endParaRPr>
          </a:p>
        </p:txBody>
      </p:sp>
      <p:grpSp>
        <p:nvGrpSpPr>
          <p:cNvPr id="15" name="Group 14"/>
          <p:cNvGrpSpPr/>
          <p:nvPr/>
        </p:nvGrpSpPr>
        <p:grpSpPr>
          <a:xfrm>
            <a:off x="3200400" y="3200400"/>
            <a:ext cx="5719437" cy="2807732"/>
            <a:chOff x="2514600" y="3733800"/>
            <a:chExt cx="5719437" cy="2807732"/>
          </a:xfrm>
        </p:grpSpPr>
        <p:sp>
          <p:nvSpPr>
            <p:cNvPr id="5" name="Rectangle 4"/>
            <p:cNvSpPr/>
            <p:nvPr/>
          </p:nvSpPr>
          <p:spPr>
            <a:xfrm>
              <a:off x="3357237" y="3733800"/>
              <a:ext cx="4572000" cy="923330"/>
            </a:xfrm>
            <a:prstGeom prst="rect">
              <a:avLst/>
            </a:prstGeom>
          </p:spPr>
          <p:txBody>
            <a:bodyPr>
              <a:spAutoFit/>
            </a:bodyPr>
            <a:lstStyle/>
            <a:p>
              <a:pPr eaLnBrk="0" hangingPunct="0"/>
              <a:r>
                <a:rPr lang="en-US" altLang="en-US" b="1" dirty="0">
                  <a:latin typeface="Comic Sans MS" pitchFamily="66" charset="0"/>
                </a:rPr>
                <a:t>Species A </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solidFill>
                    <a:schemeClr val="accent2"/>
                  </a:solidFill>
                  <a:latin typeface="Comic Sans MS" pitchFamily="66" charset="0"/>
                </a:rPr>
                <a:t>GG</a:t>
              </a:r>
              <a:r>
                <a:rPr lang="en-US" altLang="en-US" b="1" dirty="0">
                  <a:latin typeface="Comic Sans MS" pitchFamily="66" charset="0"/>
                </a:rPr>
                <a:t>C</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TT</a:t>
              </a:r>
              <a:r>
                <a:rPr lang="en-US" altLang="en-US" b="1" dirty="0">
                  <a:latin typeface="Comic Sans MS" pitchFamily="66" charset="0"/>
                </a:rPr>
                <a:t>C</a:t>
              </a:r>
              <a:r>
                <a:rPr lang="en-US" altLang="en-US" b="1" dirty="0">
                  <a:solidFill>
                    <a:schemeClr val="accent1"/>
                  </a:solidFill>
                  <a:latin typeface="Comic Sans MS" pitchFamily="66" charset="0"/>
                </a:rPr>
                <a:t>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latin typeface="Comic Sans MS" pitchFamily="66" charset="0"/>
                </a:rPr>
                <a:t>C</a:t>
              </a:r>
              <a:r>
                <a:rPr lang="en-US" altLang="en-US" b="1" dirty="0">
                  <a:solidFill>
                    <a:schemeClr val="accent2"/>
                  </a:solidFill>
                  <a:latin typeface="Comic Sans MS" pitchFamily="66" charset="0"/>
                </a:rPr>
                <a:t>G</a:t>
              </a:r>
              <a:endParaRPr lang="en-US" altLang="en-US" b="1" dirty="0">
                <a:latin typeface="Comic Sans MS" pitchFamily="66" charset="0"/>
              </a:endParaRPr>
            </a:p>
            <a:p>
              <a:pPr eaLnBrk="0" hangingPunct="0"/>
              <a:r>
                <a:rPr lang="en-US" altLang="en-US" b="1" dirty="0">
                  <a:latin typeface="Comic Sans MS" pitchFamily="66" charset="0"/>
                </a:rPr>
                <a:t>Species B </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latin typeface="Comic Sans MS" pitchFamily="66" charset="0"/>
                </a:rPr>
                <a:t>C</a:t>
              </a:r>
              <a:r>
                <a:rPr lang="en-US" altLang="en-US" sz="1000" b="1" dirty="0">
                  <a:latin typeface="Comic Sans MS" pitchFamily="66" charset="0"/>
                </a:rPr>
                <a:t> </a:t>
              </a:r>
              <a:r>
                <a:rPr lang="en-US" altLang="en-US" b="1" dirty="0">
                  <a:latin typeface="Comic Sans MS" pitchFamily="66" charset="0"/>
                </a:rPr>
                <a:t>--</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a:t>
              </a:r>
              <a:r>
                <a:rPr lang="en-US" altLang="en-US" b="1" dirty="0">
                  <a:latin typeface="Comic Sans MS" pitchFamily="66" charset="0"/>
                </a:rPr>
                <a:t>C</a:t>
              </a:r>
              <a:r>
                <a:rPr lang="en-US" altLang="en-US" b="1" dirty="0">
                  <a:solidFill>
                    <a:schemeClr val="accent1"/>
                  </a:solidFill>
                  <a:latin typeface="Comic Sans MS" pitchFamily="66" charset="0"/>
                </a:rPr>
                <a:t>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TT</a:t>
              </a:r>
              <a:r>
                <a:rPr lang="en-US" altLang="en-US" b="1" dirty="0">
                  <a:solidFill>
                    <a:srgbClr val="CC0000"/>
                  </a:solidFill>
                  <a:latin typeface="Comic Sans MS" pitchFamily="66" charset="0"/>
                </a:rPr>
                <a:t>A</a:t>
              </a:r>
              <a:r>
                <a:rPr lang="en-US" altLang="en-US" b="1" dirty="0">
                  <a:latin typeface="Comic Sans MS" pitchFamily="66" charset="0"/>
                </a:rPr>
                <a:t>C</a:t>
              </a:r>
              <a:r>
                <a:rPr lang="en-US" altLang="en-US" b="1" dirty="0">
                  <a:solidFill>
                    <a:srgbClr val="CC0000"/>
                  </a:solidFill>
                  <a:latin typeface="Comic Sans MS" pitchFamily="66" charset="0"/>
                </a:rPr>
                <a:t>A</a:t>
              </a:r>
              <a:endParaRPr lang="en-US" altLang="en-US" b="1" dirty="0">
                <a:latin typeface="Comic Sans MS" pitchFamily="66" charset="0"/>
              </a:endParaRPr>
            </a:p>
            <a:p>
              <a:pPr eaLnBrk="0" hangingPunct="0"/>
              <a:endParaRPr lang="en-US" altLang="en-US" b="1" dirty="0">
                <a:latin typeface="Comic Sans MS" pitchFamily="66" charset="0"/>
              </a:endParaRPr>
            </a:p>
          </p:txBody>
        </p:sp>
        <p:cxnSp>
          <p:nvCxnSpPr>
            <p:cNvPr id="7" name="Straight Arrow Connector 6"/>
            <p:cNvCxnSpPr/>
            <p:nvPr/>
          </p:nvCxnSpPr>
          <p:spPr>
            <a:xfrm flipV="1">
              <a:off x="4419600" y="4495800"/>
              <a:ext cx="6858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514600" y="5410200"/>
              <a:ext cx="2302170" cy="369332"/>
            </a:xfrm>
            <a:prstGeom prst="rect">
              <a:avLst/>
            </a:prstGeom>
            <a:noFill/>
          </p:spPr>
          <p:txBody>
            <a:bodyPr wrap="none" rtlCol="0">
              <a:spAutoFit/>
            </a:bodyPr>
            <a:lstStyle/>
            <a:p>
              <a:r>
                <a:rPr lang="en-US" dirty="0" smtClean="0">
                  <a:latin typeface="Comic Sans MS"/>
                  <a:cs typeface="Comic Sans MS"/>
                </a:rPr>
                <a:t>Gap opening penalty</a:t>
              </a:r>
              <a:endParaRPr lang="en-US" dirty="0">
                <a:latin typeface="Comic Sans MS"/>
                <a:cs typeface="Comic Sans MS"/>
              </a:endParaRPr>
            </a:p>
          </p:txBody>
        </p:sp>
        <p:cxnSp>
          <p:nvCxnSpPr>
            <p:cNvPr id="9" name="Straight Arrow Connector 8"/>
            <p:cNvCxnSpPr/>
            <p:nvPr/>
          </p:nvCxnSpPr>
          <p:spPr>
            <a:xfrm flipH="1" flipV="1">
              <a:off x="7010400" y="4572000"/>
              <a:ext cx="4572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010400" y="5562600"/>
              <a:ext cx="1223637" cy="369332"/>
            </a:xfrm>
            <a:prstGeom prst="rect">
              <a:avLst/>
            </a:prstGeom>
            <a:noFill/>
          </p:spPr>
          <p:txBody>
            <a:bodyPr wrap="none" rtlCol="0">
              <a:spAutoFit/>
            </a:bodyPr>
            <a:lstStyle/>
            <a:p>
              <a:r>
                <a:rPr lang="en-US" dirty="0" smtClean="0">
                  <a:latin typeface="Comic Sans MS"/>
                  <a:cs typeface="Comic Sans MS"/>
                </a:rPr>
                <a:t>Mismatch</a:t>
              </a:r>
              <a:endParaRPr lang="en-US" dirty="0">
                <a:latin typeface="Comic Sans MS"/>
                <a:cs typeface="Comic Sans MS"/>
              </a:endParaRPr>
            </a:p>
          </p:txBody>
        </p:sp>
        <p:cxnSp>
          <p:nvCxnSpPr>
            <p:cNvPr id="11" name="Straight Arrow Connector 10"/>
            <p:cNvCxnSpPr/>
            <p:nvPr/>
          </p:nvCxnSpPr>
          <p:spPr>
            <a:xfrm flipV="1">
              <a:off x="5105400" y="4572000"/>
              <a:ext cx="1524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38600" y="6172200"/>
              <a:ext cx="2540103" cy="369332"/>
            </a:xfrm>
            <a:prstGeom prst="rect">
              <a:avLst/>
            </a:prstGeom>
            <a:noFill/>
          </p:spPr>
          <p:txBody>
            <a:bodyPr wrap="none" rtlCol="0">
              <a:spAutoFit/>
            </a:bodyPr>
            <a:lstStyle/>
            <a:p>
              <a:r>
                <a:rPr lang="en-US" dirty="0" smtClean="0">
                  <a:latin typeface="Comic Sans MS"/>
                  <a:cs typeface="Comic Sans MS"/>
                </a:rPr>
                <a:t>Gap extension penalty</a:t>
              </a:r>
              <a:endParaRPr lang="en-US" dirty="0">
                <a:latin typeface="Comic Sans MS"/>
                <a:cs typeface="Comic Sans MS"/>
              </a:endParaRPr>
            </a:p>
          </p:txBody>
        </p:sp>
      </p:grpSp>
      <p:sp>
        <p:nvSpPr>
          <p:cNvPr id="16" name="TextBox 15"/>
          <p:cNvSpPr txBox="1"/>
          <p:nvPr/>
        </p:nvSpPr>
        <p:spPr>
          <a:xfrm>
            <a:off x="304800" y="3733800"/>
            <a:ext cx="3042815" cy="1077218"/>
          </a:xfrm>
          <a:prstGeom prst="rect">
            <a:avLst/>
          </a:prstGeom>
          <a:noFill/>
        </p:spPr>
        <p:txBody>
          <a:bodyPr wrap="square" rtlCol="0">
            <a:spAutoFit/>
          </a:bodyPr>
          <a:lstStyle/>
          <a:p>
            <a:r>
              <a:rPr lang="en-US" sz="3200" dirty="0" smtClean="0">
                <a:latin typeface="Comic Sans MS"/>
                <a:cs typeface="Comic Sans MS"/>
              </a:rPr>
              <a:t>Minimize total score</a:t>
            </a:r>
            <a:endParaRPr lang="en-US" sz="3200" dirty="0">
              <a:latin typeface="Comic Sans MS"/>
              <a:cs typeface="Comic Sans MS"/>
            </a:endParaRPr>
          </a:p>
        </p:txBody>
      </p:sp>
    </p:spTree>
    <p:extLst>
      <p:ext uri="{BB962C8B-B14F-4D97-AF65-F5344CB8AC3E}">
        <p14:creationId xmlns:p14="http://schemas.microsoft.com/office/powerpoint/2010/main" val="18905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492125" y="527239"/>
            <a:ext cx="8397875" cy="6632585"/>
          </a:xfrm>
          <a:prstGeom prst="rect">
            <a:avLst/>
          </a:prstGeom>
          <a:noFill/>
          <a:ln w="9525">
            <a:noFill/>
            <a:miter lim="800000"/>
            <a:headEnd/>
            <a:tailEnd/>
          </a:ln>
          <a:effectLst/>
        </p:spPr>
        <p:txBody>
          <a:bodyPr wrap="square">
            <a:spAutoFit/>
          </a:bodyPr>
          <a:lstStyle/>
          <a:p>
            <a:pPr algn="l" eaLnBrk="0" hangingPunct="0"/>
            <a:r>
              <a:rPr lang="en-US" altLang="en-US" sz="800" dirty="0">
                <a:latin typeface="Comic Sans MS" pitchFamily="66" charset="0"/>
              </a:rPr>
              <a:t>	</a:t>
            </a:r>
            <a:endParaRPr lang="en-US" altLang="en-US" sz="2400" dirty="0">
              <a:latin typeface="Comic Sans MS" pitchFamily="66" charset="0"/>
            </a:endParaRPr>
          </a:p>
          <a:p>
            <a:pPr algn="l" eaLnBrk="0" hangingPunct="0"/>
            <a:endParaRPr lang="en-US" altLang="en-US" sz="2400" dirty="0">
              <a:latin typeface="Comic Sans MS" pitchFamily="66" charset="0"/>
            </a:endParaRPr>
          </a:p>
          <a:p>
            <a:pPr algn="l" eaLnBrk="0" hangingPunct="0"/>
            <a:endParaRPr lang="en-US" altLang="en-US" sz="2400" dirty="0">
              <a:latin typeface="Comic Sans MS" pitchFamily="66" charset="0"/>
            </a:endParaRPr>
          </a:p>
          <a:p>
            <a:pPr algn="l" eaLnBrk="0" hangingPunct="0"/>
            <a:r>
              <a:rPr lang="en-US" altLang="en-US" dirty="0">
                <a:latin typeface="Comic Sans MS" pitchFamily="66" charset="0"/>
              </a:rPr>
              <a:t>	    </a:t>
            </a:r>
            <a:r>
              <a:rPr lang="en-US" altLang="en-US" b="1" dirty="0" err="1">
                <a:latin typeface="Comic Sans MS" pitchFamily="66" charset="0"/>
              </a:rPr>
              <a:t>Taxa</a:t>
            </a:r>
            <a:r>
              <a:rPr lang="en-US" altLang="en-US" dirty="0">
                <a:latin typeface="Comic Sans MS" pitchFamily="66" charset="0"/>
              </a:rPr>
              <a:t>		          </a:t>
            </a:r>
            <a:r>
              <a:rPr lang="en-US" altLang="en-US" b="1" dirty="0">
                <a:latin typeface="Comic Sans MS" pitchFamily="66" charset="0"/>
              </a:rPr>
              <a:t>Characters</a:t>
            </a:r>
            <a:endParaRPr lang="en-US" altLang="en-US" dirty="0">
              <a:latin typeface="Comic Sans MS" pitchFamily="66" charset="0"/>
            </a:endParaRPr>
          </a:p>
          <a:p>
            <a:pPr algn="l" eaLnBrk="0" hangingPunct="0"/>
            <a:endParaRPr lang="en-US" altLang="en-US" sz="300" dirty="0">
              <a:latin typeface="Comic Sans MS" pitchFamily="66" charset="0"/>
            </a:endParaRPr>
          </a:p>
          <a:p>
            <a:pPr algn="l" eaLnBrk="0" hangingPunct="0"/>
            <a:r>
              <a:rPr lang="en-US" altLang="en-US" b="1" dirty="0">
                <a:latin typeface="Comic Sans MS" pitchFamily="66" charset="0"/>
              </a:rPr>
              <a:t>	Species A	</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solidFill>
                  <a:schemeClr val="accent2"/>
                </a:solidFill>
                <a:latin typeface="Comic Sans MS" pitchFamily="66" charset="0"/>
              </a:rPr>
              <a:t>GG</a:t>
            </a:r>
            <a:r>
              <a:rPr lang="en-US" altLang="en-US" b="1" dirty="0">
                <a:latin typeface="Comic Sans MS" pitchFamily="66" charset="0"/>
              </a:rPr>
              <a:t>C</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TT</a:t>
            </a:r>
            <a:r>
              <a:rPr lang="en-US" altLang="en-US" b="1" dirty="0">
                <a:latin typeface="Comic Sans MS" pitchFamily="66" charset="0"/>
              </a:rPr>
              <a:t>C</a:t>
            </a:r>
            <a:r>
              <a:rPr lang="en-US" altLang="en-US" b="1" dirty="0">
                <a:solidFill>
                  <a:schemeClr val="accent1"/>
                </a:solidFill>
                <a:latin typeface="Comic Sans MS" pitchFamily="66" charset="0"/>
              </a:rPr>
              <a:t>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latin typeface="Comic Sans MS" pitchFamily="66" charset="0"/>
              </a:rPr>
              <a:t>C</a:t>
            </a:r>
            <a:r>
              <a:rPr lang="en-US" altLang="en-US" b="1" dirty="0">
                <a:solidFill>
                  <a:schemeClr val="accent2"/>
                </a:solidFill>
                <a:latin typeface="Comic Sans MS" pitchFamily="66" charset="0"/>
              </a:rPr>
              <a:t>G</a:t>
            </a:r>
            <a:endParaRPr lang="en-US" altLang="en-US" b="1" dirty="0">
              <a:latin typeface="Comic Sans MS" pitchFamily="66" charset="0"/>
            </a:endParaRPr>
          </a:p>
          <a:p>
            <a:pPr algn="l" eaLnBrk="0" hangingPunct="0"/>
            <a:r>
              <a:rPr lang="en-US" altLang="en-US" b="1" dirty="0">
                <a:latin typeface="Comic Sans MS" pitchFamily="66" charset="0"/>
              </a:rPr>
              <a:t>	Species B	</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latin typeface="Comic Sans MS" pitchFamily="66" charset="0"/>
              </a:rPr>
              <a:t>C</a:t>
            </a:r>
            <a:r>
              <a:rPr lang="en-US" altLang="en-US" b="1" dirty="0">
                <a:solidFill>
                  <a:schemeClr val="accent2"/>
                </a:solidFill>
                <a:latin typeface="Comic Sans MS" pitchFamily="66" charset="0"/>
              </a:rPr>
              <a:t>G</a:t>
            </a:r>
            <a:r>
              <a:rPr lang="en-US" altLang="en-US" b="1" dirty="0">
                <a:latin typeface="Comic Sans MS" pitchFamily="66" charset="0"/>
              </a:rPr>
              <a:t>C</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a:t>
            </a:r>
            <a:r>
              <a:rPr lang="en-US" altLang="en-US" b="1" dirty="0">
                <a:latin typeface="Comic Sans MS" pitchFamily="66" charset="0"/>
              </a:rPr>
              <a:t>C</a:t>
            </a:r>
            <a:r>
              <a:rPr lang="en-US" altLang="en-US" b="1" dirty="0">
                <a:solidFill>
                  <a:schemeClr val="accent1"/>
                </a:solidFill>
                <a:latin typeface="Comic Sans MS" pitchFamily="66" charset="0"/>
              </a:rPr>
              <a:t>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1"/>
                </a:solidFill>
                <a:latin typeface="Comic Sans MS" pitchFamily="66" charset="0"/>
              </a:rPr>
              <a:t>TT</a:t>
            </a:r>
            <a:r>
              <a:rPr lang="en-US" altLang="en-US" b="1" dirty="0">
                <a:solidFill>
                  <a:srgbClr val="CC0000"/>
                </a:solidFill>
                <a:latin typeface="Comic Sans MS" pitchFamily="66" charset="0"/>
              </a:rPr>
              <a:t>A</a:t>
            </a:r>
            <a:r>
              <a:rPr lang="en-US" altLang="en-US" b="1" dirty="0">
                <a:latin typeface="Comic Sans MS" pitchFamily="66" charset="0"/>
              </a:rPr>
              <a:t>C</a:t>
            </a:r>
            <a:r>
              <a:rPr lang="en-US" altLang="en-US" b="1" dirty="0">
                <a:solidFill>
                  <a:srgbClr val="CC0000"/>
                </a:solidFill>
                <a:latin typeface="Comic Sans MS" pitchFamily="66" charset="0"/>
              </a:rPr>
              <a:t>A</a:t>
            </a:r>
            <a:endParaRPr lang="en-US" altLang="en-US" b="1" dirty="0">
              <a:latin typeface="Comic Sans MS" pitchFamily="66" charset="0"/>
            </a:endParaRPr>
          </a:p>
          <a:p>
            <a:pPr algn="l" eaLnBrk="0" hangingPunct="0"/>
            <a:r>
              <a:rPr lang="en-US" altLang="en-US" b="1" dirty="0">
                <a:latin typeface="Comic Sans MS" pitchFamily="66" charset="0"/>
              </a:rPr>
              <a:t>	Species C	</a:t>
            </a:r>
            <a:r>
              <a:rPr lang="en-US" altLang="en-US" b="1" dirty="0">
                <a:solidFill>
                  <a:schemeClr val="accent1"/>
                </a:solidFill>
                <a:latin typeface="Comic Sans MS" pitchFamily="66" charset="0"/>
              </a:rPr>
              <a:t>TT</a:t>
            </a:r>
            <a:r>
              <a:rPr lang="en-US" altLang="en-US" b="1" dirty="0">
                <a:latin typeface="Comic Sans MS" pitchFamily="66" charset="0"/>
              </a:rPr>
              <a:t>C</a:t>
            </a:r>
            <a:r>
              <a:rPr lang="en-US" altLang="en-US" b="1" dirty="0">
                <a:solidFill>
                  <a:srgbClr val="CC0000"/>
                </a:solidFill>
                <a:latin typeface="Comic Sans MS" pitchFamily="66" charset="0"/>
              </a:rPr>
              <a:t>A</a:t>
            </a:r>
            <a:r>
              <a:rPr lang="en-US" altLang="en-US" b="1" dirty="0">
                <a:latin typeface="Comic Sans MS" pitchFamily="66" charset="0"/>
              </a:rPr>
              <a:t>C</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rgbClr val="CC0000"/>
                </a:solidFill>
                <a:latin typeface="Comic Sans MS" pitchFamily="66" charset="0"/>
              </a:rPr>
              <a:t>A</a:t>
            </a:r>
            <a:r>
              <a:rPr lang="en-US" altLang="en-US" b="1" dirty="0">
                <a:latin typeface="Comic Sans MS" pitchFamily="66" charset="0"/>
              </a:rPr>
              <a:t>CC</a:t>
            </a:r>
            <a:r>
              <a:rPr lang="en-US" altLang="en-US" b="1" dirty="0">
                <a:solidFill>
                  <a:schemeClr val="accent1"/>
                </a:solidFill>
                <a:latin typeface="Comic Sans MS" pitchFamily="66" charset="0"/>
              </a:rPr>
              <a:t>T</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a:t>
            </a:r>
            <a:r>
              <a:rPr lang="en-US" altLang="en-US" b="1" dirty="0">
                <a:solidFill>
                  <a:schemeClr val="accent2"/>
                </a:solidFill>
                <a:latin typeface="Comic Sans MS" pitchFamily="66" charset="0"/>
              </a:rPr>
              <a:t>GG</a:t>
            </a:r>
            <a:r>
              <a:rPr lang="en-US" altLang="en-US" b="1" dirty="0">
                <a:solidFill>
                  <a:schemeClr val="accent1"/>
                </a:solidFill>
                <a:latin typeface="Comic Sans MS" pitchFamily="66" charset="0"/>
              </a:rPr>
              <a:t>T</a:t>
            </a:r>
            <a:r>
              <a:rPr lang="en-US" altLang="en-US" b="1" dirty="0">
                <a:latin typeface="Comic Sans MS" pitchFamily="66" charset="0"/>
              </a:rPr>
              <a:t>CC</a:t>
            </a:r>
            <a:r>
              <a:rPr lang="en-US" altLang="en-US" b="1" dirty="0">
                <a:solidFill>
                  <a:srgbClr val="CC0000"/>
                </a:solidFill>
                <a:latin typeface="Comic Sans MS" pitchFamily="66" charset="0"/>
              </a:rPr>
              <a:t>A</a:t>
            </a:r>
            <a:endParaRPr lang="en-US" altLang="en-US" b="1" dirty="0">
              <a:latin typeface="Comic Sans MS" pitchFamily="66" charset="0"/>
            </a:endParaRPr>
          </a:p>
          <a:p>
            <a:pPr algn="l" eaLnBrk="0" hangingPunct="0"/>
            <a:r>
              <a:rPr lang="en-US" altLang="en-US" b="1" dirty="0">
                <a:latin typeface="Comic Sans MS" pitchFamily="66" charset="0"/>
              </a:rPr>
              <a:t>	Species D	</a:t>
            </a:r>
            <a:r>
              <a:rPr lang="en-US" altLang="en-US" b="1" dirty="0">
                <a:solidFill>
                  <a:schemeClr val="accent1"/>
                </a:solidFill>
                <a:latin typeface="Comic Sans MS" pitchFamily="66" charset="0"/>
              </a:rPr>
              <a:t>TT</a:t>
            </a:r>
            <a:r>
              <a:rPr lang="en-US" altLang="en-US" b="1" dirty="0">
                <a:solidFill>
                  <a:schemeClr val="accent2"/>
                </a:solidFill>
                <a:latin typeface="Comic Sans MS" pitchFamily="66" charset="0"/>
              </a:rPr>
              <a:t>G</a:t>
            </a:r>
            <a:r>
              <a:rPr lang="en-US" altLang="en-US" b="1" dirty="0">
                <a:solidFill>
                  <a:srgbClr val="CC0000"/>
                </a:solidFill>
                <a:latin typeface="Comic Sans MS" pitchFamily="66" charset="0"/>
              </a:rPr>
              <a:t>A</a:t>
            </a:r>
            <a:r>
              <a:rPr lang="en-US" altLang="en-US" b="1" dirty="0">
                <a:latin typeface="Comic Sans MS" pitchFamily="66" charset="0"/>
              </a:rPr>
              <a:t>CC</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rgbClr val="CC0000"/>
                </a:solidFill>
                <a:latin typeface="Comic Sans MS" pitchFamily="66" charset="0"/>
              </a:rPr>
              <a:t>A</a:t>
            </a:r>
            <a:r>
              <a:rPr lang="en-US" altLang="en-US" b="1" dirty="0">
                <a:latin typeface="Comic Sans MS" pitchFamily="66" charset="0"/>
              </a:rPr>
              <a:t>CC</a:t>
            </a:r>
            <a:r>
              <a:rPr lang="en-US" altLang="en-US" b="1" dirty="0">
                <a:solidFill>
                  <a:schemeClr val="accent1"/>
                </a:solidFill>
                <a:latin typeface="Comic Sans MS" pitchFamily="66" charset="0"/>
              </a:rPr>
              <a:t>T</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a:t>
            </a:r>
            <a:r>
              <a:rPr lang="en-US" altLang="en-US" b="1" dirty="0">
                <a:solidFill>
                  <a:schemeClr val="accent2"/>
                </a:solidFill>
                <a:latin typeface="Comic Sans MS" pitchFamily="66" charset="0"/>
              </a:rPr>
              <a:t>GG</a:t>
            </a:r>
            <a:r>
              <a:rPr lang="en-US" altLang="en-US" b="1" dirty="0">
                <a:solidFill>
                  <a:schemeClr val="accent1"/>
                </a:solidFill>
                <a:latin typeface="Comic Sans MS" pitchFamily="66" charset="0"/>
              </a:rPr>
              <a:t>T</a:t>
            </a:r>
            <a:r>
              <a:rPr lang="en-US" altLang="en-US" b="1" dirty="0">
                <a:latin typeface="Comic Sans MS" pitchFamily="66" charset="0"/>
              </a:rPr>
              <a:t>CC</a:t>
            </a:r>
            <a:r>
              <a:rPr lang="en-US" altLang="en-US" b="1" dirty="0">
                <a:solidFill>
                  <a:schemeClr val="accent2"/>
                </a:solidFill>
                <a:latin typeface="Comic Sans MS" pitchFamily="66" charset="0"/>
              </a:rPr>
              <a:t>G</a:t>
            </a:r>
            <a:endParaRPr lang="en-US" altLang="en-US" b="1" dirty="0">
              <a:latin typeface="Comic Sans MS" pitchFamily="66" charset="0"/>
            </a:endParaRPr>
          </a:p>
          <a:p>
            <a:pPr algn="l" eaLnBrk="0" hangingPunct="0"/>
            <a:r>
              <a:rPr lang="en-US" altLang="en-US" b="1" dirty="0">
                <a:latin typeface="Comic Sans MS" pitchFamily="66" charset="0"/>
              </a:rPr>
              <a:t>	Species E	</a:t>
            </a:r>
            <a:r>
              <a:rPr lang="en-US" altLang="en-US" b="1" dirty="0">
                <a:solidFill>
                  <a:schemeClr val="accent1"/>
                </a:solidFill>
                <a:latin typeface="Comic Sans MS" pitchFamily="66" charset="0"/>
              </a:rPr>
              <a:t>TT</a:t>
            </a:r>
            <a:r>
              <a:rPr lang="en-US" altLang="en-US" b="1" dirty="0">
                <a:solidFill>
                  <a:schemeClr val="accent2"/>
                </a:solidFill>
                <a:latin typeface="Comic Sans MS" pitchFamily="66" charset="0"/>
              </a:rPr>
              <a:t>G</a:t>
            </a:r>
            <a:r>
              <a:rPr lang="en-US" altLang="en-US" b="1" dirty="0">
                <a:solidFill>
                  <a:srgbClr val="CC0000"/>
                </a:solidFill>
                <a:latin typeface="Comic Sans MS" pitchFamily="66" charset="0"/>
              </a:rPr>
              <a:t>A</a:t>
            </a:r>
            <a:r>
              <a:rPr lang="en-US" altLang="en-US" b="1" dirty="0">
                <a:latin typeface="Comic Sans MS" pitchFamily="66" charset="0"/>
              </a:rPr>
              <a:t>CC</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TT</a:t>
            </a:r>
            <a:r>
              <a:rPr lang="en-US" altLang="en-US" b="1" dirty="0">
                <a:latin typeface="Comic Sans MS" pitchFamily="66" charset="0"/>
              </a:rPr>
              <a:t>C</a:t>
            </a:r>
            <a:r>
              <a:rPr lang="en-US" altLang="en-US" b="1" dirty="0">
                <a:solidFill>
                  <a:schemeClr val="accent1"/>
                </a:solidFill>
                <a:latin typeface="Comic Sans MS" pitchFamily="66" charset="0"/>
              </a:rPr>
              <a:t>T</a:t>
            </a:r>
            <a:r>
              <a:rPr lang="en-US" altLang="en-US" b="1" dirty="0">
                <a:latin typeface="Comic Sans MS" pitchFamily="66" charset="0"/>
              </a:rPr>
              <a:t>C</a:t>
            </a:r>
            <a:r>
              <a:rPr lang="en-US" altLang="en-US" b="1" dirty="0">
                <a:solidFill>
                  <a:schemeClr val="accent1"/>
                </a:solidFill>
                <a:latin typeface="Comic Sans MS" pitchFamily="66" charset="0"/>
              </a:rPr>
              <a:t>T</a:t>
            </a:r>
            <a:r>
              <a:rPr lang="en-US" altLang="en-US" b="1" dirty="0">
                <a:solidFill>
                  <a:srgbClr val="CC0000"/>
                </a:solidFill>
                <a:latin typeface="Comic Sans MS" pitchFamily="66" charset="0"/>
              </a:rPr>
              <a:t>A</a:t>
            </a:r>
            <a:r>
              <a:rPr lang="en-US" altLang="en-US" b="1" dirty="0">
                <a:solidFill>
                  <a:schemeClr val="accent2"/>
                </a:solidFill>
                <a:latin typeface="Comic Sans MS" pitchFamily="66" charset="0"/>
              </a:rPr>
              <a:t>G</a:t>
            </a:r>
            <a:r>
              <a:rPr lang="en-US" altLang="en-US" b="1" dirty="0">
                <a:solidFill>
                  <a:schemeClr val="accent1"/>
                </a:solidFill>
                <a:latin typeface="Comic Sans MS" pitchFamily="66" charset="0"/>
              </a:rPr>
              <a:t>TT</a:t>
            </a:r>
            <a:r>
              <a:rPr lang="en-US" altLang="en-US" b="1" dirty="0">
                <a:latin typeface="Comic Sans MS" pitchFamily="66" charset="0"/>
              </a:rPr>
              <a:t>C</a:t>
            </a:r>
            <a:r>
              <a:rPr lang="en-US" altLang="en-US" b="1" dirty="0">
                <a:solidFill>
                  <a:schemeClr val="accent2"/>
                </a:solidFill>
                <a:latin typeface="Comic Sans MS" pitchFamily="66" charset="0"/>
              </a:rPr>
              <a:t>G</a:t>
            </a:r>
            <a:endParaRPr lang="en-US" altLang="en-US" sz="2400" dirty="0">
              <a:latin typeface="Comic Sans MS" pitchFamily="66" charset="0"/>
            </a:endParaRPr>
          </a:p>
          <a:p>
            <a:pPr algn="l" eaLnBrk="0" hangingPunct="0"/>
            <a:endParaRPr lang="en-US" altLang="en-US" sz="1600" dirty="0">
              <a:latin typeface="Comic Sans MS" pitchFamily="66" charset="0"/>
            </a:endParaRPr>
          </a:p>
          <a:p>
            <a:pPr algn="l" eaLnBrk="0" hangingPunct="0"/>
            <a:r>
              <a:rPr lang="en-US" altLang="en-US" sz="2000" dirty="0" smtClean="0">
                <a:latin typeface="Comic Sans MS" pitchFamily="66" charset="0"/>
              </a:rPr>
              <a:t>Transform </a:t>
            </a:r>
            <a:r>
              <a:rPr lang="en-US" altLang="en-US" sz="2000" dirty="0">
                <a:latin typeface="Comic Sans MS" pitchFamily="66" charset="0"/>
              </a:rPr>
              <a:t>the sequence data into </a:t>
            </a:r>
            <a:r>
              <a:rPr lang="en-US" altLang="en-US" sz="2000" dirty="0" err="1">
                <a:latin typeface="Comic Sans MS" pitchFamily="66" charset="0"/>
              </a:rPr>
              <a:t>pairwise</a:t>
            </a:r>
            <a:r>
              <a:rPr lang="en-US" altLang="en-US" sz="2000" dirty="0">
                <a:latin typeface="Comic Sans MS" pitchFamily="66" charset="0"/>
              </a:rPr>
              <a:t> </a:t>
            </a:r>
            <a:r>
              <a:rPr lang="en-US" altLang="en-US" sz="2000" dirty="0" smtClean="0">
                <a:latin typeface="Comic Sans MS" pitchFamily="66" charset="0"/>
              </a:rPr>
              <a:t>distances</a:t>
            </a:r>
          </a:p>
          <a:p>
            <a:pPr algn="l" eaLnBrk="0" hangingPunct="0"/>
            <a:endParaRPr lang="en-US" altLang="en-US" sz="2000" dirty="0">
              <a:latin typeface="Comic Sans MS" pitchFamily="66" charset="0"/>
            </a:endParaRPr>
          </a:p>
          <a:p>
            <a:pPr algn="l" eaLnBrk="0" hangingPunct="0"/>
            <a:r>
              <a:rPr lang="en-US" altLang="en-US" sz="800" b="1" dirty="0">
                <a:latin typeface="Comic Sans MS" pitchFamily="66" charset="0"/>
              </a:rPr>
              <a:t>	</a:t>
            </a:r>
            <a:endParaRPr lang="en-US" altLang="en-US" sz="1600" b="1" dirty="0">
              <a:latin typeface="Comic Sans MS" pitchFamily="66" charset="0"/>
            </a:endParaRPr>
          </a:p>
          <a:p>
            <a:pPr algn="l" eaLnBrk="0" hangingPunct="0"/>
            <a:r>
              <a:rPr lang="en-US" altLang="en-US" sz="1600" b="1" dirty="0">
                <a:latin typeface="Comic Sans MS" pitchFamily="66" charset="0"/>
              </a:rPr>
              <a:t>           	 A      B     C     D     E </a:t>
            </a:r>
          </a:p>
          <a:p>
            <a:pPr algn="l" eaLnBrk="0" hangingPunct="0"/>
            <a:endParaRPr lang="en-US" altLang="en-US" sz="1600" b="1" dirty="0">
              <a:latin typeface="Comic Sans MS" pitchFamily="66" charset="0"/>
            </a:endParaRPr>
          </a:p>
          <a:p>
            <a:pPr algn="l" eaLnBrk="0" hangingPunct="0"/>
            <a:r>
              <a:rPr lang="en-US" altLang="en-US" sz="1600" b="1" dirty="0">
                <a:latin typeface="Comic Sans MS" pitchFamily="66" charset="0"/>
              </a:rPr>
              <a:t>  Species A	----  0.20  0.50  0.45  0.40		 </a:t>
            </a:r>
          </a:p>
          <a:p>
            <a:pPr algn="l" eaLnBrk="0" hangingPunct="0"/>
            <a:r>
              <a:rPr lang="en-US" altLang="en-US" sz="1600" b="1" dirty="0">
                <a:latin typeface="Comic Sans MS" pitchFamily="66" charset="0"/>
              </a:rPr>
              <a:t>  Species B	</a:t>
            </a:r>
            <a:r>
              <a:rPr lang="en-US" altLang="en-US" sz="1600" b="1" dirty="0" smtClean="0">
                <a:latin typeface="Comic Sans MS" pitchFamily="66" charset="0"/>
              </a:rPr>
              <a:t>----  </a:t>
            </a:r>
            <a:r>
              <a:rPr lang="en-US" altLang="en-US" sz="1600" b="1" dirty="0">
                <a:latin typeface="Comic Sans MS" pitchFamily="66" charset="0"/>
              </a:rPr>
              <a:t>----  0.40  0.55  0.50	       </a:t>
            </a:r>
          </a:p>
          <a:p>
            <a:pPr algn="l" eaLnBrk="0" hangingPunct="0"/>
            <a:r>
              <a:rPr lang="en-US" altLang="en-US" sz="1600" b="1" dirty="0">
                <a:latin typeface="Comic Sans MS" pitchFamily="66" charset="0"/>
              </a:rPr>
              <a:t>  Species C	</a:t>
            </a:r>
            <a:r>
              <a:rPr lang="en-US" altLang="en-US" sz="1600" b="1" dirty="0" smtClean="0">
                <a:latin typeface="Comic Sans MS" pitchFamily="66" charset="0"/>
              </a:rPr>
              <a:t>----  ----  </a:t>
            </a:r>
            <a:r>
              <a:rPr lang="en-US" altLang="en-US" sz="1600" b="1" dirty="0">
                <a:latin typeface="Comic Sans MS" pitchFamily="66" charset="0"/>
              </a:rPr>
              <a:t>----  0.15  0.40		 </a:t>
            </a:r>
          </a:p>
          <a:p>
            <a:pPr algn="l" eaLnBrk="0" hangingPunct="0"/>
            <a:r>
              <a:rPr lang="en-US" altLang="en-US" sz="1600" b="1" dirty="0">
                <a:latin typeface="Comic Sans MS" pitchFamily="66" charset="0"/>
              </a:rPr>
              <a:t>  Species D	</a:t>
            </a:r>
            <a:r>
              <a:rPr lang="en-US" altLang="en-US" sz="1600" b="1" dirty="0" smtClean="0">
                <a:latin typeface="Comic Sans MS" pitchFamily="66" charset="0"/>
              </a:rPr>
              <a:t>----  ----  ----  </a:t>
            </a:r>
            <a:r>
              <a:rPr lang="en-US" altLang="en-US" sz="1600" b="1" dirty="0">
                <a:latin typeface="Comic Sans MS" pitchFamily="66" charset="0"/>
              </a:rPr>
              <a:t>----  0.25</a:t>
            </a:r>
          </a:p>
          <a:p>
            <a:pPr algn="l" eaLnBrk="0" hangingPunct="0"/>
            <a:r>
              <a:rPr lang="en-US" altLang="en-US" sz="1600" b="1" dirty="0">
                <a:latin typeface="Comic Sans MS" pitchFamily="66" charset="0"/>
              </a:rPr>
              <a:t>  Species E	</a:t>
            </a:r>
            <a:r>
              <a:rPr lang="en-US" altLang="en-US" sz="1600" b="1" dirty="0" smtClean="0">
                <a:latin typeface="Comic Sans MS" pitchFamily="66" charset="0"/>
              </a:rPr>
              <a:t>----  ----  ----  ----  </a:t>
            </a:r>
            <a:r>
              <a:rPr lang="en-US" altLang="en-US" sz="1600" b="1" dirty="0">
                <a:latin typeface="Comic Sans MS" pitchFamily="66" charset="0"/>
              </a:rPr>
              <a:t>----</a:t>
            </a:r>
          </a:p>
          <a:p>
            <a:pPr algn="l" eaLnBrk="0" hangingPunct="0"/>
            <a:endParaRPr lang="en-US" altLang="en-US" b="1" dirty="0">
              <a:latin typeface="Comic Sans MS" pitchFamily="66" charset="0"/>
            </a:endParaRPr>
          </a:p>
          <a:p>
            <a:pPr algn="l" eaLnBrk="0" hangingPunct="0"/>
            <a:endParaRPr lang="en-US" altLang="en-US" sz="2000" dirty="0">
              <a:latin typeface="Comic Sans MS" pitchFamily="66" charset="0"/>
            </a:endParaRPr>
          </a:p>
          <a:p>
            <a:pPr algn="l" eaLnBrk="0" hangingPunct="0"/>
            <a:endParaRPr lang="en-US" altLang="en-US" sz="2000" dirty="0">
              <a:latin typeface="Arial" pitchFamily="34" charset="0"/>
            </a:endParaRPr>
          </a:p>
          <a:p>
            <a:pPr algn="l" eaLnBrk="0" hangingPunct="0"/>
            <a:endParaRPr lang="en-US" altLang="en-US" sz="2400" dirty="0">
              <a:latin typeface="Arial" pitchFamily="34" charset="0"/>
            </a:endParaRPr>
          </a:p>
        </p:txBody>
      </p:sp>
      <p:sp>
        <p:nvSpPr>
          <p:cNvPr id="7" name="Title 6"/>
          <p:cNvSpPr>
            <a:spLocks noGrp="1"/>
          </p:cNvSpPr>
          <p:nvPr>
            <p:ph type="title"/>
          </p:nvPr>
        </p:nvSpPr>
        <p:spPr>
          <a:xfrm>
            <a:off x="381000" y="0"/>
            <a:ext cx="8229600" cy="1143000"/>
          </a:xfrm>
        </p:spPr>
        <p:txBody>
          <a:bodyPr/>
          <a:lstStyle/>
          <a:p>
            <a:r>
              <a:rPr lang="en-US" dirty="0" smtClean="0">
                <a:solidFill>
                  <a:srgbClr val="7030A0"/>
                </a:solidFill>
                <a:latin typeface="Comic Sans MS" pitchFamily="66" charset="0"/>
              </a:rPr>
              <a:t>Principle of distance methods</a:t>
            </a:r>
            <a:endParaRPr lang="en-US" dirty="0">
              <a:solidFill>
                <a:srgbClr val="7030A0"/>
              </a:solidFill>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685800" y="381000"/>
            <a:ext cx="7772400" cy="685800"/>
          </a:xfrm>
          <a:noFill/>
          <a:ln/>
        </p:spPr>
        <p:txBody>
          <a:bodyPr>
            <a:normAutofit fontScale="90000"/>
          </a:bodyPr>
          <a:lstStyle/>
          <a:p>
            <a:pPr algn="ctr"/>
            <a:r>
              <a:rPr lang="en-US" altLang="en-US" sz="4400" dirty="0" smtClean="0">
                <a:solidFill>
                  <a:schemeClr val="folHlink"/>
                </a:solidFill>
                <a:latin typeface="Comic Sans MS" pitchFamily="66" charset="0"/>
              </a:rPr>
              <a:t>Distance methods</a:t>
            </a:r>
            <a:endParaRPr lang="en-US" altLang="en-US" dirty="0"/>
          </a:p>
        </p:txBody>
      </p:sp>
      <p:sp>
        <p:nvSpPr>
          <p:cNvPr id="319491" name="Rectangle 3"/>
          <p:cNvSpPr>
            <a:spLocks noGrp="1" noChangeArrowheads="1"/>
          </p:cNvSpPr>
          <p:nvPr>
            <p:ph type="body" idx="1"/>
          </p:nvPr>
        </p:nvSpPr>
        <p:spPr>
          <a:xfrm>
            <a:off x="304800" y="1676400"/>
            <a:ext cx="8534400" cy="4419600"/>
          </a:xfrm>
        </p:spPr>
        <p:txBody>
          <a:bodyPr>
            <a:normAutofit/>
          </a:bodyPr>
          <a:lstStyle/>
          <a:p>
            <a:r>
              <a:rPr lang="en-US" altLang="en-US" sz="2800" dirty="0" smtClean="0">
                <a:latin typeface="Comic Sans MS" pitchFamily="66" charset="0"/>
              </a:rPr>
              <a:t>UPGMA </a:t>
            </a:r>
            <a:r>
              <a:rPr lang="en-US" sz="2000" dirty="0" smtClean="0">
                <a:latin typeface="Comic Sans MS" pitchFamily="66" charset="0"/>
              </a:rPr>
              <a:t>(</a:t>
            </a:r>
            <a:r>
              <a:rPr lang="en-US" sz="2000" dirty="0" err="1" smtClean="0">
                <a:latin typeface="Comic Sans MS" pitchFamily="66" charset="0"/>
              </a:rPr>
              <a:t>Unweighted</a:t>
            </a:r>
            <a:r>
              <a:rPr lang="en-US" sz="2000" dirty="0" smtClean="0">
                <a:latin typeface="Comic Sans MS" pitchFamily="66" charset="0"/>
              </a:rPr>
              <a:t> Pair Group Method with Arithmetic mean): same rate of evolution on each branch </a:t>
            </a:r>
            <a:endParaRPr lang="en-US" altLang="en-US" sz="2000" dirty="0" smtClean="0">
              <a:latin typeface="Comic Sans MS" pitchFamily="66" charset="0"/>
            </a:endParaRPr>
          </a:p>
          <a:p>
            <a:endParaRPr lang="en-US" altLang="en-US" sz="2800" dirty="0" smtClean="0">
              <a:latin typeface="Comic Sans MS" pitchFamily="66" charset="0"/>
            </a:endParaRPr>
          </a:p>
          <a:p>
            <a:r>
              <a:rPr lang="en-US" altLang="en-US" sz="2800" dirty="0" smtClean="0">
                <a:latin typeface="Comic Sans MS" pitchFamily="66" charset="0"/>
              </a:rPr>
              <a:t>The </a:t>
            </a:r>
            <a:r>
              <a:rPr lang="en-US" altLang="en-US" sz="2800" b="1" dirty="0">
                <a:solidFill>
                  <a:srgbClr val="FF6600"/>
                </a:solidFill>
                <a:latin typeface="Comic Sans MS" pitchFamily="66" charset="0"/>
              </a:rPr>
              <a:t>Neighbor Joining</a:t>
            </a:r>
            <a:r>
              <a:rPr lang="en-US" altLang="en-US" sz="2800" dirty="0">
                <a:latin typeface="Comic Sans MS" pitchFamily="66" charset="0"/>
              </a:rPr>
              <a:t> method </a:t>
            </a:r>
            <a:r>
              <a:rPr lang="en-US" altLang="en-US" sz="2800" dirty="0" smtClean="0">
                <a:latin typeface="Comic Sans MS" pitchFamily="66" charset="0"/>
              </a:rPr>
              <a:t>= most </a:t>
            </a:r>
            <a:r>
              <a:rPr lang="en-US" altLang="en-US" sz="2800" dirty="0">
                <a:latin typeface="Comic Sans MS" pitchFamily="66" charset="0"/>
              </a:rPr>
              <a:t>popular </a:t>
            </a:r>
            <a:r>
              <a:rPr lang="en-US" altLang="en-US" sz="2800" dirty="0" smtClean="0">
                <a:latin typeface="Comic Sans MS" pitchFamily="66" charset="0"/>
              </a:rPr>
              <a:t>method </a:t>
            </a:r>
            <a:endParaRPr lang="en-US" altLang="en-US" sz="2800" dirty="0">
              <a:latin typeface="Comic Sans MS" pitchFamily="66" charset="0"/>
            </a:endParaRPr>
          </a:p>
          <a:p>
            <a:pPr algn="ctr">
              <a:buFont typeface="Monotype Sorts" pitchFamily="2" charset="2"/>
              <a:buNone/>
            </a:pPr>
            <a:r>
              <a:rPr lang="en-US" altLang="en-US" sz="1600" i="1" dirty="0">
                <a:latin typeface="Comic Sans MS" pitchFamily="66" charset="0"/>
              </a:rPr>
              <a:t>	</a:t>
            </a:r>
            <a:endParaRPr lang="en-US" altLang="en-US" sz="2800" dirty="0">
              <a:latin typeface="Comic Sans MS" pitchFamily="66" charset="0"/>
            </a:endParaRPr>
          </a:p>
          <a:p>
            <a:pPr lvl="1">
              <a:buNone/>
            </a:pPr>
            <a:r>
              <a:rPr lang="en-US" altLang="en-US" sz="2000" b="1" dirty="0" smtClean="0">
                <a:latin typeface="Comic Sans MS" pitchFamily="66" charset="0"/>
              </a:rPr>
              <a:t>does not assume </a:t>
            </a:r>
            <a:r>
              <a:rPr lang="en-US" altLang="en-US" sz="2000" dirty="0" smtClean="0">
                <a:latin typeface="Comic Sans MS" pitchFamily="66" charset="0"/>
              </a:rPr>
              <a:t>the </a:t>
            </a:r>
            <a:r>
              <a:rPr lang="en-US" altLang="en-US" sz="2000" dirty="0">
                <a:latin typeface="Comic Sans MS" pitchFamily="66" charset="0"/>
              </a:rPr>
              <a:t>same rate of evolution </a:t>
            </a:r>
            <a:r>
              <a:rPr lang="en-US" altLang="en-US" sz="2000" dirty="0" smtClean="0">
                <a:latin typeface="Comic Sans MS" pitchFamily="66" charset="0"/>
              </a:rPr>
              <a:t>on each </a:t>
            </a:r>
            <a:r>
              <a:rPr lang="en-US" altLang="en-US" sz="2000" dirty="0">
                <a:latin typeface="Comic Sans MS" pitchFamily="66" charset="0"/>
              </a:rPr>
              <a:t>branch of a </a:t>
            </a:r>
            <a:r>
              <a:rPr lang="en-US" altLang="en-US" sz="2000" dirty="0" smtClean="0">
                <a:latin typeface="Comic Sans MS" pitchFamily="66" charset="0"/>
              </a:rPr>
              <a:t>tree</a:t>
            </a:r>
            <a:endParaRPr lang="en-US" altLang="en-US" sz="2400"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cstate="print"/>
          <a:srcRect/>
          <a:stretch>
            <a:fillRect/>
          </a:stretch>
        </p:blipFill>
        <p:spPr bwMode="auto">
          <a:xfrm>
            <a:off x="2409825" y="2914650"/>
            <a:ext cx="6429375" cy="3714750"/>
          </a:xfrm>
          <a:prstGeom prst="rect">
            <a:avLst/>
          </a:prstGeom>
          <a:noFill/>
          <a:ln w="9525">
            <a:noFill/>
            <a:miter lim="800000"/>
            <a:headEnd/>
            <a:tailEnd/>
          </a:ln>
        </p:spPr>
      </p:pic>
      <p:sp>
        <p:nvSpPr>
          <p:cNvPr id="443394" name="Rectangle 2"/>
          <p:cNvSpPr>
            <a:spLocks noGrp="1" noChangeArrowheads="1"/>
          </p:cNvSpPr>
          <p:nvPr>
            <p:ph type="title"/>
          </p:nvPr>
        </p:nvSpPr>
        <p:spPr/>
        <p:txBody>
          <a:bodyPr>
            <a:normAutofit fontScale="90000"/>
          </a:bodyPr>
          <a:lstStyle/>
          <a:p>
            <a:pPr algn="ctr"/>
            <a:r>
              <a:rPr lang="en-US">
                <a:solidFill>
                  <a:schemeClr val="folHlink"/>
                </a:solidFill>
                <a:latin typeface="Comic Sans MS" pitchFamily="66" charset="0"/>
              </a:rPr>
              <a:t>Resampling procedures:</a:t>
            </a:r>
            <a:br>
              <a:rPr lang="en-US">
                <a:solidFill>
                  <a:schemeClr val="folHlink"/>
                </a:solidFill>
                <a:latin typeface="Comic Sans MS" pitchFamily="66" charset="0"/>
              </a:rPr>
            </a:br>
            <a:r>
              <a:rPr lang="en-US">
                <a:solidFill>
                  <a:schemeClr val="folHlink"/>
                </a:solidFill>
                <a:latin typeface="Comic Sans MS" pitchFamily="66" charset="0"/>
              </a:rPr>
              <a:t>The Bootstrap</a:t>
            </a:r>
            <a:endParaRPr lang="en-US"/>
          </a:p>
        </p:txBody>
      </p:sp>
      <p:sp>
        <p:nvSpPr>
          <p:cNvPr id="443395" name="Rectangle 3"/>
          <p:cNvSpPr>
            <a:spLocks noGrp="1" noChangeArrowheads="1"/>
          </p:cNvSpPr>
          <p:nvPr>
            <p:ph type="body" idx="1"/>
          </p:nvPr>
        </p:nvSpPr>
        <p:spPr>
          <a:xfrm>
            <a:off x="0" y="1600201"/>
            <a:ext cx="6172200" cy="3581400"/>
          </a:xfrm>
        </p:spPr>
        <p:txBody>
          <a:bodyPr>
            <a:normAutofit/>
          </a:bodyPr>
          <a:lstStyle/>
          <a:p>
            <a:endParaRPr lang="en-US" sz="2800" dirty="0">
              <a:latin typeface="Comic Sans MS" pitchFamily="66" charset="0"/>
            </a:endParaRPr>
          </a:p>
          <a:p>
            <a:r>
              <a:rPr lang="en-US" sz="2800" dirty="0">
                <a:latin typeface="Comic Sans MS" pitchFamily="66" charset="0"/>
              </a:rPr>
              <a:t>Randomly resample the data </a:t>
            </a:r>
            <a:r>
              <a:rPr lang="en-US" sz="2800" dirty="0" smtClean="0">
                <a:latin typeface="Comic Sans MS" pitchFamily="66" charset="0"/>
              </a:rPr>
              <a:t>X-times and infer </a:t>
            </a:r>
            <a:r>
              <a:rPr lang="en-US" sz="2800" dirty="0">
                <a:latin typeface="Comic Sans MS" pitchFamily="66" charset="0"/>
              </a:rPr>
              <a:t>a phylogeny</a:t>
            </a:r>
          </a:p>
          <a:p>
            <a:r>
              <a:rPr lang="en-US" sz="2800" dirty="0" smtClean="0">
                <a:latin typeface="Comic Sans MS" pitchFamily="66" charset="0"/>
              </a:rPr>
              <a:t>Derive </a:t>
            </a:r>
            <a:r>
              <a:rPr lang="en-US" sz="2800" dirty="0">
                <a:latin typeface="Comic Sans MS" pitchFamily="66" charset="0"/>
              </a:rPr>
              <a:t>the frequency with which a particular node in the original tree appears in all of the </a:t>
            </a:r>
            <a:r>
              <a:rPr lang="en-US" sz="2800" dirty="0" err="1">
                <a:latin typeface="Comic Sans MS" pitchFamily="66" charset="0"/>
              </a:rPr>
              <a:t>resampled</a:t>
            </a:r>
            <a:r>
              <a:rPr lang="en-US" sz="2800" dirty="0">
                <a:latin typeface="Comic Sans MS" pitchFamily="66" charset="0"/>
              </a:rPr>
              <a:t> trees</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a:spLocks noGrp="1" noChangeArrowheads="1"/>
          </p:cNvSpPr>
          <p:nvPr>
            <p:ph type="title"/>
          </p:nvPr>
        </p:nvSpPr>
        <p:spPr>
          <a:xfrm>
            <a:off x="1600200" y="342900"/>
            <a:ext cx="7772400" cy="647700"/>
          </a:xfrm>
        </p:spPr>
        <p:txBody>
          <a:bodyPr/>
          <a:lstStyle/>
          <a:p>
            <a:r>
              <a:rPr lang="nb-NO" sz="3600" dirty="0">
                <a:solidFill>
                  <a:schemeClr val="folHlink"/>
                </a:solidFill>
                <a:latin typeface="Comic Sans MS" pitchFamily="66" charset="0"/>
              </a:rPr>
              <a:t>Pioneering phylogenetic thinking</a:t>
            </a:r>
            <a:endParaRPr lang="nb-NO" dirty="0"/>
          </a:p>
        </p:txBody>
      </p:sp>
      <p:pic>
        <p:nvPicPr>
          <p:cNvPr id="5" name="Picture 1030" descr="E:\210\darw.jpg"/>
          <p:cNvPicPr>
            <a:picLocks noChangeAspect="1" noChangeArrowheads="1"/>
          </p:cNvPicPr>
          <p:nvPr/>
        </p:nvPicPr>
        <p:blipFill>
          <a:blip r:embed="rId3" cstate="print"/>
          <a:srcRect/>
          <a:stretch>
            <a:fillRect/>
          </a:stretch>
        </p:blipFill>
        <p:spPr bwMode="auto">
          <a:xfrm>
            <a:off x="152400" y="152400"/>
            <a:ext cx="1041400" cy="1219200"/>
          </a:xfrm>
          <a:prstGeom prst="rect">
            <a:avLst/>
          </a:prstGeom>
          <a:noFill/>
        </p:spPr>
      </p:pic>
      <p:pic>
        <p:nvPicPr>
          <p:cNvPr id="6" name="Picture 2"/>
          <p:cNvPicPr>
            <a:picLocks noChangeAspect="1" noChangeArrowheads="1"/>
          </p:cNvPicPr>
          <p:nvPr/>
        </p:nvPicPr>
        <p:blipFill>
          <a:blip r:embed="rId4" cstate="print"/>
          <a:srcRect/>
          <a:stretch>
            <a:fillRect/>
          </a:stretch>
        </p:blipFill>
        <p:spPr bwMode="auto">
          <a:xfrm>
            <a:off x="1219200" y="1828800"/>
            <a:ext cx="6883977" cy="4038600"/>
          </a:xfrm>
          <a:prstGeom prst="rect">
            <a:avLst/>
          </a:prstGeom>
          <a:noFill/>
          <a:ln w="9525">
            <a:noFill/>
            <a:miter lim="800000"/>
            <a:headEnd/>
            <a:tailEnd/>
          </a:ln>
        </p:spPr>
      </p:pic>
      <p:sp>
        <p:nvSpPr>
          <p:cNvPr id="7" name="TextBox 6"/>
          <p:cNvSpPr txBox="1"/>
          <p:nvPr/>
        </p:nvSpPr>
        <p:spPr>
          <a:xfrm>
            <a:off x="2133600" y="6172200"/>
            <a:ext cx="4928400" cy="369332"/>
          </a:xfrm>
          <a:prstGeom prst="rect">
            <a:avLst/>
          </a:prstGeom>
          <a:noFill/>
        </p:spPr>
        <p:txBody>
          <a:bodyPr wrap="none" rtlCol="0">
            <a:spAutoFit/>
          </a:bodyPr>
          <a:lstStyle/>
          <a:p>
            <a:r>
              <a:rPr lang="en-US" i="1" dirty="0" smtClean="0"/>
              <a:t>On the Origin of Species by Natural Selection</a:t>
            </a:r>
            <a:r>
              <a:rPr lang="en-US" dirty="0" smtClean="0"/>
              <a:t>, 1859</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304800" y="152400"/>
            <a:ext cx="8991600" cy="914400"/>
          </a:xfrm>
          <a:noFill/>
          <a:ln/>
        </p:spPr>
        <p:txBody>
          <a:bodyPr/>
          <a:lstStyle/>
          <a:p>
            <a:pPr algn="ctr"/>
            <a:r>
              <a:rPr lang="en-US" altLang="en-US" sz="4400">
                <a:solidFill>
                  <a:schemeClr val="folHlink"/>
                </a:solidFill>
                <a:latin typeface="Comic Sans MS" pitchFamily="66" charset="0"/>
              </a:rPr>
              <a:t>Building Trees with Parsimony</a:t>
            </a:r>
          </a:p>
        </p:txBody>
      </p:sp>
      <p:sp>
        <p:nvSpPr>
          <p:cNvPr id="322563" name="Rectangle 3"/>
          <p:cNvSpPr>
            <a:spLocks noGrp="1" noChangeArrowheads="1"/>
          </p:cNvSpPr>
          <p:nvPr>
            <p:ph type="body" idx="1"/>
          </p:nvPr>
        </p:nvSpPr>
        <p:spPr>
          <a:xfrm>
            <a:off x="685800" y="2209800"/>
            <a:ext cx="7772400" cy="4114800"/>
          </a:xfrm>
        </p:spPr>
        <p:txBody>
          <a:bodyPr/>
          <a:lstStyle/>
          <a:p>
            <a:r>
              <a:rPr lang="en-US" altLang="en-US" sz="2800" b="1">
                <a:solidFill>
                  <a:schemeClr val="accent1"/>
                </a:solidFill>
                <a:latin typeface="Comic Sans MS" pitchFamily="66" charset="0"/>
              </a:rPr>
              <a:t>Parsimony</a:t>
            </a:r>
            <a:r>
              <a:rPr lang="en-US" altLang="en-US" sz="2800">
                <a:latin typeface="Comic Sans MS" pitchFamily="66" charset="0"/>
              </a:rPr>
              <a:t> involves evaluating all possible trees and giving each a score based on the number of evolutionary changes that are needed to explain the observed data. </a:t>
            </a:r>
          </a:p>
          <a:p>
            <a:endParaRPr lang="en-US" altLang="en-US" sz="1000">
              <a:latin typeface="Comic Sans MS" pitchFamily="66" charset="0"/>
            </a:endParaRPr>
          </a:p>
          <a:p>
            <a:r>
              <a:rPr lang="en-US" altLang="en-US" sz="2800">
                <a:latin typeface="Comic Sans MS" pitchFamily="66" charset="0"/>
              </a:rPr>
              <a:t>The best tree is the one that requires the fewest base changes for all sequences to derive from a common ancestor.</a:t>
            </a:r>
            <a:endParaRPr lang="en-US" altLang="en-US" sz="2800"/>
          </a:p>
          <a:p>
            <a:endParaRPr lang="en-US" altLang="en-US" sz="280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80" name="Line 12"/>
          <p:cNvSpPr>
            <a:spLocks noChangeShapeType="1"/>
          </p:cNvSpPr>
          <p:nvPr/>
        </p:nvSpPr>
        <p:spPr bwMode="auto">
          <a:xfrm>
            <a:off x="4125913" y="5154613"/>
            <a:ext cx="1587" cy="355600"/>
          </a:xfrm>
          <a:prstGeom prst="line">
            <a:avLst/>
          </a:prstGeom>
          <a:noFill/>
          <a:ln w="19050">
            <a:solidFill>
              <a:srgbClr val="000000"/>
            </a:solidFill>
            <a:round/>
            <a:headEnd/>
            <a:tailEnd/>
          </a:ln>
        </p:spPr>
        <p:txBody>
          <a:bodyPr/>
          <a:lstStyle/>
          <a:p>
            <a:endParaRPr lang="en-US"/>
          </a:p>
        </p:txBody>
      </p:sp>
      <p:sp>
        <p:nvSpPr>
          <p:cNvPr id="416782" name="Rectangle 14"/>
          <p:cNvSpPr>
            <a:spLocks noChangeArrowheads="1"/>
          </p:cNvSpPr>
          <p:nvPr/>
        </p:nvSpPr>
        <p:spPr bwMode="auto">
          <a:xfrm>
            <a:off x="4941888" y="6084888"/>
            <a:ext cx="939800"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lungfish</a:t>
            </a:r>
            <a:endParaRPr lang="nb-NO" sz="2000">
              <a:latin typeface="Comic Sans MS" pitchFamily="66" charset="0"/>
            </a:endParaRPr>
          </a:p>
        </p:txBody>
      </p:sp>
      <p:sp>
        <p:nvSpPr>
          <p:cNvPr id="416783" name="Line 15"/>
          <p:cNvSpPr>
            <a:spLocks noChangeShapeType="1"/>
          </p:cNvSpPr>
          <p:nvPr/>
        </p:nvSpPr>
        <p:spPr bwMode="auto">
          <a:xfrm flipH="1">
            <a:off x="4125913" y="6578600"/>
            <a:ext cx="473075" cy="1588"/>
          </a:xfrm>
          <a:prstGeom prst="line">
            <a:avLst/>
          </a:prstGeom>
          <a:noFill/>
          <a:ln w="19050">
            <a:solidFill>
              <a:srgbClr val="000000"/>
            </a:solidFill>
            <a:round/>
            <a:headEnd/>
            <a:tailEnd/>
          </a:ln>
        </p:spPr>
        <p:txBody>
          <a:bodyPr/>
          <a:lstStyle/>
          <a:p>
            <a:endParaRPr lang="en-US"/>
          </a:p>
        </p:txBody>
      </p:sp>
      <p:sp>
        <p:nvSpPr>
          <p:cNvPr id="416784" name="Rectangle 16"/>
          <p:cNvSpPr>
            <a:spLocks noChangeArrowheads="1"/>
          </p:cNvSpPr>
          <p:nvPr/>
        </p:nvSpPr>
        <p:spPr bwMode="auto">
          <a:xfrm>
            <a:off x="4919663" y="6400800"/>
            <a:ext cx="1173162"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tetrapods</a:t>
            </a:r>
            <a:endParaRPr lang="nb-NO" sz="2000">
              <a:latin typeface="Comic Sans MS" pitchFamily="66" charset="0"/>
            </a:endParaRPr>
          </a:p>
        </p:txBody>
      </p:sp>
      <p:sp>
        <p:nvSpPr>
          <p:cNvPr id="416786" name="Rectangle 18"/>
          <p:cNvSpPr>
            <a:spLocks noChangeArrowheads="1"/>
          </p:cNvSpPr>
          <p:nvPr/>
        </p:nvSpPr>
        <p:spPr bwMode="auto">
          <a:xfrm>
            <a:off x="4903788" y="3983038"/>
            <a:ext cx="1092200" cy="304800"/>
          </a:xfrm>
          <a:prstGeom prst="rect">
            <a:avLst/>
          </a:prstGeom>
          <a:noFill/>
          <a:ln w="9525">
            <a:noFill/>
            <a:miter lim="800000"/>
            <a:headEnd/>
            <a:tailEnd/>
          </a:ln>
        </p:spPr>
        <p:txBody>
          <a:bodyPr lIns="0" tIns="0" rIns="0" bIns="0">
            <a:spAutoFit/>
          </a:bodyPr>
          <a:lstStyle/>
          <a:p>
            <a:pPr eaLnBrk="0" hangingPunct="0"/>
            <a:r>
              <a:rPr lang="nb-NO" sz="2000" i="1">
                <a:solidFill>
                  <a:srgbClr val="000000"/>
                </a:solidFill>
                <a:latin typeface="Comic Sans MS" pitchFamily="66" charset="0"/>
              </a:rPr>
              <a:t>bichirs</a:t>
            </a:r>
            <a:endParaRPr lang="nb-NO" sz="2000">
              <a:latin typeface="Comic Sans MS" pitchFamily="66" charset="0"/>
            </a:endParaRPr>
          </a:p>
        </p:txBody>
      </p:sp>
      <p:sp>
        <p:nvSpPr>
          <p:cNvPr id="416788" name="Line 20"/>
          <p:cNvSpPr>
            <a:spLocks noChangeShapeType="1"/>
          </p:cNvSpPr>
          <p:nvPr/>
        </p:nvSpPr>
        <p:spPr bwMode="auto">
          <a:xfrm flipH="1">
            <a:off x="347663" y="3375025"/>
            <a:ext cx="4249737" cy="1588"/>
          </a:xfrm>
          <a:prstGeom prst="line">
            <a:avLst/>
          </a:prstGeom>
          <a:noFill/>
          <a:ln w="19050">
            <a:solidFill>
              <a:srgbClr val="000000"/>
            </a:solidFill>
            <a:round/>
            <a:headEnd/>
            <a:tailEnd/>
          </a:ln>
        </p:spPr>
        <p:txBody>
          <a:bodyPr/>
          <a:lstStyle/>
          <a:p>
            <a:endParaRPr lang="en-US"/>
          </a:p>
        </p:txBody>
      </p:sp>
      <p:sp>
        <p:nvSpPr>
          <p:cNvPr id="416789" name="Rectangle 21"/>
          <p:cNvSpPr>
            <a:spLocks noChangeArrowheads="1"/>
          </p:cNvSpPr>
          <p:nvPr/>
        </p:nvSpPr>
        <p:spPr bwMode="auto">
          <a:xfrm>
            <a:off x="5010150" y="3233738"/>
            <a:ext cx="1331913"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placoderms</a:t>
            </a:r>
            <a:endParaRPr lang="nb-NO" sz="2000">
              <a:latin typeface="Comic Sans MS" pitchFamily="66" charset="0"/>
            </a:endParaRPr>
          </a:p>
        </p:txBody>
      </p:sp>
      <p:sp>
        <p:nvSpPr>
          <p:cNvPr id="416790" name="Line 22"/>
          <p:cNvSpPr>
            <a:spLocks noChangeShapeType="1"/>
          </p:cNvSpPr>
          <p:nvPr/>
        </p:nvSpPr>
        <p:spPr bwMode="auto">
          <a:xfrm flipH="1">
            <a:off x="817563" y="3732213"/>
            <a:ext cx="3779837" cy="0"/>
          </a:xfrm>
          <a:prstGeom prst="line">
            <a:avLst/>
          </a:prstGeom>
          <a:noFill/>
          <a:ln w="19050">
            <a:solidFill>
              <a:srgbClr val="000000"/>
            </a:solidFill>
            <a:round/>
            <a:headEnd/>
            <a:tailEnd/>
          </a:ln>
        </p:spPr>
        <p:txBody>
          <a:bodyPr/>
          <a:lstStyle/>
          <a:p>
            <a:endParaRPr lang="en-US"/>
          </a:p>
        </p:txBody>
      </p:sp>
      <p:sp>
        <p:nvSpPr>
          <p:cNvPr id="416791" name="Rectangle 23"/>
          <p:cNvSpPr>
            <a:spLocks noChangeArrowheads="1"/>
          </p:cNvSpPr>
          <p:nvPr/>
        </p:nvSpPr>
        <p:spPr bwMode="auto">
          <a:xfrm>
            <a:off x="4970463" y="3586163"/>
            <a:ext cx="1730375"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elasmobranchs</a:t>
            </a:r>
            <a:endParaRPr lang="nb-NO" sz="2000">
              <a:latin typeface="Comic Sans MS" pitchFamily="66" charset="0"/>
            </a:endParaRPr>
          </a:p>
        </p:txBody>
      </p:sp>
      <p:sp>
        <p:nvSpPr>
          <p:cNvPr id="416792" name="Line 24"/>
          <p:cNvSpPr>
            <a:spLocks noChangeShapeType="1"/>
          </p:cNvSpPr>
          <p:nvPr/>
        </p:nvSpPr>
        <p:spPr bwMode="auto">
          <a:xfrm flipH="1">
            <a:off x="2708275" y="4087813"/>
            <a:ext cx="1889125" cy="1587"/>
          </a:xfrm>
          <a:prstGeom prst="line">
            <a:avLst/>
          </a:prstGeom>
          <a:noFill/>
          <a:ln w="19050">
            <a:solidFill>
              <a:srgbClr val="000000"/>
            </a:solidFill>
            <a:round/>
            <a:headEnd/>
            <a:tailEnd/>
          </a:ln>
        </p:spPr>
        <p:txBody>
          <a:bodyPr/>
          <a:lstStyle/>
          <a:p>
            <a:endParaRPr lang="en-US"/>
          </a:p>
        </p:txBody>
      </p:sp>
      <p:sp>
        <p:nvSpPr>
          <p:cNvPr id="416793" name="Line 25"/>
          <p:cNvSpPr>
            <a:spLocks noChangeShapeType="1"/>
          </p:cNvSpPr>
          <p:nvPr/>
        </p:nvSpPr>
        <p:spPr bwMode="auto">
          <a:xfrm flipH="1">
            <a:off x="3179763" y="4441825"/>
            <a:ext cx="1417637" cy="1588"/>
          </a:xfrm>
          <a:prstGeom prst="line">
            <a:avLst/>
          </a:prstGeom>
          <a:noFill/>
          <a:ln w="19050">
            <a:solidFill>
              <a:srgbClr val="000000"/>
            </a:solidFill>
            <a:round/>
            <a:headEnd/>
            <a:tailEnd/>
          </a:ln>
        </p:spPr>
        <p:txBody>
          <a:bodyPr/>
          <a:lstStyle/>
          <a:p>
            <a:endParaRPr lang="en-US"/>
          </a:p>
        </p:txBody>
      </p:sp>
      <p:sp>
        <p:nvSpPr>
          <p:cNvPr id="416794" name="Rectangle 26"/>
          <p:cNvSpPr>
            <a:spLocks noChangeArrowheads="1"/>
          </p:cNvSpPr>
          <p:nvPr/>
        </p:nvSpPr>
        <p:spPr bwMode="auto">
          <a:xfrm>
            <a:off x="4962525" y="4352925"/>
            <a:ext cx="1743075"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prim rayfinned</a:t>
            </a:r>
            <a:endParaRPr lang="nb-NO" sz="2000">
              <a:latin typeface="Comic Sans MS" pitchFamily="66" charset="0"/>
            </a:endParaRPr>
          </a:p>
        </p:txBody>
      </p:sp>
      <p:sp>
        <p:nvSpPr>
          <p:cNvPr id="416795" name="Line 27"/>
          <p:cNvSpPr>
            <a:spLocks noChangeShapeType="1"/>
          </p:cNvSpPr>
          <p:nvPr/>
        </p:nvSpPr>
        <p:spPr bwMode="auto">
          <a:xfrm flipH="1">
            <a:off x="3651250" y="4799013"/>
            <a:ext cx="946150" cy="0"/>
          </a:xfrm>
          <a:prstGeom prst="line">
            <a:avLst/>
          </a:prstGeom>
          <a:noFill/>
          <a:ln w="19050">
            <a:solidFill>
              <a:srgbClr val="000000"/>
            </a:solidFill>
            <a:round/>
            <a:headEnd/>
            <a:tailEnd/>
          </a:ln>
        </p:spPr>
        <p:txBody>
          <a:bodyPr/>
          <a:lstStyle/>
          <a:p>
            <a:endParaRPr lang="en-US"/>
          </a:p>
        </p:txBody>
      </p:sp>
      <p:sp>
        <p:nvSpPr>
          <p:cNvPr id="416796" name="Rectangle 28"/>
          <p:cNvSpPr>
            <a:spLocks noChangeArrowheads="1"/>
          </p:cNvSpPr>
          <p:nvPr/>
        </p:nvSpPr>
        <p:spPr bwMode="auto">
          <a:xfrm>
            <a:off x="4940300" y="4668838"/>
            <a:ext cx="511175"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gars</a:t>
            </a:r>
            <a:endParaRPr lang="nb-NO" sz="2000">
              <a:latin typeface="Comic Sans MS" pitchFamily="66" charset="0"/>
            </a:endParaRPr>
          </a:p>
        </p:txBody>
      </p:sp>
      <p:sp>
        <p:nvSpPr>
          <p:cNvPr id="416797" name="Line 29"/>
          <p:cNvSpPr>
            <a:spLocks noChangeShapeType="1"/>
          </p:cNvSpPr>
          <p:nvPr/>
        </p:nvSpPr>
        <p:spPr bwMode="auto">
          <a:xfrm flipH="1">
            <a:off x="4122738" y="5154613"/>
            <a:ext cx="474662" cy="1587"/>
          </a:xfrm>
          <a:prstGeom prst="line">
            <a:avLst/>
          </a:prstGeom>
          <a:noFill/>
          <a:ln w="19050">
            <a:solidFill>
              <a:srgbClr val="000000"/>
            </a:solidFill>
            <a:round/>
            <a:headEnd/>
            <a:tailEnd/>
          </a:ln>
        </p:spPr>
        <p:txBody>
          <a:bodyPr/>
          <a:lstStyle/>
          <a:p>
            <a:endParaRPr lang="en-US"/>
          </a:p>
        </p:txBody>
      </p:sp>
      <p:sp>
        <p:nvSpPr>
          <p:cNvPr id="416798" name="Rectangle 30"/>
          <p:cNvSpPr>
            <a:spLocks noChangeArrowheads="1"/>
          </p:cNvSpPr>
          <p:nvPr/>
        </p:nvSpPr>
        <p:spPr bwMode="auto">
          <a:xfrm>
            <a:off x="4859338" y="5065713"/>
            <a:ext cx="914400"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bowfins</a:t>
            </a:r>
            <a:endParaRPr lang="nb-NO" sz="2000">
              <a:latin typeface="Comic Sans MS" pitchFamily="66" charset="0"/>
            </a:endParaRPr>
          </a:p>
        </p:txBody>
      </p:sp>
      <p:sp>
        <p:nvSpPr>
          <p:cNvPr id="416799" name="Line 31"/>
          <p:cNvSpPr>
            <a:spLocks noChangeShapeType="1"/>
          </p:cNvSpPr>
          <p:nvPr/>
        </p:nvSpPr>
        <p:spPr bwMode="auto">
          <a:xfrm flipH="1">
            <a:off x="4122738" y="5510213"/>
            <a:ext cx="474662" cy="1587"/>
          </a:xfrm>
          <a:prstGeom prst="line">
            <a:avLst/>
          </a:prstGeom>
          <a:noFill/>
          <a:ln w="19050">
            <a:solidFill>
              <a:srgbClr val="000000"/>
            </a:solidFill>
            <a:round/>
            <a:headEnd/>
            <a:tailEnd/>
          </a:ln>
        </p:spPr>
        <p:txBody>
          <a:bodyPr/>
          <a:lstStyle/>
          <a:p>
            <a:endParaRPr lang="en-US"/>
          </a:p>
        </p:txBody>
      </p:sp>
      <p:sp>
        <p:nvSpPr>
          <p:cNvPr id="416800" name="Rectangle 32"/>
          <p:cNvSpPr>
            <a:spLocks noChangeArrowheads="1"/>
          </p:cNvSpPr>
          <p:nvPr/>
        </p:nvSpPr>
        <p:spPr bwMode="auto">
          <a:xfrm>
            <a:off x="4900613" y="5343525"/>
            <a:ext cx="2090737"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modern rayfinned</a:t>
            </a:r>
            <a:endParaRPr lang="nb-NO" sz="2000">
              <a:latin typeface="Comic Sans MS" pitchFamily="66" charset="0"/>
            </a:endParaRPr>
          </a:p>
        </p:txBody>
      </p:sp>
      <p:sp>
        <p:nvSpPr>
          <p:cNvPr id="416801" name="Line 33"/>
          <p:cNvSpPr>
            <a:spLocks noChangeShapeType="1"/>
          </p:cNvSpPr>
          <p:nvPr/>
        </p:nvSpPr>
        <p:spPr bwMode="auto">
          <a:xfrm flipH="1">
            <a:off x="3651250" y="5332413"/>
            <a:ext cx="471488" cy="1587"/>
          </a:xfrm>
          <a:prstGeom prst="line">
            <a:avLst/>
          </a:prstGeom>
          <a:noFill/>
          <a:ln w="19050">
            <a:solidFill>
              <a:srgbClr val="000000"/>
            </a:solidFill>
            <a:round/>
            <a:headEnd/>
            <a:tailEnd/>
          </a:ln>
        </p:spPr>
        <p:txBody>
          <a:bodyPr/>
          <a:lstStyle/>
          <a:p>
            <a:endParaRPr lang="en-US"/>
          </a:p>
        </p:txBody>
      </p:sp>
      <p:sp>
        <p:nvSpPr>
          <p:cNvPr id="416802" name="Line 34"/>
          <p:cNvSpPr>
            <a:spLocks noChangeShapeType="1"/>
          </p:cNvSpPr>
          <p:nvPr/>
        </p:nvSpPr>
        <p:spPr bwMode="auto">
          <a:xfrm flipH="1">
            <a:off x="3179763" y="5065713"/>
            <a:ext cx="471487" cy="0"/>
          </a:xfrm>
          <a:prstGeom prst="line">
            <a:avLst/>
          </a:prstGeom>
          <a:noFill/>
          <a:ln w="19050">
            <a:solidFill>
              <a:srgbClr val="000000"/>
            </a:solidFill>
            <a:round/>
            <a:headEnd/>
            <a:tailEnd/>
          </a:ln>
        </p:spPr>
        <p:txBody>
          <a:bodyPr/>
          <a:lstStyle/>
          <a:p>
            <a:endParaRPr lang="en-US"/>
          </a:p>
        </p:txBody>
      </p:sp>
      <p:sp>
        <p:nvSpPr>
          <p:cNvPr id="416803" name="Line 35"/>
          <p:cNvSpPr>
            <a:spLocks noChangeShapeType="1"/>
          </p:cNvSpPr>
          <p:nvPr/>
        </p:nvSpPr>
        <p:spPr bwMode="auto">
          <a:xfrm>
            <a:off x="3651250" y="4799013"/>
            <a:ext cx="3175" cy="533400"/>
          </a:xfrm>
          <a:prstGeom prst="line">
            <a:avLst/>
          </a:prstGeom>
          <a:noFill/>
          <a:ln w="19050">
            <a:solidFill>
              <a:srgbClr val="000000"/>
            </a:solidFill>
            <a:round/>
            <a:headEnd/>
            <a:tailEnd/>
          </a:ln>
        </p:spPr>
        <p:txBody>
          <a:bodyPr/>
          <a:lstStyle/>
          <a:p>
            <a:endParaRPr lang="en-US"/>
          </a:p>
        </p:txBody>
      </p:sp>
      <p:sp>
        <p:nvSpPr>
          <p:cNvPr id="416804" name="Line 36"/>
          <p:cNvSpPr>
            <a:spLocks noChangeShapeType="1"/>
          </p:cNvSpPr>
          <p:nvPr/>
        </p:nvSpPr>
        <p:spPr bwMode="auto">
          <a:xfrm flipH="1">
            <a:off x="2708275" y="4754563"/>
            <a:ext cx="471488" cy="1587"/>
          </a:xfrm>
          <a:prstGeom prst="line">
            <a:avLst/>
          </a:prstGeom>
          <a:noFill/>
          <a:ln w="19050">
            <a:solidFill>
              <a:srgbClr val="000000"/>
            </a:solidFill>
            <a:round/>
            <a:headEnd/>
            <a:tailEnd/>
          </a:ln>
        </p:spPr>
        <p:txBody>
          <a:bodyPr/>
          <a:lstStyle/>
          <a:p>
            <a:endParaRPr lang="en-US"/>
          </a:p>
        </p:txBody>
      </p:sp>
      <p:sp>
        <p:nvSpPr>
          <p:cNvPr id="416805" name="Line 37"/>
          <p:cNvSpPr>
            <a:spLocks noChangeShapeType="1"/>
          </p:cNvSpPr>
          <p:nvPr/>
        </p:nvSpPr>
        <p:spPr bwMode="auto">
          <a:xfrm>
            <a:off x="3179763" y="4441825"/>
            <a:ext cx="1587" cy="623888"/>
          </a:xfrm>
          <a:prstGeom prst="line">
            <a:avLst/>
          </a:prstGeom>
          <a:noFill/>
          <a:ln w="19050">
            <a:solidFill>
              <a:srgbClr val="000000"/>
            </a:solidFill>
            <a:round/>
            <a:headEnd/>
            <a:tailEnd/>
          </a:ln>
        </p:spPr>
        <p:txBody>
          <a:bodyPr/>
          <a:lstStyle/>
          <a:p>
            <a:endParaRPr lang="en-US"/>
          </a:p>
        </p:txBody>
      </p:sp>
      <p:sp>
        <p:nvSpPr>
          <p:cNvPr id="416806" name="Line 38"/>
          <p:cNvSpPr>
            <a:spLocks noChangeShapeType="1"/>
          </p:cNvSpPr>
          <p:nvPr/>
        </p:nvSpPr>
        <p:spPr bwMode="auto">
          <a:xfrm flipH="1">
            <a:off x="1289050" y="4419600"/>
            <a:ext cx="1419225" cy="1588"/>
          </a:xfrm>
          <a:prstGeom prst="line">
            <a:avLst/>
          </a:prstGeom>
          <a:noFill/>
          <a:ln w="19050">
            <a:solidFill>
              <a:srgbClr val="000000"/>
            </a:solidFill>
            <a:round/>
            <a:headEnd/>
            <a:tailEnd/>
          </a:ln>
        </p:spPr>
        <p:txBody>
          <a:bodyPr/>
          <a:lstStyle/>
          <a:p>
            <a:endParaRPr lang="en-US"/>
          </a:p>
        </p:txBody>
      </p:sp>
      <p:sp>
        <p:nvSpPr>
          <p:cNvPr id="416807" name="Line 39"/>
          <p:cNvSpPr>
            <a:spLocks noChangeShapeType="1"/>
          </p:cNvSpPr>
          <p:nvPr/>
        </p:nvSpPr>
        <p:spPr bwMode="auto">
          <a:xfrm>
            <a:off x="2708275" y="4087813"/>
            <a:ext cx="1588" cy="666750"/>
          </a:xfrm>
          <a:prstGeom prst="line">
            <a:avLst/>
          </a:prstGeom>
          <a:noFill/>
          <a:ln w="19050">
            <a:solidFill>
              <a:srgbClr val="000000"/>
            </a:solidFill>
            <a:round/>
            <a:headEnd/>
            <a:tailEnd/>
          </a:ln>
        </p:spPr>
        <p:txBody>
          <a:bodyPr/>
          <a:lstStyle/>
          <a:p>
            <a:endParaRPr lang="en-US"/>
          </a:p>
        </p:txBody>
      </p:sp>
      <p:sp>
        <p:nvSpPr>
          <p:cNvPr id="416808" name="Line 40"/>
          <p:cNvSpPr>
            <a:spLocks noChangeShapeType="1"/>
          </p:cNvSpPr>
          <p:nvPr/>
        </p:nvSpPr>
        <p:spPr bwMode="auto">
          <a:xfrm flipH="1">
            <a:off x="3651250" y="5865813"/>
            <a:ext cx="946150" cy="1587"/>
          </a:xfrm>
          <a:prstGeom prst="line">
            <a:avLst/>
          </a:prstGeom>
          <a:noFill/>
          <a:ln w="19050">
            <a:solidFill>
              <a:srgbClr val="000000"/>
            </a:solidFill>
            <a:round/>
            <a:headEnd/>
            <a:tailEnd/>
          </a:ln>
        </p:spPr>
        <p:txBody>
          <a:bodyPr/>
          <a:lstStyle/>
          <a:p>
            <a:endParaRPr lang="en-US"/>
          </a:p>
        </p:txBody>
      </p:sp>
      <p:sp>
        <p:nvSpPr>
          <p:cNvPr id="416809" name="Rectangle 41"/>
          <p:cNvSpPr>
            <a:spLocks noChangeArrowheads="1"/>
          </p:cNvSpPr>
          <p:nvPr/>
        </p:nvSpPr>
        <p:spPr bwMode="auto">
          <a:xfrm>
            <a:off x="4933950" y="5699125"/>
            <a:ext cx="1389063"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coelocanths</a:t>
            </a:r>
            <a:endParaRPr lang="nb-NO" sz="2000">
              <a:latin typeface="Comic Sans MS" pitchFamily="66" charset="0"/>
            </a:endParaRPr>
          </a:p>
        </p:txBody>
      </p:sp>
      <p:sp>
        <p:nvSpPr>
          <p:cNvPr id="416810" name="Line 42"/>
          <p:cNvSpPr>
            <a:spLocks noChangeShapeType="1"/>
          </p:cNvSpPr>
          <p:nvPr/>
        </p:nvSpPr>
        <p:spPr bwMode="auto">
          <a:xfrm flipH="1">
            <a:off x="4122738" y="6223000"/>
            <a:ext cx="474662" cy="0"/>
          </a:xfrm>
          <a:prstGeom prst="line">
            <a:avLst/>
          </a:prstGeom>
          <a:noFill/>
          <a:ln w="19050">
            <a:solidFill>
              <a:srgbClr val="000000"/>
            </a:solidFill>
            <a:round/>
            <a:headEnd/>
            <a:tailEnd/>
          </a:ln>
        </p:spPr>
        <p:txBody>
          <a:bodyPr/>
          <a:lstStyle/>
          <a:p>
            <a:endParaRPr lang="en-US"/>
          </a:p>
        </p:txBody>
      </p:sp>
      <p:sp>
        <p:nvSpPr>
          <p:cNvPr id="416811" name="Line 43"/>
          <p:cNvSpPr>
            <a:spLocks noChangeShapeType="1"/>
          </p:cNvSpPr>
          <p:nvPr/>
        </p:nvSpPr>
        <p:spPr bwMode="auto">
          <a:xfrm flipH="1">
            <a:off x="3651250" y="6399213"/>
            <a:ext cx="471488" cy="1587"/>
          </a:xfrm>
          <a:prstGeom prst="line">
            <a:avLst/>
          </a:prstGeom>
          <a:noFill/>
          <a:ln w="19050">
            <a:solidFill>
              <a:srgbClr val="000000"/>
            </a:solidFill>
            <a:round/>
            <a:headEnd/>
            <a:tailEnd/>
          </a:ln>
        </p:spPr>
        <p:txBody>
          <a:bodyPr/>
          <a:lstStyle/>
          <a:p>
            <a:endParaRPr lang="en-US"/>
          </a:p>
        </p:txBody>
      </p:sp>
      <p:sp>
        <p:nvSpPr>
          <p:cNvPr id="416812" name="Line 44"/>
          <p:cNvSpPr>
            <a:spLocks noChangeShapeType="1"/>
          </p:cNvSpPr>
          <p:nvPr/>
        </p:nvSpPr>
        <p:spPr bwMode="auto">
          <a:xfrm>
            <a:off x="4122738" y="6223000"/>
            <a:ext cx="3175" cy="355600"/>
          </a:xfrm>
          <a:prstGeom prst="line">
            <a:avLst/>
          </a:prstGeom>
          <a:noFill/>
          <a:ln w="19050">
            <a:solidFill>
              <a:srgbClr val="000000"/>
            </a:solidFill>
            <a:round/>
            <a:headEnd/>
            <a:tailEnd/>
          </a:ln>
        </p:spPr>
        <p:txBody>
          <a:bodyPr/>
          <a:lstStyle/>
          <a:p>
            <a:endParaRPr lang="en-US"/>
          </a:p>
        </p:txBody>
      </p:sp>
      <p:sp>
        <p:nvSpPr>
          <p:cNvPr id="416813" name="Line 45"/>
          <p:cNvSpPr>
            <a:spLocks noChangeShapeType="1"/>
          </p:cNvSpPr>
          <p:nvPr/>
        </p:nvSpPr>
        <p:spPr bwMode="auto">
          <a:xfrm flipH="1">
            <a:off x="1289050" y="6132513"/>
            <a:ext cx="2362200" cy="1587"/>
          </a:xfrm>
          <a:prstGeom prst="line">
            <a:avLst/>
          </a:prstGeom>
          <a:noFill/>
          <a:ln w="19050">
            <a:solidFill>
              <a:srgbClr val="000000"/>
            </a:solidFill>
            <a:round/>
            <a:headEnd/>
            <a:tailEnd/>
          </a:ln>
        </p:spPr>
        <p:txBody>
          <a:bodyPr/>
          <a:lstStyle/>
          <a:p>
            <a:endParaRPr lang="en-US"/>
          </a:p>
        </p:txBody>
      </p:sp>
      <p:sp>
        <p:nvSpPr>
          <p:cNvPr id="416814" name="Line 46"/>
          <p:cNvSpPr>
            <a:spLocks noChangeShapeType="1"/>
          </p:cNvSpPr>
          <p:nvPr/>
        </p:nvSpPr>
        <p:spPr bwMode="auto">
          <a:xfrm>
            <a:off x="3651250" y="5865813"/>
            <a:ext cx="3175" cy="533400"/>
          </a:xfrm>
          <a:prstGeom prst="line">
            <a:avLst/>
          </a:prstGeom>
          <a:noFill/>
          <a:ln w="19050">
            <a:solidFill>
              <a:srgbClr val="000000"/>
            </a:solidFill>
            <a:round/>
            <a:headEnd/>
            <a:tailEnd/>
          </a:ln>
        </p:spPr>
        <p:txBody>
          <a:bodyPr/>
          <a:lstStyle/>
          <a:p>
            <a:endParaRPr lang="en-US"/>
          </a:p>
        </p:txBody>
      </p:sp>
      <p:sp>
        <p:nvSpPr>
          <p:cNvPr id="416815" name="Line 47"/>
          <p:cNvSpPr>
            <a:spLocks noChangeShapeType="1"/>
          </p:cNvSpPr>
          <p:nvPr/>
        </p:nvSpPr>
        <p:spPr bwMode="auto">
          <a:xfrm flipH="1">
            <a:off x="817563" y="5276850"/>
            <a:ext cx="471487" cy="1588"/>
          </a:xfrm>
          <a:prstGeom prst="line">
            <a:avLst/>
          </a:prstGeom>
          <a:noFill/>
          <a:ln w="19050">
            <a:solidFill>
              <a:srgbClr val="000000"/>
            </a:solidFill>
            <a:round/>
            <a:headEnd/>
            <a:tailEnd/>
          </a:ln>
        </p:spPr>
        <p:txBody>
          <a:bodyPr/>
          <a:lstStyle/>
          <a:p>
            <a:endParaRPr lang="en-US"/>
          </a:p>
        </p:txBody>
      </p:sp>
      <p:sp>
        <p:nvSpPr>
          <p:cNvPr id="416816" name="Line 48"/>
          <p:cNvSpPr>
            <a:spLocks noChangeShapeType="1"/>
          </p:cNvSpPr>
          <p:nvPr/>
        </p:nvSpPr>
        <p:spPr bwMode="auto">
          <a:xfrm>
            <a:off x="1289050" y="4419600"/>
            <a:ext cx="3175" cy="1712913"/>
          </a:xfrm>
          <a:prstGeom prst="line">
            <a:avLst/>
          </a:prstGeom>
          <a:noFill/>
          <a:ln w="19050">
            <a:solidFill>
              <a:srgbClr val="000000"/>
            </a:solidFill>
            <a:round/>
            <a:headEnd/>
            <a:tailEnd/>
          </a:ln>
        </p:spPr>
        <p:txBody>
          <a:bodyPr/>
          <a:lstStyle/>
          <a:p>
            <a:endParaRPr lang="en-US"/>
          </a:p>
        </p:txBody>
      </p:sp>
      <p:sp>
        <p:nvSpPr>
          <p:cNvPr id="416817" name="Line 49"/>
          <p:cNvSpPr>
            <a:spLocks noChangeShapeType="1"/>
          </p:cNvSpPr>
          <p:nvPr/>
        </p:nvSpPr>
        <p:spPr bwMode="auto">
          <a:xfrm flipH="1">
            <a:off x="347663" y="4503738"/>
            <a:ext cx="469900" cy="0"/>
          </a:xfrm>
          <a:prstGeom prst="line">
            <a:avLst/>
          </a:prstGeom>
          <a:noFill/>
          <a:ln w="19050">
            <a:solidFill>
              <a:srgbClr val="000000"/>
            </a:solidFill>
            <a:round/>
            <a:headEnd/>
            <a:tailEnd/>
          </a:ln>
        </p:spPr>
        <p:txBody>
          <a:bodyPr/>
          <a:lstStyle/>
          <a:p>
            <a:endParaRPr lang="en-US"/>
          </a:p>
        </p:txBody>
      </p:sp>
      <p:sp>
        <p:nvSpPr>
          <p:cNvPr id="416818" name="Line 50"/>
          <p:cNvSpPr>
            <a:spLocks noChangeShapeType="1"/>
          </p:cNvSpPr>
          <p:nvPr/>
        </p:nvSpPr>
        <p:spPr bwMode="auto">
          <a:xfrm>
            <a:off x="817563" y="3732213"/>
            <a:ext cx="1587" cy="1544637"/>
          </a:xfrm>
          <a:prstGeom prst="line">
            <a:avLst/>
          </a:prstGeom>
          <a:noFill/>
          <a:ln w="19050">
            <a:solidFill>
              <a:srgbClr val="000000"/>
            </a:solidFill>
            <a:round/>
            <a:headEnd/>
            <a:tailEnd/>
          </a:ln>
        </p:spPr>
        <p:txBody>
          <a:bodyPr/>
          <a:lstStyle/>
          <a:p>
            <a:endParaRPr lang="en-US"/>
          </a:p>
        </p:txBody>
      </p:sp>
      <p:sp>
        <p:nvSpPr>
          <p:cNvPr id="416819" name="Line 51"/>
          <p:cNvSpPr>
            <a:spLocks noChangeShapeType="1"/>
          </p:cNvSpPr>
          <p:nvPr/>
        </p:nvSpPr>
        <p:spPr bwMode="auto">
          <a:xfrm>
            <a:off x="347663" y="3375025"/>
            <a:ext cx="1587" cy="1128713"/>
          </a:xfrm>
          <a:prstGeom prst="line">
            <a:avLst/>
          </a:prstGeom>
          <a:noFill/>
          <a:ln w="19050">
            <a:solidFill>
              <a:srgbClr val="000000"/>
            </a:solidFill>
            <a:round/>
            <a:headEnd/>
            <a:tailEnd/>
          </a:ln>
        </p:spPr>
        <p:txBody>
          <a:bodyPr/>
          <a:lstStyle/>
          <a:p>
            <a:endParaRPr lang="en-US"/>
          </a:p>
        </p:txBody>
      </p:sp>
      <p:sp>
        <p:nvSpPr>
          <p:cNvPr id="416820" name="Rectangle 52"/>
          <p:cNvSpPr>
            <a:spLocks noChangeArrowheads="1"/>
          </p:cNvSpPr>
          <p:nvPr/>
        </p:nvSpPr>
        <p:spPr bwMode="auto">
          <a:xfrm>
            <a:off x="4278313" y="6453188"/>
            <a:ext cx="320675" cy="176212"/>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21" name="Rectangle 53"/>
          <p:cNvSpPr>
            <a:spLocks noChangeArrowheads="1"/>
          </p:cNvSpPr>
          <p:nvPr/>
        </p:nvSpPr>
        <p:spPr bwMode="auto">
          <a:xfrm>
            <a:off x="4278313" y="6184900"/>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22" name="Rectangle 54"/>
          <p:cNvSpPr>
            <a:spLocks noChangeArrowheads="1"/>
          </p:cNvSpPr>
          <p:nvPr/>
        </p:nvSpPr>
        <p:spPr bwMode="auto">
          <a:xfrm>
            <a:off x="4278313" y="5749925"/>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23" name="Rectangle 55"/>
          <p:cNvSpPr>
            <a:spLocks noChangeArrowheads="1"/>
          </p:cNvSpPr>
          <p:nvPr/>
        </p:nvSpPr>
        <p:spPr bwMode="auto">
          <a:xfrm>
            <a:off x="4278313" y="5395913"/>
            <a:ext cx="320675" cy="176212"/>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6824" name="Rectangle 56"/>
          <p:cNvSpPr>
            <a:spLocks noChangeArrowheads="1"/>
          </p:cNvSpPr>
          <p:nvPr/>
        </p:nvSpPr>
        <p:spPr bwMode="auto">
          <a:xfrm>
            <a:off x="4278313" y="5100638"/>
            <a:ext cx="320675" cy="176212"/>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25" name="Rectangle 57"/>
          <p:cNvSpPr>
            <a:spLocks noChangeArrowheads="1"/>
          </p:cNvSpPr>
          <p:nvPr/>
        </p:nvSpPr>
        <p:spPr bwMode="auto">
          <a:xfrm>
            <a:off x="4275138" y="4754563"/>
            <a:ext cx="322262"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26" name="Rectangle 58"/>
          <p:cNvSpPr>
            <a:spLocks noChangeArrowheads="1"/>
          </p:cNvSpPr>
          <p:nvPr/>
        </p:nvSpPr>
        <p:spPr bwMode="auto">
          <a:xfrm>
            <a:off x="4278313" y="4419600"/>
            <a:ext cx="320675" cy="177800"/>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6827" name="Rectangle 59"/>
          <p:cNvSpPr>
            <a:spLocks noChangeArrowheads="1"/>
          </p:cNvSpPr>
          <p:nvPr/>
        </p:nvSpPr>
        <p:spPr bwMode="auto">
          <a:xfrm>
            <a:off x="4275138" y="4087813"/>
            <a:ext cx="322262"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28" name="Rectangle 60"/>
          <p:cNvSpPr>
            <a:spLocks noChangeArrowheads="1"/>
          </p:cNvSpPr>
          <p:nvPr/>
        </p:nvSpPr>
        <p:spPr bwMode="auto">
          <a:xfrm>
            <a:off x="4278313" y="3319463"/>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29" name="Rectangle 61"/>
          <p:cNvSpPr>
            <a:spLocks noChangeArrowheads="1"/>
          </p:cNvSpPr>
          <p:nvPr/>
        </p:nvSpPr>
        <p:spPr bwMode="auto">
          <a:xfrm>
            <a:off x="471488" y="4421188"/>
            <a:ext cx="322262"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30" name="Rectangle 62"/>
          <p:cNvSpPr>
            <a:spLocks noChangeArrowheads="1"/>
          </p:cNvSpPr>
          <p:nvPr/>
        </p:nvSpPr>
        <p:spPr bwMode="auto">
          <a:xfrm>
            <a:off x="966788" y="5167313"/>
            <a:ext cx="322262" cy="176212"/>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6831" name="Rectangle 63"/>
          <p:cNvSpPr>
            <a:spLocks noChangeArrowheads="1"/>
          </p:cNvSpPr>
          <p:nvPr/>
        </p:nvSpPr>
        <p:spPr bwMode="auto">
          <a:xfrm>
            <a:off x="2857500" y="4681538"/>
            <a:ext cx="322263" cy="176212"/>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6832" name="Rectangle 64"/>
          <p:cNvSpPr>
            <a:spLocks noChangeArrowheads="1"/>
          </p:cNvSpPr>
          <p:nvPr/>
        </p:nvSpPr>
        <p:spPr bwMode="auto">
          <a:xfrm>
            <a:off x="3332163" y="4989513"/>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33" name="Rectangle 65"/>
          <p:cNvSpPr>
            <a:spLocks noChangeArrowheads="1"/>
          </p:cNvSpPr>
          <p:nvPr/>
        </p:nvSpPr>
        <p:spPr bwMode="auto">
          <a:xfrm>
            <a:off x="3332163" y="6046788"/>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34" name="Rectangle 66"/>
          <p:cNvSpPr>
            <a:spLocks noChangeArrowheads="1"/>
          </p:cNvSpPr>
          <p:nvPr/>
        </p:nvSpPr>
        <p:spPr bwMode="auto">
          <a:xfrm>
            <a:off x="2387600" y="4327525"/>
            <a:ext cx="322263" cy="177800"/>
          </a:xfrm>
          <a:prstGeom prst="rect">
            <a:avLst/>
          </a:prstGeom>
          <a:solidFill>
            <a:srgbClr val="0066FF"/>
          </a:solidFill>
          <a:ln w="38100">
            <a:solidFill>
              <a:srgbClr val="0066FF"/>
            </a:solidFill>
            <a:miter lim="800000"/>
            <a:headEnd/>
            <a:tailEnd/>
          </a:ln>
          <a:effectLst/>
        </p:spPr>
        <p:txBody>
          <a:bodyPr wrap="none" anchor="ctr"/>
          <a:lstStyle/>
          <a:p>
            <a:endParaRPr lang="en-US"/>
          </a:p>
        </p:txBody>
      </p:sp>
      <p:grpSp>
        <p:nvGrpSpPr>
          <p:cNvPr id="2" name="Group 67"/>
          <p:cNvGrpSpPr>
            <a:grpSpLocks/>
          </p:cNvGrpSpPr>
          <p:nvPr/>
        </p:nvGrpSpPr>
        <p:grpSpPr bwMode="auto">
          <a:xfrm>
            <a:off x="1817688" y="3455988"/>
            <a:ext cx="827087" cy="366712"/>
            <a:chOff x="1075" y="2817"/>
            <a:chExt cx="390" cy="309"/>
          </a:xfrm>
        </p:grpSpPr>
        <p:sp>
          <p:nvSpPr>
            <p:cNvPr id="416836" name="Line 68"/>
            <p:cNvSpPr>
              <a:spLocks noChangeShapeType="1"/>
            </p:cNvSpPr>
            <p:nvPr/>
          </p:nvSpPr>
          <p:spPr bwMode="auto">
            <a:xfrm>
              <a:off x="1075" y="2895"/>
              <a:ext cx="0" cy="157"/>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6837" name="Text Box 69"/>
            <p:cNvSpPr txBox="1">
              <a:spLocks noChangeArrowheads="1"/>
            </p:cNvSpPr>
            <p:nvPr/>
          </p:nvSpPr>
          <p:spPr bwMode="auto">
            <a:xfrm>
              <a:off x="1187" y="2817"/>
              <a:ext cx="278" cy="309"/>
            </a:xfrm>
            <a:prstGeom prst="rect">
              <a:avLst/>
            </a:prstGeom>
            <a:solidFill>
              <a:srgbClr val="FFFF66"/>
            </a:solidFill>
            <a:ln w="38100">
              <a:noFill/>
              <a:miter lim="800000"/>
              <a:headEnd/>
              <a:tailEnd/>
            </a:ln>
            <a:effectLst/>
          </p:spPr>
          <p:txBody>
            <a:bodyPr wrap="none" anchor="ctr">
              <a:spAutoFit/>
            </a:bodyPr>
            <a:lstStyle/>
            <a:p>
              <a:pPr eaLnBrk="0" hangingPunct="0"/>
              <a:r>
                <a:rPr lang="nb-NO">
                  <a:latin typeface="Comic Sans MS" pitchFamily="66" charset="0"/>
                </a:rPr>
                <a:t>loss</a:t>
              </a:r>
              <a:endParaRPr lang="nb-NO" sz="2400">
                <a:latin typeface="Comic Sans MS" pitchFamily="66" charset="0"/>
              </a:endParaRPr>
            </a:p>
          </p:txBody>
        </p:sp>
      </p:grpSp>
      <p:grpSp>
        <p:nvGrpSpPr>
          <p:cNvPr id="3" name="Group 70"/>
          <p:cNvGrpSpPr>
            <a:grpSpLocks/>
          </p:cNvGrpSpPr>
          <p:nvPr/>
        </p:nvGrpSpPr>
        <p:grpSpPr bwMode="auto">
          <a:xfrm>
            <a:off x="2965450" y="5287963"/>
            <a:ext cx="1157288" cy="366712"/>
            <a:chOff x="1617" y="4355"/>
            <a:chExt cx="547" cy="309"/>
          </a:xfrm>
        </p:grpSpPr>
        <p:sp>
          <p:nvSpPr>
            <p:cNvPr id="416839" name="Line 71"/>
            <p:cNvSpPr>
              <a:spLocks noChangeShapeType="1"/>
            </p:cNvSpPr>
            <p:nvPr/>
          </p:nvSpPr>
          <p:spPr bwMode="auto">
            <a:xfrm flipV="1">
              <a:off x="2020" y="4542"/>
              <a:ext cx="144" cy="1"/>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6840" name="Text Box 72"/>
            <p:cNvSpPr txBox="1">
              <a:spLocks noChangeArrowheads="1"/>
            </p:cNvSpPr>
            <p:nvPr/>
          </p:nvSpPr>
          <p:spPr bwMode="auto">
            <a:xfrm>
              <a:off x="1617" y="4355"/>
              <a:ext cx="286" cy="309"/>
            </a:xfrm>
            <a:prstGeom prst="rect">
              <a:avLst/>
            </a:prstGeom>
            <a:solidFill>
              <a:srgbClr val="95B3D7"/>
            </a:solidFill>
            <a:ln w="38100">
              <a:noFill/>
              <a:miter lim="800000"/>
              <a:headEnd/>
              <a:tailEnd/>
            </a:ln>
            <a:effectLst/>
          </p:spPr>
          <p:txBody>
            <a:bodyPr wrap="none" anchor="ctr">
              <a:spAutoFit/>
            </a:bodyPr>
            <a:lstStyle/>
            <a:p>
              <a:pPr eaLnBrk="0" hangingPunct="0"/>
              <a:r>
                <a:rPr lang="nb-NO" dirty="0" err="1">
                  <a:latin typeface="Comic Sans MS" pitchFamily="66" charset="0"/>
                </a:rPr>
                <a:t>gain</a:t>
              </a:r>
              <a:endParaRPr lang="nb-NO" sz="2400" dirty="0">
                <a:latin typeface="Comic Sans MS" pitchFamily="66" charset="0"/>
              </a:endParaRPr>
            </a:p>
          </p:txBody>
        </p:sp>
      </p:grpSp>
      <p:grpSp>
        <p:nvGrpSpPr>
          <p:cNvPr id="4" name="Group 73"/>
          <p:cNvGrpSpPr>
            <a:grpSpLocks/>
          </p:cNvGrpSpPr>
          <p:nvPr/>
        </p:nvGrpSpPr>
        <p:grpSpPr bwMode="auto">
          <a:xfrm>
            <a:off x="106363" y="4933950"/>
            <a:ext cx="1000125" cy="407988"/>
            <a:chOff x="266" y="4058"/>
            <a:chExt cx="473" cy="343"/>
          </a:xfrm>
          <a:solidFill>
            <a:srgbClr val="95B3D7"/>
          </a:solidFill>
        </p:grpSpPr>
        <p:sp>
          <p:nvSpPr>
            <p:cNvPr id="416842" name="Text Box 74"/>
            <p:cNvSpPr txBox="1">
              <a:spLocks noChangeArrowheads="1"/>
            </p:cNvSpPr>
            <p:nvPr/>
          </p:nvSpPr>
          <p:spPr bwMode="auto">
            <a:xfrm>
              <a:off x="266" y="4093"/>
              <a:ext cx="286" cy="308"/>
            </a:xfrm>
            <a:prstGeom prst="rect">
              <a:avLst/>
            </a:prstGeom>
            <a:grpFill/>
            <a:ln w="38100">
              <a:noFill/>
              <a:miter lim="800000"/>
              <a:headEnd/>
              <a:tailEnd/>
            </a:ln>
            <a:effectLst/>
          </p:spPr>
          <p:txBody>
            <a:bodyPr wrap="none" anchor="ctr">
              <a:spAutoFit/>
            </a:bodyPr>
            <a:lstStyle/>
            <a:p>
              <a:pPr eaLnBrk="0" hangingPunct="0"/>
              <a:r>
                <a:rPr lang="nb-NO">
                  <a:latin typeface="Comic Sans MS" pitchFamily="66" charset="0"/>
                </a:rPr>
                <a:t>gain</a:t>
              </a:r>
              <a:endParaRPr lang="nb-NO" sz="2400">
                <a:latin typeface="Comic Sans MS" pitchFamily="66" charset="0"/>
              </a:endParaRPr>
            </a:p>
          </p:txBody>
        </p:sp>
        <p:sp>
          <p:nvSpPr>
            <p:cNvPr id="416843" name="Line 75"/>
            <p:cNvSpPr>
              <a:spLocks noChangeShapeType="1"/>
            </p:cNvSpPr>
            <p:nvPr/>
          </p:nvSpPr>
          <p:spPr bwMode="auto">
            <a:xfrm>
              <a:off x="739" y="4058"/>
              <a:ext cx="0" cy="157"/>
            </a:xfrm>
            <a:prstGeom prst="line">
              <a:avLst/>
            </a:prstGeom>
            <a:grpFill/>
            <a:ln w="38100">
              <a:solidFill>
                <a:schemeClr val="tx2"/>
              </a:solidFill>
              <a:round/>
              <a:headEnd/>
              <a:tailEnd type="triangle" w="med" len="med"/>
            </a:ln>
            <a:effectLst/>
          </p:spPr>
          <p:txBody>
            <a:bodyPr wrap="none" anchor="ctr"/>
            <a:lstStyle/>
            <a:p>
              <a:endParaRPr lang="en-US"/>
            </a:p>
          </p:txBody>
        </p:sp>
      </p:grpSp>
      <p:grpSp>
        <p:nvGrpSpPr>
          <p:cNvPr id="5" name="Group 76"/>
          <p:cNvGrpSpPr>
            <a:grpSpLocks/>
          </p:cNvGrpSpPr>
          <p:nvPr/>
        </p:nvGrpSpPr>
        <p:grpSpPr bwMode="auto">
          <a:xfrm>
            <a:off x="2940050" y="3730625"/>
            <a:ext cx="877888" cy="366713"/>
            <a:chOff x="1605" y="3048"/>
            <a:chExt cx="415" cy="308"/>
          </a:xfrm>
        </p:grpSpPr>
        <p:sp>
          <p:nvSpPr>
            <p:cNvPr id="416845" name="Line 77"/>
            <p:cNvSpPr>
              <a:spLocks noChangeShapeType="1"/>
            </p:cNvSpPr>
            <p:nvPr/>
          </p:nvSpPr>
          <p:spPr bwMode="auto">
            <a:xfrm>
              <a:off x="2020" y="3191"/>
              <a:ext cx="0" cy="157"/>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6846" name="Text Box 78"/>
            <p:cNvSpPr txBox="1">
              <a:spLocks noChangeArrowheads="1"/>
            </p:cNvSpPr>
            <p:nvPr/>
          </p:nvSpPr>
          <p:spPr bwMode="auto">
            <a:xfrm>
              <a:off x="1605" y="3048"/>
              <a:ext cx="286" cy="308"/>
            </a:xfrm>
            <a:prstGeom prst="rect">
              <a:avLst/>
            </a:prstGeom>
            <a:solidFill>
              <a:srgbClr val="66FF33"/>
            </a:solidFill>
            <a:ln w="38100">
              <a:noFill/>
              <a:miter lim="800000"/>
              <a:headEnd/>
              <a:tailEnd/>
            </a:ln>
            <a:effectLst/>
          </p:spPr>
          <p:txBody>
            <a:bodyPr wrap="none" anchor="ctr">
              <a:spAutoFit/>
            </a:bodyPr>
            <a:lstStyle/>
            <a:p>
              <a:pPr eaLnBrk="0" hangingPunct="0"/>
              <a:r>
                <a:rPr lang="nb-NO">
                  <a:latin typeface="Comic Sans MS" pitchFamily="66" charset="0"/>
                </a:rPr>
                <a:t>gain</a:t>
              </a:r>
              <a:endParaRPr lang="nb-NO" sz="2400">
                <a:latin typeface="Comic Sans MS" pitchFamily="66" charset="0"/>
              </a:endParaRPr>
            </a:p>
          </p:txBody>
        </p:sp>
      </p:grpSp>
      <p:grpSp>
        <p:nvGrpSpPr>
          <p:cNvPr id="6" name="Group 79"/>
          <p:cNvGrpSpPr>
            <a:grpSpLocks/>
          </p:cNvGrpSpPr>
          <p:nvPr/>
        </p:nvGrpSpPr>
        <p:grpSpPr bwMode="auto">
          <a:xfrm>
            <a:off x="2073275" y="6000750"/>
            <a:ext cx="1157288" cy="366713"/>
            <a:chOff x="1196" y="4954"/>
            <a:chExt cx="546" cy="309"/>
          </a:xfrm>
        </p:grpSpPr>
        <p:sp>
          <p:nvSpPr>
            <p:cNvPr id="416848" name="Line 80"/>
            <p:cNvSpPr>
              <a:spLocks noChangeShapeType="1"/>
            </p:cNvSpPr>
            <p:nvPr/>
          </p:nvSpPr>
          <p:spPr bwMode="auto">
            <a:xfrm flipV="1">
              <a:off x="1598" y="5141"/>
              <a:ext cx="144" cy="1"/>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6849" name="Text Box 81"/>
            <p:cNvSpPr txBox="1">
              <a:spLocks noChangeArrowheads="1"/>
            </p:cNvSpPr>
            <p:nvPr/>
          </p:nvSpPr>
          <p:spPr bwMode="auto">
            <a:xfrm>
              <a:off x="1196" y="4954"/>
              <a:ext cx="285" cy="309"/>
            </a:xfrm>
            <a:prstGeom prst="rect">
              <a:avLst/>
            </a:prstGeom>
            <a:solidFill>
              <a:srgbClr val="66FF33"/>
            </a:solidFill>
            <a:ln w="38100">
              <a:noFill/>
              <a:miter lim="800000"/>
              <a:headEnd/>
              <a:tailEnd/>
            </a:ln>
            <a:effectLst/>
          </p:spPr>
          <p:txBody>
            <a:bodyPr wrap="none" anchor="ctr">
              <a:spAutoFit/>
            </a:bodyPr>
            <a:lstStyle/>
            <a:p>
              <a:pPr eaLnBrk="0" hangingPunct="0"/>
              <a:r>
                <a:rPr lang="nb-NO">
                  <a:latin typeface="Comic Sans MS" pitchFamily="66" charset="0"/>
                </a:rPr>
                <a:t>gain</a:t>
              </a:r>
              <a:endParaRPr lang="nb-NO" sz="2400">
                <a:latin typeface="Comic Sans MS" pitchFamily="66" charset="0"/>
              </a:endParaRPr>
            </a:p>
          </p:txBody>
        </p:sp>
      </p:grpSp>
      <p:sp>
        <p:nvSpPr>
          <p:cNvPr id="416850" name="Rectangle 82"/>
          <p:cNvSpPr>
            <a:spLocks noChangeArrowheads="1"/>
          </p:cNvSpPr>
          <p:nvPr/>
        </p:nvSpPr>
        <p:spPr bwMode="auto">
          <a:xfrm>
            <a:off x="8558213" y="2400300"/>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6851" name="Rectangle 83"/>
          <p:cNvSpPr>
            <a:spLocks noChangeArrowheads="1"/>
          </p:cNvSpPr>
          <p:nvPr/>
        </p:nvSpPr>
        <p:spPr bwMode="auto">
          <a:xfrm>
            <a:off x="8558213" y="2674938"/>
            <a:ext cx="320675" cy="177800"/>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6852" name="Text Box 84"/>
          <p:cNvSpPr txBox="1">
            <a:spLocks noChangeArrowheads="1"/>
          </p:cNvSpPr>
          <p:nvPr/>
        </p:nvSpPr>
        <p:spPr bwMode="auto">
          <a:xfrm>
            <a:off x="7651750" y="2279650"/>
            <a:ext cx="715963" cy="366713"/>
          </a:xfrm>
          <a:prstGeom prst="rect">
            <a:avLst/>
          </a:prstGeom>
          <a:noFill/>
          <a:ln w="38100">
            <a:noFill/>
            <a:miter lim="800000"/>
            <a:headEnd/>
            <a:tailEnd/>
          </a:ln>
          <a:effectLst/>
        </p:spPr>
        <p:txBody>
          <a:bodyPr wrap="none" anchor="ctr">
            <a:spAutoFit/>
          </a:bodyPr>
          <a:lstStyle/>
          <a:p>
            <a:pPr algn="l" eaLnBrk="0" hangingPunct="0"/>
            <a:r>
              <a:rPr lang="nb-NO">
                <a:latin typeface="Comic Sans MS" pitchFamily="66" charset="0"/>
              </a:rPr>
              <a:t>lungs</a:t>
            </a:r>
          </a:p>
        </p:txBody>
      </p:sp>
      <p:sp>
        <p:nvSpPr>
          <p:cNvPr id="416853" name="Text Box 85"/>
          <p:cNvSpPr txBox="1">
            <a:spLocks noChangeArrowheads="1"/>
          </p:cNvSpPr>
          <p:nvPr/>
        </p:nvSpPr>
        <p:spPr bwMode="auto">
          <a:xfrm>
            <a:off x="6942138" y="2622550"/>
            <a:ext cx="1820862" cy="366713"/>
          </a:xfrm>
          <a:prstGeom prst="rect">
            <a:avLst/>
          </a:prstGeom>
          <a:noFill/>
          <a:ln w="38100">
            <a:noFill/>
            <a:miter lim="800000"/>
            <a:headEnd/>
            <a:tailEnd/>
          </a:ln>
          <a:effectLst/>
        </p:spPr>
        <p:txBody>
          <a:bodyPr anchor="ctr">
            <a:spAutoFit/>
          </a:bodyPr>
          <a:lstStyle/>
          <a:p>
            <a:pPr algn="l" eaLnBrk="0" hangingPunct="0"/>
            <a:r>
              <a:rPr lang="nb-NO">
                <a:latin typeface="Comic Sans MS" pitchFamily="66" charset="0"/>
              </a:rPr>
              <a:t>swimbladder</a:t>
            </a:r>
          </a:p>
        </p:txBody>
      </p:sp>
      <p:sp>
        <p:nvSpPr>
          <p:cNvPr id="416854" name="Text Box 86"/>
          <p:cNvSpPr txBox="1">
            <a:spLocks noChangeArrowheads="1"/>
          </p:cNvSpPr>
          <p:nvPr/>
        </p:nvSpPr>
        <p:spPr bwMode="auto">
          <a:xfrm>
            <a:off x="-1588" y="2803525"/>
            <a:ext cx="3179763" cy="396875"/>
          </a:xfrm>
          <a:prstGeom prst="rect">
            <a:avLst/>
          </a:prstGeom>
          <a:solidFill>
            <a:srgbClr val="66FFFF"/>
          </a:solidFill>
          <a:ln w="38100">
            <a:noFill/>
            <a:miter lim="800000"/>
            <a:headEnd/>
            <a:tailEnd/>
          </a:ln>
          <a:effectLst/>
        </p:spPr>
        <p:txBody>
          <a:bodyPr wrap="none" anchor="ctr">
            <a:spAutoFit/>
          </a:bodyPr>
          <a:lstStyle/>
          <a:p>
            <a:pPr algn="l" eaLnBrk="0" hangingPunct="0"/>
            <a:r>
              <a:rPr lang="nb-NO" sz="2000">
                <a:latin typeface="Comic Sans MS" pitchFamily="66" charset="0"/>
              </a:rPr>
              <a:t>sum: 6 evolutionary steps</a:t>
            </a:r>
            <a:endParaRPr lang="nb-NO" sz="2400">
              <a:latin typeface="Comic Sans MS" pitchFamily="66" charset="0"/>
            </a:endParaRPr>
          </a:p>
        </p:txBody>
      </p:sp>
      <p:grpSp>
        <p:nvGrpSpPr>
          <p:cNvPr id="7" name="Group 87"/>
          <p:cNvGrpSpPr>
            <a:grpSpLocks/>
          </p:cNvGrpSpPr>
          <p:nvPr/>
        </p:nvGrpSpPr>
        <p:grpSpPr bwMode="auto">
          <a:xfrm>
            <a:off x="2170113" y="4887913"/>
            <a:ext cx="1157287" cy="366712"/>
            <a:chOff x="1241" y="4019"/>
            <a:chExt cx="547" cy="309"/>
          </a:xfrm>
        </p:grpSpPr>
        <p:sp>
          <p:nvSpPr>
            <p:cNvPr id="416856" name="Line 88"/>
            <p:cNvSpPr>
              <a:spLocks noChangeShapeType="1"/>
            </p:cNvSpPr>
            <p:nvPr/>
          </p:nvSpPr>
          <p:spPr bwMode="auto">
            <a:xfrm flipV="1">
              <a:off x="1644" y="4206"/>
              <a:ext cx="144" cy="1"/>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6857" name="Text Box 89"/>
            <p:cNvSpPr txBox="1">
              <a:spLocks noChangeArrowheads="1"/>
            </p:cNvSpPr>
            <p:nvPr/>
          </p:nvSpPr>
          <p:spPr bwMode="auto">
            <a:xfrm>
              <a:off x="1241" y="4019"/>
              <a:ext cx="286" cy="309"/>
            </a:xfrm>
            <a:prstGeom prst="rect">
              <a:avLst/>
            </a:prstGeom>
            <a:solidFill>
              <a:srgbClr val="66FF33"/>
            </a:solidFill>
            <a:ln w="38100">
              <a:noFill/>
              <a:miter lim="800000"/>
              <a:headEnd/>
              <a:tailEnd/>
            </a:ln>
            <a:effectLst/>
          </p:spPr>
          <p:txBody>
            <a:bodyPr wrap="none" anchor="ctr">
              <a:spAutoFit/>
            </a:bodyPr>
            <a:lstStyle/>
            <a:p>
              <a:pPr eaLnBrk="0" hangingPunct="0"/>
              <a:r>
                <a:rPr lang="nb-NO">
                  <a:latin typeface="Comic Sans MS" pitchFamily="66" charset="0"/>
                </a:rPr>
                <a:t>gain</a:t>
              </a:r>
              <a:endParaRPr lang="nb-NO" sz="2400">
                <a:latin typeface="Comic Sans MS" pitchFamily="66" charset="0"/>
              </a:endParaRPr>
            </a:p>
          </p:txBody>
        </p:sp>
      </p:grpSp>
      <p:sp>
        <p:nvSpPr>
          <p:cNvPr id="416858" name="Text Box 90"/>
          <p:cNvSpPr txBox="1">
            <a:spLocks noChangeArrowheads="1"/>
          </p:cNvSpPr>
          <p:nvPr/>
        </p:nvSpPr>
        <p:spPr bwMode="auto">
          <a:xfrm>
            <a:off x="19050" y="1524000"/>
            <a:ext cx="4978400" cy="396875"/>
          </a:xfrm>
          <a:prstGeom prst="rect">
            <a:avLst/>
          </a:prstGeom>
          <a:solidFill>
            <a:srgbClr val="CCFF66"/>
          </a:solidFill>
          <a:ln w="38100">
            <a:noFill/>
            <a:miter lim="800000"/>
            <a:headEnd/>
            <a:tailEnd/>
          </a:ln>
          <a:effectLst/>
        </p:spPr>
        <p:txBody>
          <a:bodyPr wrap="none" anchor="ctr">
            <a:spAutoFit/>
          </a:bodyPr>
          <a:lstStyle/>
          <a:p>
            <a:pPr algn="l" eaLnBrk="0" hangingPunct="0"/>
            <a:r>
              <a:rPr lang="nb-NO" sz="2000" dirty="0" err="1">
                <a:latin typeface="Comic Sans MS" pitchFamily="66" charset="0"/>
              </a:rPr>
              <a:t>lungs</a:t>
            </a:r>
            <a:r>
              <a:rPr lang="nb-NO" sz="2000" dirty="0">
                <a:latin typeface="Comic Sans MS" pitchFamily="66" charset="0"/>
              </a:rPr>
              <a:t> </a:t>
            </a:r>
            <a:r>
              <a:rPr lang="nb-NO" sz="2000" dirty="0" err="1">
                <a:latin typeface="Comic Sans MS" pitchFamily="66" charset="0"/>
              </a:rPr>
              <a:t>evolved</a:t>
            </a:r>
            <a:r>
              <a:rPr lang="nb-NO" sz="2000" dirty="0">
                <a:latin typeface="Comic Sans MS" pitchFamily="66" charset="0"/>
              </a:rPr>
              <a:t> from </a:t>
            </a:r>
            <a:r>
              <a:rPr lang="nb-NO" sz="2000" dirty="0" err="1">
                <a:latin typeface="Comic Sans MS" pitchFamily="66" charset="0"/>
              </a:rPr>
              <a:t>swimbladder</a:t>
            </a:r>
            <a:r>
              <a:rPr lang="nb-NO" sz="2000" dirty="0">
                <a:latin typeface="Comic Sans MS" pitchFamily="66" charset="0"/>
              </a:rPr>
              <a:t>  3 times</a:t>
            </a:r>
            <a:endParaRPr lang="nb-NO" sz="2400" dirty="0">
              <a:latin typeface="Comic Sans MS" pitchFamily="66" charset="0"/>
            </a:endParaRPr>
          </a:p>
        </p:txBody>
      </p:sp>
      <p:sp>
        <p:nvSpPr>
          <p:cNvPr id="416859" name="Text Box 91"/>
          <p:cNvSpPr txBox="1">
            <a:spLocks noChangeArrowheads="1"/>
          </p:cNvSpPr>
          <p:nvPr/>
        </p:nvSpPr>
        <p:spPr bwMode="auto">
          <a:xfrm>
            <a:off x="0" y="1905000"/>
            <a:ext cx="4992688" cy="457200"/>
          </a:xfrm>
          <a:prstGeom prst="rect">
            <a:avLst/>
          </a:prstGeom>
          <a:solidFill>
            <a:schemeClr val="accent1">
              <a:lumMod val="60000"/>
              <a:lumOff val="40000"/>
            </a:schemeClr>
          </a:solidFill>
          <a:ln w="38100">
            <a:noFill/>
            <a:miter lim="800000"/>
            <a:headEnd/>
            <a:tailEnd/>
          </a:ln>
          <a:effectLst/>
        </p:spPr>
        <p:txBody>
          <a:bodyPr wrap="none" anchor="ctr">
            <a:spAutoFit/>
          </a:bodyPr>
          <a:lstStyle/>
          <a:p>
            <a:pPr algn="l" eaLnBrk="0" hangingPunct="0"/>
            <a:r>
              <a:rPr lang="nb-NO" sz="2400" dirty="0">
                <a:latin typeface="Comic Sans MS" pitchFamily="66" charset="0"/>
              </a:rPr>
              <a:t> </a:t>
            </a:r>
            <a:r>
              <a:rPr lang="nb-NO" sz="2000" dirty="0" err="1">
                <a:latin typeface="Comic Sans MS" pitchFamily="66" charset="0"/>
              </a:rPr>
              <a:t>swimbladder</a:t>
            </a:r>
            <a:r>
              <a:rPr lang="nb-NO" sz="2000" dirty="0">
                <a:latin typeface="Comic Sans MS" pitchFamily="66" charset="0"/>
              </a:rPr>
              <a:t> </a:t>
            </a:r>
            <a:r>
              <a:rPr lang="nb-NO" sz="2000" dirty="0" err="1">
                <a:latin typeface="Comic Sans MS" pitchFamily="66" charset="0"/>
              </a:rPr>
              <a:t>evolved</a:t>
            </a:r>
            <a:r>
              <a:rPr lang="nb-NO" sz="2000" dirty="0">
                <a:latin typeface="Comic Sans MS" pitchFamily="66" charset="0"/>
              </a:rPr>
              <a:t> from </a:t>
            </a:r>
            <a:r>
              <a:rPr lang="nb-NO" sz="2000" dirty="0" err="1">
                <a:latin typeface="Comic Sans MS" pitchFamily="66" charset="0"/>
              </a:rPr>
              <a:t>lungs</a:t>
            </a:r>
            <a:r>
              <a:rPr lang="nb-NO" sz="2000" dirty="0">
                <a:latin typeface="Comic Sans MS" pitchFamily="66" charset="0"/>
              </a:rPr>
              <a:t> 2 times</a:t>
            </a:r>
            <a:endParaRPr lang="nb-NO" sz="2400" dirty="0">
              <a:latin typeface="Comic Sans MS" pitchFamily="66" charset="0"/>
            </a:endParaRPr>
          </a:p>
        </p:txBody>
      </p:sp>
      <p:sp>
        <p:nvSpPr>
          <p:cNvPr id="416860" name="Text Box 92"/>
          <p:cNvSpPr txBox="1">
            <a:spLocks noChangeArrowheads="1"/>
          </p:cNvSpPr>
          <p:nvPr/>
        </p:nvSpPr>
        <p:spPr bwMode="auto">
          <a:xfrm>
            <a:off x="0" y="2379663"/>
            <a:ext cx="4632325" cy="396875"/>
          </a:xfrm>
          <a:prstGeom prst="rect">
            <a:avLst/>
          </a:prstGeom>
          <a:solidFill>
            <a:srgbClr val="FFFF66"/>
          </a:solidFill>
          <a:ln w="38100">
            <a:noFill/>
            <a:miter lim="800000"/>
            <a:headEnd/>
            <a:tailEnd/>
          </a:ln>
          <a:effectLst/>
        </p:spPr>
        <p:txBody>
          <a:bodyPr wrap="none" anchor="ctr">
            <a:spAutoFit/>
          </a:bodyPr>
          <a:lstStyle/>
          <a:p>
            <a:pPr algn="l" eaLnBrk="0" hangingPunct="0"/>
            <a:r>
              <a:rPr lang="nb-NO" sz="2000">
                <a:latin typeface="Comic Sans MS" pitchFamily="66" charset="0"/>
              </a:rPr>
              <a:t>lungs lost with no replacement  1 time</a:t>
            </a:r>
            <a:endParaRPr lang="nb-NO" sz="2400">
              <a:latin typeface="Comic Sans MS" pitchFamily="66" charset="0"/>
            </a:endParaRPr>
          </a:p>
        </p:txBody>
      </p:sp>
      <p:sp>
        <p:nvSpPr>
          <p:cNvPr id="416861" name="Text Box 93"/>
          <p:cNvSpPr txBox="1">
            <a:spLocks noChangeArrowheads="1"/>
          </p:cNvSpPr>
          <p:nvPr/>
        </p:nvSpPr>
        <p:spPr bwMode="auto">
          <a:xfrm>
            <a:off x="271463" y="369888"/>
            <a:ext cx="8720137" cy="519112"/>
          </a:xfrm>
          <a:prstGeom prst="rect">
            <a:avLst/>
          </a:prstGeom>
          <a:noFill/>
          <a:ln w="38100">
            <a:noFill/>
            <a:miter lim="800000"/>
            <a:headEnd/>
            <a:tailEnd/>
          </a:ln>
          <a:effectLst/>
        </p:spPr>
        <p:txBody>
          <a:bodyPr anchor="ctr">
            <a:spAutoFit/>
          </a:bodyPr>
          <a:lstStyle/>
          <a:p>
            <a:pPr eaLnBrk="0" hangingPunct="0"/>
            <a:r>
              <a:rPr lang="nb-NO" sz="2800" dirty="0" err="1">
                <a:solidFill>
                  <a:schemeClr val="folHlink"/>
                </a:solidFill>
                <a:latin typeface="Comic Sans MS" pitchFamily="66" charset="0"/>
              </a:rPr>
              <a:t>Hypothesis</a:t>
            </a:r>
            <a:r>
              <a:rPr lang="nb-NO" sz="2800" dirty="0">
                <a:solidFill>
                  <a:schemeClr val="folHlink"/>
                </a:solidFill>
                <a:latin typeface="Comic Sans MS" pitchFamily="66" charset="0"/>
              </a:rPr>
              <a:t> 1</a:t>
            </a:r>
            <a:r>
              <a:rPr lang="nb-NO" sz="2400" dirty="0">
                <a:solidFill>
                  <a:schemeClr val="folHlink"/>
                </a:solidFill>
                <a:latin typeface="Comic Sans MS" pitchFamily="66" charset="0"/>
              </a:rPr>
              <a:t> </a:t>
            </a:r>
            <a:r>
              <a:rPr lang="nb-NO" sz="2400" dirty="0" err="1">
                <a:solidFill>
                  <a:schemeClr val="folHlink"/>
                </a:solidFill>
                <a:latin typeface="Comic Sans MS" pitchFamily="66" charset="0"/>
              </a:rPr>
              <a:t>on</a:t>
            </a:r>
            <a:r>
              <a:rPr lang="nb-NO" sz="2400" dirty="0">
                <a:solidFill>
                  <a:schemeClr val="folHlink"/>
                </a:solidFill>
                <a:latin typeface="Comic Sans MS" pitchFamily="66" charset="0"/>
              </a:rPr>
              <a:t> </a:t>
            </a:r>
            <a:r>
              <a:rPr lang="nb-NO" sz="2400" dirty="0" err="1">
                <a:solidFill>
                  <a:schemeClr val="folHlink"/>
                </a:solidFill>
                <a:latin typeface="Comic Sans MS" pitchFamily="66" charset="0"/>
              </a:rPr>
              <a:t>the</a:t>
            </a:r>
            <a:r>
              <a:rPr lang="nb-NO" sz="2400" dirty="0">
                <a:solidFill>
                  <a:schemeClr val="folHlink"/>
                </a:solidFill>
                <a:latin typeface="Comic Sans MS" pitchFamily="66" charset="0"/>
              </a:rPr>
              <a:t> </a:t>
            </a:r>
            <a:r>
              <a:rPr lang="nb-NO" sz="2400" dirty="0" err="1">
                <a:solidFill>
                  <a:schemeClr val="folHlink"/>
                </a:solidFill>
                <a:latin typeface="Comic Sans MS" pitchFamily="66" charset="0"/>
              </a:rPr>
              <a:t>evolution</a:t>
            </a:r>
            <a:r>
              <a:rPr lang="nb-NO" sz="2400" dirty="0">
                <a:solidFill>
                  <a:schemeClr val="folHlink"/>
                </a:solidFill>
                <a:latin typeface="Comic Sans MS" pitchFamily="66" charset="0"/>
              </a:rPr>
              <a:t> </a:t>
            </a:r>
            <a:r>
              <a:rPr lang="nb-NO" sz="2400" dirty="0" err="1">
                <a:solidFill>
                  <a:schemeClr val="folHlink"/>
                </a:solidFill>
                <a:latin typeface="Comic Sans MS" pitchFamily="66" charset="0"/>
              </a:rPr>
              <a:t>of</a:t>
            </a:r>
            <a:r>
              <a:rPr lang="nb-NO" sz="2400" dirty="0">
                <a:solidFill>
                  <a:schemeClr val="folHlink"/>
                </a:solidFill>
                <a:latin typeface="Comic Sans MS" pitchFamily="66" charset="0"/>
              </a:rPr>
              <a:t> </a:t>
            </a:r>
            <a:r>
              <a:rPr lang="nb-NO" sz="2400" dirty="0" err="1">
                <a:solidFill>
                  <a:schemeClr val="folHlink"/>
                </a:solidFill>
                <a:latin typeface="Comic Sans MS" pitchFamily="66" charset="0"/>
              </a:rPr>
              <a:t>lungs</a:t>
            </a:r>
            <a:r>
              <a:rPr lang="nb-NO" sz="2400" dirty="0">
                <a:solidFill>
                  <a:schemeClr val="folHlink"/>
                </a:solidFill>
                <a:latin typeface="Comic Sans MS" pitchFamily="66" charset="0"/>
              </a:rPr>
              <a:t> and </a:t>
            </a:r>
            <a:r>
              <a:rPr lang="nb-NO" sz="2400" dirty="0" err="1">
                <a:solidFill>
                  <a:schemeClr val="folHlink"/>
                </a:solidFill>
                <a:latin typeface="Comic Sans MS" pitchFamily="66" charset="0"/>
              </a:rPr>
              <a:t>swim</a:t>
            </a:r>
            <a:r>
              <a:rPr lang="nb-NO" sz="2400" dirty="0">
                <a:solidFill>
                  <a:schemeClr val="folHlink"/>
                </a:solidFill>
                <a:latin typeface="Comic Sans MS" pitchFamily="66" charset="0"/>
              </a:rPr>
              <a:t> </a:t>
            </a:r>
            <a:r>
              <a:rPr lang="nb-NO" sz="2400" dirty="0" err="1">
                <a:solidFill>
                  <a:schemeClr val="folHlink"/>
                </a:solidFill>
                <a:latin typeface="Comic Sans MS" pitchFamily="66" charset="0"/>
              </a:rPr>
              <a:t>bladder</a:t>
            </a:r>
            <a:endParaRPr lang="nb-NO" sz="2400" dirty="0">
              <a:latin typeface="Comic Sans MS" pitchFamily="66" charset="0"/>
            </a:endParaRPr>
          </a:p>
        </p:txBody>
      </p:sp>
      <p:sp>
        <p:nvSpPr>
          <p:cNvPr id="416862" name="Text Box 94"/>
          <p:cNvSpPr txBox="1">
            <a:spLocks noChangeArrowheads="1"/>
          </p:cNvSpPr>
          <p:nvPr/>
        </p:nvSpPr>
        <p:spPr bwMode="auto">
          <a:xfrm>
            <a:off x="1827213" y="838200"/>
            <a:ext cx="5259387" cy="396875"/>
          </a:xfrm>
          <a:prstGeom prst="rect">
            <a:avLst/>
          </a:prstGeom>
          <a:noFill/>
          <a:ln w="38100">
            <a:noFill/>
            <a:miter lim="800000"/>
            <a:headEnd/>
            <a:tailEnd/>
          </a:ln>
          <a:effectLst/>
        </p:spPr>
        <p:txBody>
          <a:bodyPr wrap="none" anchor="ctr">
            <a:spAutoFit/>
          </a:bodyPr>
          <a:lstStyle/>
          <a:p>
            <a:pPr eaLnBrk="0" hangingPunct="0"/>
            <a:r>
              <a:rPr lang="nb-NO" sz="2000">
                <a:solidFill>
                  <a:schemeClr val="folHlink"/>
                </a:solidFill>
                <a:latin typeface="Comic Sans MS" pitchFamily="66" charset="0"/>
              </a:rPr>
              <a:t>(Phylogeny derived from other characters)</a:t>
            </a:r>
            <a:endParaRPr lang="nb-NO" sz="2400">
              <a:latin typeface="Comic Sans MS" pitchFamily="66"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85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000"/>
                                  </p:stCondLst>
                                  <p:childTnLst>
                                    <p:set>
                                      <p:cBhvr>
                                        <p:cTn id="9"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CCFF66"/>
                                      </p:to>
                                    </p:animClr>
                                  </p:subTnLst>
                                </p:cTn>
                              </p:par>
                            </p:childTnLst>
                          </p:cTn>
                        </p:par>
                        <p:par>
                          <p:cTn id="10" fill="hold">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CCFF66"/>
                                      </p:to>
                                    </p:animClr>
                                  </p:subTnLst>
                                </p:cTn>
                              </p:par>
                            </p:childTnLst>
                          </p:cTn>
                        </p:par>
                        <p:par>
                          <p:cTn id="13" fill="hold">
                            <p:stCondLst>
                              <p:cond delay="3500"/>
                            </p:stCondLst>
                            <p:childTnLst>
                              <p:par>
                                <p:cTn id="14" presetID="1" presetClass="entr" presetSubtype="0" fill="hold" nodeType="afterEffect">
                                  <p:stCondLst>
                                    <p:cond delay="1000"/>
                                  </p:stCondLst>
                                  <p:childTnLst>
                                    <p:set>
                                      <p:cBhvr>
                                        <p:cTn id="15" dur="1" fill="hold">
                                          <p:stCondLst>
                                            <p:cond delay="499"/>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CCFF66"/>
                                      </p:to>
                                    </p:animClr>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16859"/>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1000"/>
                                  </p:stCondLst>
                                  <p:childTnLst>
                                    <p:set>
                                      <p:cBhvr>
                                        <p:cTn id="22"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hlink"/>
                                      </p:to>
                                    </p:animClr>
                                  </p:subTnLst>
                                </p:cTn>
                              </p:par>
                            </p:childTnLst>
                          </p:cTn>
                        </p:par>
                        <p:par>
                          <p:cTn id="23" fill="hold">
                            <p:stCondLst>
                              <p:cond delay="2000"/>
                            </p:stCondLst>
                            <p:childTnLst>
                              <p:par>
                                <p:cTn id="24" presetID="1" presetClass="entr" presetSubtype="0" fill="hold" nodeType="afterEffect">
                                  <p:stCondLst>
                                    <p:cond delay="1000"/>
                                  </p:stCondLst>
                                  <p:childTnLst>
                                    <p:set>
                                      <p:cBhvr>
                                        <p:cTn id="25"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hlink"/>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16860"/>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499"/>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1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854" grpId="0" animBg="1" autoUpdateAnimBg="0"/>
      <p:bldP spid="416858" grpId="0" animBg="1" autoUpdateAnimBg="0"/>
      <p:bldP spid="416859" grpId="0" animBg="1" autoUpdateAnimBg="0"/>
      <p:bldP spid="41686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04" name="Line 12"/>
          <p:cNvSpPr>
            <a:spLocks noChangeShapeType="1"/>
          </p:cNvSpPr>
          <p:nvPr/>
        </p:nvSpPr>
        <p:spPr bwMode="auto">
          <a:xfrm>
            <a:off x="4583113" y="5053013"/>
            <a:ext cx="1587" cy="355600"/>
          </a:xfrm>
          <a:prstGeom prst="line">
            <a:avLst/>
          </a:prstGeom>
          <a:noFill/>
          <a:ln w="19050">
            <a:solidFill>
              <a:srgbClr val="000000"/>
            </a:solidFill>
            <a:round/>
            <a:headEnd/>
            <a:tailEnd/>
          </a:ln>
        </p:spPr>
        <p:txBody>
          <a:bodyPr/>
          <a:lstStyle/>
          <a:p>
            <a:endParaRPr lang="en-US"/>
          </a:p>
        </p:txBody>
      </p:sp>
      <p:sp>
        <p:nvSpPr>
          <p:cNvPr id="417806" name="Rectangle 14"/>
          <p:cNvSpPr>
            <a:spLocks noChangeArrowheads="1"/>
          </p:cNvSpPr>
          <p:nvPr/>
        </p:nvSpPr>
        <p:spPr bwMode="auto">
          <a:xfrm>
            <a:off x="5400675" y="5973763"/>
            <a:ext cx="939800"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lungfish</a:t>
            </a:r>
            <a:endParaRPr lang="nb-NO" sz="2000">
              <a:latin typeface="Comic Sans MS" pitchFamily="66" charset="0"/>
            </a:endParaRPr>
          </a:p>
        </p:txBody>
      </p:sp>
      <p:sp>
        <p:nvSpPr>
          <p:cNvPr id="417807" name="Line 15"/>
          <p:cNvSpPr>
            <a:spLocks noChangeShapeType="1"/>
          </p:cNvSpPr>
          <p:nvPr/>
        </p:nvSpPr>
        <p:spPr bwMode="auto">
          <a:xfrm flipH="1">
            <a:off x="4583113" y="6477000"/>
            <a:ext cx="474662" cy="1588"/>
          </a:xfrm>
          <a:prstGeom prst="line">
            <a:avLst/>
          </a:prstGeom>
          <a:noFill/>
          <a:ln w="19050">
            <a:solidFill>
              <a:srgbClr val="000000"/>
            </a:solidFill>
            <a:round/>
            <a:headEnd/>
            <a:tailEnd/>
          </a:ln>
        </p:spPr>
        <p:txBody>
          <a:bodyPr/>
          <a:lstStyle/>
          <a:p>
            <a:endParaRPr lang="en-US"/>
          </a:p>
        </p:txBody>
      </p:sp>
      <p:sp>
        <p:nvSpPr>
          <p:cNvPr id="417808" name="Rectangle 16"/>
          <p:cNvSpPr>
            <a:spLocks noChangeArrowheads="1"/>
          </p:cNvSpPr>
          <p:nvPr/>
        </p:nvSpPr>
        <p:spPr bwMode="auto">
          <a:xfrm>
            <a:off x="5376863" y="6299200"/>
            <a:ext cx="1173162"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tetrapods</a:t>
            </a:r>
            <a:endParaRPr lang="nb-NO" sz="2000">
              <a:latin typeface="Comic Sans MS" pitchFamily="66" charset="0"/>
            </a:endParaRPr>
          </a:p>
        </p:txBody>
      </p:sp>
      <p:sp>
        <p:nvSpPr>
          <p:cNvPr id="417810" name="Rectangle 18"/>
          <p:cNvSpPr>
            <a:spLocks noChangeArrowheads="1"/>
          </p:cNvSpPr>
          <p:nvPr/>
        </p:nvSpPr>
        <p:spPr bwMode="auto">
          <a:xfrm>
            <a:off x="5284788" y="3910013"/>
            <a:ext cx="1092200" cy="304800"/>
          </a:xfrm>
          <a:prstGeom prst="rect">
            <a:avLst/>
          </a:prstGeom>
          <a:noFill/>
          <a:ln w="9525">
            <a:noFill/>
            <a:miter lim="800000"/>
            <a:headEnd/>
            <a:tailEnd/>
          </a:ln>
        </p:spPr>
        <p:txBody>
          <a:bodyPr lIns="0" tIns="0" rIns="0" bIns="0">
            <a:spAutoFit/>
          </a:bodyPr>
          <a:lstStyle/>
          <a:p>
            <a:pPr eaLnBrk="0" hangingPunct="0"/>
            <a:r>
              <a:rPr lang="nb-NO" sz="2000" i="1">
                <a:solidFill>
                  <a:srgbClr val="000000"/>
                </a:solidFill>
                <a:latin typeface="Comic Sans MS" pitchFamily="66" charset="0"/>
              </a:rPr>
              <a:t>bichirs</a:t>
            </a:r>
            <a:endParaRPr lang="nb-NO" sz="2000">
              <a:latin typeface="Comic Sans MS" pitchFamily="66" charset="0"/>
            </a:endParaRPr>
          </a:p>
        </p:txBody>
      </p:sp>
      <p:sp>
        <p:nvSpPr>
          <p:cNvPr id="417812" name="Line 20"/>
          <p:cNvSpPr>
            <a:spLocks noChangeShapeType="1"/>
          </p:cNvSpPr>
          <p:nvPr/>
        </p:nvSpPr>
        <p:spPr bwMode="auto">
          <a:xfrm flipH="1">
            <a:off x="804863" y="3273425"/>
            <a:ext cx="4249737" cy="1588"/>
          </a:xfrm>
          <a:prstGeom prst="line">
            <a:avLst/>
          </a:prstGeom>
          <a:noFill/>
          <a:ln w="19050">
            <a:solidFill>
              <a:srgbClr val="000000"/>
            </a:solidFill>
            <a:round/>
            <a:headEnd/>
            <a:tailEnd/>
          </a:ln>
        </p:spPr>
        <p:txBody>
          <a:bodyPr/>
          <a:lstStyle/>
          <a:p>
            <a:endParaRPr lang="en-US"/>
          </a:p>
        </p:txBody>
      </p:sp>
      <p:sp>
        <p:nvSpPr>
          <p:cNvPr id="417813" name="Rectangle 21"/>
          <p:cNvSpPr>
            <a:spLocks noChangeArrowheads="1"/>
          </p:cNvSpPr>
          <p:nvPr/>
        </p:nvSpPr>
        <p:spPr bwMode="auto">
          <a:xfrm>
            <a:off x="5467350" y="3095625"/>
            <a:ext cx="1331913"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placoderms</a:t>
            </a:r>
            <a:endParaRPr lang="nb-NO" sz="2000">
              <a:latin typeface="Comic Sans MS" pitchFamily="66" charset="0"/>
            </a:endParaRPr>
          </a:p>
        </p:txBody>
      </p:sp>
      <p:sp>
        <p:nvSpPr>
          <p:cNvPr id="417814" name="Line 22"/>
          <p:cNvSpPr>
            <a:spLocks noChangeShapeType="1"/>
          </p:cNvSpPr>
          <p:nvPr/>
        </p:nvSpPr>
        <p:spPr bwMode="auto">
          <a:xfrm flipH="1">
            <a:off x="1274763" y="3630613"/>
            <a:ext cx="3779837" cy="0"/>
          </a:xfrm>
          <a:prstGeom prst="line">
            <a:avLst/>
          </a:prstGeom>
          <a:noFill/>
          <a:ln w="19050">
            <a:solidFill>
              <a:srgbClr val="000000"/>
            </a:solidFill>
            <a:round/>
            <a:headEnd/>
            <a:tailEnd/>
          </a:ln>
        </p:spPr>
        <p:txBody>
          <a:bodyPr/>
          <a:lstStyle/>
          <a:p>
            <a:endParaRPr lang="en-US"/>
          </a:p>
        </p:txBody>
      </p:sp>
      <p:sp>
        <p:nvSpPr>
          <p:cNvPr id="417815" name="Rectangle 23"/>
          <p:cNvSpPr>
            <a:spLocks noChangeArrowheads="1"/>
          </p:cNvSpPr>
          <p:nvPr/>
        </p:nvSpPr>
        <p:spPr bwMode="auto">
          <a:xfrm>
            <a:off x="5410200" y="3427413"/>
            <a:ext cx="1730375"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elasmobranchs</a:t>
            </a:r>
            <a:endParaRPr lang="nb-NO" sz="2000">
              <a:latin typeface="Comic Sans MS" pitchFamily="66" charset="0"/>
            </a:endParaRPr>
          </a:p>
        </p:txBody>
      </p:sp>
      <p:sp>
        <p:nvSpPr>
          <p:cNvPr id="417816" name="Line 24"/>
          <p:cNvSpPr>
            <a:spLocks noChangeShapeType="1"/>
          </p:cNvSpPr>
          <p:nvPr/>
        </p:nvSpPr>
        <p:spPr bwMode="auto">
          <a:xfrm flipH="1">
            <a:off x="3165475" y="3986213"/>
            <a:ext cx="1889125" cy="1587"/>
          </a:xfrm>
          <a:prstGeom prst="line">
            <a:avLst/>
          </a:prstGeom>
          <a:noFill/>
          <a:ln w="19050">
            <a:solidFill>
              <a:srgbClr val="000000"/>
            </a:solidFill>
            <a:round/>
            <a:headEnd/>
            <a:tailEnd/>
          </a:ln>
        </p:spPr>
        <p:txBody>
          <a:bodyPr/>
          <a:lstStyle/>
          <a:p>
            <a:endParaRPr lang="en-US"/>
          </a:p>
        </p:txBody>
      </p:sp>
      <p:sp>
        <p:nvSpPr>
          <p:cNvPr id="417817" name="Line 25"/>
          <p:cNvSpPr>
            <a:spLocks noChangeShapeType="1"/>
          </p:cNvSpPr>
          <p:nvPr/>
        </p:nvSpPr>
        <p:spPr bwMode="auto">
          <a:xfrm flipH="1">
            <a:off x="3636963" y="4340225"/>
            <a:ext cx="1417637" cy="1588"/>
          </a:xfrm>
          <a:prstGeom prst="line">
            <a:avLst/>
          </a:prstGeom>
          <a:noFill/>
          <a:ln w="19050">
            <a:solidFill>
              <a:srgbClr val="000000"/>
            </a:solidFill>
            <a:round/>
            <a:headEnd/>
            <a:tailEnd/>
          </a:ln>
        </p:spPr>
        <p:txBody>
          <a:bodyPr/>
          <a:lstStyle/>
          <a:p>
            <a:endParaRPr lang="en-US"/>
          </a:p>
        </p:txBody>
      </p:sp>
      <p:sp>
        <p:nvSpPr>
          <p:cNvPr id="417818" name="Rectangle 26"/>
          <p:cNvSpPr>
            <a:spLocks noChangeArrowheads="1"/>
          </p:cNvSpPr>
          <p:nvPr/>
        </p:nvSpPr>
        <p:spPr bwMode="auto">
          <a:xfrm>
            <a:off x="5400675" y="4251325"/>
            <a:ext cx="1743075"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prim rayfinned</a:t>
            </a:r>
            <a:endParaRPr lang="nb-NO" sz="2000">
              <a:latin typeface="Comic Sans MS" pitchFamily="66" charset="0"/>
            </a:endParaRPr>
          </a:p>
        </p:txBody>
      </p:sp>
      <p:sp>
        <p:nvSpPr>
          <p:cNvPr id="417819" name="Line 27"/>
          <p:cNvSpPr>
            <a:spLocks noChangeShapeType="1"/>
          </p:cNvSpPr>
          <p:nvPr/>
        </p:nvSpPr>
        <p:spPr bwMode="auto">
          <a:xfrm flipH="1">
            <a:off x="4108450" y="4697413"/>
            <a:ext cx="946150" cy="0"/>
          </a:xfrm>
          <a:prstGeom prst="line">
            <a:avLst/>
          </a:prstGeom>
          <a:noFill/>
          <a:ln w="19050">
            <a:solidFill>
              <a:srgbClr val="000000"/>
            </a:solidFill>
            <a:round/>
            <a:headEnd/>
            <a:tailEnd/>
          </a:ln>
        </p:spPr>
        <p:txBody>
          <a:bodyPr/>
          <a:lstStyle/>
          <a:p>
            <a:endParaRPr lang="en-US"/>
          </a:p>
        </p:txBody>
      </p:sp>
      <p:sp>
        <p:nvSpPr>
          <p:cNvPr id="417820" name="Rectangle 28"/>
          <p:cNvSpPr>
            <a:spLocks noChangeArrowheads="1"/>
          </p:cNvSpPr>
          <p:nvPr/>
        </p:nvSpPr>
        <p:spPr bwMode="auto">
          <a:xfrm>
            <a:off x="5380038" y="4567238"/>
            <a:ext cx="511175"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gars</a:t>
            </a:r>
            <a:endParaRPr lang="nb-NO" sz="2000">
              <a:latin typeface="Comic Sans MS" pitchFamily="66" charset="0"/>
            </a:endParaRPr>
          </a:p>
        </p:txBody>
      </p:sp>
      <p:sp>
        <p:nvSpPr>
          <p:cNvPr id="417821" name="Line 29"/>
          <p:cNvSpPr>
            <a:spLocks noChangeShapeType="1"/>
          </p:cNvSpPr>
          <p:nvPr/>
        </p:nvSpPr>
        <p:spPr bwMode="auto">
          <a:xfrm flipH="1">
            <a:off x="4579938" y="5053013"/>
            <a:ext cx="474662" cy="1587"/>
          </a:xfrm>
          <a:prstGeom prst="line">
            <a:avLst/>
          </a:prstGeom>
          <a:noFill/>
          <a:ln w="19050">
            <a:solidFill>
              <a:srgbClr val="000000"/>
            </a:solidFill>
            <a:round/>
            <a:headEnd/>
            <a:tailEnd/>
          </a:ln>
        </p:spPr>
        <p:txBody>
          <a:bodyPr/>
          <a:lstStyle/>
          <a:p>
            <a:endParaRPr lang="en-US"/>
          </a:p>
        </p:txBody>
      </p:sp>
      <p:sp>
        <p:nvSpPr>
          <p:cNvPr id="417822" name="Rectangle 30"/>
          <p:cNvSpPr>
            <a:spLocks noChangeArrowheads="1"/>
          </p:cNvSpPr>
          <p:nvPr/>
        </p:nvSpPr>
        <p:spPr bwMode="auto">
          <a:xfrm>
            <a:off x="5316538" y="4964113"/>
            <a:ext cx="914400"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bowfins</a:t>
            </a:r>
            <a:endParaRPr lang="nb-NO" sz="2000">
              <a:latin typeface="Comic Sans MS" pitchFamily="66" charset="0"/>
            </a:endParaRPr>
          </a:p>
        </p:txBody>
      </p:sp>
      <p:sp>
        <p:nvSpPr>
          <p:cNvPr id="417823" name="Line 31"/>
          <p:cNvSpPr>
            <a:spLocks noChangeShapeType="1"/>
          </p:cNvSpPr>
          <p:nvPr/>
        </p:nvSpPr>
        <p:spPr bwMode="auto">
          <a:xfrm flipH="1">
            <a:off x="4579938" y="5408613"/>
            <a:ext cx="474662" cy="1587"/>
          </a:xfrm>
          <a:prstGeom prst="line">
            <a:avLst/>
          </a:prstGeom>
          <a:noFill/>
          <a:ln w="19050">
            <a:solidFill>
              <a:srgbClr val="000000"/>
            </a:solidFill>
            <a:round/>
            <a:headEnd/>
            <a:tailEnd/>
          </a:ln>
        </p:spPr>
        <p:txBody>
          <a:bodyPr/>
          <a:lstStyle/>
          <a:p>
            <a:endParaRPr lang="en-US"/>
          </a:p>
        </p:txBody>
      </p:sp>
      <p:sp>
        <p:nvSpPr>
          <p:cNvPr id="417824" name="Rectangle 32"/>
          <p:cNvSpPr>
            <a:spLocks noChangeArrowheads="1"/>
          </p:cNvSpPr>
          <p:nvPr/>
        </p:nvSpPr>
        <p:spPr bwMode="auto">
          <a:xfrm>
            <a:off x="5334000" y="5241925"/>
            <a:ext cx="2090738"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modern rayfinned</a:t>
            </a:r>
            <a:endParaRPr lang="nb-NO" sz="2000">
              <a:latin typeface="Comic Sans MS" pitchFamily="66" charset="0"/>
            </a:endParaRPr>
          </a:p>
        </p:txBody>
      </p:sp>
      <p:sp>
        <p:nvSpPr>
          <p:cNvPr id="417825" name="Line 33"/>
          <p:cNvSpPr>
            <a:spLocks noChangeShapeType="1"/>
          </p:cNvSpPr>
          <p:nvPr/>
        </p:nvSpPr>
        <p:spPr bwMode="auto">
          <a:xfrm flipH="1">
            <a:off x="4108450" y="5230813"/>
            <a:ext cx="471488" cy="1587"/>
          </a:xfrm>
          <a:prstGeom prst="line">
            <a:avLst/>
          </a:prstGeom>
          <a:noFill/>
          <a:ln w="19050">
            <a:solidFill>
              <a:srgbClr val="000000"/>
            </a:solidFill>
            <a:round/>
            <a:headEnd/>
            <a:tailEnd/>
          </a:ln>
        </p:spPr>
        <p:txBody>
          <a:bodyPr/>
          <a:lstStyle/>
          <a:p>
            <a:endParaRPr lang="en-US"/>
          </a:p>
        </p:txBody>
      </p:sp>
      <p:sp>
        <p:nvSpPr>
          <p:cNvPr id="417826" name="Line 34"/>
          <p:cNvSpPr>
            <a:spLocks noChangeShapeType="1"/>
          </p:cNvSpPr>
          <p:nvPr/>
        </p:nvSpPr>
        <p:spPr bwMode="auto">
          <a:xfrm flipH="1">
            <a:off x="3636963" y="4964113"/>
            <a:ext cx="471487" cy="0"/>
          </a:xfrm>
          <a:prstGeom prst="line">
            <a:avLst/>
          </a:prstGeom>
          <a:noFill/>
          <a:ln w="19050">
            <a:solidFill>
              <a:srgbClr val="000000"/>
            </a:solidFill>
            <a:round/>
            <a:headEnd/>
            <a:tailEnd/>
          </a:ln>
        </p:spPr>
        <p:txBody>
          <a:bodyPr/>
          <a:lstStyle/>
          <a:p>
            <a:endParaRPr lang="en-US"/>
          </a:p>
        </p:txBody>
      </p:sp>
      <p:sp>
        <p:nvSpPr>
          <p:cNvPr id="417827" name="Line 35"/>
          <p:cNvSpPr>
            <a:spLocks noChangeShapeType="1"/>
          </p:cNvSpPr>
          <p:nvPr/>
        </p:nvSpPr>
        <p:spPr bwMode="auto">
          <a:xfrm>
            <a:off x="4108450" y="4697413"/>
            <a:ext cx="3175" cy="533400"/>
          </a:xfrm>
          <a:prstGeom prst="line">
            <a:avLst/>
          </a:prstGeom>
          <a:noFill/>
          <a:ln w="19050">
            <a:solidFill>
              <a:srgbClr val="000000"/>
            </a:solidFill>
            <a:round/>
            <a:headEnd/>
            <a:tailEnd/>
          </a:ln>
        </p:spPr>
        <p:txBody>
          <a:bodyPr/>
          <a:lstStyle/>
          <a:p>
            <a:endParaRPr lang="en-US"/>
          </a:p>
        </p:txBody>
      </p:sp>
      <p:sp>
        <p:nvSpPr>
          <p:cNvPr id="417828" name="Line 36"/>
          <p:cNvSpPr>
            <a:spLocks noChangeShapeType="1"/>
          </p:cNvSpPr>
          <p:nvPr/>
        </p:nvSpPr>
        <p:spPr bwMode="auto">
          <a:xfrm flipH="1">
            <a:off x="3165475" y="4652963"/>
            <a:ext cx="471488" cy="1587"/>
          </a:xfrm>
          <a:prstGeom prst="line">
            <a:avLst/>
          </a:prstGeom>
          <a:noFill/>
          <a:ln w="19050">
            <a:solidFill>
              <a:srgbClr val="000000"/>
            </a:solidFill>
            <a:round/>
            <a:headEnd/>
            <a:tailEnd/>
          </a:ln>
        </p:spPr>
        <p:txBody>
          <a:bodyPr/>
          <a:lstStyle/>
          <a:p>
            <a:endParaRPr lang="en-US"/>
          </a:p>
        </p:txBody>
      </p:sp>
      <p:sp>
        <p:nvSpPr>
          <p:cNvPr id="417829" name="Line 37"/>
          <p:cNvSpPr>
            <a:spLocks noChangeShapeType="1"/>
          </p:cNvSpPr>
          <p:nvPr/>
        </p:nvSpPr>
        <p:spPr bwMode="auto">
          <a:xfrm>
            <a:off x="3636963" y="4340225"/>
            <a:ext cx="1587" cy="623888"/>
          </a:xfrm>
          <a:prstGeom prst="line">
            <a:avLst/>
          </a:prstGeom>
          <a:noFill/>
          <a:ln w="19050">
            <a:solidFill>
              <a:srgbClr val="000000"/>
            </a:solidFill>
            <a:round/>
            <a:headEnd/>
            <a:tailEnd/>
          </a:ln>
        </p:spPr>
        <p:txBody>
          <a:bodyPr/>
          <a:lstStyle/>
          <a:p>
            <a:endParaRPr lang="en-US"/>
          </a:p>
        </p:txBody>
      </p:sp>
      <p:sp>
        <p:nvSpPr>
          <p:cNvPr id="417830" name="Line 38"/>
          <p:cNvSpPr>
            <a:spLocks noChangeShapeType="1"/>
          </p:cNvSpPr>
          <p:nvPr/>
        </p:nvSpPr>
        <p:spPr bwMode="auto">
          <a:xfrm flipH="1">
            <a:off x="1746250" y="4318000"/>
            <a:ext cx="1419225" cy="1588"/>
          </a:xfrm>
          <a:prstGeom prst="line">
            <a:avLst/>
          </a:prstGeom>
          <a:noFill/>
          <a:ln w="19050">
            <a:solidFill>
              <a:srgbClr val="000000"/>
            </a:solidFill>
            <a:round/>
            <a:headEnd/>
            <a:tailEnd/>
          </a:ln>
        </p:spPr>
        <p:txBody>
          <a:bodyPr/>
          <a:lstStyle/>
          <a:p>
            <a:endParaRPr lang="en-US"/>
          </a:p>
        </p:txBody>
      </p:sp>
      <p:sp>
        <p:nvSpPr>
          <p:cNvPr id="417831" name="Line 39"/>
          <p:cNvSpPr>
            <a:spLocks noChangeShapeType="1"/>
          </p:cNvSpPr>
          <p:nvPr/>
        </p:nvSpPr>
        <p:spPr bwMode="auto">
          <a:xfrm>
            <a:off x="3165475" y="3986213"/>
            <a:ext cx="1588" cy="666750"/>
          </a:xfrm>
          <a:prstGeom prst="line">
            <a:avLst/>
          </a:prstGeom>
          <a:noFill/>
          <a:ln w="19050">
            <a:solidFill>
              <a:srgbClr val="000000"/>
            </a:solidFill>
            <a:round/>
            <a:headEnd/>
            <a:tailEnd/>
          </a:ln>
        </p:spPr>
        <p:txBody>
          <a:bodyPr/>
          <a:lstStyle/>
          <a:p>
            <a:endParaRPr lang="en-US"/>
          </a:p>
        </p:txBody>
      </p:sp>
      <p:sp>
        <p:nvSpPr>
          <p:cNvPr id="417832" name="Line 40"/>
          <p:cNvSpPr>
            <a:spLocks noChangeShapeType="1"/>
          </p:cNvSpPr>
          <p:nvPr/>
        </p:nvSpPr>
        <p:spPr bwMode="auto">
          <a:xfrm flipH="1">
            <a:off x="4108450" y="5764213"/>
            <a:ext cx="946150" cy="1587"/>
          </a:xfrm>
          <a:prstGeom prst="line">
            <a:avLst/>
          </a:prstGeom>
          <a:noFill/>
          <a:ln w="19050">
            <a:solidFill>
              <a:srgbClr val="000000"/>
            </a:solidFill>
            <a:round/>
            <a:headEnd/>
            <a:tailEnd/>
          </a:ln>
        </p:spPr>
        <p:txBody>
          <a:bodyPr/>
          <a:lstStyle/>
          <a:p>
            <a:endParaRPr lang="en-US"/>
          </a:p>
        </p:txBody>
      </p:sp>
      <p:sp>
        <p:nvSpPr>
          <p:cNvPr id="417833" name="Rectangle 41"/>
          <p:cNvSpPr>
            <a:spLocks noChangeArrowheads="1"/>
          </p:cNvSpPr>
          <p:nvPr/>
        </p:nvSpPr>
        <p:spPr bwMode="auto">
          <a:xfrm>
            <a:off x="5391150" y="5597525"/>
            <a:ext cx="1389063" cy="304800"/>
          </a:xfrm>
          <a:prstGeom prst="rect">
            <a:avLst/>
          </a:prstGeom>
          <a:noFill/>
          <a:ln w="9525">
            <a:noFill/>
            <a:miter lim="800000"/>
            <a:headEnd/>
            <a:tailEnd/>
          </a:ln>
        </p:spPr>
        <p:txBody>
          <a:bodyPr wrap="none" lIns="0" tIns="0" rIns="0" bIns="0">
            <a:spAutoFit/>
          </a:bodyPr>
          <a:lstStyle/>
          <a:p>
            <a:pPr eaLnBrk="0" hangingPunct="0"/>
            <a:r>
              <a:rPr lang="nb-NO" sz="2000" i="1">
                <a:solidFill>
                  <a:srgbClr val="000000"/>
                </a:solidFill>
                <a:latin typeface="Comic Sans MS" pitchFamily="66" charset="0"/>
              </a:rPr>
              <a:t>coelocanths</a:t>
            </a:r>
            <a:endParaRPr lang="nb-NO" sz="2000">
              <a:latin typeface="Comic Sans MS" pitchFamily="66" charset="0"/>
            </a:endParaRPr>
          </a:p>
        </p:txBody>
      </p:sp>
      <p:sp>
        <p:nvSpPr>
          <p:cNvPr id="417834" name="Line 42"/>
          <p:cNvSpPr>
            <a:spLocks noChangeShapeType="1"/>
          </p:cNvSpPr>
          <p:nvPr/>
        </p:nvSpPr>
        <p:spPr bwMode="auto">
          <a:xfrm flipH="1">
            <a:off x="4579938" y="6121400"/>
            <a:ext cx="474662" cy="0"/>
          </a:xfrm>
          <a:prstGeom prst="line">
            <a:avLst/>
          </a:prstGeom>
          <a:noFill/>
          <a:ln w="19050">
            <a:solidFill>
              <a:srgbClr val="000000"/>
            </a:solidFill>
            <a:round/>
            <a:headEnd/>
            <a:tailEnd/>
          </a:ln>
        </p:spPr>
        <p:txBody>
          <a:bodyPr/>
          <a:lstStyle/>
          <a:p>
            <a:endParaRPr lang="en-US"/>
          </a:p>
        </p:txBody>
      </p:sp>
      <p:sp>
        <p:nvSpPr>
          <p:cNvPr id="417835" name="Line 43"/>
          <p:cNvSpPr>
            <a:spLocks noChangeShapeType="1"/>
          </p:cNvSpPr>
          <p:nvPr/>
        </p:nvSpPr>
        <p:spPr bwMode="auto">
          <a:xfrm flipH="1">
            <a:off x="4108450" y="6297613"/>
            <a:ext cx="471488" cy="1587"/>
          </a:xfrm>
          <a:prstGeom prst="line">
            <a:avLst/>
          </a:prstGeom>
          <a:noFill/>
          <a:ln w="19050">
            <a:solidFill>
              <a:srgbClr val="000000"/>
            </a:solidFill>
            <a:round/>
            <a:headEnd/>
            <a:tailEnd/>
          </a:ln>
        </p:spPr>
        <p:txBody>
          <a:bodyPr/>
          <a:lstStyle/>
          <a:p>
            <a:endParaRPr lang="en-US"/>
          </a:p>
        </p:txBody>
      </p:sp>
      <p:sp>
        <p:nvSpPr>
          <p:cNvPr id="417836" name="Line 44"/>
          <p:cNvSpPr>
            <a:spLocks noChangeShapeType="1"/>
          </p:cNvSpPr>
          <p:nvPr/>
        </p:nvSpPr>
        <p:spPr bwMode="auto">
          <a:xfrm>
            <a:off x="4579938" y="6121400"/>
            <a:ext cx="3175" cy="355600"/>
          </a:xfrm>
          <a:prstGeom prst="line">
            <a:avLst/>
          </a:prstGeom>
          <a:noFill/>
          <a:ln w="19050">
            <a:solidFill>
              <a:srgbClr val="000000"/>
            </a:solidFill>
            <a:round/>
            <a:headEnd/>
            <a:tailEnd/>
          </a:ln>
        </p:spPr>
        <p:txBody>
          <a:bodyPr/>
          <a:lstStyle/>
          <a:p>
            <a:endParaRPr lang="en-US"/>
          </a:p>
        </p:txBody>
      </p:sp>
      <p:sp>
        <p:nvSpPr>
          <p:cNvPr id="417837" name="Line 45"/>
          <p:cNvSpPr>
            <a:spLocks noChangeShapeType="1"/>
          </p:cNvSpPr>
          <p:nvPr/>
        </p:nvSpPr>
        <p:spPr bwMode="auto">
          <a:xfrm flipH="1">
            <a:off x="1746250" y="6030913"/>
            <a:ext cx="2362200" cy="1587"/>
          </a:xfrm>
          <a:prstGeom prst="line">
            <a:avLst/>
          </a:prstGeom>
          <a:noFill/>
          <a:ln w="19050">
            <a:solidFill>
              <a:srgbClr val="000000"/>
            </a:solidFill>
            <a:round/>
            <a:headEnd/>
            <a:tailEnd/>
          </a:ln>
        </p:spPr>
        <p:txBody>
          <a:bodyPr/>
          <a:lstStyle/>
          <a:p>
            <a:endParaRPr lang="en-US"/>
          </a:p>
        </p:txBody>
      </p:sp>
      <p:sp>
        <p:nvSpPr>
          <p:cNvPr id="417838" name="Line 46"/>
          <p:cNvSpPr>
            <a:spLocks noChangeShapeType="1"/>
          </p:cNvSpPr>
          <p:nvPr/>
        </p:nvSpPr>
        <p:spPr bwMode="auto">
          <a:xfrm>
            <a:off x="4108450" y="5764213"/>
            <a:ext cx="3175" cy="533400"/>
          </a:xfrm>
          <a:prstGeom prst="line">
            <a:avLst/>
          </a:prstGeom>
          <a:noFill/>
          <a:ln w="19050">
            <a:solidFill>
              <a:srgbClr val="000000"/>
            </a:solidFill>
            <a:round/>
            <a:headEnd/>
            <a:tailEnd/>
          </a:ln>
        </p:spPr>
        <p:txBody>
          <a:bodyPr/>
          <a:lstStyle/>
          <a:p>
            <a:endParaRPr lang="en-US"/>
          </a:p>
        </p:txBody>
      </p:sp>
      <p:sp>
        <p:nvSpPr>
          <p:cNvPr id="417839" name="Line 47"/>
          <p:cNvSpPr>
            <a:spLocks noChangeShapeType="1"/>
          </p:cNvSpPr>
          <p:nvPr/>
        </p:nvSpPr>
        <p:spPr bwMode="auto">
          <a:xfrm flipH="1">
            <a:off x="1274763" y="5175250"/>
            <a:ext cx="471487" cy="1588"/>
          </a:xfrm>
          <a:prstGeom prst="line">
            <a:avLst/>
          </a:prstGeom>
          <a:noFill/>
          <a:ln w="19050">
            <a:solidFill>
              <a:srgbClr val="000000"/>
            </a:solidFill>
            <a:round/>
            <a:headEnd/>
            <a:tailEnd/>
          </a:ln>
        </p:spPr>
        <p:txBody>
          <a:bodyPr/>
          <a:lstStyle/>
          <a:p>
            <a:endParaRPr lang="en-US"/>
          </a:p>
        </p:txBody>
      </p:sp>
      <p:sp>
        <p:nvSpPr>
          <p:cNvPr id="417840" name="Line 48"/>
          <p:cNvSpPr>
            <a:spLocks noChangeShapeType="1"/>
          </p:cNvSpPr>
          <p:nvPr/>
        </p:nvSpPr>
        <p:spPr bwMode="auto">
          <a:xfrm>
            <a:off x="1746250" y="4318000"/>
            <a:ext cx="3175" cy="1712913"/>
          </a:xfrm>
          <a:prstGeom prst="line">
            <a:avLst/>
          </a:prstGeom>
          <a:noFill/>
          <a:ln w="19050">
            <a:solidFill>
              <a:srgbClr val="000000"/>
            </a:solidFill>
            <a:round/>
            <a:headEnd/>
            <a:tailEnd/>
          </a:ln>
        </p:spPr>
        <p:txBody>
          <a:bodyPr/>
          <a:lstStyle/>
          <a:p>
            <a:endParaRPr lang="en-US"/>
          </a:p>
        </p:txBody>
      </p:sp>
      <p:sp>
        <p:nvSpPr>
          <p:cNvPr id="417841" name="Line 49"/>
          <p:cNvSpPr>
            <a:spLocks noChangeShapeType="1"/>
          </p:cNvSpPr>
          <p:nvPr/>
        </p:nvSpPr>
        <p:spPr bwMode="auto">
          <a:xfrm flipH="1">
            <a:off x="804863" y="4402138"/>
            <a:ext cx="469900" cy="0"/>
          </a:xfrm>
          <a:prstGeom prst="line">
            <a:avLst/>
          </a:prstGeom>
          <a:noFill/>
          <a:ln w="19050">
            <a:solidFill>
              <a:srgbClr val="000000"/>
            </a:solidFill>
            <a:round/>
            <a:headEnd/>
            <a:tailEnd/>
          </a:ln>
        </p:spPr>
        <p:txBody>
          <a:bodyPr/>
          <a:lstStyle/>
          <a:p>
            <a:endParaRPr lang="en-US"/>
          </a:p>
        </p:txBody>
      </p:sp>
      <p:sp>
        <p:nvSpPr>
          <p:cNvPr id="417842" name="Line 50"/>
          <p:cNvSpPr>
            <a:spLocks noChangeShapeType="1"/>
          </p:cNvSpPr>
          <p:nvPr/>
        </p:nvSpPr>
        <p:spPr bwMode="auto">
          <a:xfrm>
            <a:off x="1274763" y="3630613"/>
            <a:ext cx="1587" cy="1544637"/>
          </a:xfrm>
          <a:prstGeom prst="line">
            <a:avLst/>
          </a:prstGeom>
          <a:noFill/>
          <a:ln w="19050">
            <a:solidFill>
              <a:srgbClr val="000000"/>
            </a:solidFill>
            <a:round/>
            <a:headEnd/>
            <a:tailEnd/>
          </a:ln>
        </p:spPr>
        <p:txBody>
          <a:bodyPr/>
          <a:lstStyle/>
          <a:p>
            <a:endParaRPr lang="en-US"/>
          </a:p>
        </p:txBody>
      </p:sp>
      <p:sp>
        <p:nvSpPr>
          <p:cNvPr id="417843" name="Line 51"/>
          <p:cNvSpPr>
            <a:spLocks noChangeShapeType="1"/>
          </p:cNvSpPr>
          <p:nvPr/>
        </p:nvSpPr>
        <p:spPr bwMode="auto">
          <a:xfrm>
            <a:off x="804863" y="3273425"/>
            <a:ext cx="1587" cy="1128713"/>
          </a:xfrm>
          <a:prstGeom prst="line">
            <a:avLst/>
          </a:prstGeom>
          <a:noFill/>
          <a:ln w="19050">
            <a:solidFill>
              <a:srgbClr val="000000"/>
            </a:solidFill>
            <a:round/>
            <a:headEnd/>
            <a:tailEnd/>
          </a:ln>
        </p:spPr>
        <p:txBody>
          <a:bodyPr/>
          <a:lstStyle/>
          <a:p>
            <a:endParaRPr lang="en-US"/>
          </a:p>
        </p:txBody>
      </p:sp>
      <p:sp>
        <p:nvSpPr>
          <p:cNvPr id="417844" name="Rectangle 52"/>
          <p:cNvSpPr>
            <a:spLocks noChangeArrowheads="1"/>
          </p:cNvSpPr>
          <p:nvPr/>
        </p:nvSpPr>
        <p:spPr bwMode="auto">
          <a:xfrm>
            <a:off x="4735513" y="6351588"/>
            <a:ext cx="320675" cy="176212"/>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45" name="Rectangle 53"/>
          <p:cNvSpPr>
            <a:spLocks noChangeArrowheads="1"/>
          </p:cNvSpPr>
          <p:nvPr/>
        </p:nvSpPr>
        <p:spPr bwMode="auto">
          <a:xfrm>
            <a:off x="4735513" y="6083300"/>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46" name="Rectangle 54"/>
          <p:cNvSpPr>
            <a:spLocks noChangeArrowheads="1"/>
          </p:cNvSpPr>
          <p:nvPr/>
        </p:nvSpPr>
        <p:spPr bwMode="auto">
          <a:xfrm>
            <a:off x="4735513" y="5648325"/>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47" name="Rectangle 55"/>
          <p:cNvSpPr>
            <a:spLocks noChangeArrowheads="1"/>
          </p:cNvSpPr>
          <p:nvPr/>
        </p:nvSpPr>
        <p:spPr bwMode="auto">
          <a:xfrm>
            <a:off x="4735513" y="5294313"/>
            <a:ext cx="320675" cy="176212"/>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7848" name="Rectangle 56"/>
          <p:cNvSpPr>
            <a:spLocks noChangeArrowheads="1"/>
          </p:cNvSpPr>
          <p:nvPr/>
        </p:nvSpPr>
        <p:spPr bwMode="auto">
          <a:xfrm>
            <a:off x="4735513" y="4999038"/>
            <a:ext cx="320675" cy="176212"/>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49" name="Rectangle 57"/>
          <p:cNvSpPr>
            <a:spLocks noChangeArrowheads="1"/>
          </p:cNvSpPr>
          <p:nvPr/>
        </p:nvSpPr>
        <p:spPr bwMode="auto">
          <a:xfrm>
            <a:off x="4732338" y="4652963"/>
            <a:ext cx="322262"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0" name="Rectangle 58"/>
          <p:cNvSpPr>
            <a:spLocks noChangeArrowheads="1"/>
          </p:cNvSpPr>
          <p:nvPr/>
        </p:nvSpPr>
        <p:spPr bwMode="auto">
          <a:xfrm>
            <a:off x="4735513" y="4318000"/>
            <a:ext cx="320675" cy="177800"/>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7851" name="Rectangle 59"/>
          <p:cNvSpPr>
            <a:spLocks noChangeArrowheads="1"/>
          </p:cNvSpPr>
          <p:nvPr/>
        </p:nvSpPr>
        <p:spPr bwMode="auto">
          <a:xfrm>
            <a:off x="4732338" y="3905250"/>
            <a:ext cx="322262"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2" name="Rectangle 60"/>
          <p:cNvSpPr>
            <a:spLocks noChangeArrowheads="1"/>
          </p:cNvSpPr>
          <p:nvPr/>
        </p:nvSpPr>
        <p:spPr bwMode="auto">
          <a:xfrm>
            <a:off x="4735513" y="3217863"/>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3" name="Rectangle 61"/>
          <p:cNvSpPr>
            <a:spLocks noChangeArrowheads="1"/>
          </p:cNvSpPr>
          <p:nvPr/>
        </p:nvSpPr>
        <p:spPr bwMode="auto">
          <a:xfrm>
            <a:off x="928688" y="4319588"/>
            <a:ext cx="322262"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4" name="Rectangle 62"/>
          <p:cNvSpPr>
            <a:spLocks noChangeArrowheads="1"/>
          </p:cNvSpPr>
          <p:nvPr/>
        </p:nvSpPr>
        <p:spPr bwMode="auto">
          <a:xfrm>
            <a:off x="1423988" y="5065713"/>
            <a:ext cx="322262" cy="176212"/>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5" name="Rectangle 63"/>
          <p:cNvSpPr>
            <a:spLocks noChangeArrowheads="1"/>
          </p:cNvSpPr>
          <p:nvPr/>
        </p:nvSpPr>
        <p:spPr bwMode="auto">
          <a:xfrm>
            <a:off x="3314700" y="4579938"/>
            <a:ext cx="322263" cy="176212"/>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6" name="Rectangle 64"/>
          <p:cNvSpPr>
            <a:spLocks noChangeArrowheads="1"/>
          </p:cNvSpPr>
          <p:nvPr/>
        </p:nvSpPr>
        <p:spPr bwMode="auto">
          <a:xfrm>
            <a:off x="3789363" y="4887913"/>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7" name="Rectangle 65"/>
          <p:cNvSpPr>
            <a:spLocks noChangeArrowheads="1"/>
          </p:cNvSpPr>
          <p:nvPr/>
        </p:nvSpPr>
        <p:spPr bwMode="auto">
          <a:xfrm>
            <a:off x="3789363" y="5945188"/>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58" name="Rectangle 66"/>
          <p:cNvSpPr>
            <a:spLocks noChangeArrowheads="1"/>
          </p:cNvSpPr>
          <p:nvPr/>
        </p:nvSpPr>
        <p:spPr bwMode="auto">
          <a:xfrm>
            <a:off x="2844800" y="4225925"/>
            <a:ext cx="322263"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grpSp>
        <p:nvGrpSpPr>
          <p:cNvPr id="2" name="Group 67"/>
          <p:cNvGrpSpPr>
            <a:grpSpLocks/>
          </p:cNvGrpSpPr>
          <p:nvPr/>
        </p:nvGrpSpPr>
        <p:grpSpPr bwMode="auto">
          <a:xfrm>
            <a:off x="2274888" y="3354388"/>
            <a:ext cx="827087" cy="366712"/>
            <a:chOff x="1075" y="2817"/>
            <a:chExt cx="390" cy="309"/>
          </a:xfrm>
        </p:grpSpPr>
        <p:sp>
          <p:nvSpPr>
            <p:cNvPr id="417860" name="Line 68"/>
            <p:cNvSpPr>
              <a:spLocks noChangeShapeType="1"/>
            </p:cNvSpPr>
            <p:nvPr/>
          </p:nvSpPr>
          <p:spPr bwMode="auto">
            <a:xfrm>
              <a:off x="1075" y="2895"/>
              <a:ext cx="0" cy="157"/>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7861" name="Text Box 69"/>
            <p:cNvSpPr txBox="1">
              <a:spLocks noChangeArrowheads="1"/>
            </p:cNvSpPr>
            <p:nvPr/>
          </p:nvSpPr>
          <p:spPr bwMode="auto">
            <a:xfrm>
              <a:off x="1187" y="2817"/>
              <a:ext cx="278" cy="309"/>
            </a:xfrm>
            <a:prstGeom prst="rect">
              <a:avLst/>
            </a:prstGeom>
            <a:solidFill>
              <a:srgbClr val="FFFF66"/>
            </a:solidFill>
            <a:ln w="38100">
              <a:noFill/>
              <a:miter lim="800000"/>
              <a:headEnd/>
              <a:tailEnd/>
            </a:ln>
            <a:effectLst/>
          </p:spPr>
          <p:txBody>
            <a:bodyPr wrap="none" anchor="ctr">
              <a:spAutoFit/>
            </a:bodyPr>
            <a:lstStyle/>
            <a:p>
              <a:pPr eaLnBrk="0" hangingPunct="0"/>
              <a:r>
                <a:rPr lang="nb-NO">
                  <a:latin typeface="Comic Sans MS" pitchFamily="66" charset="0"/>
                </a:rPr>
                <a:t>loss</a:t>
              </a:r>
              <a:endParaRPr lang="nb-NO" sz="2400">
                <a:latin typeface="Comic Sans MS" pitchFamily="66" charset="0"/>
              </a:endParaRPr>
            </a:p>
          </p:txBody>
        </p:sp>
      </p:grpSp>
      <p:grpSp>
        <p:nvGrpSpPr>
          <p:cNvPr id="3" name="Group 70"/>
          <p:cNvGrpSpPr>
            <a:grpSpLocks/>
          </p:cNvGrpSpPr>
          <p:nvPr/>
        </p:nvGrpSpPr>
        <p:grpSpPr bwMode="auto">
          <a:xfrm>
            <a:off x="3422650" y="5186363"/>
            <a:ext cx="1157288" cy="366712"/>
            <a:chOff x="1617" y="4355"/>
            <a:chExt cx="547" cy="309"/>
          </a:xfrm>
        </p:grpSpPr>
        <p:sp>
          <p:nvSpPr>
            <p:cNvPr id="417863" name="Line 71"/>
            <p:cNvSpPr>
              <a:spLocks noChangeShapeType="1"/>
            </p:cNvSpPr>
            <p:nvPr/>
          </p:nvSpPr>
          <p:spPr bwMode="auto">
            <a:xfrm flipV="1">
              <a:off x="2020" y="4542"/>
              <a:ext cx="144" cy="1"/>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7864" name="Text Box 72"/>
            <p:cNvSpPr txBox="1">
              <a:spLocks noChangeArrowheads="1"/>
            </p:cNvSpPr>
            <p:nvPr/>
          </p:nvSpPr>
          <p:spPr bwMode="auto">
            <a:xfrm>
              <a:off x="1617" y="4355"/>
              <a:ext cx="286" cy="309"/>
            </a:xfrm>
            <a:prstGeom prst="rect">
              <a:avLst/>
            </a:prstGeom>
            <a:solidFill>
              <a:srgbClr val="95B3D7"/>
            </a:solidFill>
            <a:ln w="38100">
              <a:noFill/>
              <a:miter lim="800000"/>
              <a:headEnd/>
              <a:tailEnd/>
            </a:ln>
            <a:effectLst/>
          </p:spPr>
          <p:txBody>
            <a:bodyPr wrap="none" anchor="ctr">
              <a:spAutoFit/>
            </a:bodyPr>
            <a:lstStyle/>
            <a:p>
              <a:pPr eaLnBrk="0" hangingPunct="0"/>
              <a:r>
                <a:rPr lang="nb-NO" dirty="0" err="1">
                  <a:latin typeface="Comic Sans MS" pitchFamily="66" charset="0"/>
                </a:rPr>
                <a:t>gain</a:t>
              </a:r>
              <a:endParaRPr lang="nb-NO" sz="2400" dirty="0">
                <a:latin typeface="Comic Sans MS" pitchFamily="66" charset="0"/>
              </a:endParaRPr>
            </a:p>
          </p:txBody>
        </p:sp>
      </p:grpSp>
      <p:sp>
        <p:nvSpPr>
          <p:cNvPr id="417865" name="Rectangle 73"/>
          <p:cNvSpPr>
            <a:spLocks noChangeArrowheads="1"/>
          </p:cNvSpPr>
          <p:nvPr/>
        </p:nvSpPr>
        <p:spPr bwMode="auto">
          <a:xfrm>
            <a:off x="8558213" y="2400300"/>
            <a:ext cx="320675" cy="177800"/>
          </a:xfrm>
          <a:prstGeom prst="rect">
            <a:avLst/>
          </a:prstGeom>
          <a:solidFill>
            <a:srgbClr val="FF3300"/>
          </a:solidFill>
          <a:ln w="38100">
            <a:solidFill>
              <a:srgbClr val="FF0000"/>
            </a:solidFill>
            <a:miter lim="800000"/>
            <a:headEnd/>
            <a:tailEnd/>
          </a:ln>
          <a:effectLst/>
        </p:spPr>
        <p:txBody>
          <a:bodyPr wrap="none" anchor="ctr"/>
          <a:lstStyle/>
          <a:p>
            <a:endParaRPr lang="en-US"/>
          </a:p>
        </p:txBody>
      </p:sp>
      <p:sp>
        <p:nvSpPr>
          <p:cNvPr id="417866" name="Rectangle 74"/>
          <p:cNvSpPr>
            <a:spLocks noChangeArrowheads="1"/>
          </p:cNvSpPr>
          <p:nvPr/>
        </p:nvSpPr>
        <p:spPr bwMode="auto">
          <a:xfrm>
            <a:off x="8558213" y="2674938"/>
            <a:ext cx="320675" cy="177800"/>
          </a:xfrm>
          <a:prstGeom prst="rect">
            <a:avLst/>
          </a:prstGeom>
          <a:solidFill>
            <a:srgbClr val="0066FF"/>
          </a:solidFill>
          <a:ln w="38100">
            <a:solidFill>
              <a:srgbClr val="0066FF"/>
            </a:solidFill>
            <a:miter lim="800000"/>
            <a:headEnd/>
            <a:tailEnd/>
          </a:ln>
          <a:effectLst/>
        </p:spPr>
        <p:txBody>
          <a:bodyPr wrap="none" anchor="ctr"/>
          <a:lstStyle/>
          <a:p>
            <a:endParaRPr lang="en-US"/>
          </a:p>
        </p:txBody>
      </p:sp>
      <p:sp>
        <p:nvSpPr>
          <p:cNvPr id="417867" name="Text Box 75"/>
          <p:cNvSpPr txBox="1">
            <a:spLocks noChangeArrowheads="1"/>
          </p:cNvSpPr>
          <p:nvPr/>
        </p:nvSpPr>
        <p:spPr bwMode="auto">
          <a:xfrm>
            <a:off x="7651750" y="2279650"/>
            <a:ext cx="715963" cy="366713"/>
          </a:xfrm>
          <a:prstGeom prst="rect">
            <a:avLst/>
          </a:prstGeom>
          <a:noFill/>
          <a:ln w="38100">
            <a:noFill/>
            <a:miter lim="800000"/>
            <a:headEnd/>
            <a:tailEnd/>
          </a:ln>
          <a:effectLst/>
        </p:spPr>
        <p:txBody>
          <a:bodyPr wrap="none" anchor="ctr">
            <a:spAutoFit/>
          </a:bodyPr>
          <a:lstStyle/>
          <a:p>
            <a:pPr algn="l" eaLnBrk="0" hangingPunct="0"/>
            <a:r>
              <a:rPr lang="nb-NO">
                <a:latin typeface="Comic Sans MS" pitchFamily="66" charset="0"/>
              </a:rPr>
              <a:t>lungs</a:t>
            </a:r>
          </a:p>
        </p:txBody>
      </p:sp>
      <p:sp>
        <p:nvSpPr>
          <p:cNvPr id="417868" name="Text Box 76"/>
          <p:cNvSpPr txBox="1">
            <a:spLocks noChangeArrowheads="1"/>
          </p:cNvSpPr>
          <p:nvPr/>
        </p:nvSpPr>
        <p:spPr bwMode="auto">
          <a:xfrm>
            <a:off x="6942138" y="2565400"/>
            <a:ext cx="1820862" cy="366713"/>
          </a:xfrm>
          <a:prstGeom prst="rect">
            <a:avLst/>
          </a:prstGeom>
          <a:noFill/>
          <a:ln w="38100">
            <a:noFill/>
            <a:miter lim="800000"/>
            <a:headEnd/>
            <a:tailEnd/>
          </a:ln>
          <a:effectLst/>
        </p:spPr>
        <p:txBody>
          <a:bodyPr anchor="ctr">
            <a:spAutoFit/>
          </a:bodyPr>
          <a:lstStyle/>
          <a:p>
            <a:pPr algn="l" eaLnBrk="0" hangingPunct="0"/>
            <a:r>
              <a:rPr lang="nb-NO">
                <a:latin typeface="Comic Sans MS" pitchFamily="66" charset="0"/>
              </a:rPr>
              <a:t>swimbladder</a:t>
            </a:r>
          </a:p>
        </p:txBody>
      </p:sp>
      <p:sp>
        <p:nvSpPr>
          <p:cNvPr id="417869" name="Text Box 77"/>
          <p:cNvSpPr txBox="1">
            <a:spLocks noChangeArrowheads="1"/>
          </p:cNvSpPr>
          <p:nvPr/>
        </p:nvSpPr>
        <p:spPr bwMode="auto">
          <a:xfrm>
            <a:off x="-1588" y="2647950"/>
            <a:ext cx="3179763" cy="396875"/>
          </a:xfrm>
          <a:prstGeom prst="rect">
            <a:avLst/>
          </a:prstGeom>
          <a:solidFill>
            <a:srgbClr val="66FFFF"/>
          </a:solidFill>
          <a:ln w="38100">
            <a:noFill/>
            <a:miter lim="800000"/>
            <a:headEnd/>
            <a:tailEnd/>
          </a:ln>
          <a:effectLst/>
        </p:spPr>
        <p:txBody>
          <a:bodyPr wrap="none" anchor="ctr">
            <a:spAutoFit/>
          </a:bodyPr>
          <a:lstStyle/>
          <a:p>
            <a:pPr algn="l" eaLnBrk="0" hangingPunct="0"/>
            <a:r>
              <a:rPr lang="nb-NO" sz="2000">
                <a:latin typeface="Comic Sans MS" pitchFamily="66" charset="0"/>
              </a:rPr>
              <a:t>sum: 3 evolutionary steps</a:t>
            </a:r>
            <a:endParaRPr lang="nb-NO" sz="2400">
              <a:latin typeface="Comic Sans MS" pitchFamily="66" charset="0"/>
            </a:endParaRPr>
          </a:p>
        </p:txBody>
      </p:sp>
      <p:sp>
        <p:nvSpPr>
          <p:cNvPr id="417870" name="Text Box 78"/>
          <p:cNvSpPr txBox="1">
            <a:spLocks noChangeArrowheads="1"/>
          </p:cNvSpPr>
          <p:nvPr/>
        </p:nvSpPr>
        <p:spPr bwMode="auto">
          <a:xfrm>
            <a:off x="0" y="1752600"/>
            <a:ext cx="4992688" cy="457200"/>
          </a:xfrm>
          <a:prstGeom prst="rect">
            <a:avLst/>
          </a:prstGeom>
          <a:solidFill>
            <a:srgbClr val="95B3D7"/>
          </a:solidFill>
          <a:ln w="38100">
            <a:noFill/>
            <a:miter lim="800000"/>
            <a:headEnd/>
            <a:tailEnd/>
          </a:ln>
          <a:effectLst/>
        </p:spPr>
        <p:txBody>
          <a:bodyPr wrap="none" anchor="ctr">
            <a:spAutoFit/>
          </a:bodyPr>
          <a:lstStyle/>
          <a:p>
            <a:pPr algn="l" eaLnBrk="0" hangingPunct="0"/>
            <a:r>
              <a:rPr lang="nb-NO" sz="2400" dirty="0">
                <a:latin typeface="Comic Sans MS" pitchFamily="66" charset="0"/>
              </a:rPr>
              <a:t> </a:t>
            </a:r>
            <a:r>
              <a:rPr lang="nb-NO" sz="2000" dirty="0" err="1">
                <a:latin typeface="Comic Sans MS" pitchFamily="66" charset="0"/>
              </a:rPr>
              <a:t>swimbladder</a:t>
            </a:r>
            <a:r>
              <a:rPr lang="nb-NO" sz="2000" dirty="0">
                <a:latin typeface="Comic Sans MS" pitchFamily="66" charset="0"/>
              </a:rPr>
              <a:t> </a:t>
            </a:r>
            <a:r>
              <a:rPr lang="nb-NO" sz="2000" dirty="0" err="1">
                <a:latin typeface="Comic Sans MS" pitchFamily="66" charset="0"/>
              </a:rPr>
              <a:t>evolved</a:t>
            </a:r>
            <a:r>
              <a:rPr lang="nb-NO" sz="2000" dirty="0">
                <a:latin typeface="Comic Sans MS" pitchFamily="66" charset="0"/>
              </a:rPr>
              <a:t> from </a:t>
            </a:r>
            <a:r>
              <a:rPr lang="nb-NO" sz="2000" dirty="0" err="1">
                <a:latin typeface="Comic Sans MS" pitchFamily="66" charset="0"/>
              </a:rPr>
              <a:t>lungs</a:t>
            </a:r>
            <a:r>
              <a:rPr lang="nb-NO" sz="2000" dirty="0">
                <a:latin typeface="Comic Sans MS" pitchFamily="66" charset="0"/>
              </a:rPr>
              <a:t> 2 times</a:t>
            </a:r>
            <a:endParaRPr lang="nb-NO" sz="2400" dirty="0">
              <a:latin typeface="Comic Sans MS" pitchFamily="66" charset="0"/>
            </a:endParaRPr>
          </a:p>
        </p:txBody>
      </p:sp>
      <p:sp>
        <p:nvSpPr>
          <p:cNvPr id="417871" name="Text Box 79"/>
          <p:cNvSpPr txBox="1">
            <a:spLocks noChangeArrowheads="1"/>
          </p:cNvSpPr>
          <p:nvPr/>
        </p:nvSpPr>
        <p:spPr bwMode="auto">
          <a:xfrm>
            <a:off x="0" y="2224088"/>
            <a:ext cx="4632325" cy="396875"/>
          </a:xfrm>
          <a:prstGeom prst="rect">
            <a:avLst/>
          </a:prstGeom>
          <a:solidFill>
            <a:srgbClr val="FFFF66"/>
          </a:solidFill>
          <a:ln w="38100">
            <a:noFill/>
            <a:miter lim="800000"/>
            <a:headEnd/>
            <a:tailEnd/>
          </a:ln>
          <a:effectLst/>
        </p:spPr>
        <p:txBody>
          <a:bodyPr wrap="none" anchor="ctr">
            <a:spAutoFit/>
          </a:bodyPr>
          <a:lstStyle/>
          <a:p>
            <a:pPr algn="l" eaLnBrk="0" hangingPunct="0"/>
            <a:r>
              <a:rPr lang="nb-NO" sz="2000">
                <a:latin typeface="Comic Sans MS" pitchFamily="66" charset="0"/>
              </a:rPr>
              <a:t>lungs lost with no replacement  1 time</a:t>
            </a:r>
            <a:endParaRPr lang="nb-NO" sz="2400">
              <a:latin typeface="Comic Sans MS" pitchFamily="66" charset="0"/>
            </a:endParaRPr>
          </a:p>
        </p:txBody>
      </p:sp>
      <p:sp>
        <p:nvSpPr>
          <p:cNvPr id="417872" name="Text Box 80"/>
          <p:cNvSpPr txBox="1">
            <a:spLocks noChangeArrowheads="1"/>
          </p:cNvSpPr>
          <p:nvPr/>
        </p:nvSpPr>
        <p:spPr bwMode="auto">
          <a:xfrm>
            <a:off x="804863" y="96838"/>
            <a:ext cx="7683500" cy="1066800"/>
          </a:xfrm>
          <a:prstGeom prst="rect">
            <a:avLst/>
          </a:prstGeom>
          <a:noFill/>
          <a:ln w="38100">
            <a:noFill/>
            <a:miter lim="800000"/>
            <a:headEnd/>
            <a:tailEnd/>
          </a:ln>
          <a:effectLst/>
        </p:spPr>
        <p:txBody>
          <a:bodyPr anchor="ctr">
            <a:spAutoFit/>
          </a:bodyPr>
          <a:lstStyle/>
          <a:p>
            <a:pPr eaLnBrk="0" hangingPunct="0"/>
            <a:r>
              <a:rPr lang="nb-NO" sz="3200">
                <a:solidFill>
                  <a:schemeClr val="folHlink"/>
                </a:solidFill>
                <a:latin typeface="Comic Sans MS" pitchFamily="66" charset="0"/>
              </a:rPr>
              <a:t>Hypothesis 2 on the evolution </a:t>
            </a:r>
          </a:p>
          <a:p>
            <a:pPr eaLnBrk="0" hangingPunct="0"/>
            <a:r>
              <a:rPr lang="nb-NO" sz="3200">
                <a:solidFill>
                  <a:schemeClr val="folHlink"/>
                </a:solidFill>
                <a:latin typeface="Comic Sans MS" pitchFamily="66" charset="0"/>
              </a:rPr>
              <a:t>of lungs and swim bladder</a:t>
            </a:r>
            <a:endParaRPr lang="nb-NO" sz="2400">
              <a:latin typeface="Comic Sans MS" pitchFamily="66" charset="0"/>
            </a:endParaRPr>
          </a:p>
        </p:txBody>
      </p:sp>
      <p:grpSp>
        <p:nvGrpSpPr>
          <p:cNvPr id="4" name="Group 81"/>
          <p:cNvGrpSpPr>
            <a:grpSpLocks/>
          </p:cNvGrpSpPr>
          <p:nvPr/>
        </p:nvGrpSpPr>
        <p:grpSpPr bwMode="auto">
          <a:xfrm>
            <a:off x="3694113" y="3997325"/>
            <a:ext cx="833437" cy="366713"/>
            <a:chOff x="1075" y="2817"/>
            <a:chExt cx="394" cy="309"/>
          </a:xfrm>
        </p:grpSpPr>
        <p:sp>
          <p:nvSpPr>
            <p:cNvPr id="417874" name="Line 82"/>
            <p:cNvSpPr>
              <a:spLocks noChangeShapeType="1"/>
            </p:cNvSpPr>
            <p:nvPr/>
          </p:nvSpPr>
          <p:spPr bwMode="auto">
            <a:xfrm>
              <a:off x="1075" y="2895"/>
              <a:ext cx="0" cy="157"/>
            </a:xfrm>
            <a:prstGeom prst="line">
              <a:avLst/>
            </a:prstGeom>
            <a:noFill/>
            <a:ln w="38100">
              <a:solidFill>
                <a:schemeClr val="tx2"/>
              </a:solidFill>
              <a:round/>
              <a:headEnd/>
              <a:tailEnd type="triangle" w="med" len="med"/>
            </a:ln>
            <a:effectLst/>
          </p:spPr>
          <p:txBody>
            <a:bodyPr wrap="none" anchor="ctr"/>
            <a:lstStyle/>
            <a:p>
              <a:endParaRPr lang="en-US"/>
            </a:p>
          </p:txBody>
        </p:sp>
        <p:sp>
          <p:nvSpPr>
            <p:cNvPr id="417875" name="Text Box 83"/>
            <p:cNvSpPr txBox="1">
              <a:spLocks noChangeArrowheads="1"/>
            </p:cNvSpPr>
            <p:nvPr/>
          </p:nvSpPr>
          <p:spPr bwMode="auto">
            <a:xfrm>
              <a:off x="1183" y="2817"/>
              <a:ext cx="286" cy="309"/>
            </a:xfrm>
            <a:prstGeom prst="rect">
              <a:avLst/>
            </a:prstGeom>
            <a:solidFill>
              <a:srgbClr val="95B3D7"/>
            </a:solidFill>
            <a:ln w="38100">
              <a:noFill/>
              <a:miter lim="800000"/>
              <a:headEnd/>
              <a:tailEnd/>
            </a:ln>
            <a:effectLst/>
          </p:spPr>
          <p:txBody>
            <a:bodyPr wrap="none" anchor="ctr">
              <a:spAutoFit/>
            </a:bodyPr>
            <a:lstStyle/>
            <a:p>
              <a:pPr eaLnBrk="0" hangingPunct="0"/>
              <a:r>
                <a:rPr lang="nb-NO" dirty="0" err="1">
                  <a:latin typeface="Comic Sans MS" pitchFamily="66" charset="0"/>
                </a:rPr>
                <a:t>gain</a:t>
              </a:r>
              <a:endParaRPr lang="nb-NO" sz="2400" dirty="0">
                <a:latin typeface="Comic Sans MS" pitchFamily="66"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787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000"/>
                                  </p:stCondLst>
                                  <p:childTnLst>
                                    <p:set>
                                      <p:cBhvr>
                                        <p:cTn id="9"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hlink"/>
                                      </p:to>
                                    </p:animClr>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1787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17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69" grpId="0" animBg="1" autoUpdateAnimBg="0"/>
      <p:bldP spid="417870" grpId="0" animBg="1" autoUpdateAnimBg="0"/>
      <p:bldP spid="41787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ChangeArrowheads="1"/>
          </p:cNvSpPr>
          <p:nvPr/>
        </p:nvSpPr>
        <p:spPr bwMode="auto">
          <a:xfrm>
            <a:off x="304800" y="3276600"/>
            <a:ext cx="7112000" cy="1624013"/>
          </a:xfrm>
          <a:prstGeom prst="rect">
            <a:avLst/>
          </a:prstGeom>
          <a:solidFill>
            <a:srgbClr val="FFFFFF"/>
          </a:solidFill>
          <a:ln w="38100">
            <a:noFill/>
            <a:miter lim="800000"/>
            <a:headEnd/>
            <a:tailEnd/>
          </a:ln>
          <a:effectLst/>
        </p:spPr>
        <p:txBody>
          <a:bodyPr wrap="none" anchor="ctr"/>
          <a:lstStyle/>
          <a:p>
            <a:endParaRPr lang="en-US"/>
          </a:p>
        </p:txBody>
      </p:sp>
      <p:sp>
        <p:nvSpPr>
          <p:cNvPr id="418824" name="Text Box 8"/>
          <p:cNvSpPr txBox="1">
            <a:spLocks noChangeArrowheads="1"/>
          </p:cNvSpPr>
          <p:nvPr/>
        </p:nvSpPr>
        <p:spPr bwMode="auto">
          <a:xfrm>
            <a:off x="546100" y="304800"/>
            <a:ext cx="7683500" cy="762000"/>
          </a:xfrm>
          <a:prstGeom prst="rect">
            <a:avLst/>
          </a:prstGeom>
          <a:noFill/>
          <a:ln w="38100">
            <a:noFill/>
            <a:miter lim="800000"/>
            <a:headEnd/>
            <a:tailEnd/>
          </a:ln>
          <a:effectLst/>
        </p:spPr>
        <p:txBody>
          <a:bodyPr anchor="ctr">
            <a:spAutoFit/>
          </a:bodyPr>
          <a:lstStyle/>
          <a:p>
            <a:pPr eaLnBrk="0" hangingPunct="0"/>
            <a:r>
              <a:rPr lang="nb-NO" sz="4400">
                <a:solidFill>
                  <a:schemeClr val="folHlink"/>
                </a:solidFill>
                <a:latin typeface="Comic Sans MS" pitchFamily="66" charset="0"/>
              </a:rPr>
              <a:t>Parsimonious evaluation</a:t>
            </a:r>
          </a:p>
        </p:txBody>
      </p:sp>
      <p:sp>
        <p:nvSpPr>
          <p:cNvPr id="418825" name="Text Box 9"/>
          <p:cNvSpPr txBox="1">
            <a:spLocks noChangeArrowheads="1"/>
          </p:cNvSpPr>
          <p:nvPr/>
        </p:nvSpPr>
        <p:spPr bwMode="auto">
          <a:xfrm>
            <a:off x="323850" y="5013325"/>
            <a:ext cx="3179763" cy="396875"/>
          </a:xfrm>
          <a:prstGeom prst="rect">
            <a:avLst/>
          </a:prstGeom>
          <a:noFill/>
          <a:ln w="38100">
            <a:noFill/>
            <a:miter lim="800000"/>
            <a:headEnd/>
            <a:tailEnd/>
          </a:ln>
          <a:effectLst/>
        </p:spPr>
        <p:txBody>
          <a:bodyPr wrap="none" anchor="ctr">
            <a:spAutoFit/>
          </a:bodyPr>
          <a:lstStyle/>
          <a:p>
            <a:pPr algn="l" eaLnBrk="0" hangingPunct="0"/>
            <a:r>
              <a:rPr lang="nb-NO" sz="2000">
                <a:latin typeface="Comic Sans MS" pitchFamily="66" charset="0"/>
              </a:rPr>
              <a:t>sum: 3 evolutionary steps</a:t>
            </a:r>
          </a:p>
        </p:txBody>
      </p:sp>
      <p:sp>
        <p:nvSpPr>
          <p:cNvPr id="418826" name="Text Box 10"/>
          <p:cNvSpPr txBox="1">
            <a:spLocks noChangeArrowheads="1"/>
          </p:cNvSpPr>
          <p:nvPr/>
        </p:nvSpPr>
        <p:spPr bwMode="auto">
          <a:xfrm>
            <a:off x="325438" y="4246563"/>
            <a:ext cx="4978400" cy="396875"/>
          </a:xfrm>
          <a:prstGeom prst="rect">
            <a:avLst/>
          </a:prstGeom>
          <a:noFill/>
          <a:ln w="38100">
            <a:noFill/>
            <a:miter lim="800000"/>
            <a:headEnd/>
            <a:tailEnd/>
          </a:ln>
          <a:effectLst/>
        </p:spPr>
        <p:txBody>
          <a:bodyPr wrap="none" anchor="ctr">
            <a:spAutoFit/>
          </a:bodyPr>
          <a:lstStyle/>
          <a:p>
            <a:pPr algn="l" eaLnBrk="0" hangingPunct="0"/>
            <a:r>
              <a:rPr lang="nb-NO" sz="2000" dirty="0">
                <a:latin typeface="Comic Sans MS" pitchFamily="66" charset="0"/>
              </a:rPr>
              <a:t> swimbladder evolved from lungs 2 times</a:t>
            </a:r>
          </a:p>
        </p:txBody>
      </p:sp>
      <p:sp>
        <p:nvSpPr>
          <p:cNvPr id="418827" name="Text Box 11"/>
          <p:cNvSpPr txBox="1">
            <a:spLocks noChangeArrowheads="1"/>
          </p:cNvSpPr>
          <p:nvPr/>
        </p:nvSpPr>
        <p:spPr bwMode="auto">
          <a:xfrm>
            <a:off x="325438" y="4589463"/>
            <a:ext cx="4632325" cy="396875"/>
          </a:xfrm>
          <a:prstGeom prst="rect">
            <a:avLst/>
          </a:prstGeom>
          <a:noFill/>
          <a:ln w="38100">
            <a:noFill/>
            <a:miter lim="800000"/>
            <a:headEnd/>
            <a:tailEnd/>
          </a:ln>
          <a:effectLst/>
        </p:spPr>
        <p:txBody>
          <a:bodyPr wrap="none" anchor="ctr">
            <a:spAutoFit/>
          </a:bodyPr>
          <a:lstStyle/>
          <a:p>
            <a:pPr algn="l" eaLnBrk="0" hangingPunct="0"/>
            <a:r>
              <a:rPr lang="nb-NO" sz="2000" dirty="0">
                <a:latin typeface="Comic Sans MS" pitchFamily="66" charset="0"/>
              </a:rPr>
              <a:t>lungs lost with no replacement  1 time</a:t>
            </a:r>
          </a:p>
        </p:txBody>
      </p:sp>
      <p:grpSp>
        <p:nvGrpSpPr>
          <p:cNvPr id="2" name="Group 16"/>
          <p:cNvGrpSpPr>
            <a:grpSpLocks/>
          </p:cNvGrpSpPr>
          <p:nvPr/>
        </p:nvGrpSpPr>
        <p:grpSpPr bwMode="auto">
          <a:xfrm>
            <a:off x="304800" y="1690688"/>
            <a:ext cx="5141913" cy="2043112"/>
            <a:chOff x="192" y="631"/>
            <a:chExt cx="2430" cy="1287"/>
          </a:xfrm>
        </p:grpSpPr>
        <p:sp>
          <p:nvSpPr>
            <p:cNvPr id="418820" name="Text Box 4"/>
            <p:cNvSpPr txBox="1">
              <a:spLocks noChangeArrowheads="1"/>
            </p:cNvSpPr>
            <p:nvPr/>
          </p:nvSpPr>
          <p:spPr bwMode="auto">
            <a:xfrm>
              <a:off x="256" y="1668"/>
              <a:ext cx="1502" cy="250"/>
            </a:xfrm>
            <a:prstGeom prst="rect">
              <a:avLst/>
            </a:prstGeom>
            <a:noFill/>
            <a:ln w="38100">
              <a:noFill/>
              <a:miter lim="800000"/>
              <a:headEnd/>
              <a:tailEnd/>
            </a:ln>
            <a:effectLst/>
          </p:spPr>
          <p:txBody>
            <a:bodyPr wrap="none" anchor="ctr">
              <a:spAutoFit/>
            </a:bodyPr>
            <a:lstStyle/>
            <a:p>
              <a:pPr algn="l" eaLnBrk="0" hangingPunct="0"/>
              <a:r>
                <a:rPr lang="nb-NO" sz="2000">
                  <a:latin typeface="Comic Sans MS" pitchFamily="66" charset="0"/>
                </a:rPr>
                <a:t>sum: 6 evolutionary steps</a:t>
              </a:r>
            </a:p>
          </p:txBody>
        </p:sp>
        <p:sp>
          <p:nvSpPr>
            <p:cNvPr id="418821" name="Text Box 5"/>
            <p:cNvSpPr txBox="1">
              <a:spLocks noChangeArrowheads="1"/>
            </p:cNvSpPr>
            <p:nvPr/>
          </p:nvSpPr>
          <p:spPr bwMode="auto">
            <a:xfrm>
              <a:off x="269" y="969"/>
              <a:ext cx="2353" cy="250"/>
            </a:xfrm>
            <a:prstGeom prst="rect">
              <a:avLst/>
            </a:prstGeom>
            <a:noFill/>
            <a:ln w="38100">
              <a:noFill/>
              <a:miter lim="800000"/>
              <a:headEnd/>
              <a:tailEnd/>
            </a:ln>
            <a:effectLst/>
          </p:spPr>
          <p:txBody>
            <a:bodyPr wrap="none" anchor="ctr">
              <a:spAutoFit/>
            </a:bodyPr>
            <a:lstStyle/>
            <a:p>
              <a:pPr algn="l" eaLnBrk="0" hangingPunct="0"/>
              <a:r>
                <a:rPr lang="nb-NO" sz="2000">
                  <a:latin typeface="Comic Sans MS" pitchFamily="66" charset="0"/>
                </a:rPr>
                <a:t>lungs evolved from swimbladder  3 times</a:t>
              </a:r>
            </a:p>
          </p:txBody>
        </p:sp>
        <p:sp>
          <p:nvSpPr>
            <p:cNvPr id="418822" name="Text Box 6"/>
            <p:cNvSpPr txBox="1">
              <a:spLocks noChangeArrowheads="1"/>
            </p:cNvSpPr>
            <p:nvPr/>
          </p:nvSpPr>
          <p:spPr bwMode="auto">
            <a:xfrm>
              <a:off x="257" y="1185"/>
              <a:ext cx="2353" cy="250"/>
            </a:xfrm>
            <a:prstGeom prst="rect">
              <a:avLst/>
            </a:prstGeom>
            <a:noFill/>
            <a:ln w="38100">
              <a:noFill/>
              <a:miter lim="800000"/>
              <a:headEnd/>
              <a:tailEnd/>
            </a:ln>
            <a:effectLst/>
          </p:spPr>
          <p:txBody>
            <a:bodyPr wrap="none" anchor="ctr">
              <a:spAutoFit/>
            </a:bodyPr>
            <a:lstStyle/>
            <a:p>
              <a:pPr algn="l" eaLnBrk="0" hangingPunct="0"/>
              <a:r>
                <a:rPr lang="nb-NO" sz="2000" dirty="0">
                  <a:latin typeface="Comic Sans MS" pitchFamily="66" charset="0"/>
                </a:rPr>
                <a:t> swimbladder evolved from lungs 2 times</a:t>
              </a:r>
            </a:p>
          </p:txBody>
        </p:sp>
        <p:sp>
          <p:nvSpPr>
            <p:cNvPr id="418823" name="Text Box 7"/>
            <p:cNvSpPr txBox="1">
              <a:spLocks noChangeArrowheads="1"/>
            </p:cNvSpPr>
            <p:nvPr/>
          </p:nvSpPr>
          <p:spPr bwMode="auto">
            <a:xfrm>
              <a:off x="257" y="1401"/>
              <a:ext cx="2189" cy="250"/>
            </a:xfrm>
            <a:prstGeom prst="rect">
              <a:avLst/>
            </a:prstGeom>
            <a:noFill/>
            <a:ln w="38100">
              <a:noFill/>
              <a:miter lim="800000"/>
              <a:headEnd/>
              <a:tailEnd/>
            </a:ln>
            <a:effectLst/>
          </p:spPr>
          <p:txBody>
            <a:bodyPr wrap="none" anchor="ctr">
              <a:spAutoFit/>
            </a:bodyPr>
            <a:lstStyle/>
            <a:p>
              <a:pPr algn="l" eaLnBrk="0" hangingPunct="0"/>
              <a:r>
                <a:rPr lang="nb-NO" sz="2000">
                  <a:latin typeface="Comic Sans MS" pitchFamily="66" charset="0"/>
                </a:rPr>
                <a:t>lungs lost with no replacement  1 time</a:t>
              </a:r>
            </a:p>
          </p:txBody>
        </p:sp>
        <p:sp>
          <p:nvSpPr>
            <p:cNvPr id="418828" name="Text Box 12"/>
            <p:cNvSpPr txBox="1">
              <a:spLocks noChangeArrowheads="1"/>
            </p:cNvSpPr>
            <p:nvPr/>
          </p:nvSpPr>
          <p:spPr bwMode="auto">
            <a:xfrm>
              <a:off x="192" y="631"/>
              <a:ext cx="801" cy="250"/>
            </a:xfrm>
            <a:prstGeom prst="rect">
              <a:avLst/>
            </a:prstGeom>
            <a:noFill/>
            <a:ln w="38100">
              <a:noFill/>
              <a:miter lim="800000"/>
              <a:headEnd/>
              <a:tailEnd/>
            </a:ln>
            <a:effectLst/>
          </p:spPr>
          <p:txBody>
            <a:bodyPr wrap="none" anchor="ctr">
              <a:spAutoFit/>
            </a:bodyPr>
            <a:lstStyle/>
            <a:p>
              <a:pPr algn="l" eaLnBrk="0" hangingPunct="0"/>
              <a:r>
                <a:rPr lang="nb-NO" sz="2000">
                  <a:solidFill>
                    <a:schemeClr val="accent1"/>
                  </a:solidFill>
                  <a:latin typeface="Comic Sans MS" pitchFamily="66" charset="0"/>
                </a:rPr>
                <a:t>Hypothesis 1</a:t>
              </a:r>
              <a:endParaRPr lang="nb-NO" sz="2000">
                <a:latin typeface="Comic Sans MS" pitchFamily="66" charset="0"/>
              </a:endParaRPr>
            </a:p>
          </p:txBody>
        </p:sp>
      </p:grpSp>
      <p:sp>
        <p:nvSpPr>
          <p:cNvPr id="418829" name="Text Box 13"/>
          <p:cNvSpPr txBox="1">
            <a:spLocks noChangeArrowheads="1"/>
          </p:cNvSpPr>
          <p:nvPr/>
        </p:nvSpPr>
        <p:spPr bwMode="auto">
          <a:xfrm>
            <a:off x="304800" y="3794125"/>
            <a:ext cx="1736725" cy="396875"/>
          </a:xfrm>
          <a:prstGeom prst="rect">
            <a:avLst/>
          </a:prstGeom>
          <a:noFill/>
          <a:ln w="38100">
            <a:noFill/>
            <a:miter lim="800000"/>
            <a:headEnd/>
            <a:tailEnd/>
          </a:ln>
          <a:effectLst/>
        </p:spPr>
        <p:txBody>
          <a:bodyPr wrap="none" anchor="ctr">
            <a:spAutoFit/>
          </a:bodyPr>
          <a:lstStyle/>
          <a:p>
            <a:pPr algn="l" eaLnBrk="0" hangingPunct="0"/>
            <a:r>
              <a:rPr lang="nb-NO" sz="2000" dirty="0">
                <a:solidFill>
                  <a:schemeClr val="accent1"/>
                </a:solidFill>
                <a:latin typeface="Comic Sans MS" pitchFamily="66" charset="0"/>
              </a:rPr>
              <a:t>Hypothesis 2</a:t>
            </a:r>
            <a:endParaRPr lang="nb-NO" sz="2000" dirty="0">
              <a:latin typeface="Comic Sans MS" pitchFamily="66" charset="0"/>
            </a:endParaRPr>
          </a:p>
        </p:txBody>
      </p:sp>
      <p:sp>
        <p:nvSpPr>
          <p:cNvPr id="418830" name="Text Box 14"/>
          <p:cNvSpPr txBox="1">
            <a:spLocks noChangeArrowheads="1"/>
          </p:cNvSpPr>
          <p:nvPr/>
        </p:nvSpPr>
        <p:spPr bwMode="auto">
          <a:xfrm>
            <a:off x="304800" y="5646003"/>
            <a:ext cx="8128000" cy="830997"/>
          </a:xfrm>
          <a:prstGeom prst="rect">
            <a:avLst/>
          </a:prstGeom>
          <a:noFill/>
          <a:ln w="38100">
            <a:noFill/>
            <a:miter lim="800000"/>
            <a:headEnd/>
            <a:tailEnd/>
          </a:ln>
          <a:effectLst/>
        </p:spPr>
        <p:txBody>
          <a:bodyPr anchor="ctr">
            <a:spAutoFit/>
          </a:bodyPr>
          <a:lstStyle/>
          <a:p>
            <a:pPr algn="l" eaLnBrk="0" hangingPunct="0"/>
            <a:r>
              <a:rPr lang="nb-NO" sz="2400" dirty="0">
                <a:solidFill>
                  <a:schemeClr val="accent1"/>
                </a:solidFill>
                <a:latin typeface="Comic Sans MS" pitchFamily="66" charset="0"/>
              </a:rPr>
              <a:t>Hypothesis 2 is preferred under the principle of parsimony</a:t>
            </a:r>
            <a:endParaRPr lang="nb-NO" sz="2400" dirty="0">
              <a:latin typeface="Comic Sans MS" pitchFamily="66"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8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88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88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418830"/>
                                        </p:tgtEl>
                                        <p:attrNameLst>
                                          <p:attrName>style.visibility</p:attrName>
                                        </p:attrNameLst>
                                      </p:cBhvr>
                                      <p:to>
                                        <p:strVal val="visible"/>
                                      </p:to>
                                    </p:set>
                                    <p:animEffect transition="in" filter="box(out)">
                                      <p:cBhvr>
                                        <p:cTn id="19" dur="500"/>
                                        <p:tgtEl>
                                          <p:spTgt spid="418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5" grpId="0" autoUpdateAnimBg="0"/>
      <p:bldP spid="418826" grpId="0" autoUpdateAnimBg="0"/>
      <p:bldP spid="418827" grpId="0" autoUpdateAnimBg="0"/>
      <p:bldP spid="41883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latin typeface="Comic Sans MS" pitchFamily="66" charset="0"/>
              </a:rPr>
              <a:t>Maximum likelihood and </a:t>
            </a:r>
            <a:r>
              <a:rPr lang="en-US" dirty="0" err="1" smtClean="0">
                <a:solidFill>
                  <a:srgbClr val="7030A0"/>
                </a:solidFill>
                <a:latin typeface="Comic Sans MS" pitchFamily="66" charset="0"/>
              </a:rPr>
              <a:t>bayesian</a:t>
            </a:r>
            <a:r>
              <a:rPr lang="en-US" dirty="0" smtClean="0">
                <a:solidFill>
                  <a:srgbClr val="7030A0"/>
                </a:solidFill>
                <a:latin typeface="Comic Sans MS" pitchFamily="66" charset="0"/>
              </a:rPr>
              <a:t> methods</a:t>
            </a:r>
            <a:endParaRPr lang="en-US" dirty="0">
              <a:solidFill>
                <a:srgbClr val="7030A0"/>
              </a:solidFill>
              <a:latin typeface="Comic Sans MS" pitchFamily="66" charset="0"/>
            </a:endParaRPr>
          </a:p>
        </p:txBody>
      </p:sp>
      <p:sp>
        <p:nvSpPr>
          <p:cNvPr id="3" name="Content Placeholder 2"/>
          <p:cNvSpPr>
            <a:spLocks noGrp="1"/>
          </p:cNvSpPr>
          <p:nvPr>
            <p:ph idx="1"/>
          </p:nvPr>
        </p:nvSpPr>
        <p:spPr>
          <a:xfrm>
            <a:off x="457200" y="1722437"/>
            <a:ext cx="8229600" cy="4525963"/>
          </a:xfrm>
        </p:spPr>
        <p:txBody>
          <a:bodyPr>
            <a:normAutofit lnSpcReduction="10000"/>
          </a:bodyPr>
          <a:lstStyle/>
          <a:p>
            <a:r>
              <a:rPr lang="en-US" dirty="0" smtClean="0">
                <a:latin typeface="Comic Sans MS" pitchFamily="66" charset="0"/>
              </a:rPr>
              <a:t>Allows for substitution rates to differ on lineages and sites: appropriate for distantly related species</a:t>
            </a:r>
          </a:p>
          <a:p>
            <a:endParaRPr lang="en-US" dirty="0" smtClean="0">
              <a:latin typeface="Comic Sans MS" pitchFamily="66" charset="0"/>
            </a:endParaRPr>
          </a:p>
          <a:p>
            <a:r>
              <a:rPr lang="en-US" dirty="0" smtClean="0">
                <a:latin typeface="Comic Sans MS" pitchFamily="66" charset="0"/>
              </a:rPr>
              <a:t>Estimates the likelihood of a </a:t>
            </a:r>
            <a:r>
              <a:rPr lang="en-US" dirty="0" smtClean="0">
                <a:latin typeface="Comic Sans MS" pitchFamily="66" charset="0"/>
              </a:rPr>
              <a:t>tree = probability </a:t>
            </a:r>
            <a:r>
              <a:rPr lang="en-US" dirty="0" smtClean="0">
                <a:latin typeface="Comic Sans MS" pitchFamily="66" charset="0"/>
              </a:rPr>
              <a:t>of the data given an evolutionary model </a:t>
            </a:r>
          </a:p>
          <a:p>
            <a:endParaRPr lang="en-US" dirty="0" smtClean="0">
              <a:latin typeface="Comic Sans MS" pitchFamily="66" charset="0"/>
            </a:endParaRPr>
          </a:p>
          <a:p>
            <a:r>
              <a:rPr lang="en-US" dirty="0" smtClean="0">
                <a:latin typeface="Comic Sans MS" pitchFamily="66" charset="0"/>
              </a:rPr>
              <a:t>Complex and computationally intensive!</a:t>
            </a:r>
            <a:endParaRPr lang="en-US"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1027"/>
          <p:cNvSpPr>
            <a:spLocks noGrp="1" noChangeArrowheads="1"/>
          </p:cNvSpPr>
          <p:nvPr>
            <p:ph type="title"/>
          </p:nvPr>
        </p:nvSpPr>
        <p:spPr>
          <a:xfrm>
            <a:off x="1600200" y="342900"/>
            <a:ext cx="7772400" cy="647700"/>
          </a:xfrm>
        </p:spPr>
        <p:txBody>
          <a:bodyPr/>
          <a:lstStyle/>
          <a:p>
            <a:r>
              <a:rPr lang="nb-NO" sz="3600" dirty="0">
                <a:solidFill>
                  <a:schemeClr val="folHlink"/>
                </a:solidFill>
                <a:latin typeface="Comic Sans MS" pitchFamily="66" charset="0"/>
              </a:rPr>
              <a:t>Pioneering phylogenetic thinking</a:t>
            </a:r>
            <a:endParaRPr lang="nb-NO" dirty="0"/>
          </a:p>
        </p:txBody>
      </p:sp>
      <p:pic>
        <p:nvPicPr>
          <p:cNvPr id="385028" name="Picture 1028" descr="G:\darwintre.jpg"/>
          <p:cNvPicPr>
            <a:picLocks noChangeAspect="1" noChangeArrowheads="1"/>
          </p:cNvPicPr>
          <p:nvPr/>
        </p:nvPicPr>
        <p:blipFill>
          <a:blip r:embed="rId3" cstate="print"/>
          <a:srcRect/>
          <a:stretch>
            <a:fillRect/>
          </a:stretch>
        </p:blipFill>
        <p:spPr bwMode="auto">
          <a:xfrm>
            <a:off x="381000" y="2057400"/>
            <a:ext cx="4325938" cy="4419600"/>
          </a:xfrm>
          <a:prstGeom prst="rect">
            <a:avLst/>
          </a:prstGeom>
          <a:noFill/>
        </p:spPr>
      </p:pic>
      <p:pic>
        <p:nvPicPr>
          <p:cNvPr id="385030" name="Picture 1030" descr="E:\210\darw.jpg"/>
          <p:cNvPicPr>
            <a:picLocks noChangeAspect="1" noChangeArrowheads="1"/>
          </p:cNvPicPr>
          <p:nvPr/>
        </p:nvPicPr>
        <p:blipFill>
          <a:blip r:embed="rId4" cstate="print"/>
          <a:srcRect/>
          <a:stretch>
            <a:fillRect/>
          </a:stretch>
        </p:blipFill>
        <p:spPr bwMode="auto">
          <a:xfrm>
            <a:off x="152400" y="152400"/>
            <a:ext cx="1041400" cy="1219200"/>
          </a:xfrm>
          <a:prstGeom prst="rect">
            <a:avLst/>
          </a:prstGeom>
          <a:noFill/>
        </p:spPr>
      </p:pic>
      <p:sp>
        <p:nvSpPr>
          <p:cNvPr id="385032" name="Text Box 1032"/>
          <p:cNvSpPr txBox="1">
            <a:spLocks noChangeArrowheads="1"/>
          </p:cNvSpPr>
          <p:nvPr/>
        </p:nvSpPr>
        <p:spPr bwMode="auto">
          <a:xfrm>
            <a:off x="5029200" y="3838575"/>
            <a:ext cx="4191000" cy="1800225"/>
          </a:xfrm>
          <a:prstGeom prst="rect">
            <a:avLst/>
          </a:prstGeom>
          <a:noFill/>
          <a:ln w="38100">
            <a:noFill/>
            <a:miter lim="800000"/>
            <a:headEnd/>
            <a:tailEnd/>
          </a:ln>
          <a:effectLst/>
        </p:spPr>
        <p:txBody>
          <a:bodyPr anchor="ctr">
            <a:spAutoFit/>
          </a:bodyPr>
          <a:lstStyle/>
          <a:p>
            <a:pPr algn="l" eaLnBrk="0" hangingPunct="0"/>
            <a:r>
              <a:rPr lang="nb-NO" sz="2800">
                <a:latin typeface="Comic Sans MS" pitchFamily="66" charset="0"/>
              </a:rPr>
              <a:t>One of Darwin’s notebooks</a:t>
            </a:r>
          </a:p>
          <a:p>
            <a:pPr algn="l" eaLnBrk="0" hangingPunct="0"/>
            <a:r>
              <a:rPr lang="nb-NO" sz="2800">
                <a:latin typeface="Comic Sans MS" pitchFamily="66" charset="0"/>
              </a:rPr>
              <a:t> showing evolutionary</a:t>
            </a:r>
          </a:p>
          <a:p>
            <a:pPr algn="l" eaLnBrk="0" hangingPunct="0"/>
            <a:r>
              <a:rPr lang="nb-NO" sz="2800">
                <a:latin typeface="Comic Sans MS" pitchFamily="66" charset="0"/>
              </a:rPr>
              <a:t> tree-thinking...</a:t>
            </a:r>
            <a:endParaRPr lang="nb-NO" sz="240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42" name="Picture 2" descr="G:\haeckel.jpg"/>
          <p:cNvPicPr>
            <a:picLocks noChangeAspect="1" noChangeArrowheads="1"/>
          </p:cNvPicPr>
          <p:nvPr/>
        </p:nvPicPr>
        <p:blipFill>
          <a:blip r:embed="rId3" cstate="print"/>
          <a:srcRect/>
          <a:stretch>
            <a:fillRect/>
          </a:stretch>
        </p:blipFill>
        <p:spPr bwMode="auto">
          <a:xfrm>
            <a:off x="174625" y="1676400"/>
            <a:ext cx="4221163" cy="5181600"/>
          </a:xfrm>
          <a:prstGeom prst="rect">
            <a:avLst/>
          </a:prstGeom>
          <a:noFill/>
        </p:spPr>
      </p:pic>
      <p:sp>
        <p:nvSpPr>
          <p:cNvPr id="419844" name="Line 4"/>
          <p:cNvSpPr>
            <a:spLocks noChangeShapeType="1"/>
          </p:cNvSpPr>
          <p:nvPr/>
        </p:nvSpPr>
        <p:spPr bwMode="auto">
          <a:xfrm flipV="1">
            <a:off x="4498975" y="2743200"/>
            <a:ext cx="0" cy="194310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419845" name="Text Box 5"/>
          <p:cNvSpPr txBox="1">
            <a:spLocks noChangeArrowheads="1"/>
          </p:cNvSpPr>
          <p:nvPr/>
        </p:nvSpPr>
        <p:spPr bwMode="auto">
          <a:xfrm rot="16200000" flipH="1">
            <a:off x="3436144" y="4214019"/>
            <a:ext cx="2784475" cy="404813"/>
          </a:xfrm>
          <a:prstGeom prst="rect">
            <a:avLst/>
          </a:prstGeom>
          <a:solidFill>
            <a:srgbClr val="FFFF66"/>
          </a:solidFill>
          <a:ln w="38100">
            <a:solidFill>
              <a:schemeClr val="accent2"/>
            </a:solidFill>
            <a:miter lim="800000"/>
            <a:headEnd/>
            <a:tailEnd/>
          </a:ln>
          <a:effectLst/>
        </p:spPr>
        <p:txBody>
          <a:bodyPr wrap="none" anchor="ctr">
            <a:spAutoFit/>
          </a:bodyPr>
          <a:lstStyle/>
          <a:p>
            <a:pPr algn="l" eaLnBrk="0" hangingPunct="0"/>
            <a:r>
              <a:rPr lang="nb-NO">
                <a:latin typeface="Comic Sans MS" pitchFamily="66" charset="0"/>
              </a:rPr>
              <a:t>Progress and perfection</a:t>
            </a:r>
            <a:endParaRPr lang="nb-NO" sz="2400">
              <a:latin typeface="Comic Sans MS" pitchFamily="66" charset="0"/>
            </a:endParaRPr>
          </a:p>
        </p:txBody>
      </p:sp>
      <p:sp>
        <p:nvSpPr>
          <p:cNvPr id="419846" name="Text Box 6"/>
          <p:cNvSpPr txBox="1">
            <a:spLocks noChangeArrowheads="1"/>
          </p:cNvSpPr>
          <p:nvPr/>
        </p:nvSpPr>
        <p:spPr bwMode="auto">
          <a:xfrm>
            <a:off x="4800600" y="1976735"/>
            <a:ext cx="4191000" cy="461665"/>
          </a:xfrm>
          <a:prstGeom prst="rect">
            <a:avLst/>
          </a:prstGeom>
          <a:noFill/>
          <a:ln w="38100">
            <a:noFill/>
            <a:miter lim="800000"/>
            <a:headEnd/>
            <a:tailEnd/>
          </a:ln>
          <a:effectLst/>
        </p:spPr>
        <p:txBody>
          <a:bodyPr anchor="ctr">
            <a:spAutoFit/>
          </a:bodyPr>
          <a:lstStyle/>
          <a:p>
            <a:pPr eaLnBrk="0" hangingPunct="0"/>
            <a:r>
              <a:rPr lang="nb-NO" sz="2400" dirty="0" smtClean="0">
                <a:latin typeface="Comic Sans MS" pitchFamily="66" charset="0"/>
              </a:rPr>
              <a:t>E.Haeckel </a:t>
            </a:r>
            <a:r>
              <a:rPr lang="en-US" sz="2400" dirty="0" smtClean="0">
                <a:latin typeface="Comic Sans MS" pitchFamily="66" charset="0"/>
              </a:rPr>
              <a:t>(1834–1919) </a:t>
            </a:r>
            <a:endParaRPr lang="nb-NO" sz="2400" dirty="0">
              <a:latin typeface="Comic Sans MS" pitchFamily="66" charset="0"/>
            </a:endParaRPr>
          </a:p>
        </p:txBody>
      </p:sp>
      <p:sp>
        <p:nvSpPr>
          <p:cNvPr id="419847" name="Text Box 7"/>
          <p:cNvSpPr txBox="1">
            <a:spLocks noChangeArrowheads="1"/>
          </p:cNvSpPr>
          <p:nvPr/>
        </p:nvSpPr>
        <p:spPr bwMode="auto">
          <a:xfrm>
            <a:off x="5105400" y="3124200"/>
            <a:ext cx="4211637" cy="1015663"/>
          </a:xfrm>
          <a:prstGeom prst="rect">
            <a:avLst/>
          </a:prstGeom>
          <a:noFill/>
          <a:ln w="38100">
            <a:noFill/>
            <a:miter lim="800000"/>
            <a:headEnd/>
            <a:tailEnd/>
          </a:ln>
          <a:effectLst/>
        </p:spPr>
        <p:txBody>
          <a:bodyPr anchor="ctr">
            <a:spAutoFit/>
          </a:bodyPr>
          <a:lstStyle/>
          <a:p>
            <a:pPr algn="l" eaLnBrk="0" hangingPunct="0">
              <a:spcBef>
                <a:spcPct val="50000"/>
              </a:spcBef>
            </a:pPr>
            <a:r>
              <a:rPr lang="nb-NO" sz="2000" dirty="0" smtClean="0">
                <a:latin typeface="Comic Sans MS" pitchFamily="66" charset="0"/>
              </a:rPr>
              <a:t>His </a:t>
            </a:r>
            <a:r>
              <a:rPr lang="nb-NO" sz="2000" dirty="0">
                <a:latin typeface="Comic Sans MS" pitchFamily="66" charset="0"/>
              </a:rPr>
              <a:t>phylogeny reflects the old idea of ’the Great Chain of Being’ with Man on </a:t>
            </a:r>
            <a:r>
              <a:rPr lang="nb-NO" sz="2000" dirty="0" smtClean="0">
                <a:latin typeface="Comic Sans MS" pitchFamily="66" charset="0"/>
              </a:rPr>
              <a:t>top.</a:t>
            </a:r>
            <a:endParaRPr lang="nb-NO" sz="2400" dirty="0">
              <a:latin typeface="Comic Sans MS" pitchFamily="66" charset="0"/>
            </a:endParaRPr>
          </a:p>
        </p:txBody>
      </p:sp>
      <p:sp>
        <p:nvSpPr>
          <p:cNvPr id="419848" name="Text Box 8"/>
          <p:cNvSpPr txBox="1">
            <a:spLocks noChangeArrowheads="1"/>
          </p:cNvSpPr>
          <p:nvPr/>
        </p:nvSpPr>
        <p:spPr bwMode="auto">
          <a:xfrm>
            <a:off x="5175250" y="4572000"/>
            <a:ext cx="3968750" cy="1015663"/>
          </a:xfrm>
          <a:prstGeom prst="rect">
            <a:avLst/>
          </a:prstGeom>
          <a:noFill/>
          <a:ln w="38100">
            <a:noFill/>
            <a:miter lim="800000"/>
            <a:headEnd/>
            <a:tailEnd/>
          </a:ln>
          <a:effectLst/>
        </p:spPr>
        <p:txBody>
          <a:bodyPr anchor="ctr">
            <a:spAutoFit/>
          </a:bodyPr>
          <a:lstStyle/>
          <a:p>
            <a:pPr algn="l" eaLnBrk="0" hangingPunct="0"/>
            <a:r>
              <a:rPr lang="nb-NO" sz="2000" dirty="0" smtClean="0">
                <a:latin typeface="Comic Sans MS" pitchFamily="66" charset="0"/>
              </a:rPr>
              <a:t>Evolution is </a:t>
            </a:r>
            <a:r>
              <a:rPr lang="nb-NO" sz="2000" dirty="0">
                <a:latin typeface="Comic Sans MS" pitchFamily="66" charset="0"/>
              </a:rPr>
              <a:t>working towards higher intelligent and moral order</a:t>
            </a:r>
            <a:endParaRPr lang="nb-NO" sz="2400" dirty="0">
              <a:latin typeface="Comic Sans MS" pitchFamily="66" charset="0"/>
            </a:endParaRPr>
          </a:p>
        </p:txBody>
      </p:sp>
      <p:pic>
        <p:nvPicPr>
          <p:cNvPr id="419849" name="Picture 9" descr="E:\210\Haeckel.jpg"/>
          <p:cNvPicPr>
            <a:picLocks noChangeAspect="1" noChangeArrowheads="1"/>
          </p:cNvPicPr>
          <p:nvPr/>
        </p:nvPicPr>
        <p:blipFill>
          <a:blip r:embed="rId4" cstate="print"/>
          <a:srcRect/>
          <a:stretch>
            <a:fillRect/>
          </a:stretch>
        </p:blipFill>
        <p:spPr bwMode="auto">
          <a:xfrm>
            <a:off x="228600" y="152400"/>
            <a:ext cx="1092200" cy="1227138"/>
          </a:xfrm>
          <a:prstGeom prst="rect">
            <a:avLst/>
          </a:prstGeom>
          <a:noFill/>
        </p:spPr>
      </p:pic>
      <p:sp>
        <p:nvSpPr>
          <p:cNvPr id="419850" name="Rectangle 10"/>
          <p:cNvSpPr>
            <a:spLocks noChangeArrowheads="1"/>
          </p:cNvSpPr>
          <p:nvPr/>
        </p:nvSpPr>
        <p:spPr bwMode="auto">
          <a:xfrm>
            <a:off x="1676400" y="381000"/>
            <a:ext cx="7772400" cy="647700"/>
          </a:xfrm>
          <a:prstGeom prst="rect">
            <a:avLst/>
          </a:prstGeom>
          <a:noFill/>
          <a:ln w="9525">
            <a:noFill/>
            <a:miter lim="800000"/>
            <a:headEnd/>
            <a:tailEnd/>
          </a:ln>
        </p:spPr>
        <p:txBody>
          <a:bodyPr anchor="b"/>
          <a:lstStyle/>
          <a:p>
            <a:pPr algn="l" eaLnBrk="0" hangingPunct="0"/>
            <a:r>
              <a:rPr kumimoji="1" lang="nb-NO" sz="3600">
                <a:solidFill>
                  <a:schemeClr val="folHlink"/>
                </a:solidFill>
                <a:latin typeface="Comic Sans MS" pitchFamily="66" charset="0"/>
              </a:rPr>
              <a:t>Pioneering phylogenetic thinking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9848"/>
                                        </p:tgtEl>
                                        <p:attrNameLst>
                                          <p:attrName>style.visibility</p:attrName>
                                        </p:attrNameLst>
                                      </p:cBhvr>
                                      <p:to>
                                        <p:strVal val="visible"/>
                                      </p:to>
                                    </p:set>
                                    <p:animEffect transition="in" filter="box(out)">
                                      <p:cBhvr>
                                        <p:cTn id="7" dur="500"/>
                                        <p:tgtEl>
                                          <p:spTgt spid="419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Comic Sans MS" pitchFamily="66" charset="0"/>
              </a:rPr>
              <a:t>The tree of life</a:t>
            </a:r>
            <a:endParaRPr lang="en-US" dirty="0">
              <a:solidFill>
                <a:srgbClr val="7030A0"/>
              </a:solidFill>
              <a:latin typeface="Comic Sans MS" pitchFamily="66" charset="0"/>
            </a:endParaRPr>
          </a:p>
        </p:txBody>
      </p:sp>
      <p:pic>
        <p:nvPicPr>
          <p:cNvPr id="2050" name="Picture 2"/>
          <p:cNvPicPr>
            <a:picLocks noChangeAspect="1" noChangeArrowheads="1"/>
          </p:cNvPicPr>
          <p:nvPr/>
        </p:nvPicPr>
        <p:blipFill>
          <a:blip r:embed="rId3" cstate="print"/>
          <a:srcRect/>
          <a:stretch>
            <a:fillRect/>
          </a:stretch>
        </p:blipFill>
        <p:spPr bwMode="auto">
          <a:xfrm>
            <a:off x="228600" y="1762125"/>
            <a:ext cx="8534399" cy="453024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0" y="3200400"/>
            <a:ext cx="2117725" cy="400110"/>
          </a:xfrm>
          <a:prstGeom prst="rect">
            <a:avLst/>
          </a:prstGeom>
          <a:noFill/>
          <a:ln w="12700">
            <a:noFill/>
            <a:miter lim="800000"/>
            <a:headEnd/>
            <a:tailEnd/>
          </a:ln>
          <a:effectLst/>
        </p:spPr>
        <p:txBody>
          <a:bodyPr>
            <a:spAutoFit/>
          </a:bodyPr>
          <a:lstStyle/>
          <a:p>
            <a:pPr eaLnBrk="0" hangingPunct="0"/>
            <a:r>
              <a:rPr lang="en-US" altLang="en-US" dirty="0">
                <a:latin typeface="Comic Sans MS" pitchFamily="66" charset="0"/>
              </a:rPr>
              <a:t>Ancestral Node</a:t>
            </a:r>
            <a:r>
              <a:rPr lang="en-US" altLang="en-US" sz="2000" dirty="0">
                <a:latin typeface="Comic Sans MS" pitchFamily="66" charset="0"/>
              </a:rPr>
              <a:t> </a:t>
            </a:r>
          </a:p>
        </p:txBody>
      </p:sp>
      <p:sp>
        <p:nvSpPr>
          <p:cNvPr id="452611" name="Text Box 3"/>
          <p:cNvSpPr txBox="1">
            <a:spLocks noChangeArrowheads="1"/>
          </p:cNvSpPr>
          <p:nvPr/>
        </p:nvSpPr>
        <p:spPr bwMode="auto">
          <a:xfrm>
            <a:off x="228600" y="2286000"/>
            <a:ext cx="2978150" cy="369332"/>
          </a:xfrm>
          <a:prstGeom prst="rect">
            <a:avLst/>
          </a:prstGeom>
          <a:noFill/>
          <a:ln w="12700">
            <a:noFill/>
            <a:miter lim="800000"/>
            <a:headEnd/>
            <a:tailEnd/>
          </a:ln>
          <a:effectLst/>
        </p:spPr>
        <p:txBody>
          <a:bodyPr>
            <a:spAutoFit/>
          </a:bodyPr>
          <a:lstStyle/>
          <a:p>
            <a:pPr eaLnBrk="0" hangingPunct="0"/>
            <a:r>
              <a:rPr lang="en-US" altLang="en-US" dirty="0">
                <a:latin typeface="Comic Sans MS" pitchFamily="66" charset="0"/>
              </a:rPr>
              <a:t>Internal </a:t>
            </a:r>
            <a:r>
              <a:rPr lang="en-US" altLang="en-US" dirty="0" smtClean="0">
                <a:latin typeface="Comic Sans MS" pitchFamily="66" charset="0"/>
              </a:rPr>
              <a:t>Nodes</a:t>
            </a:r>
            <a:endParaRPr lang="en-US" altLang="en-US" dirty="0">
              <a:latin typeface="Arial" pitchFamily="34" charset="0"/>
            </a:endParaRPr>
          </a:p>
        </p:txBody>
      </p:sp>
      <p:sp>
        <p:nvSpPr>
          <p:cNvPr id="452612" name="Text Box 4"/>
          <p:cNvSpPr txBox="1">
            <a:spLocks noChangeArrowheads="1"/>
          </p:cNvSpPr>
          <p:nvPr/>
        </p:nvSpPr>
        <p:spPr bwMode="auto">
          <a:xfrm>
            <a:off x="3200400" y="1676400"/>
            <a:ext cx="1501775" cy="641350"/>
          </a:xfrm>
          <a:prstGeom prst="rect">
            <a:avLst/>
          </a:prstGeom>
          <a:noFill/>
          <a:ln w="12700">
            <a:noFill/>
            <a:miter lim="800000"/>
            <a:headEnd/>
            <a:tailEnd/>
          </a:ln>
          <a:effectLst/>
        </p:spPr>
        <p:txBody>
          <a:bodyPr wrap="none">
            <a:spAutoFit/>
          </a:bodyPr>
          <a:lstStyle/>
          <a:p>
            <a:pPr algn="l" eaLnBrk="0" hangingPunct="0"/>
            <a:r>
              <a:rPr lang="en-US" altLang="en-US" dirty="0">
                <a:latin typeface="Comic Sans MS" pitchFamily="66" charset="0"/>
              </a:rPr>
              <a:t>Branches or</a:t>
            </a:r>
          </a:p>
          <a:p>
            <a:pPr algn="l" eaLnBrk="0" hangingPunct="0"/>
            <a:r>
              <a:rPr lang="en-US" altLang="en-US" dirty="0">
                <a:latin typeface="Comic Sans MS" pitchFamily="66" charset="0"/>
              </a:rPr>
              <a:t>  Lineages</a:t>
            </a:r>
            <a:endParaRPr lang="en-US" altLang="en-US" dirty="0">
              <a:latin typeface="Arial" pitchFamily="34" charset="0"/>
            </a:endParaRPr>
          </a:p>
        </p:txBody>
      </p:sp>
      <p:sp>
        <p:nvSpPr>
          <p:cNvPr id="452613" name="Text Box 5"/>
          <p:cNvSpPr txBox="1">
            <a:spLocks noChangeArrowheads="1"/>
          </p:cNvSpPr>
          <p:nvPr/>
        </p:nvSpPr>
        <p:spPr bwMode="auto">
          <a:xfrm>
            <a:off x="5113338" y="1803400"/>
            <a:ext cx="1973262" cy="366713"/>
          </a:xfrm>
          <a:prstGeom prst="rect">
            <a:avLst/>
          </a:prstGeom>
          <a:noFill/>
          <a:ln w="12700">
            <a:noFill/>
            <a:miter lim="800000"/>
            <a:headEnd/>
            <a:tailEnd/>
          </a:ln>
          <a:effectLst/>
        </p:spPr>
        <p:txBody>
          <a:bodyPr wrap="none">
            <a:spAutoFit/>
          </a:bodyPr>
          <a:lstStyle/>
          <a:p>
            <a:pPr eaLnBrk="0" hangingPunct="0"/>
            <a:r>
              <a:rPr lang="en-US" altLang="en-US">
                <a:latin typeface="Comic Sans MS" pitchFamily="66" charset="0"/>
              </a:rPr>
              <a:t>Terminal Nodes</a:t>
            </a:r>
            <a:r>
              <a:rPr lang="en-US" altLang="en-US">
                <a:latin typeface="Arial" pitchFamily="34" charset="0"/>
              </a:rPr>
              <a:t> </a:t>
            </a:r>
          </a:p>
        </p:txBody>
      </p:sp>
      <p:sp>
        <p:nvSpPr>
          <p:cNvPr id="452614" name="Line 6"/>
          <p:cNvSpPr>
            <a:spLocks noChangeShapeType="1"/>
          </p:cNvSpPr>
          <p:nvPr/>
        </p:nvSpPr>
        <p:spPr bwMode="auto">
          <a:xfrm flipH="1" flipV="1">
            <a:off x="3432175" y="3665538"/>
            <a:ext cx="2522538" cy="287337"/>
          </a:xfrm>
          <a:prstGeom prst="line">
            <a:avLst/>
          </a:prstGeom>
          <a:noFill/>
          <a:ln w="28575">
            <a:solidFill>
              <a:schemeClr val="tx1"/>
            </a:solidFill>
            <a:round/>
            <a:headEnd/>
            <a:tailEnd/>
          </a:ln>
          <a:effectLst/>
        </p:spPr>
        <p:txBody>
          <a:bodyPr wrap="none" anchor="ctr"/>
          <a:lstStyle/>
          <a:p>
            <a:endParaRPr lang="en-US"/>
          </a:p>
        </p:txBody>
      </p:sp>
      <p:sp>
        <p:nvSpPr>
          <p:cNvPr id="452615" name="Freeform 7"/>
          <p:cNvSpPr>
            <a:spLocks/>
          </p:cNvSpPr>
          <p:nvPr/>
        </p:nvSpPr>
        <p:spPr bwMode="auto">
          <a:xfrm>
            <a:off x="1984375" y="2614613"/>
            <a:ext cx="3927475" cy="2693987"/>
          </a:xfrm>
          <a:custGeom>
            <a:avLst/>
            <a:gdLst/>
            <a:ahLst/>
            <a:cxnLst>
              <a:cxn ang="0">
                <a:pos x="2107" y="0"/>
              </a:cxn>
              <a:cxn ang="0">
                <a:pos x="0" y="885"/>
              </a:cxn>
              <a:cxn ang="0">
                <a:pos x="2112" y="1413"/>
              </a:cxn>
            </a:cxnLst>
            <a:rect l="0" t="0" r="r" b="b"/>
            <a:pathLst>
              <a:path w="2112" h="1413">
                <a:moveTo>
                  <a:pt x="2107" y="0"/>
                </a:moveTo>
                <a:lnTo>
                  <a:pt x="0" y="885"/>
                </a:lnTo>
                <a:lnTo>
                  <a:pt x="2112" y="1413"/>
                </a:lnTo>
              </a:path>
            </a:pathLst>
          </a:custGeom>
          <a:noFill/>
          <a:ln w="28575" cmpd="sng">
            <a:solidFill>
              <a:schemeClr val="tx1"/>
            </a:solidFill>
            <a:round/>
            <a:headEnd/>
            <a:tailEnd/>
          </a:ln>
          <a:effectLst/>
        </p:spPr>
        <p:txBody>
          <a:bodyPr wrap="none" anchor="ctr"/>
          <a:lstStyle/>
          <a:p>
            <a:endParaRPr lang="en-US"/>
          </a:p>
        </p:txBody>
      </p:sp>
      <p:cxnSp>
        <p:nvCxnSpPr>
          <p:cNvPr id="452616" name="AutoShape 8"/>
          <p:cNvCxnSpPr>
            <a:cxnSpLocks noChangeShapeType="1"/>
          </p:cNvCxnSpPr>
          <p:nvPr/>
        </p:nvCxnSpPr>
        <p:spPr bwMode="auto">
          <a:xfrm flipV="1">
            <a:off x="228600" y="4302126"/>
            <a:ext cx="1773238" cy="41274"/>
          </a:xfrm>
          <a:prstGeom prst="straightConnector1">
            <a:avLst/>
          </a:prstGeom>
          <a:noFill/>
          <a:ln w="28575">
            <a:solidFill>
              <a:schemeClr val="tx1"/>
            </a:solidFill>
            <a:round/>
            <a:headEnd/>
            <a:tailEnd/>
          </a:ln>
          <a:effectLst/>
        </p:spPr>
      </p:cxnSp>
      <p:sp>
        <p:nvSpPr>
          <p:cNvPr id="452617" name="Line 9"/>
          <p:cNvSpPr>
            <a:spLocks noChangeShapeType="1"/>
          </p:cNvSpPr>
          <p:nvPr/>
        </p:nvSpPr>
        <p:spPr bwMode="auto">
          <a:xfrm flipH="1">
            <a:off x="3933825" y="4576763"/>
            <a:ext cx="1978025" cy="212725"/>
          </a:xfrm>
          <a:prstGeom prst="line">
            <a:avLst/>
          </a:prstGeom>
          <a:noFill/>
          <a:ln w="28575">
            <a:solidFill>
              <a:schemeClr val="tx1"/>
            </a:solidFill>
            <a:round/>
            <a:headEnd/>
            <a:tailEnd/>
          </a:ln>
          <a:effectLst/>
        </p:spPr>
        <p:txBody>
          <a:bodyPr wrap="none" anchor="ctr"/>
          <a:lstStyle/>
          <a:p>
            <a:endParaRPr lang="en-US"/>
          </a:p>
        </p:txBody>
      </p:sp>
      <p:sp>
        <p:nvSpPr>
          <p:cNvPr id="452618" name="Oval 10"/>
          <p:cNvSpPr>
            <a:spLocks noChangeArrowheads="1"/>
          </p:cNvSpPr>
          <p:nvPr/>
        </p:nvSpPr>
        <p:spPr bwMode="auto">
          <a:xfrm>
            <a:off x="1924050" y="4210050"/>
            <a:ext cx="179388" cy="182563"/>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452619" name="Oval 11"/>
          <p:cNvSpPr>
            <a:spLocks noChangeArrowheads="1"/>
          </p:cNvSpPr>
          <p:nvPr/>
        </p:nvSpPr>
        <p:spPr bwMode="auto">
          <a:xfrm>
            <a:off x="3843338" y="4713288"/>
            <a:ext cx="179387" cy="182562"/>
          </a:xfrm>
          <a:prstGeom prst="ellipse">
            <a:avLst/>
          </a:prstGeom>
          <a:solidFill>
            <a:schemeClr val="bg1"/>
          </a:solidFill>
          <a:ln w="28575">
            <a:solidFill>
              <a:schemeClr val="tx1"/>
            </a:solidFill>
            <a:round/>
            <a:headEnd/>
            <a:tailEnd/>
          </a:ln>
          <a:effectLst/>
        </p:spPr>
        <p:txBody>
          <a:bodyPr wrap="none" anchor="ctr"/>
          <a:lstStyle/>
          <a:p>
            <a:endParaRPr lang="en-US"/>
          </a:p>
        </p:txBody>
      </p:sp>
      <p:sp>
        <p:nvSpPr>
          <p:cNvPr id="452620" name="Oval 12"/>
          <p:cNvSpPr>
            <a:spLocks noChangeArrowheads="1"/>
          </p:cNvSpPr>
          <p:nvPr/>
        </p:nvSpPr>
        <p:spPr bwMode="auto">
          <a:xfrm>
            <a:off x="3368675" y="3600450"/>
            <a:ext cx="177800" cy="182563"/>
          </a:xfrm>
          <a:prstGeom prst="ellipse">
            <a:avLst/>
          </a:prstGeom>
          <a:solidFill>
            <a:schemeClr val="bg1"/>
          </a:solidFill>
          <a:ln w="28575">
            <a:solidFill>
              <a:schemeClr val="tx1"/>
            </a:solidFill>
            <a:round/>
            <a:headEnd/>
            <a:tailEnd/>
          </a:ln>
          <a:effectLst/>
        </p:spPr>
        <p:txBody>
          <a:bodyPr wrap="none" anchor="ctr"/>
          <a:lstStyle/>
          <a:p>
            <a:endParaRPr lang="en-US"/>
          </a:p>
        </p:txBody>
      </p:sp>
      <p:sp>
        <p:nvSpPr>
          <p:cNvPr id="452621" name="Oval 13"/>
          <p:cNvSpPr>
            <a:spLocks noChangeArrowheads="1"/>
          </p:cNvSpPr>
          <p:nvPr/>
        </p:nvSpPr>
        <p:spPr bwMode="auto">
          <a:xfrm>
            <a:off x="5921375" y="5232400"/>
            <a:ext cx="177800" cy="182563"/>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452622" name="Oval 14"/>
          <p:cNvSpPr>
            <a:spLocks noChangeArrowheads="1"/>
          </p:cNvSpPr>
          <p:nvPr/>
        </p:nvSpPr>
        <p:spPr bwMode="auto">
          <a:xfrm>
            <a:off x="5921375" y="4484688"/>
            <a:ext cx="177800" cy="182562"/>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452623" name="Line 15"/>
          <p:cNvSpPr>
            <a:spLocks noChangeShapeType="1"/>
          </p:cNvSpPr>
          <p:nvPr/>
        </p:nvSpPr>
        <p:spPr bwMode="auto">
          <a:xfrm flipH="1">
            <a:off x="4752975" y="3287713"/>
            <a:ext cx="1171575" cy="512762"/>
          </a:xfrm>
          <a:prstGeom prst="line">
            <a:avLst/>
          </a:prstGeom>
          <a:noFill/>
          <a:ln w="28575">
            <a:solidFill>
              <a:schemeClr val="tx1"/>
            </a:solidFill>
            <a:round/>
            <a:headEnd/>
            <a:tailEnd/>
          </a:ln>
          <a:effectLst/>
        </p:spPr>
        <p:txBody>
          <a:bodyPr wrap="none" anchor="ctr"/>
          <a:lstStyle/>
          <a:p>
            <a:endParaRPr lang="en-US"/>
          </a:p>
        </p:txBody>
      </p:sp>
      <p:sp>
        <p:nvSpPr>
          <p:cNvPr id="452624" name="Oval 16"/>
          <p:cNvSpPr>
            <a:spLocks noChangeArrowheads="1"/>
          </p:cNvSpPr>
          <p:nvPr/>
        </p:nvSpPr>
        <p:spPr bwMode="auto">
          <a:xfrm>
            <a:off x="4662488" y="3722688"/>
            <a:ext cx="177800" cy="182562"/>
          </a:xfrm>
          <a:prstGeom prst="ellipse">
            <a:avLst/>
          </a:prstGeom>
          <a:solidFill>
            <a:schemeClr val="bg1"/>
          </a:solidFill>
          <a:ln w="28575">
            <a:solidFill>
              <a:schemeClr val="tx1"/>
            </a:solidFill>
            <a:round/>
            <a:headEnd/>
            <a:tailEnd/>
          </a:ln>
          <a:effectLst/>
        </p:spPr>
        <p:txBody>
          <a:bodyPr wrap="none" anchor="ctr"/>
          <a:lstStyle/>
          <a:p>
            <a:endParaRPr lang="en-US"/>
          </a:p>
        </p:txBody>
      </p:sp>
      <p:sp>
        <p:nvSpPr>
          <p:cNvPr id="452625" name="Oval 17"/>
          <p:cNvSpPr>
            <a:spLocks noChangeArrowheads="1"/>
          </p:cNvSpPr>
          <p:nvPr/>
        </p:nvSpPr>
        <p:spPr bwMode="auto">
          <a:xfrm>
            <a:off x="5911850" y="3844925"/>
            <a:ext cx="180975" cy="182563"/>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452626" name="Oval 18"/>
          <p:cNvSpPr>
            <a:spLocks noChangeArrowheads="1"/>
          </p:cNvSpPr>
          <p:nvPr/>
        </p:nvSpPr>
        <p:spPr bwMode="auto">
          <a:xfrm>
            <a:off x="5908675" y="3190875"/>
            <a:ext cx="177800" cy="182563"/>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452627" name="Oval 19"/>
          <p:cNvSpPr>
            <a:spLocks noChangeArrowheads="1"/>
          </p:cNvSpPr>
          <p:nvPr/>
        </p:nvSpPr>
        <p:spPr bwMode="auto">
          <a:xfrm>
            <a:off x="5921375" y="2471738"/>
            <a:ext cx="177800" cy="182562"/>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452628" name="Text Box 20"/>
          <p:cNvSpPr txBox="1">
            <a:spLocks noChangeArrowheads="1"/>
          </p:cNvSpPr>
          <p:nvPr/>
        </p:nvSpPr>
        <p:spPr bwMode="auto">
          <a:xfrm>
            <a:off x="6210300" y="2316163"/>
            <a:ext cx="406400" cy="457200"/>
          </a:xfrm>
          <a:prstGeom prst="rect">
            <a:avLst/>
          </a:prstGeom>
          <a:noFill/>
          <a:ln w="28575">
            <a:noFill/>
            <a:miter lim="800000"/>
            <a:headEnd/>
            <a:tailEnd/>
          </a:ln>
          <a:effectLst/>
        </p:spPr>
        <p:txBody>
          <a:bodyPr wrap="none">
            <a:spAutoFit/>
          </a:bodyPr>
          <a:lstStyle/>
          <a:p>
            <a:pPr algn="l" eaLnBrk="0" hangingPunct="0"/>
            <a:r>
              <a:rPr lang="en-US" altLang="en-US" sz="2400" b="1">
                <a:solidFill>
                  <a:srgbClr val="00CC00"/>
                </a:solidFill>
                <a:latin typeface="Comic Sans MS" pitchFamily="66" charset="0"/>
              </a:rPr>
              <a:t>A</a:t>
            </a:r>
            <a:endParaRPr lang="en-US" altLang="en-US" b="1">
              <a:latin typeface="Arial" pitchFamily="34" charset="0"/>
            </a:endParaRPr>
          </a:p>
        </p:txBody>
      </p:sp>
      <p:sp>
        <p:nvSpPr>
          <p:cNvPr id="452629" name="Text Box 21"/>
          <p:cNvSpPr txBox="1">
            <a:spLocks noChangeArrowheads="1"/>
          </p:cNvSpPr>
          <p:nvPr/>
        </p:nvSpPr>
        <p:spPr bwMode="auto">
          <a:xfrm>
            <a:off x="6197600" y="3025775"/>
            <a:ext cx="376238" cy="457200"/>
          </a:xfrm>
          <a:prstGeom prst="rect">
            <a:avLst/>
          </a:prstGeom>
          <a:noFill/>
          <a:ln w="28575">
            <a:noFill/>
            <a:miter lim="800000"/>
            <a:headEnd/>
            <a:tailEnd/>
          </a:ln>
          <a:effectLst/>
        </p:spPr>
        <p:txBody>
          <a:bodyPr wrap="none">
            <a:spAutoFit/>
          </a:bodyPr>
          <a:lstStyle/>
          <a:p>
            <a:pPr algn="l" eaLnBrk="0" hangingPunct="0"/>
            <a:r>
              <a:rPr lang="en-US" altLang="en-US" sz="2400" b="1">
                <a:solidFill>
                  <a:srgbClr val="CC0000"/>
                </a:solidFill>
                <a:latin typeface="Comic Sans MS" pitchFamily="66" charset="0"/>
              </a:rPr>
              <a:t>B</a:t>
            </a:r>
            <a:endParaRPr lang="en-US" altLang="en-US" sz="2400" b="1">
              <a:latin typeface="Arial" pitchFamily="34" charset="0"/>
            </a:endParaRPr>
          </a:p>
        </p:txBody>
      </p:sp>
      <p:sp>
        <p:nvSpPr>
          <p:cNvPr id="452630" name="Text Box 22"/>
          <p:cNvSpPr txBox="1">
            <a:spLocks noChangeArrowheads="1"/>
          </p:cNvSpPr>
          <p:nvPr/>
        </p:nvSpPr>
        <p:spPr bwMode="auto">
          <a:xfrm>
            <a:off x="6197600" y="3727450"/>
            <a:ext cx="373063" cy="457200"/>
          </a:xfrm>
          <a:prstGeom prst="rect">
            <a:avLst/>
          </a:prstGeom>
          <a:noFill/>
          <a:ln w="28575">
            <a:noFill/>
            <a:miter lim="800000"/>
            <a:headEnd/>
            <a:tailEnd/>
          </a:ln>
          <a:effectLst/>
        </p:spPr>
        <p:txBody>
          <a:bodyPr wrap="none">
            <a:spAutoFit/>
          </a:bodyPr>
          <a:lstStyle/>
          <a:p>
            <a:pPr algn="l" eaLnBrk="0" hangingPunct="0"/>
            <a:r>
              <a:rPr lang="en-US" altLang="en-US" sz="2400" b="1">
                <a:solidFill>
                  <a:srgbClr val="0000FF"/>
                </a:solidFill>
                <a:latin typeface="Comic Sans MS" pitchFamily="66" charset="0"/>
              </a:rPr>
              <a:t>C</a:t>
            </a:r>
            <a:endParaRPr lang="en-US" altLang="en-US" sz="2400" b="1">
              <a:solidFill>
                <a:srgbClr val="0000FF"/>
              </a:solidFill>
              <a:latin typeface="Arial" pitchFamily="34" charset="0"/>
            </a:endParaRPr>
          </a:p>
        </p:txBody>
      </p:sp>
      <p:sp>
        <p:nvSpPr>
          <p:cNvPr id="452631" name="Text Box 23"/>
          <p:cNvSpPr txBox="1">
            <a:spLocks noChangeArrowheads="1"/>
          </p:cNvSpPr>
          <p:nvPr/>
        </p:nvSpPr>
        <p:spPr bwMode="auto">
          <a:xfrm>
            <a:off x="6199188" y="4338638"/>
            <a:ext cx="404812" cy="457200"/>
          </a:xfrm>
          <a:prstGeom prst="rect">
            <a:avLst/>
          </a:prstGeom>
          <a:noFill/>
          <a:ln w="28575">
            <a:noFill/>
            <a:miter lim="800000"/>
            <a:headEnd/>
            <a:tailEnd/>
          </a:ln>
          <a:effectLst/>
        </p:spPr>
        <p:txBody>
          <a:bodyPr wrap="none">
            <a:spAutoFit/>
          </a:bodyPr>
          <a:lstStyle/>
          <a:p>
            <a:pPr algn="l" eaLnBrk="0" hangingPunct="0"/>
            <a:r>
              <a:rPr lang="en-US" altLang="en-US" sz="2400" b="1">
                <a:solidFill>
                  <a:srgbClr val="FF00FF"/>
                </a:solidFill>
                <a:latin typeface="Comic Sans MS" pitchFamily="66" charset="0"/>
              </a:rPr>
              <a:t>D</a:t>
            </a:r>
            <a:endParaRPr lang="en-US" altLang="en-US" sz="2400" b="1">
              <a:solidFill>
                <a:srgbClr val="FF00FF"/>
              </a:solidFill>
              <a:latin typeface="Arial" pitchFamily="34" charset="0"/>
            </a:endParaRPr>
          </a:p>
        </p:txBody>
      </p:sp>
      <p:sp>
        <p:nvSpPr>
          <p:cNvPr id="452632" name="Text Box 24"/>
          <p:cNvSpPr txBox="1">
            <a:spLocks noChangeArrowheads="1"/>
          </p:cNvSpPr>
          <p:nvPr/>
        </p:nvSpPr>
        <p:spPr bwMode="auto">
          <a:xfrm>
            <a:off x="6207125" y="5116513"/>
            <a:ext cx="374650" cy="457200"/>
          </a:xfrm>
          <a:prstGeom prst="rect">
            <a:avLst/>
          </a:prstGeom>
          <a:noFill/>
          <a:ln w="28575">
            <a:noFill/>
            <a:miter lim="800000"/>
            <a:headEnd/>
            <a:tailEnd/>
          </a:ln>
          <a:effectLst/>
        </p:spPr>
        <p:txBody>
          <a:bodyPr wrap="none">
            <a:spAutoFit/>
          </a:bodyPr>
          <a:lstStyle/>
          <a:p>
            <a:pPr algn="l" eaLnBrk="0" hangingPunct="0"/>
            <a:r>
              <a:rPr lang="en-US" altLang="en-US" sz="2400" b="1">
                <a:solidFill>
                  <a:schemeClr val="accent1"/>
                </a:solidFill>
                <a:latin typeface="Comic Sans MS" pitchFamily="66" charset="0"/>
              </a:rPr>
              <a:t>E</a:t>
            </a:r>
            <a:endParaRPr lang="en-US" altLang="en-US" sz="2400" b="1">
              <a:solidFill>
                <a:schemeClr val="accent1"/>
              </a:solidFill>
              <a:latin typeface="Arial" pitchFamily="34" charset="0"/>
            </a:endParaRPr>
          </a:p>
        </p:txBody>
      </p:sp>
      <p:sp>
        <p:nvSpPr>
          <p:cNvPr id="452633" name="Line 25"/>
          <p:cNvSpPr>
            <a:spLocks noChangeShapeType="1"/>
          </p:cNvSpPr>
          <p:nvPr/>
        </p:nvSpPr>
        <p:spPr bwMode="auto">
          <a:xfrm flipH="1" flipV="1">
            <a:off x="1600200" y="3733800"/>
            <a:ext cx="304800" cy="457200"/>
          </a:xfrm>
          <a:prstGeom prst="line">
            <a:avLst/>
          </a:prstGeom>
          <a:noFill/>
          <a:ln w="28575">
            <a:solidFill>
              <a:schemeClr val="tx1"/>
            </a:solidFill>
            <a:round/>
            <a:headEnd type="triangle" w="med" len="med"/>
            <a:tailEnd/>
          </a:ln>
          <a:effectLst/>
        </p:spPr>
        <p:txBody>
          <a:bodyPr wrap="none" anchor="ctr"/>
          <a:lstStyle/>
          <a:p>
            <a:endParaRPr lang="en-US"/>
          </a:p>
        </p:txBody>
      </p:sp>
      <p:sp>
        <p:nvSpPr>
          <p:cNvPr id="452634" name="Line 26"/>
          <p:cNvSpPr>
            <a:spLocks noChangeShapeType="1"/>
          </p:cNvSpPr>
          <p:nvPr/>
        </p:nvSpPr>
        <p:spPr bwMode="auto">
          <a:xfrm flipH="1" flipV="1">
            <a:off x="2133600" y="2667000"/>
            <a:ext cx="1219200" cy="914400"/>
          </a:xfrm>
          <a:prstGeom prst="line">
            <a:avLst/>
          </a:prstGeom>
          <a:noFill/>
          <a:ln w="12700">
            <a:solidFill>
              <a:schemeClr val="tx1"/>
            </a:solidFill>
            <a:round/>
            <a:headEnd type="triangle" w="med" len="med"/>
            <a:tailEnd/>
          </a:ln>
          <a:effectLst/>
        </p:spPr>
        <p:txBody>
          <a:bodyPr wrap="none" anchor="ctr"/>
          <a:lstStyle/>
          <a:p>
            <a:endParaRPr lang="en-US"/>
          </a:p>
        </p:txBody>
      </p:sp>
      <p:sp>
        <p:nvSpPr>
          <p:cNvPr id="452635" name="Line 27"/>
          <p:cNvSpPr>
            <a:spLocks noChangeShapeType="1"/>
          </p:cNvSpPr>
          <p:nvPr/>
        </p:nvSpPr>
        <p:spPr bwMode="auto">
          <a:xfrm>
            <a:off x="1981201" y="2666999"/>
            <a:ext cx="1828800" cy="1981201"/>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2638" name="Line 30"/>
          <p:cNvSpPr>
            <a:spLocks noChangeShapeType="1"/>
          </p:cNvSpPr>
          <p:nvPr/>
        </p:nvSpPr>
        <p:spPr bwMode="auto">
          <a:xfrm>
            <a:off x="4191000" y="2362200"/>
            <a:ext cx="14288" cy="1328738"/>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2639" name="Line 31"/>
          <p:cNvSpPr>
            <a:spLocks noChangeShapeType="1"/>
          </p:cNvSpPr>
          <p:nvPr/>
        </p:nvSpPr>
        <p:spPr bwMode="auto">
          <a:xfrm>
            <a:off x="4267199" y="2362200"/>
            <a:ext cx="161925" cy="719138"/>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2640" name="Line 32"/>
          <p:cNvSpPr>
            <a:spLocks noChangeShapeType="1"/>
          </p:cNvSpPr>
          <p:nvPr/>
        </p:nvSpPr>
        <p:spPr bwMode="auto">
          <a:xfrm>
            <a:off x="5981700" y="2141538"/>
            <a:ext cx="0" cy="2540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2641" name="Text Box 33"/>
          <p:cNvSpPr txBox="1">
            <a:spLocks noChangeArrowheads="1"/>
          </p:cNvSpPr>
          <p:nvPr/>
        </p:nvSpPr>
        <p:spPr bwMode="auto">
          <a:xfrm>
            <a:off x="6883400" y="2362200"/>
            <a:ext cx="1773238" cy="1739900"/>
          </a:xfrm>
          <a:prstGeom prst="rect">
            <a:avLst/>
          </a:prstGeom>
          <a:noFill/>
          <a:ln w="12700">
            <a:noFill/>
            <a:miter lim="800000"/>
            <a:headEnd/>
            <a:tailEnd/>
          </a:ln>
          <a:effectLst/>
        </p:spPr>
        <p:txBody>
          <a:bodyPr wrap="none">
            <a:spAutoFit/>
          </a:bodyPr>
          <a:lstStyle/>
          <a:p>
            <a:pPr algn="l" eaLnBrk="0" hangingPunct="0"/>
            <a:r>
              <a:rPr lang="en-US" altLang="en-US" dirty="0">
                <a:latin typeface="Comic Sans MS" pitchFamily="66" charset="0"/>
              </a:rPr>
              <a:t>Represent the</a:t>
            </a:r>
          </a:p>
          <a:p>
            <a:pPr algn="l" eaLnBrk="0" hangingPunct="0"/>
            <a:r>
              <a:rPr lang="en-US" altLang="en-US" dirty="0">
                <a:solidFill>
                  <a:srgbClr val="00CC00"/>
                </a:solidFill>
                <a:latin typeface="Comic Sans MS" pitchFamily="66" charset="0"/>
              </a:rPr>
              <a:t>T</a:t>
            </a:r>
            <a:r>
              <a:rPr lang="en-US" altLang="en-US" dirty="0">
                <a:solidFill>
                  <a:srgbClr val="CC0000"/>
                </a:solidFill>
                <a:latin typeface="Comic Sans MS" pitchFamily="66" charset="0"/>
              </a:rPr>
              <a:t>A</a:t>
            </a:r>
            <a:r>
              <a:rPr lang="en-US" altLang="en-US" dirty="0">
                <a:solidFill>
                  <a:schemeClr val="accent2"/>
                </a:solidFill>
                <a:latin typeface="Comic Sans MS" pitchFamily="66" charset="0"/>
              </a:rPr>
              <a:t>X</a:t>
            </a:r>
            <a:r>
              <a:rPr lang="en-US" altLang="en-US" dirty="0">
                <a:solidFill>
                  <a:srgbClr val="FF00FF"/>
                </a:solidFill>
                <a:latin typeface="Comic Sans MS" pitchFamily="66" charset="0"/>
              </a:rPr>
              <a:t>A</a:t>
            </a:r>
            <a:r>
              <a:rPr lang="en-US" altLang="en-US" dirty="0">
                <a:latin typeface="Comic Sans MS" pitchFamily="66" charset="0"/>
              </a:rPr>
              <a:t> (genes,</a:t>
            </a:r>
          </a:p>
          <a:p>
            <a:pPr algn="l" eaLnBrk="0" hangingPunct="0"/>
            <a:r>
              <a:rPr lang="en-US" altLang="en-US" dirty="0">
                <a:latin typeface="Comic Sans MS" pitchFamily="66" charset="0"/>
              </a:rPr>
              <a:t>populations,</a:t>
            </a:r>
          </a:p>
          <a:p>
            <a:pPr algn="l" eaLnBrk="0" hangingPunct="0"/>
            <a:r>
              <a:rPr lang="en-US" altLang="en-US" dirty="0">
                <a:latin typeface="Comic Sans MS" pitchFamily="66" charset="0"/>
              </a:rPr>
              <a:t>species, etc.)</a:t>
            </a:r>
          </a:p>
          <a:p>
            <a:pPr algn="l" eaLnBrk="0" hangingPunct="0"/>
            <a:r>
              <a:rPr lang="en-US" altLang="en-US" dirty="0">
                <a:latin typeface="Comic Sans MS" pitchFamily="66" charset="0"/>
              </a:rPr>
              <a:t>used to infer</a:t>
            </a:r>
          </a:p>
          <a:p>
            <a:pPr algn="l" eaLnBrk="0" hangingPunct="0"/>
            <a:r>
              <a:rPr lang="en-US" altLang="en-US" dirty="0">
                <a:latin typeface="Comic Sans MS" pitchFamily="66" charset="0"/>
              </a:rPr>
              <a:t>the phylogeny</a:t>
            </a:r>
            <a:r>
              <a:rPr lang="en-US" altLang="en-US" dirty="0">
                <a:latin typeface="Arial" pitchFamily="34" charset="0"/>
              </a:rPr>
              <a:t> </a:t>
            </a:r>
          </a:p>
        </p:txBody>
      </p:sp>
      <p:sp>
        <p:nvSpPr>
          <p:cNvPr id="452642" name="Text Box 34"/>
          <p:cNvSpPr txBox="1">
            <a:spLocks noChangeArrowheads="1"/>
          </p:cNvSpPr>
          <p:nvPr/>
        </p:nvSpPr>
        <p:spPr bwMode="auto">
          <a:xfrm>
            <a:off x="838200" y="438150"/>
            <a:ext cx="7620000" cy="707886"/>
          </a:xfrm>
          <a:prstGeom prst="rect">
            <a:avLst/>
          </a:prstGeom>
          <a:noFill/>
          <a:ln w="9525">
            <a:noFill/>
            <a:miter lim="800000"/>
            <a:headEnd/>
            <a:tailEnd/>
          </a:ln>
          <a:effectLst/>
        </p:spPr>
        <p:txBody>
          <a:bodyPr wrap="square">
            <a:spAutoFit/>
          </a:bodyPr>
          <a:lstStyle/>
          <a:p>
            <a:pPr eaLnBrk="0" hangingPunct="0"/>
            <a:r>
              <a:rPr lang="en-US" altLang="en-US" sz="4000" dirty="0" err="1" smtClean="0">
                <a:solidFill>
                  <a:schemeClr val="folHlink"/>
                </a:solidFill>
                <a:latin typeface="Comic Sans MS" pitchFamily="66" charset="0"/>
              </a:rPr>
              <a:t>Phylogenetic</a:t>
            </a:r>
            <a:r>
              <a:rPr lang="en-US" altLang="en-US" sz="4000" dirty="0" smtClean="0">
                <a:solidFill>
                  <a:schemeClr val="folHlink"/>
                </a:solidFill>
                <a:latin typeface="Comic Sans MS" pitchFamily="66" charset="0"/>
              </a:rPr>
              <a:t> </a:t>
            </a:r>
            <a:r>
              <a:rPr lang="en-US" altLang="en-US" sz="4000" dirty="0">
                <a:solidFill>
                  <a:schemeClr val="folHlink"/>
                </a:solidFill>
                <a:latin typeface="Comic Sans MS" pitchFamily="66" charset="0"/>
              </a:rPr>
              <a:t>Tree Terminology</a:t>
            </a:r>
            <a:endParaRPr lang="en-US" altLang="en-US" sz="4000" dirty="0">
              <a:latin typeface="Arial" pitchFamily="34" charset="0"/>
            </a:endParaRPr>
          </a:p>
        </p:txBody>
      </p:sp>
      <p:cxnSp>
        <p:nvCxnSpPr>
          <p:cNvPr id="40" name="AutoShape 8"/>
          <p:cNvCxnSpPr>
            <a:cxnSpLocks noChangeShapeType="1"/>
          </p:cNvCxnSpPr>
          <p:nvPr/>
        </p:nvCxnSpPr>
        <p:spPr bwMode="auto">
          <a:xfrm rot="10800000">
            <a:off x="228600" y="4343400"/>
            <a:ext cx="5715000" cy="1905000"/>
          </a:xfrm>
          <a:prstGeom prst="straightConnector1">
            <a:avLst/>
          </a:prstGeom>
          <a:noFill/>
          <a:ln w="28575">
            <a:solidFill>
              <a:schemeClr val="tx1"/>
            </a:solidFill>
            <a:round/>
            <a:headEnd/>
            <a:tailEnd/>
          </a:ln>
          <a:effectLst/>
        </p:spPr>
      </p:cxnSp>
      <p:sp>
        <p:nvSpPr>
          <p:cNvPr id="48" name="TextBox 47"/>
          <p:cNvSpPr txBox="1"/>
          <p:nvPr/>
        </p:nvSpPr>
        <p:spPr>
          <a:xfrm>
            <a:off x="6019800" y="6096000"/>
            <a:ext cx="1133644" cy="369332"/>
          </a:xfrm>
          <a:prstGeom prst="rect">
            <a:avLst/>
          </a:prstGeom>
          <a:noFill/>
        </p:spPr>
        <p:txBody>
          <a:bodyPr wrap="none" rtlCol="0">
            <a:spAutoFit/>
          </a:bodyPr>
          <a:lstStyle/>
          <a:p>
            <a:r>
              <a:rPr lang="en-US" dirty="0" err="1" smtClean="0">
                <a:latin typeface="Comic Sans MS" pitchFamily="66" charset="0"/>
              </a:rPr>
              <a:t>outgroup</a:t>
            </a:r>
            <a:endParaRPr lang="en-US"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90599" y="1045966"/>
            <a:ext cx="7733269" cy="5812034"/>
          </a:xfrm>
          <a:prstGeom prst="rect">
            <a:avLst/>
          </a:prstGeom>
          <a:noFill/>
          <a:ln w="9525">
            <a:noFill/>
            <a:miter lim="800000"/>
            <a:headEnd/>
            <a:tailEnd/>
          </a:ln>
        </p:spPr>
      </p:pic>
      <p:sp>
        <p:nvSpPr>
          <p:cNvPr id="3" name="Text Box 1026"/>
          <p:cNvSpPr txBox="1">
            <a:spLocks noChangeArrowheads="1"/>
          </p:cNvSpPr>
          <p:nvPr/>
        </p:nvSpPr>
        <p:spPr bwMode="auto">
          <a:xfrm>
            <a:off x="762000" y="381000"/>
            <a:ext cx="7654925" cy="701675"/>
          </a:xfrm>
          <a:prstGeom prst="rect">
            <a:avLst/>
          </a:prstGeom>
          <a:noFill/>
          <a:ln w="9525">
            <a:noFill/>
            <a:miter lim="800000"/>
            <a:headEnd/>
            <a:tailEnd/>
          </a:ln>
          <a:effectLst/>
        </p:spPr>
        <p:txBody>
          <a:bodyPr wrap="none">
            <a:spAutoFit/>
          </a:bodyPr>
          <a:lstStyle/>
          <a:p>
            <a:pPr eaLnBrk="0" hangingPunct="0"/>
            <a:r>
              <a:rPr lang="en-US" sz="4000" dirty="0">
                <a:solidFill>
                  <a:schemeClr val="folHlink"/>
                </a:solidFill>
                <a:latin typeface="Comic Sans MS" pitchFamily="66" charset="0"/>
              </a:rPr>
              <a:t>Monophyletic groups and </a:t>
            </a:r>
            <a:r>
              <a:rPr lang="en-US" sz="4000" dirty="0" err="1">
                <a:solidFill>
                  <a:schemeClr val="folHlink"/>
                </a:solidFill>
                <a:latin typeface="Comic Sans MS" pitchFamily="66" charset="0"/>
              </a:rPr>
              <a:t>clades</a:t>
            </a:r>
            <a:endParaRPr lang="en-US" sz="2000" dirty="0">
              <a:solidFill>
                <a:schemeClr val="bg2"/>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7030A0"/>
                </a:solidFill>
                <a:latin typeface="Comic Sans MS" pitchFamily="66" charset="0"/>
              </a:rPr>
              <a:t>Systematics</a:t>
            </a:r>
            <a:endParaRPr lang="en-US" dirty="0">
              <a:solidFill>
                <a:srgbClr val="7030A0"/>
              </a:solidFill>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Study of </a:t>
            </a:r>
            <a:r>
              <a:rPr lang="en-US" dirty="0" err="1" smtClean="0">
                <a:latin typeface="Comic Sans MS" pitchFamily="66" charset="0"/>
              </a:rPr>
              <a:t>phylogenetics</a:t>
            </a:r>
            <a:r>
              <a:rPr lang="en-US" dirty="0" smtClean="0">
                <a:latin typeface="Comic Sans MS" pitchFamily="66" charset="0"/>
              </a:rPr>
              <a:t> based on </a:t>
            </a:r>
            <a:r>
              <a:rPr lang="en-US" dirty="0" smtClean="0">
                <a:solidFill>
                  <a:srgbClr val="7030A0"/>
                </a:solidFill>
                <a:latin typeface="Comic Sans MS" pitchFamily="66" charset="0"/>
              </a:rPr>
              <a:t>shared</a:t>
            </a:r>
            <a:r>
              <a:rPr lang="en-US" dirty="0" smtClean="0">
                <a:latin typeface="Comic Sans MS" pitchFamily="66" charset="0"/>
              </a:rPr>
              <a:t> traits</a:t>
            </a:r>
          </a:p>
          <a:p>
            <a:endParaRPr lang="en-US" dirty="0" smtClean="0">
              <a:latin typeface="Comic Sans MS" pitchFamily="66" charset="0"/>
            </a:endParaRPr>
          </a:p>
          <a:p>
            <a:r>
              <a:rPr lang="en-US" dirty="0" smtClean="0">
                <a:latin typeface="Comic Sans MS" pitchFamily="66" charset="0"/>
              </a:rPr>
              <a:t>Problem: not all shared traits are informative about evolutionary relationships</a:t>
            </a:r>
            <a:endParaRPr lang="en-US"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3424</TotalTime>
  <Words>1478</Words>
  <Application>Microsoft Macintosh PowerPoint</Application>
  <PresentationFormat>On-screen Show (4:3)</PresentationFormat>
  <Paragraphs>277</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Phylogenetics</vt:lpstr>
      <vt:lpstr>What is phylogenetics?</vt:lpstr>
      <vt:lpstr>Pioneering phylogenetic thinking</vt:lpstr>
      <vt:lpstr>Pioneering phylogenetic thinking</vt:lpstr>
      <vt:lpstr>PowerPoint Presentation</vt:lpstr>
      <vt:lpstr>The tree of life</vt:lpstr>
      <vt:lpstr>PowerPoint Presentation</vt:lpstr>
      <vt:lpstr>PowerPoint Presentation</vt:lpstr>
      <vt:lpstr>Systematics</vt:lpstr>
      <vt:lpstr>Cladistics</vt:lpstr>
      <vt:lpstr>Caveat: homoplasy: independent evolution of the same character</vt:lpstr>
      <vt:lpstr>DNA is a good tool for taxonomy</vt:lpstr>
      <vt:lpstr>PowerPoint Presentation</vt:lpstr>
      <vt:lpstr>PowerPoint Presentation</vt:lpstr>
      <vt:lpstr>PowerPoint Presentation</vt:lpstr>
      <vt:lpstr>Caveats: horizontal gene transfer</vt:lpstr>
      <vt:lpstr>Caveat: Orthologs vs. Paralogs</vt:lpstr>
      <vt:lpstr>Caveats: Orthologs vs. Paralogs</vt:lpstr>
      <vt:lpstr>What Sequences to Study?</vt:lpstr>
      <vt:lpstr>Molecular Phylogenies</vt:lpstr>
      <vt:lpstr>Tree Building Goals</vt:lpstr>
      <vt:lpstr>Tree building methods</vt:lpstr>
      <vt:lpstr>Substitution models</vt:lpstr>
      <vt:lpstr>Distance methods</vt:lpstr>
      <vt:lpstr>PowerPoint Presentation</vt:lpstr>
      <vt:lpstr>PowerPoint Presentation</vt:lpstr>
      <vt:lpstr>Principle of distance methods</vt:lpstr>
      <vt:lpstr>Distance methods</vt:lpstr>
      <vt:lpstr>Resampling procedures: The Bootstrap</vt:lpstr>
      <vt:lpstr>Building Trees with Parsimony</vt:lpstr>
      <vt:lpstr>PowerPoint Presentation</vt:lpstr>
      <vt:lpstr>PowerPoint Presentation</vt:lpstr>
      <vt:lpstr>PowerPoint Presentation</vt:lpstr>
      <vt:lpstr>Maximum likelihood and bayesian methods</vt:lpstr>
    </vt:vector>
  </TitlesOfParts>
  <Company>icipe - African Insect Science for Food and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Phylogenetics</dc:title>
  <dc:creator>afischer</dc:creator>
  <cp:lastModifiedBy>Santie de Villiers</cp:lastModifiedBy>
  <cp:revision>23</cp:revision>
  <dcterms:created xsi:type="dcterms:W3CDTF">2011-02-16T07:02:55Z</dcterms:created>
  <dcterms:modified xsi:type="dcterms:W3CDTF">2014-03-04T05:41:05Z</dcterms:modified>
</cp:coreProperties>
</file>