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5" r:id="rId4"/>
    <p:sldId id="260" r:id="rId5"/>
    <p:sldId id="261" r:id="rId6"/>
    <p:sldId id="262" r:id="rId7"/>
    <p:sldId id="263" r:id="rId8"/>
    <p:sldId id="264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80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E365C-3A19-46DF-8C14-32E25B0F78A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2BDA4C-BA4A-4928-B96E-68CB010F14E8}">
      <dgm:prSet/>
      <dgm:spPr/>
      <dgm:t>
        <a:bodyPr/>
        <a:lstStyle/>
        <a:p>
          <a:r>
            <a:rPr lang="en-US" dirty="0"/>
            <a:t>Lack of </a:t>
          </a:r>
          <a:r>
            <a:rPr lang="en-US" b="1" dirty="0"/>
            <a:t>granular visibility</a:t>
          </a:r>
          <a:r>
            <a:rPr lang="en-US" dirty="0"/>
            <a:t> into how users interact with their cards &amp; transactions.</a:t>
          </a:r>
        </a:p>
      </dgm:t>
    </dgm:pt>
    <dgm:pt modelId="{02C6EC0F-8D72-4B9C-8E46-68945DDC725C}" type="parTrans" cxnId="{0F875125-2881-4F38-B624-C2449AD85DD8}">
      <dgm:prSet/>
      <dgm:spPr/>
      <dgm:t>
        <a:bodyPr/>
        <a:lstStyle/>
        <a:p>
          <a:endParaRPr lang="en-US"/>
        </a:p>
      </dgm:t>
    </dgm:pt>
    <dgm:pt modelId="{8FDDCB5C-5B70-4F8E-806C-76928C78F6CF}" type="sibTrans" cxnId="{0F875125-2881-4F38-B624-C2449AD85DD8}">
      <dgm:prSet/>
      <dgm:spPr/>
      <dgm:t>
        <a:bodyPr/>
        <a:lstStyle/>
        <a:p>
          <a:endParaRPr lang="en-US"/>
        </a:p>
      </dgm:t>
    </dgm:pt>
    <dgm:pt modelId="{6B78AB2D-DF53-41B6-844A-63602CC7BD09}">
      <dgm:prSet/>
      <dgm:spPr/>
      <dgm:t>
        <a:bodyPr/>
        <a:lstStyle/>
        <a:p>
          <a:r>
            <a:rPr lang="en-US" dirty="0"/>
            <a:t>Credit risk detection is </a:t>
          </a:r>
          <a:r>
            <a:rPr lang="en-US" b="1" dirty="0"/>
            <a:t>reactive</a:t>
          </a:r>
          <a:r>
            <a:rPr lang="en-US" dirty="0"/>
            <a:t>, not proactive.</a:t>
          </a:r>
        </a:p>
      </dgm:t>
    </dgm:pt>
    <dgm:pt modelId="{BE5D3FA2-69E4-405A-AFE2-891617BAEB03}" type="parTrans" cxnId="{D72FB3D1-F104-4D2C-878E-7972DE5F6156}">
      <dgm:prSet/>
      <dgm:spPr/>
      <dgm:t>
        <a:bodyPr/>
        <a:lstStyle/>
        <a:p>
          <a:endParaRPr lang="en-US"/>
        </a:p>
      </dgm:t>
    </dgm:pt>
    <dgm:pt modelId="{D5CC3DF1-01E8-437F-AE76-E71F47C5499C}" type="sibTrans" cxnId="{D72FB3D1-F104-4D2C-878E-7972DE5F6156}">
      <dgm:prSet/>
      <dgm:spPr/>
      <dgm:t>
        <a:bodyPr/>
        <a:lstStyle/>
        <a:p>
          <a:endParaRPr lang="en-US"/>
        </a:p>
      </dgm:t>
    </dgm:pt>
    <dgm:pt modelId="{699FBD39-162F-4716-B47D-6488532F3D2E}">
      <dgm:prSet/>
      <dgm:spPr/>
      <dgm:t>
        <a:bodyPr/>
        <a:lstStyle/>
        <a:p>
          <a:r>
            <a:rPr lang="en-US" dirty="0"/>
            <a:t>Current segmentation is </a:t>
          </a:r>
          <a:r>
            <a:rPr lang="en-US" b="1" dirty="0"/>
            <a:t>too broad</a:t>
          </a:r>
          <a:r>
            <a:rPr lang="en-US" dirty="0"/>
            <a:t>, limiting product targeting &amp; risk mitigation.</a:t>
          </a:r>
        </a:p>
      </dgm:t>
    </dgm:pt>
    <dgm:pt modelId="{4F98C763-FB01-475A-B496-EFF087B1DB5F}" type="parTrans" cxnId="{99173DD5-F683-4277-85FB-5C448A6FF09C}">
      <dgm:prSet/>
      <dgm:spPr/>
      <dgm:t>
        <a:bodyPr/>
        <a:lstStyle/>
        <a:p>
          <a:endParaRPr lang="en-US"/>
        </a:p>
      </dgm:t>
    </dgm:pt>
    <dgm:pt modelId="{E4BC08CD-17FA-4883-AB5A-B30DE3ED3232}" type="sibTrans" cxnId="{99173DD5-F683-4277-85FB-5C448A6FF09C}">
      <dgm:prSet/>
      <dgm:spPr/>
      <dgm:t>
        <a:bodyPr/>
        <a:lstStyle/>
        <a:p>
          <a:endParaRPr lang="en-US"/>
        </a:p>
      </dgm:t>
    </dgm:pt>
    <dgm:pt modelId="{B8071F7D-5C5D-4CDC-AAAC-C6C1B72FDEC8}">
      <dgm:prSet/>
      <dgm:spPr/>
      <dgm:t>
        <a:bodyPr/>
        <a:lstStyle/>
        <a:p>
          <a:r>
            <a:rPr lang="en-US" dirty="0"/>
            <a:t>Absence of </a:t>
          </a:r>
          <a:r>
            <a:rPr lang="en-US" b="1" dirty="0"/>
            <a:t>real-time fraud monitoring</a:t>
          </a:r>
          <a:r>
            <a:rPr lang="en-US" dirty="0"/>
            <a:t> (dark web exposure, identity risks).</a:t>
          </a:r>
        </a:p>
      </dgm:t>
    </dgm:pt>
    <dgm:pt modelId="{75E7B22D-E639-4489-AB36-CC18FD7B1BB9}" type="parTrans" cxnId="{2F10300C-64A6-4C11-B790-A09D6DFB70C3}">
      <dgm:prSet/>
      <dgm:spPr/>
      <dgm:t>
        <a:bodyPr/>
        <a:lstStyle/>
        <a:p>
          <a:endParaRPr lang="en-US"/>
        </a:p>
      </dgm:t>
    </dgm:pt>
    <dgm:pt modelId="{5F7F081B-D824-4E72-BBD2-E9AEDB96FAA8}" type="sibTrans" cxnId="{2F10300C-64A6-4C11-B790-A09D6DFB70C3}">
      <dgm:prSet/>
      <dgm:spPr/>
      <dgm:t>
        <a:bodyPr/>
        <a:lstStyle/>
        <a:p>
          <a:endParaRPr lang="en-US"/>
        </a:p>
      </dgm:t>
    </dgm:pt>
    <dgm:pt modelId="{82A36790-D8C2-4CF1-8203-E3E3B736E8A0}">
      <dgm:prSet/>
      <dgm:spPr/>
      <dgm:t>
        <a:bodyPr/>
        <a:lstStyle/>
        <a:p>
          <a:r>
            <a:rPr lang="en-US" b="1" dirty="0"/>
            <a:t>Why it matters:</a:t>
          </a:r>
          <a:r>
            <a:rPr lang="en-US" dirty="0"/>
            <a:t> Without addressing these, financial institutions risk higher defaults, poor targeting, and potential losses.</a:t>
          </a:r>
        </a:p>
      </dgm:t>
    </dgm:pt>
    <dgm:pt modelId="{D7D1A341-BFCE-4374-B74C-29277A73C9D2}" type="parTrans" cxnId="{D7740A5C-EBFF-413C-B83D-606596BCCF64}">
      <dgm:prSet/>
      <dgm:spPr/>
      <dgm:t>
        <a:bodyPr/>
        <a:lstStyle/>
        <a:p>
          <a:endParaRPr lang="en-US"/>
        </a:p>
      </dgm:t>
    </dgm:pt>
    <dgm:pt modelId="{E2767D66-6A29-4E78-BC52-AC1ECE08250C}" type="sibTrans" cxnId="{D7740A5C-EBFF-413C-B83D-606596BCCF64}">
      <dgm:prSet/>
      <dgm:spPr/>
      <dgm:t>
        <a:bodyPr/>
        <a:lstStyle/>
        <a:p>
          <a:endParaRPr lang="en-US"/>
        </a:p>
      </dgm:t>
    </dgm:pt>
    <dgm:pt modelId="{95189856-490A-4348-B9DB-53598A72B15C}" type="pres">
      <dgm:prSet presAssocID="{CF9E365C-3A19-46DF-8C14-32E25B0F78A5}" presName="Name0" presStyleCnt="0">
        <dgm:presLayoutVars>
          <dgm:dir/>
          <dgm:resizeHandles val="exact"/>
        </dgm:presLayoutVars>
      </dgm:prSet>
      <dgm:spPr/>
    </dgm:pt>
    <dgm:pt modelId="{85E19924-EEE3-4FEC-9F1F-3F1352750080}" type="pres">
      <dgm:prSet presAssocID="{392BDA4C-BA4A-4928-B96E-68CB010F14E8}" presName="node" presStyleLbl="node1" presStyleIdx="0" presStyleCnt="5">
        <dgm:presLayoutVars>
          <dgm:bulletEnabled val="1"/>
        </dgm:presLayoutVars>
      </dgm:prSet>
      <dgm:spPr/>
    </dgm:pt>
    <dgm:pt modelId="{33AA0623-ED8A-4D3F-BA08-BA8052B5D5DE}" type="pres">
      <dgm:prSet presAssocID="{8FDDCB5C-5B70-4F8E-806C-76928C78F6CF}" presName="sibTrans" presStyleLbl="sibTrans1D1" presStyleIdx="0" presStyleCnt="4"/>
      <dgm:spPr/>
    </dgm:pt>
    <dgm:pt modelId="{11A44733-4E87-48EA-861C-D5189E865275}" type="pres">
      <dgm:prSet presAssocID="{8FDDCB5C-5B70-4F8E-806C-76928C78F6CF}" presName="connectorText" presStyleLbl="sibTrans1D1" presStyleIdx="0" presStyleCnt="4"/>
      <dgm:spPr/>
    </dgm:pt>
    <dgm:pt modelId="{40DD5233-9D31-4996-9725-F8F7FB12E833}" type="pres">
      <dgm:prSet presAssocID="{6B78AB2D-DF53-41B6-844A-63602CC7BD09}" presName="node" presStyleLbl="node1" presStyleIdx="1" presStyleCnt="5">
        <dgm:presLayoutVars>
          <dgm:bulletEnabled val="1"/>
        </dgm:presLayoutVars>
      </dgm:prSet>
      <dgm:spPr/>
    </dgm:pt>
    <dgm:pt modelId="{8F69D1A7-12A9-4B22-9300-FA9C3825DF28}" type="pres">
      <dgm:prSet presAssocID="{D5CC3DF1-01E8-437F-AE76-E71F47C5499C}" presName="sibTrans" presStyleLbl="sibTrans1D1" presStyleIdx="1" presStyleCnt="4"/>
      <dgm:spPr/>
    </dgm:pt>
    <dgm:pt modelId="{80336D1E-DE37-42E1-88C6-ADAAA444A95C}" type="pres">
      <dgm:prSet presAssocID="{D5CC3DF1-01E8-437F-AE76-E71F47C5499C}" presName="connectorText" presStyleLbl="sibTrans1D1" presStyleIdx="1" presStyleCnt="4"/>
      <dgm:spPr/>
    </dgm:pt>
    <dgm:pt modelId="{17F3B818-6438-4B8B-8F4C-E90A016D0C51}" type="pres">
      <dgm:prSet presAssocID="{699FBD39-162F-4716-B47D-6488532F3D2E}" presName="node" presStyleLbl="node1" presStyleIdx="2" presStyleCnt="5">
        <dgm:presLayoutVars>
          <dgm:bulletEnabled val="1"/>
        </dgm:presLayoutVars>
      </dgm:prSet>
      <dgm:spPr/>
    </dgm:pt>
    <dgm:pt modelId="{F34E6911-D185-43A0-AA74-D63B00D6372A}" type="pres">
      <dgm:prSet presAssocID="{E4BC08CD-17FA-4883-AB5A-B30DE3ED3232}" presName="sibTrans" presStyleLbl="sibTrans1D1" presStyleIdx="2" presStyleCnt="4"/>
      <dgm:spPr/>
    </dgm:pt>
    <dgm:pt modelId="{124286CB-E61D-4985-B81D-E7E9FAB928B8}" type="pres">
      <dgm:prSet presAssocID="{E4BC08CD-17FA-4883-AB5A-B30DE3ED3232}" presName="connectorText" presStyleLbl="sibTrans1D1" presStyleIdx="2" presStyleCnt="4"/>
      <dgm:spPr/>
    </dgm:pt>
    <dgm:pt modelId="{93D1750B-958A-4616-B207-DAAB5D441244}" type="pres">
      <dgm:prSet presAssocID="{B8071F7D-5C5D-4CDC-AAAC-C6C1B72FDEC8}" presName="node" presStyleLbl="node1" presStyleIdx="3" presStyleCnt="5">
        <dgm:presLayoutVars>
          <dgm:bulletEnabled val="1"/>
        </dgm:presLayoutVars>
      </dgm:prSet>
      <dgm:spPr/>
    </dgm:pt>
    <dgm:pt modelId="{9FE7D26D-BA2B-4408-A73C-EA52E763905D}" type="pres">
      <dgm:prSet presAssocID="{5F7F081B-D824-4E72-BBD2-E9AEDB96FAA8}" presName="sibTrans" presStyleLbl="sibTrans1D1" presStyleIdx="3" presStyleCnt="4"/>
      <dgm:spPr/>
    </dgm:pt>
    <dgm:pt modelId="{C3D36798-A9EC-4E4D-A541-88E8693009BE}" type="pres">
      <dgm:prSet presAssocID="{5F7F081B-D824-4E72-BBD2-E9AEDB96FAA8}" presName="connectorText" presStyleLbl="sibTrans1D1" presStyleIdx="3" presStyleCnt="4"/>
      <dgm:spPr/>
    </dgm:pt>
    <dgm:pt modelId="{3DAD7E9E-9351-465E-8C62-B93E0317690B}" type="pres">
      <dgm:prSet presAssocID="{82A36790-D8C2-4CF1-8203-E3E3B736E8A0}" presName="node" presStyleLbl="node1" presStyleIdx="4" presStyleCnt="5">
        <dgm:presLayoutVars>
          <dgm:bulletEnabled val="1"/>
        </dgm:presLayoutVars>
      </dgm:prSet>
      <dgm:spPr/>
    </dgm:pt>
  </dgm:ptLst>
  <dgm:cxnLst>
    <dgm:cxn modelId="{7D783705-BD18-4136-8F10-3F0723950D4C}" type="presOf" srcId="{E4BC08CD-17FA-4883-AB5A-B30DE3ED3232}" destId="{F34E6911-D185-43A0-AA74-D63B00D6372A}" srcOrd="0" destOrd="0" presId="urn:microsoft.com/office/officeart/2016/7/layout/RepeatingBendingProcessNew"/>
    <dgm:cxn modelId="{60989608-3EA8-46D1-8C81-BD224F101C67}" type="presOf" srcId="{B8071F7D-5C5D-4CDC-AAAC-C6C1B72FDEC8}" destId="{93D1750B-958A-4616-B207-DAAB5D441244}" srcOrd="0" destOrd="0" presId="urn:microsoft.com/office/officeart/2016/7/layout/RepeatingBendingProcessNew"/>
    <dgm:cxn modelId="{2F10300C-64A6-4C11-B790-A09D6DFB70C3}" srcId="{CF9E365C-3A19-46DF-8C14-32E25B0F78A5}" destId="{B8071F7D-5C5D-4CDC-AAAC-C6C1B72FDEC8}" srcOrd="3" destOrd="0" parTransId="{75E7B22D-E639-4489-AB36-CC18FD7B1BB9}" sibTransId="{5F7F081B-D824-4E72-BBD2-E9AEDB96FAA8}"/>
    <dgm:cxn modelId="{0F875125-2881-4F38-B624-C2449AD85DD8}" srcId="{CF9E365C-3A19-46DF-8C14-32E25B0F78A5}" destId="{392BDA4C-BA4A-4928-B96E-68CB010F14E8}" srcOrd="0" destOrd="0" parTransId="{02C6EC0F-8D72-4B9C-8E46-68945DDC725C}" sibTransId="{8FDDCB5C-5B70-4F8E-806C-76928C78F6CF}"/>
    <dgm:cxn modelId="{E482C032-21DF-4EF6-AAA7-F5B351BC6A3D}" type="presOf" srcId="{5F7F081B-D824-4E72-BBD2-E9AEDB96FAA8}" destId="{C3D36798-A9EC-4E4D-A541-88E8693009BE}" srcOrd="1" destOrd="0" presId="urn:microsoft.com/office/officeart/2016/7/layout/RepeatingBendingProcessNew"/>
    <dgm:cxn modelId="{86B6D33E-107E-4F86-8BAD-D4336D066C6B}" type="presOf" srcId="{CF9E365C-3A19-46DF-8C14-32E25B0F78A5}" destId="{95189856-490A-4348-B9DB-53598A72B15C}" srcOrd="0" destOrd="0" presId="urn:microsoft.com/office/officeart/2016/7/layout/RepeatingBendingProcessNew"/>
    <dgm:cxn modelId="{D7740A5C-EBFF-413C-B83D-606596BCCF64}" srcId="{CF9E365C-3A19-46DF-8C14-32E25B0F78A5}" destId="{82A36790-D8C2-4CF1-8203-E3E3B736E8A0}" srcOrd="4" destOrd="0" parTransId="{D7D1A341-BFCE-4374-B74C-29277A73C9D2}" sibTransId="{E2767D66-6A29-4E78-BC52-AC1ECE08250C}"/>
    <dgm:cxn modelId="{53FED85F-FDCD-488E-910E-2D5B6AD816BC}" type="presOf" srcId="{6B78AB2D-DF53-41B6-844A-63602CC7BD09}" destId="{40DD5233-9D31-4996-9725-F8F7FB12E833}" srcOrd="0" destOrd="0" presId="urn:microsoft.com/office/officeart/2016/7/layout/RepeatingBendingProcessNew"/>
    <dgm:cxn modelId="{3E078E65-1AF3-43E8-8786-09AB57F0C28B}" type="presOf" srcId="{5F7F081B-D824-4E72-BBD2-E9AEDB96FAA8}" destId="{9FE7D26D-BA2B-4408-A73C-EA52E763905D}" srcOrd="0" destOrd="0" presId="urn:microsoft.com/office/officeart/2016/7/layout/RepeatingBendingProcessNew"/>
    <dgm:cxn modelId="{CB1D7768-BF02-4902-98A0-B4699E9B97C8}" type="presOf" srcId="{D5CC3DF1-01E8-437F-AE76-E71F47C5499C}" destId="{8F69D1A7-12A9-4B22-9300-FA9C3825DF28}" srcOrd="0" destOrd="0" presId="urn:microsoft.com/office/officeart/2016/7/layout/RepeatingBendingProcessNew"/>
    <dgm:cxn modelId="{1D875A69-E48A-45B9-B304-53C3AE0F3681}" type="presOf" srcId="{8FDDCB5C-5B70-4F8E-806C-76928C78F6CF}" destId="{11A44733-4E87-48EA-861C-D5189E865275}" srcOrd="1" destOrd="0" presId="urn:microsoft.com/office/officeart/2016/7/layout/RepeatingBendingProcessNew"/>
    <dgm:cxn modelId="{7805137E-0C1C-4F36-B247-95682C4D9194}" type="presOf" srcId="{699FBD39-162F-4716-B47D-6488532F3D2E}" destId="{17F3B818-6438-4B8B-8F4C-E90A016D0C51}" srcOrd="0" destOrd="0" presId="urn:microsoft.com/office/officeart/2016/7/layout/RepeatingBendingProcessNew"/>
    <dgm:cxn modelId="{AA5C5C84-720E-49C9-B870-400C526B4409}" type="presOf" srcId="{E4BC08CD-17FA-4883-AB5A-B30DE3ED3232}" destId="{124286CB-E61D-4985-B81D-E7E9FAB928B8}" srcOrd="1" destOrd="0" presId="urn:microsoft.com/office/officeart/2016/7/layout/RepeatingBendingProcessNew"/>
    <dgm:cxn modelId="{D4EC4F8E-F2B1-45BA-899E-7B52EEA516A0}" type="presOf" srcId="{82A36790-D8C2-4CF1-8203-E3E3B736E8A0}" destId="{3DAD7E9E-9351-465E-8C62-B93E0317690B}" srcOrd="0" destOrd="0" presId="urn:microsoft.com/office/officeart/2016/7/layout/RepeatingBendingProcessNew"/>
    <dgm:cxn modelId="{AA2BC3B1-73F3-473F-92C7-ABE128BB9033}" type="presOf" srcId="{D5CC3DF1-01E8-437F-AE76-E71F47C5499C}" destId="{80336D1E-DE37-42E1-88C6-ADAAA444A95C}" srcOrd="1" destOrd="0" presId="urn:microsoft.com/office/officeart/2016/7/layout/RepeatingBendingProcessNew"/>
    <dgm:cxn modelId="{B7DCF2B7-0F3F-41E1-81A1-2229A064FDA8}" type="presOf" srcId="{392BDA4C-BA4A-4928-B96E-68CB010F14E8}" destId="{85E19924-EEE3-4FEC-9F1F-3F1352750080}" srcOrd="0" destOrd="0" presId="urn:microsoft.com/office/officeart/2016/7/layout/RepeatingBendingProcessNew"/>
    <dgm:cxn modelId="{E02946CC-C327-4703-BFE2-5E0EF09EBE15}" type="presOf" srcId="{8FDDCB5C-5B70-4F8E-806C-76928C78F6CF}" destId="{33AA0623-ED8A-4D3F-BA08-BA8052B5D5DE}" srcOrd="0" destOrd="0" presId="urn:microsoft.com/office/officeart/2016/7/layout/RepeatingBendingProcessNew"/>
    <dgm:cxn modelId="{D72FB3D1-F104-4D2C-878E-7972DE5F6156}" srcId="{CF9E365C-3A19-46DF-8C14-32E25B0F78A5}" destId="{6B78AB2D-DF53-41B6-844A-63602CC7BD09}" srcOrd="1" destOrd="0" parTransId="{BE5D3FA2-69E4-405A-AFE2-891617BAEB03}" sibTransId="{D5CC3DF1-01E8-437F-AE76-E71F47C5499C}"/>
    <dgm:cxn modelId="{99173DD5-F683-4277-85FB-5C448A6FF09C}" srcId="{CF9E365C-3A19-46DF-8C14-32E25B0F78A5}" destId="{699FBD39-162F-4716-B47D-6488532F3D2E}" srcOrd="2" destOrd="0" parTransId="{4F98C763-FB01-475A-B496-EFF087B1DB5F}" sibTransId="{E4BC08CD-17FA-4883-AB5A-B30DE3ED3232}"/>
    <dgm:cxn modelId="{0583D052-BC5B-440F-807B-9A10797629B6}" type="presParOf" srcId="{95189856-490A-4348-B9DB-53598A72B15C}" destId="{85E19924-EEE3-4FEC-9F1F-3F1352750080}" srcOrd="0" destOrd="0" presId="urn:microsoft.com/office/officeart/2016/7/layout/RepeatingBendingProcessNew"/>
    <dgm:cxn modelId="{46579FF3-3346-4238-B4F6-044E051C5E80}" type="presParOf" srcId="{95189856-490A-4348-B9DB-53598A72B15C}" destId="{33AA0623-ED8A-4D3F-BA08-BA8052B5D5DE}" srcOrd="1" destOrd="0" presId="urn:microsoft.com/office/officeart/2016/7/layout/RepeatingBendingProcessNew"/>
    <dgm:cxn modelId="{917C9B49-B159-47F0-A4E5-BAD15119691D}" type="presParOf" srcId="{33AA0623-ED8A-4D3F-BA08-BA8052B5D5DE}" destId="{11A44733-4E87-48EA-861C-D5189E865275}" srcOrd="0" destOrd="0" presId="urn:microsoft.com/office/officeart/2016/7/layout/RepeatingBendingProcessNew"/>
    <dgm:cxn modelId="{8E37FC4E-3897-4CFD-9976-5CEF433038BB}" type="presParOf" srcId="{95189856-490A-4348-B9DB-53598A72B15C}" destId="{40DD5233-9D31-4996-9725-F8F7FB12E833}" srcOrd="2" destOrd="0" presId="urn:microsoft.com/office/officeart/2016/7/layout/RepeatingBendingProcessNew"/>
    <dgm:cxn modelId="{867A5A8E-918A-4322-A3E2-7CF749530AD6}" type="presParOf" srcId="{95189856-490A-4348-B9DB-53598A72B15C}" destId="{8F69D1A7-12A9-4B22-9300-FA9C3825DF28}" srcOrd="3" destOrd="0" presId="urn:microsoft.com/office/officeart/2016/7/layout/RepeatingBendingProcessNew"/>
    <dgm:cxn modelId="{FAF5A10B-54A3-492F-8F8F-76A960621A16}" type="presParOf" srcId="{8F69D1A7-12A9-4B22-9300-FA9C3825DF28}" destId="{80336D1E-DE37-42E1-88C6-ADAAA444A95C}" srcOrd="0" destOrd="0" presId="urn:microsoft.com/office/officeart/2016/7/layout/RepeatingBendingProcessNew"/>
    <dgm:cxn modelId="{20F72A1D-EE73-42B8-8E66-E9C498525E2A}" type="presParOf" srcId="{95189856-490A-4348-B9DB-53598A72B15C}" destId="{17F3B818-6438-4B8B-8F4C-E90A016D0C51}" srcOrd="4" destOrd="0" presId="urn:microsoft.com/office/officeart/2016/7/layout/RepeatingBendingProcessNew"/>
    <dgm:cxn modelId="{24C58CF1-E317-48F5-AC82-1E14FBFC7221}" type="presParOf" srcId="{95189856-490A-4348-B9DB-53598A72B15C}" destId="{F34E6911-D185-43A0-AA74-D63B00D6372A}" srcOrd="5" destOrd="0" presId="urn:microsoft.com/office/officeart/2016/7/layout/RepeatingBendingProcessNew"/>
    <dgm:cxn modelId="{E4CD4F69-BE0C-4252-B1DD-9AEB44956148}" type="presParOf" srcId="{F34E6911-D185-43A0-AA74-D63B00D6372A}" destId="{124286CB-E61D-4985-B81D-E7E9FAB928B8}" srcOrd="0" destOrd="0" presId="urn:microsoft.com/office/officeart/2016/7/layout/RepeatingBendingProcessNew"/>
    <dgm:cxn modelId="{D22FA35A-5030-44B5-8BAE-CF4BF9A4B557}" type="presParOf" srcId="{95189856-490A-4348-B9DB-53598A72B15C}" destId="{93D1750B-958A-4616-B207-DAAB5D441244}" srcOrd="6" destOrd="0" presId="urn:microsoft.com/office/officeart/2016/7/layout/RepeatingBendingProcessNew"/>
    <dgm:cxn modelId="{89342812-3E2F-480E-BEDE-630855A066B0}" type="presParOf" srcId="{95189856-490A-4348-B9DB-53598A72B15C}" destId="{9FE7D26D-BA2B-4408-A73C-EA52E763905D}" srcOrd="7" destOrd="0" presId="urn:microsoft.com/office/officeart/2016/7/layout/RepeatingBendingProcessNew"/>
    <dgm:cxn modelId="{971CA7C7-D908-4D54-90EF-FADA55654E30}" type="presParOf" srcId="{9FE7D26D-BA2B-4408-A73C-EA52E763905D}" destId="{C3D36798-A9EC-4E4D-A541-88E8693009BE}" srcOrd="0" destOrd="0" presId="urn:microsoft.com/office/officeart/2016/7/layout/RepeatingBendingProcessNew"/>
    <dgm:cxn modelId="{A11667B1-E5B8-40BB-832F-1F0041590249}" type="presParOf" srcId="{95189856-490A-4348-B9DB-53598A72B15C}" destId="{3DAD7E9E-9351-465E-8C62-B93E0317690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23D3E-DC74-4B40-BD4A-ABF4C8E401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5C4981-28E8-474E-8A99-0FC48AA5A513}">
      <dgm:prSet/>
      <dgm:spPr/>
      <dgm:t>
        <a:bodyPr/>
        <a:lstStyle/>
        <a:p>
          <a:r>
            <a:rPr lang="en-US" b="1"/>
            <a:t>Key Pain Points</a:t>
          </a:r>
          <a:endParaRPr lang="en-US"/>
        </a:p>
      </dgm:t>
    </dgm:pt>
    <dgm:pt modelId="{C64744B1-5AAE-4D81-8605-D5B5130C339B}" type="parTrans" cxnId="{39AF6E11-4773-4DE3-9686-8BE7AED99402}">
      <dgm:prSet/>
      <dgm:spPr/>
      <dgm:t>
        <a:bodyPr/>
        <a:lstStyle/>
        <a:p>
          <a:endParaRPr lang="en-US"/>
        </a:p>
      </dgm:t>
    </dgm:pt>
    <dgm:pt modelId="{F3D933EB-D83F-4702-838C-58A6B302B305}" type="sibTrans" cxnId="{39AF6E11-4773-4DE3-9686-8BE7AED99402}">
      <dgm:prSet/>
      <dgm:spPr/>
      <dgm:t>
        <a:bodyPr/>
        <a:lstStyle/>
        <a:p>
          <a:endParaRPr lang="en-US"/>
        </a:p>
      </dgm:t>
    </dgm:pt>
    <dgm:pt modelId="{0DC666BB-B71D-445D-9059-184C99B552BA}">
      <dgm:prSet/>
      <dgm:spPr/>
      <dgm:t>
        <a:bodyPr/>
        <a:lstStyle/>
        <a:p>
          <a:r>
            <a:rPr lang="en-US" b="1"/>
            <a:t>High-risk dominance</a:t>
          </a:r>
          <a:endParaRPr lang="en-US"/>
        </a:p>
      </dgm:t>
    </dgm:pt>
    <dgm:pt modelId="{EA622332-17F1-4B8F-854A-97B24A7DF57A}" type="parTrans" cxnId="{D5766A63-E553-444D-B958-17B79CD49698}">
      <dgm:prSet/>
      <dgm:spPr/>
      <dgm:t>
        <a:bodyPr/>
        <a:lstStyle/>
        <a:p>
          <a:endParaRPr lang="en-US"/>
        </a:p>
      </dgm:t>
    </dgm:pt>
    <dgm:pt modelId="{0EB9949D-49B3-4492-804A-28D06D910B9A}" type="sibTrans" cxnId="{D5766A63-E553-444D-B958-17B79CD49698}">
      <dgm:prSet/>
      <dgm:spPr/>
      <dgm:t>
        <a:bodyPr/>
        <a:lstStyle/>
        <a:p>
          <a:endParaRPr lang="en-US"/>
        </a:p>
      </dgm:t>
    </dgm:pt>
    <dgm:pt modelId="{53358A71-A92F-4403-9662-955DD7273B2F}">
      <dgm:prSet/>
      <dgm:spPr/>
      <dgm:t>
        <a:bodyPr/>
        <a:lstStyle/>
        <a:p>
          <a:r>
            <a:rPr lang="en-US"/>
            <a:t>53% of users are in </a:t>
          </a:r>
          <a:r>
            <a:rPr lang="en-US" i="1"/>
            <a:t>Low Income High Debt</a:t>
          </a:r>
          <a:r>
            <a:rPr lang="en-US"/>
            <a:t> → this group drives most defaults.</a:t>
          </a:r>
        </a:p>
      </dgm:t>
    </dgm:pt>
    <dgm:pt modelId="{4B5D5465-175D-47BD-9CEC-8ED9E3E7C7F1}" type="parTrans" cxnId="{566B4133-EA19-47C9-B43A-C3D27B4B1853}">
      <dgm:prSet/>
      <dgm:spPr/>
      <dgm:t>
        <a:bodyPr/>
        <a:lstStyle/>
        <a:p>
          <a:endParaRPr lang="en-US"/>
        </a:p>
      </dgm:t>
    </dgm:pt>
    <dgm:pt modelId="{23F198FB-C7C3-4208-9AAA-B7E82A74049A}" type="sibTrans" cxnId="{566B4133-EA19-47C9-B43A-C3D27B4B1853}">
      <dgm:prSet/>
      <dgm:spPr/>
      <dgm:t>
        <a:bodyPr/>
        <a:lstStyle/>
        <a:p>
          <a:endParaRPr lang="en-US"/>
        </a:p>
      </dgm:t>
    </dgm:pt>
    <dgm:pt modelId="{C0CA53AD-DA1E-4901-A7E9-247B677E4569}">
      <dgm:prSet/>
      <dgm:spPr/>
      <dgm:t>
        <a:bodyPr/>
        <a:lstStyle/>
        <a:p>
          <a:r>
            <a:rPr lang="en-US" b="1"/>
            <a:t>Low Chip Card Adoption</a:t>
          </a:r>
          <a:endParaRPr lang="en-US"/>
        </a:p>
      </dgm:t>
    </dgm:pt>
    <dgm:pt modelId="{FB2DCDC7-CFE3-4484-AFEB-97DA5EB4279F}" type="parTrans" cxnId="{5BA7E183-5F24-4DC7-A889-12184F885D1E}">
      <dgm:prSet/>
      <dgm:spPr/>
      <dgm:t>
        <a:bodyPr/>
        <a:lstStyle/>
        <a:p>
          <a:endParaRPr lang="en-US"/>
        </a:p>
      </dgm:t>
    </dgm:pt>
    <dgm:pt modelId="{2BB1018B-AE22-430C-A47C-3F0A990C34D0}" type="sibTrans" cxnId="{5BA7E183-5F24-4DC7-A889-12184F885D1E}">
      <dgm:prSet/>
      <dgm:spPr/>
      <dgm:t>
        <a:bodyPr/>
        <a:lstStyle/>
        <a:p>
          <a:endParaRPr lang="en-US"/>
        </a:p>
      </dgm:t>
    </dgm:pt>
    <dgm:pt modelId="{C0E1EE1D-ACFE-468B-8882-ED31D15DE79C}">
      <dgm:prSet/>
      <dgm:spPr/>
      <dgm:t>
        <a:bodyPr/>
        <a:lstStyle/>
        <a:p>
          <a:r>
            <a:rPr lang="en-US"/>
            <a:t>Only 1.43K chip cards out of 12K total → vulnerability to fraud remains.</a:t>
          </a:r>
        </a:p>
      </dgm:t>
    </dgm:pt>
    <dgm:pt modelId="{98290F4A-7114-441C-ACD3-C5BC819351F0}" type="parTrans" cxnId="{4D215245-941B-4E53-BBDE-76B7B949793B}">
      <dgm:prSet/>
      <dgm:spPr/>
      <dgm:t>
        <a:bodyPr/>
        <a:lstStyle/>
        <a:p>
          <a:endParaRPr lang="en-US"/>
        </a:p>
      </dgm:t>
    </dgm:pt>
    <dgm:pt modelId="{E070800D-3345-4E41-BD8B-68A42B42742C}" type="sibTrans" cxnId="{4D215245-941B-4E53-BBDE-76B7B949793B}">
      <dgm:prSet/>
      <dgm:spPr/>
      <dgm:t>
        <a:bodyPr/>
        <a:lstStyle/>
        <a:p>
          <a:endParaRPr lang="en-US"/>
        </a:p>
      </dgm:t>
    </dgm:pt>
    <dgm:pt modelId="{8C8083AA-6AB1-4110-BDB3-24AD70B099AE}">
      <dgm:prSet/>
      <dgm:spPr/>
      <dgm:t>
        <a:bodyPr/>
        <a:lstStyle/>
        <a:p>
          <a:r>
            <a:rPr lang="en-US" b="1"/>
            <a:t>Spending Misalignment</a:t>
          </a:r>
          <a:endParaRPr lang="en-US"/>
        </a:p>
      </dgm:t>
    </dgm:pt>
    <dgm:pt modelId="{4C449DC7-F4C6-4BD9-A281-A0B05765DF42}" type="parTrans" cxnId="{C5C5B799-E8F6-4543-86C3-7F91DD28A992}">
      <dgm:prSet/>
      <dgm:spPr/>
      <dgm:t>
        <a:bodyPr/>
        <a:lstStyle/>
        <a:p>
          <a:endParaRPr lang="en-US"/>
        </a:p>
      </dgm:t>
    </dgm:pt>
    <dgm:pt modelId="{1D714C26-63B2-47C3-A8B3-92C7E31AFAE3}" type="sibTrans" cxnId="{C5C5B799-E8F6-4543-86C3-7F91DD28A992}">
      <dgm:prSet/>
      <dgm:spPr/>
      <dgm:t>
        <a:bodyPr/>
        <a:lstStyle/>
        <a:p>
          <a:endParaRPr lang="en-US"/>
        </a:p>
      </dgm:t>
    </dgm:pt>
    <dgm:pt modelId="{3602FDF0-B792-4513-8CCF-3C120DFD76ED}">
      <dgm:prSet/>
      <dgm:spPr/>
      <dgm:t>
        <a:bodyPr/>
        <a:lstStyle/>
        <a:p>
          <a:r>
            <a:rPr lang="en-US"/>
            <a:t>Low-income users exhibit </a:t>
          </a:r>
          <a:r>
            <a:rPr lang="en-US" b="1"/>
            <a:t>disproportionately high spending</a:t>
          </a:r>
          <a:r>
            <a:rPr lang="en-US"/>
            <a:t>, increasing credit stress.</a:t>
          </a:r>
        </a:p>
      </dgm:t>
    </dgm:pt>
    <dgm:pt modelId="{3FD8C0C1-D317-4160-8F05-7E25EA7AF0BE}" type="parTrans" cxnId="{A50794CC-EAA8-486B-9070-16A810B7E032}">
      <dgm:prSet/>
      <dgm:spPr/>
      <dgm:t>
        <a:bodyPr/>
        <a:lstStyle/>
        <a:p>
          <a:endParaRPr lang="en-US"/>
        </a:p>
      </dgm:t>
    </dgm:pt>
    <dgm:pt modelId="{87C5E152-1C5C-46AA-A81E-593DBF991C34}" type="sibTrans" cxnId="{A50794CC-EAA8-486B-9070-16A810B7E032}">
      <dgm:prSet/>
      <dgm:spPr/>
      <dgm:t>
        <a:bodyPr/>
        <a:lstStyle/>
        <a:p>
          <a:endParaRPr lang="en-US"/>
        </a:p>
      </dgm:t>
    </dgm:pt>
    <dgm:pt modelId="{2DFA73D3-CDB4-4523-A5A7-1EA81C0D6702}">
      <dgm:prSet/>
      <dgm:spPr/>
      <dgm:t>
        <a:bodyPr/>
        <a:lstStyle/>
        <a:p>
          <a:r>
            <a:rPr lang="en-US" b="1"/>
            <a:t>Risk is not exclusive</a:t>
          </a:r>
          <a:endParaRPr lang="en-US"/>
        </a:p>
      </dgm:t>
    </dgm:pt>
    <dgm:pt modelId="{2F4D889E-E190-4E25-8FC0-9F7D25594E5B}" type="parTrans" cxnId="{2102EE0A-73A9-423C-B396-4F5412574E9F}">
      <dgm:prSet/>
      <dgm:spPr/>
      <dgm:t>
        <a:bodyPr/>
        <a:lstStyle/>
        <a:p>
          <a:endParaRPr lang="en-US"/>
        </a:p>
      </dgm:t>
    </dgm:pt>
    <dgm:pt modelId="{958E9219-9B8E-4E64-A9FA-6CFB6E1DE0CA}" type="sibTrans" cxnId="{2102EE0A-73A9-423C-B396-4F5412574E9F}">
      <dgm:prSet/>
      <dgm:spPr/>
      <dgm:t>
        <a:bodyPr/>
        <a:lstStyle/>
        <a:p>
          <a:endParaRPr lang="en-US"/>
        </a:p>
      </dgm:t>
    </dgm:pt>
    <dgm:pt modelId="{92482342-C370-438D-971F-3C858B290CA1}">
      <dgm:prSet/>
      <dgm:spPr/>
      <dgm:t>
        <a:bodyPr/>
        <a:lstStyle/>
        <a:p>
          <a:r>
            <a:rPr lang="en-US"/>
            <a:t>Even High-Income groups show notable risk, suggesting lifestyle-driven debt.</a:t>
          </a:r>
        </a:p>
      </dgm:t>
    </dgm:pt>
    <dgm:pt modelId="{46B0A7DE-001C-4503-BBC1-4D7253D059B5}" type="parTrans" cxnId="{7CED46B2-F576-433E-9B55-8D8124406737}">
      <dgm:prSet/>
      <dgm:spPr/>
      <dgm:t>
        <a:bodyPr/>
        <a:lstStyle/>
        <a:p>
          <a:endParaRPr lang="en-US"/>
        </a:p>
      </dgm:t>
    </dgm:pt>
    <dgm:pt modelId="{869FBC0E-E652-4691-8AFB-EB24B45244B0}" type="sibTrans" cxnId="{7CED46B2-F576-433E-9B55-8D8124406737}">
      <dgm:prSet/>
      <dgm:spPr/>
      <dgm:t>
        <a:bodyPr/>
        <a:lstStyle/>
        <a:p>
          <a:endParaRPr lang="en-US"/>
        </a:p>
      </dgm:t>
    </dgm:pt>
    <dgm:pt modelId="{EA7D2763-2F04-4784-973F-9BB18EEE2BA3}">
      <dgm:prSet/>
      <dgm:spPr/>
      <dgm:t>
        <a:bodyPr/>
        <a:lstStyle/>
        <a:p>
          <a:r>
            <a:rPr lang="en-US" b="1"/>
            <a:t>Minimal Gender Gap</a:t>
          </a:r>
          <a:endParaRPr lang="en-US"/>
        </a:p>
      </dgm:t>
    </dgm:pt>
    <dgm:pt modelId="{79584585-B4DC-4B18-945D-896216F21BF8}" type="parTrans" cxnId="{9D747D5B-CBC3-4342-923C-85F2BEC21828}">
      <dgm:prSet/>
      <dgm:spPr/>
      <dgm:t>
        <a:bodyPr/>
        <a:lstStyle/>
        <a:p>
          <a:endParaRPr lang="en-US"/>
        </a:p>
      </dgm:t>
    </dgm:pt>
    <dgm:pt modelId="{F7F97ECB-4BD9-4FED-BE8F-2D4E583FF250}" type="sibTrans" cxnId="{9D747D5B-CBC3-4342-923C-85F2BEC21828}">
      <dgm:prSet/>
      <dgm:spPr/>
      <dgm:t>
        <a:bodyPr/>
        <a:lstStyle/>
        <a:p>
          <a:endParaRPr lang="en-US"/>
        </a:p>
      </dgm:t>
    </dgm:pt>
    <dgm:pt modelId="{9DB04B47-B520-40D1-A6B3-D9E46C947A13}">
      <dgm:prSet/>
      <dgm:spPr/>
      <dgm:t>
        <a:bodyPr/>
        <a:lstStyle/>
        <a:p>
          <a:r>
            <a:rPr lang="en-US"/>
            <a:t>Male vs Female income &amp; credit score differences are marginal → gender isn’t a strong segmentation factor.</a:t>
          </a:r>
        </a:p>
      </dgm:t>
    </dgm:pt>
    <dgm:pt modelId="{67A83E55-6FEF-408F-A779-99AC23FC3DDB}" type="parTrans" cxnId="{BF4D7BAB-266F-4124-A8B1-FBF5BE7F24B0}">
      <dgm:prSet/>
      <dgm:spPr/>
      <dgm:t>
        <a:bodyPr/>
        <a:lstStyle/>
        <a:p>
          <a:endParaRPr lang="en-US"/>
        </a:p>
      </dgm:t>
    </dgm:pt>
    <dgm:pt modelId="{EFB1562A-5DB5-4BE1-AF6E-8631AFC185EF}" type="sibTrans" cxnId="{BF4D7BAB-266F-4124-A8B1-FBF5BE7F24B0}">
      <dgm:prSet/>
      <dgm:spPr/>
      <dgm:t>
        <a:bodyPr/>
        <a:lstStyle/>
        <a:p>
          <a:endParaRPr lang="en-US"/>
        </a:p>
      </dgm:t>
    </dgm:pt>
    <dgm:pt modelId="{ED634BFD-D6DC-4AE8-8015-F8554F153C5E}">
      <dgm:prSet/>
      <dgm:spPr/>
      <dgm:t>
        <a:bodyPr/>
        <a:lstStyle/>
        <a:p>
          <a:r>
            <a:rPr lang="en-US"/>
            <a:t>💡 </a:t>
          </a:r>
          <a:r>
            <a:rPr lang="en-US" b="1"/>
            <a:t>Implication:</a:t>
          </a:r>
          <a:r>
            <a:rPr lang="en-US"/>
            <a:t> Strategies should be income/risk-driven, not gender-driven.</a:t>
          </a:r>
        </a:p>
      </dgm:t>
    </dgm:pt>
    <dgm:pt modelId="{C7CE76BA-C1DE-48E5-AB5D-251F3F17E132}" type="parTrans" cxnId="{D8BE94E7-82A9-4814-9059-9F4B12787321}">
      <dgm:prSet/>
      <dgm:spPr/>
      <dgm:t>
        <a:bodyPr/>
        <a:lstStyle/>
        <a:p>
          <a:endParaRPr lang="en-US"/>
        </a:p>
      </dgm:t>
    </dgm:pt>
    <dgm:pt modelId="{C15B4221-E12B-40FF-A7AA-FCA7BA00700F}" type="sibTrans" cxnId="{D8BE94E7-82A9-4814-9059-9F4B12787321}">
      <dgm:prSet/>
      <dgm:spPr/>
      <dgm:t>
        <a:bodyPr/>
        <a:lstStyle/>
        <a:p>
          <a:endParaRPr lang="en-US"/>
        </a:p>
      </dgm:t>
    </dgm:pt>
    <dgm:pt modelId="{01E90FE2-E986-489B-B554-35E7B119FFAE}" type="pres">
      <dgm:prSet presAssocID="{D4C23D3E-DC74-4B40-BD4A-ABF4C8E401FD}" presName="Name0" presStyleCnt="0">
        <dgm:presLayoutVars>
          <dgm:dir/>
          <dgm:animLvl val="lvl"/>
          <dgm:resizeHandles val="exact"/>
        </dgm:presLayoutVars>
      </dgm:prSet>
      <dgm:spPr/>
    </dgm:pt>
    <dgm:pt modelId="{82E18486-1307-4EBE-AED1-DDD032A5BEF7}" type="pres">
      <dgm:prSet presAssocID="{1E5C4981-28E8-474E-8A99-0FC48AA5A513}" presName="linNode" presStyleCnt="0"/>
      <dgm:spPr/>
    </dgm:pt>
    <dgm:pt modelId="{05291BE7-3846-4D21-B0D7-C33E021551B8}" type="pres">
      <dgm:prSet presAssocID="{1E5C4981-28E8-474E-8A99-0FC48AA5A513}" presName="parentText" presStyleLbl="node1" presStyleIdx="0" presStyleCnt="7" custScaleX="277778">
        <dgm:presLayoutVars>
          <dgm:chMax val="1"/>
          <dgm:bulletEnabled val="1"/>
        </dgm:presLayoutVars>
      </dgm:prSet>
      <dgm:spPr/>
    </dgm:pt>
    <dgm:pt modelId="{AB6395F6-AA25-4C90-8F86-107BED446A0E}" type="pres">
      <dgm:prSet presAssocID="{F3D933EB-D83F-4702-838C-58A6B302B305}" presName="sp" presStyleCnt="0"/>
      <dgm:spPr/>
    </dgm:pt>
    <dgm:pt modelId="{FC2A23FA-2BAD-4F50-A8A6-BC201D3FF30A}" type="pres">
      <dgm:prSet presAssocID="{0DC666BB-B71D-445D-9059-184C99B552BA}" presName="linNode" presStyleCnt="0"/>
      <dgm:spPr/>
    </dgm:pt>
    <dgm:pt modelId="{3CC3C1A2-3AFF-47AC-8F84-C4C17AABDBFB}" type="pres">
      <dgm:prSet presAssocID="{0DC666BB-B71D-445D-9059-184C99B552BA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8C85935-3791-41E4-9EED-BD3F4746C72A}" type="pres">
      <dgm:prSet presAssocID="{0DC666BB-B71D-445D-9059-184C99B552BA}" presName="descendantText" presStyleLbl="alignAccFollowNode1" presStyleIdx="0" presStyleCnt="5">
        <dgm:presLayoutVars>
          <dgm:bulletEnabled val="1"/>
        </dgm:presLayoutVars>
      </dgm:prSet>
      <dgm:spPr/>
    </dgm:pt>
    <dgm:pt modelId="{1C244435-6F12-4B8D-9C9F-29EF9E1AFB97}" type="pres">
      <dgm:prSet presAssocID="{0EB9949D-49B3-4492-804A-28D06D910B9A}" presName="sp" presStyleCnt="0"/>
      <dgm:spPr/>
    </dgm:pt>
    <dgm:pt modelId="{EB201F82-2995-4CFD-B784-10EEEE479BB0}" type="pres">
      <dgm:prSet presAssocID="{C0CA53AD-DA1E-4901-A7E9-247B677E4569}" presName="linNode" presStyleCnt="0"/>
      <dgm:spPr/>
    </dgm:pt>
    <dgm:pt modelId="{FAF9C5B9-6E89-4D75-B696-86CB986FA78A}" type="pres">
      <dgm:prSet presAssocID="{C0CA53AD-DA1E-4901-A7E9-247B677E4569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CE2D7361-D1EC-437D-A92E-72A2C9E638AE}" type="pres">
      <dgm:prSet presAssocID="{C0CA53AD-DA1E-4901-A7E9-247B677E4569}" presName="descendantText" presStyleLbl="alignAccFollowNode1" presStyleIdx="1" presStyleCnt="5">
        <dgm:presLayoutVars>
          <dgm:bulletEnabled val="1"/>
        </dgm:presLayoutVars>
      </dgm:prSet>
      <dgm:spPr/>
    </dgm:pt>
    <dgm:pt modelId="{E93D3BC2-213D-4C6F-BAA1-BBA449AA7549}" type="pres">
      <dgm:prSet presAssocID="{2BB1018B-AE22-430C-A47C-3F0A990C34D0}" presName="sp" presStyleCnt="0"/>
      <dgm:spPr/>
    </dgm:pt>
    <dgm:pt modelId="{2ADB8C89-B6E4-461E-A7E4-51C60DCE467D}" type="pres">
      <dgm:prSet presAssocID="{8C8083AA-6AB1-4110-BDB3-24AD70B099AE}" presName="linNode" presStyleCnt="0"/>
      <dgm:spPr/>
    </dgm:pt>
    <dgm:pt modelId="{756FD435-ED49-4407-8C8A-F16A30E68352}" type="pres">
      <dgm:prSet presAssocID="{8C8083AA-6AB1-4110-BDB3-24AD70B099A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A61F046D-F5A4-4E08-B9EC-C07C28742A6F}" type="pres">
      <dgm:prSet presAssocID="{8C8083AA-6AB1-4110-BDB3-24AD70B099AE}" presName="descendantText" presStyleLbl="alignAccFollowNode1" presStyleIdx="2" presStyleCnt="5">
        <dgm:presLayoutVars>
          <dgm:bulletEnabled val="1"/>
        </dgm:presLayoutVars>
      </dgm:prSet>
      <dgm:spPr/>
    </dgm:pt>
    <dgm:pt modelId="{6EC01738-9BA5-42BC-9E6F-B8518929D1FC}" type="pres">
      <dgm:prSet presAssocID="{1D714C26-63B2-47C3-A8B3-92C7E31AFAE3}" presName="sp" presStyleCnt="0"/>
      <dgm:spPr/>
    </dgm:pt>
    <dgm:pt modelId="{BD052847-741B-4C0C-BDA8-23DE3D637116}" type="pres">
      <dgm:prSet presAssocID="{2DFA73D3-CDB4-4523-A5A7-1EA81C0D6702}" presName="linNode" presStyleCnt="0"/>
      <dgm:spPr/>
    </dgm:pt>
    <dgm:pt modelId="{AC9AD275-195B-402E-9420-283749375AA8}" type="pres">
      <dgm:prSet presAssocID="{2DFA73D3-CDB4-4523-A5A7-1EA81C0D670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3ECB39A4-E957-4509-9534-E26227D5609D}" type="pres">
      <dgm:prSet presAssocID="{2DFA73D3-CDB4-4523-A5A7-1EA81C0D6702}" presName="descendantText" presStyleLbl="alignAccFollowNode1" presStyleIdx="3" presStyleCnt="5">
        <dgm:presLayoutVars>
          <dgm:bulletEnabled val="1"/>
        </dgm:presLayoutVars>
      </dgm:prSet>
      <dgm:spPr/>
    </dgm:pt>
    <dgm:pt modelId="{FDC9335F-F3F1-4437-A8D1-C21524EA59F0}" type="pres">
      <dgm:prSet presAssocID="{958E9219-9B8E-4E64-A9FA-6CFB6E1DE0CA}" presName="sp" presStyleCnt="0"/>
      <dgm:spPr/>
    </dgm:pt>
    <dgm:pt modelId="{FA4E2A64-178B-4670-AE3B-8CB895C32BF8}" type="pres">
      <dgm:prSet presAssocID="{EA7D2763-2F04-4784-973F-9BB18EEE2BA3}" presName="linNode" presStyleCnt="0"/>
      <dgm:spPr/>
    </dgm:pt>
    <dgm:pt modelId="{255C59C6-FC33-4996-BED1-E92318B43BDB}" type="pres">
      <dgm:prSet presAssocID="{EA7D2763-2F04-4784-973F-9BB18EEE2BA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C7662010-3352-4081-A48A-661C09304C3A}" type="pres">
      <dgm:prSet presAssocID="{EA7D2763-2F04-4784-973F-9BB18EEE2BA3}" presName="descendantText" presStyleLbl="alignAccFollowNode1" presStyleIdx="4" presStyleCnt="5">
        <dgm:presLayoutVars>
          <dgm:bulletEnabled val="1"/>
        </dgm:presLayoutVars>
      </dgm:prSet>
      <dgm:spPr/>
    </dgm:pt>
    <dgm:pt modelId="{C94212EC-0835-4118-9854-7C5D9019FDF1}" type="pres">
      <dgm:prSet presAssocID="{F7F97ECB-4BD9-4FED-BE8F-2D4E583FF250}" presName="sp" presStyleCnt="0"/>
      <dgm:spPr/>
    </dgm:pt>
    <dgm:pt modelId="{76735893-8450-4254-954C-0108AA44D475}" type="pres">
      <dgm:prSet presAssocID="{ED634BFD-D6DC-4AE8-8015-F8554F153C5E}" presName="linNode" presStyleCnt="0"/>
      <dgm:spPr/>
    </dgm:pt>
    <dgm:pt modelId="{158A8F1E-4C2E-404E-B7A6-6A398CAE6460}" type="pres">
      <dgm:prSet presAssocID="{ED634BFD-D6DC-4AE8-8015-F8554F153C5E}" presName="parentText" presStyleLbl="node1" presStyleIdx="6" presStyleCnt="7" custScaleX="277778">
        <dgm:presLayoutVars>
          <dgm:chMax val="1"/>
          <dgm:bulletEnabled val="1"/>
        </dgm:presLayoutVars>
      </dgm:prSet>
      <dgm:spPr/>
    </dgm:pt>
  </dgm:ptLst>
  <dgm:cxnLst>
    <dgm:cxn modelId="{2102EE0A-73A9-423C-B396-4F5412574E9F}" srcId="{D4C23D3E-DC74-4B40-BD4A-ABF4C8E401FD}" destId="{2DFA73D3-CDB4-4523-A5A7-1EA81C0D6702}" srcOrd="4" destOrd="0" parTransId="{2F4D889E-E190-4E25-8FC0-9F7D25594E5B}" sibTransId="{958E9219-9B8E-4E64-A9FA-6CFB6E1DE0CA}"/>
    <dgm:cxn modelId="{39AF6E11-4773-4DE3-9686-8BE7AED99402}" srcId="{D4C23D3E-DC74-4B40-BD4A-ABF4C8E401FD}" destId="{1E5C4981-28E8-474E-8A99-0FC48AA5A513}" srcOrd="0" destOrd="0" parTransId="{C64744B1-5AAE-4D81-8605-D5B5130C339B}" sibTransId="{F3D933EB-D83F-4702-838C-58A6B302B305}"/>
    <dgm:cxn modelId="{B1E26C14-D1D0-4CF0-BF3B-18532D225F79}" type="presOf" srcId="{2DFA73D3-CDB4-4523-A5A7-1EA81C0D6702}" destId="{AC9AD275-195B-402E-9420-283749375AA8}" srcOrd="0" destOrd="0" presId="urn:microsoft.com/office/officeart/2005/8/layout/vList5"/>
    <dgm:cxn modelId="{53F60626-D4DD-4E02-82B9-9EEB9F6E9911}" type="presOf" srcId="{C0E1EE1D-ACFE-468B-8882-ED31D15DE79C}" destId="{CE2D7361-D1EC-437D-A92E-72A2C9E638AE}" srcOrd="0" destOrd="0" presId="urn:microsoft.com/office/officeart/2005/8/layout/vList5"/>
    <dgm:cxn modelId="{566B4133-EA19-47C9-B43A-C3D27B4B1853}" srcId="{0DC666BB-B71D-445D-9059-184C99B552BA}" destId="{53358A71-A92F-4403-9662-955DD7273B2F}" srcOrd="0" destOrd="0" parTransId="{4B5D5465-175D-47BD-9CEC-8ED9E3E7C7F1}" sibTransId="{23F198FB-C7C3-4208-9AAA-B7E82A74049A}"/>
    <dgm:cxn modelId="{9D747D5B-CBC3-4342-923C-85F2BEC21828}" srcId="{D4C23D3E-DC74-4B40-BD4A-ABF4C8E401FD}" destId="{EA7D2763-2F04-4784-973F-9BB18EEE2BA3}" srcOrd="5" destOrd="0" parTransId="{79584585-B4DC-4B18-945D-896216F21BF8}" sibTransId="{F7F97ECB-4BD9-4FED-BE8F-2D4E583FF250}"/>
    <dgm:cxn modelId="{5B25D05E-A3FA-46FC-BA88-6B3D665A9D94}" type="presOf" srcId="{EA7D2763-2F04-4784-973F-9BB18EEE2BA3}" destId="{255C59C6-FC33-4996-BED1-E92318B43BDB}" srcOrd="0" destOrd="0" presId="urn:microsoft.com/office/officeart/2005/8/layout/vList5"/>
    <dgm:cxn modelId="{A810EA41-3016-4086-BF59-445931735127}" type="presOf" srcId="{C0CA53AD-DA1E-4901-A7E9-247B677E4569}" destId="{FAF9C5B9-6E89-4D75-B696-86CB986FA78A}" srcOrd="0" destOrd="0" presId="urn:microsoft.com/office/officeart/2005/8/layout/vList5"/>
    <dgm:cxn modelId="{F9B35C43-6BB1-400B-8630-C6406B06809C}" type="presOf" srcId="{D4C23D3E-DC74-4B40-BD4A-ABF4C8E401FD}" destId="{01E90FE2-E986-489B-B554-35E7B119FFAE}" srcOrd="0" destOrd="0" presId="urn:microsoft.com/office/officeart/2005/8/layout/vList5"/>
    <dgm:cxn modelId="{D5766A63-E553-444D-B958-17B79CD49698}" srcId="{D4C23D3E-DC74-4B40-BD4A-ABF4C8E401FD}" destId="{0DC666BB-B71D-445D-9059-184C99B552BA}" srcOrd="1" destOrd="0" parTransId="{EA622332-17F1-4B8F-854A-97B24A7DF57A}" sibTransId="{0EB9949D-49B3-4492-804A-28D06D910B9A}"/>
    <dgm:cxn modelId="{4D215245-941B-4E53-BBDE-76B7B949793B}" srcId="{C0CA53AD-DA1E-4901-A7E9-247B677E4569}" destId="{C0E1EE1D-ACFE-468B-8882-ED31D15DE79C}" srcOrd="0" destOrd="0" parTransId="{98290F4A-7114-441C-ACD3-C5BC819351F0}" sibTransId="{E070800D-3345-4E41-BD8B-68A42B42742C}"/>
    <dgm:cxn modelId="{759C1146-937B-49F3-950B-E0020515DCEC}" type="presOf" srcId="{1E5C4981-28E8-474E-8A99-0FC48AA5A513}" destId="{05291BE7-3846-4D21-B0D7-C33E021551B8}" srcOrd="0" destOrd="0" presId="urn:microsoft.com/office/officeart/2005/8/layout/vList5"/>
    <dgm:cxn modelId="{1342964A-A594-498F-9928-AE025D7866CC}" type="presOf" srcId="{ED634BFD-D6DC-4AE8-8015-F8554F153C5E}" destId="{158A8F1E-4C2E-404E-B7A6-6A398CAE6460}" srcOrd="0" destOrd="0" presId="urn:microsoft.com/office/officeart/2005/8/layout/vList5"/>
    <dgm:cxn modelId="{F3F5264D-CCC5-487D-8534-4BD47639A1C7}" type="presOf" srcId="{92482342-C370-438D-971F-3C858B290CA1}" destId="{3ECB39A4-E957-4509-9534-E26227D5609D}" srcOrd="0" destOrd="0" presId="urn:microsoft.com/office/officeart/2005/8/layout/vList5"/>
    <dgm:cxn modelId="{8C884752-04D9-4BC4-B795-9BDE8454D0E0}" type="presOf" srcId="{8C8083AA-6AB1-4110-BDB3-24AD70B099AE}" destId="{756FD435-ED49-4407-8C8A-F16A30E68352}" srcOrd="0" destOrd="0" presId="urn:microsoft.com/office/officeart/2005/8/layout/vList5"/>
    <dgm:cxn modelId="{5BA7E183-5F24-4DC7-A889-12184F885D1E}" srcId="{D4C23D3E-DC74-4B40-BD4A-ABF4C8E401FD}" destId="{C0CA53AD-DA1E-4901-A7E9-247B677E4569}" srcOrd="2" destOrd="0" parTransId="{FB2DCDC7-CFE3-4484-AFEB-97DA5EB4279F}" sibTransId="{2BB1018B-AE22-430C-A47C-3F0A990C34D0}"/>
    <dgm:cxn modelId="{17C5E688-1DE9-42FA-998E-08A89773121C}" type="presOf" srcId="{53358A71-A92F-4403-9662-955DD7273B2F}" destId="{38C85935-3791-41E4-9EED-BD3F4746C72A}" srcOrd="0" destOrd="0" presId="urn:microsoft.com/office/officeart/2005/8/layout/vList5"/>
    <dgm:cxn modelId="{2943F293-9365-46B6-B9F6-B6DD356CD802}" type="presOf" srcId="{0DC666BB-B71D-445D-9059-184C99B552BA}" destId="{3CC3C1A2-3AFF-47AC-8F84-C4C17AABDBFB}" srcOrd="0" destOrd="0" presId="urn:microsoft.com/office/officeart/2005/8/layout/vList5"/>
    <dgm:cxn modelId="{EB9F4194-C5A5-459E-BCBF-EDAA5F09ECF7}" type="presOf" srcId="{3602FDF0-B792-4513-8CCF-3C120DFD76ED}" destId="{A61F046D-F5A4-4E08-B9EC-C07C28742A6F}" srcOrd="0" destOrd="0" presId="urn:microsoft.com/office/officeart/2005/8/layout/vList5"/>
    <dgm:cxn modelId="{C5C5B799-E8F6-4543-86C3-7F91DD28A992}" srcId="{D4C23D3E-DC74-4B40-BD4A-ABF4C8E401FD}" destId="{8C8083AA-6AB1-4110-BDB3-24AD70B099AE}" srcOrd="3" destOrd="0" parTransId="{4C449DC7-F4C6-4BD9-A281-A0B05765DF42}" sibTransId="{1D714C26-63B2-47C3-A8B3-92C7E31AFAE3}"/>
    <dgm:cxn modelId="{157BBDA8-DA05-49A6-A9ED-5F0A1AD9CCCF}" type="presOf" srcId="{9DB04B47-B520-40D1-A6B3-D9E46C947A13}" destId="{C7662010-3352-4081-A48A-661C09304C3A}" srcOrd="0" destOrd="0" presId="urn:microsoft.com/office/officeart/2005/8/layout/vList5"/>
    <dgm:cxn modelId="{BF4D7BAB-266F-4124-A8B1-FBF5BE7F24B0}" srcId="{EA7D2763-2F04-4784-973F-9BB18EEE2BA3}" destId="{9DB04B47-B520-40D1-A6B3-D9E46C947A13}" srcOrd="0" destOrd="0" parTransId="{67A83E55-6FEF-408F-A779-99AC23FC3DDB}" sibTransId="{EFB1562A-5DB5-4BE1-AF6E-8631AFC185EF}"/>
    <dgm:cxn modelId="{7CED46B2-F576-433E-9B55-8D8124406737}" srcId="{2DFA73D3-CDB4-4523-A5A7-1EA81C0D6702}" destId="{92482342-C370-438D-971F-3C858B290CA1}" srcOrd="0" destOrd="0" parTransId="{46B0A7DE-001C-4503-BBC1-4D7253D059B5}" sibTransId="{869FBC0E-E652-4691-8AFB-EB24B45244B0}"/>
    <dgm:cxn modelId="{A50794CC-EAA8-486B-9070-16A810B7E032}" srcId="{8C8083AA-6AB1-4110-BDB3-24AD70B099AE}" destId="{3602FDF0-B792-4513-8CCF-3C120DFD76ED}" srcOrd="0" destOrd="0" parTransId="{3FD8C0C1-D317-4160-8F05-7E25EA7AF0BE}" sibTransId="{87C5E152-1C5C-46AA-A81E-593DBF991C34}"/>
    <dgm:cxn modelId="{D8BE94E7-82A9-4814-9059-9F4B12787321}" srcId="{D4C23D3E-DC74-4B40-BD4A-ABF4C8E401FD}" destId="{ED634BFD-D6DC-4AE8-8015-F8554F153C5E}" srcOrd="6" destOrd="0" parTransId="{C7CE76BA-C1DE-48E5-AB5D-251F3F17E132}" sibTransId="{C15B4221-E12B-40FF-A7AA-FCA7BA00700F}"/>
    <dgm:cxn modelId="{67E767D6-0ACB-43FA-A93C-06AE6A736EB5}" type="presParOf" srcId="{01E90FE2-E986-489B-B554-35E7B119FFAE}" destId="{82E18486-1307-4EBE-AED1-DDD032A5BEF7}" srcOrd="0" destOrd="0" presId="urn:microsoft.com/office/officeart/2005/8/layout/vList5"/>
    <dgm:cxn modelId="{51A43FA0-BA67-4CB9-B2C2-AE66927037DD}" type="presParOf" srcId="{82E18486-1307-4EBE-AED1-DDD032A5BEF7}" destId="{05291BE7-3846-4D21-B0D7-C33E021551B8}" srcOrd="0" destOrd="0" presId="urn:microsoft.com/office/officeart/2005/8/layout/vList5"/>
    <dgm:cxn modelId="{85296034-B39C-4659-94E1-BC150556E94C}" type="presParOf" srcId="{01E90FE2-E986-489B-B554-35E7B119FFAE}" destId="{AB6395F6-AA25-4C90-8F86-107BED446A0E}" srcOrd="1" destOrd="0" presId="urn:microsoft.com/office/officeart/2005/8/layout/vList5"/>
    <dgm:cxn modelId="{66F62B2E-7497-4911-BEC8-C7665775C930}" type="presParOf" srcId="{01E90FE2-E986-489B-B554-35E7B119FFAE}" destId="{FC2A23FA-2BAD-4F50-A8A6-BC201D3FF30A}" srcOrd="2" destOrd="0" presId="urn:microsoft.com/office/officeart/2005/8/layout/vList5"/>
    <dgm:cxn modelId="{7B7AE2D3-4147-4FBA-9F4A-CD57F4CDD5BE}" type="presParOf" srcId="{FC2A23FA-2BAD-4F50-A8A6-BC201D3FF30A}" destId="{3CC3C1A2-3AFF-47AC-8F84-C4C17AABDBFB}" srcOrd="0" destOrd="0" presId="urn:microsoft.com/office/officeart/2005/8/layout/vList5"/>
    <dgm:cxn modelId="{4C84EA1E-0F37-4699-ABF0-AABB98A63AA1}" type="presParOf" srcId="{FC2A23FA-2BAD-4F50-A8A6-BC201D3FF30A}" destId="{38C85935-3791-41E4-9EED-BD3F4746C72A}" srcOrd="1" destOrd="0" presId="urn:microsoft.com/office/officeart/2005/8/layout/vList5"/>
    <dgm:cxn modelId="{0F97C9B0-25CB-453C-9AA1-C7BD9DA3A0DD}" type="presParOf" srcId="{01E90FE2-E986-489B-B554-35E7B119FFAE}" destId="{1C244435-6F12-4B8D-9C9F-29EF9E1AFB97}" srcOrd="3" destOrd="0" presId="urn:microsoft.com/office/officeart/2005/8/layout/vList5"/>
    <dgm:cxn modelId="{F54FDA95-CD34-4141-A93C-F8BA77EB356C}" type="presParOf" srcId="{01E90FE2-E986-489B-B554-35E7B119FFAE}" destId="{EB201F82-2995-4CFD-B784-10EEEE479BB0}" srcOrd="4" destOrd="0" presId="urn:microsoft.com/office/officeart/2005/8/layout/vList5"/>
    <dgm:cxn modelId="{7455B5A4-AF0F-4AA3-BF28-2611E47A2A63}" type="presParOf" srcId="{EB201F82-2995-4CFD-B784-10EEEE479BB0}" destId="{FAF9C5B9-6E89-4D75-B696-86CB986FA78A}" srcOrd="0" destOrd="0" presId="urn:microsoft.com/office/officeart/2005/8/layout/vList5"/>
    <dgm:cxn modelId="{C4F1BB7E-63B0-4A63-BB71-44C916433BE3}" type="presParOf" srcId="{EB201F82-2995-4CFD-B784-10EEEE479BB0}" destId="{CE2D7361-D1EC-437D-A92E-72A2C9E638AE}" srcOrd="1" destOrd="0" presId="urn:microsoft.com/office/officeart/2005/8/layout/vList5"/>
    <dgm:cxn modelId="{5354B2E7-7A45-40A2-BC58-3BD6C33BE65F}" type="presParOf" srcId="{01E90FE2-E986-489B-B554-35E7B119FFAE}" destId="{E93D3BC2-213D-4C6F-BAA1-BBA449AA7549}" srcOrd="5" destOrd="0" presId="urn:microsoft.com/office/officeart/2005/8/layout/vList5"/>
    <dgm:cxn modelId="{6446BD84-3FDE-4324-A464-797038802080}" type="presParOf" srcId="{01E90FE2-E986-489B-B554-35E7B119FFAE}" destId="{2ADB8C89-B6E4-461E-A7E4-51C60DCE467D}" srcOrd="6" destOrd="0" presId="urn:microsoft.com/office/officeart/2005/8/layout/vList5"/>
    <dgm:cxn modelId="{3A890C23-1430-4281-A703-87DD38750C35}" type="presParOf" srcId="{2ADB8C89-B6E4-461E-A7E4-51C60DCE467D}" destId="{756FD435-ED49-4407-8C8A-F16A30E68352}" srcOrd="0" destOrd="0" presId="urn:microsoft.com/office/officeart/2005/8/layout/vList5"/>
    <dgm:cxn modelId="{576B7E1D-F24E-42D9-B94D-0AC48FCD9A02}" type="presParOf" srcId="{2ADB8C89-B6E4-461E-A7E4-51C60DCE467D}" destId="{A61F046D-F5A4-4E08-B9EC-C07C28742A6F}" srcOrd="1" destOrd="0" presId="urn:microsoft.com/office/officeart/2005/8/layout/vList5"/>
    <dgm:cxn modelId="{1906B4C1-C8D6-4969-85A2-611B22527CD2}" type="presParOf" srcId="{01E90FE2-E986-489B-B554-35E7B119FFAE}" destId="{6EC01738-9BA5-42BC-9E6F-B8518929D1FC}" srcOrd="7" destOrd="0" presId="urn:microsoft.com/office/officeart/2005/8/layout/vList5"/>
    <dgm:cxn modelId="{D88E6750-636D-47BD-9B88-A90423441386}" type="presParOf" srcId="{01E90FE2-E986-489B-B554-35E7B119FFAE}" destId="{BD052847-741B-4C0C-BDA8-23DE3D637116}" srcOrd="8" destOrd="0" presId="urn:microsoft.com/office/officeart/2005/8/layout/vList5"/>
    <dgm:cxn modelId="{C57DAABF-080F-47C0-A589-917CA7A7A922}" type="presParOf" srcId="{BD052847-741B-4C0C-BDA8-23DE3D637116}" destId="{AC9AD275-195B-402E-9420-283749375AA8}" srcOrd="0" destOrd="0" presId="urn:microsoft.com/office/officeart/2005/8/layout/vList5"/>
    <dgm:cxn modelId="{0A4EED77-9FAC-4E88-978A-1947E23F527B}" type="presParOf" srcId="{BD052847-741B-4C0C-BDA8-23DE3D637116}" destId="{3ECB39A4-E957-4509-9534-E26227D5609D}" srcOrd="1" destOrd="0" presId="urn:microsoft.com/office/officeart/2005/8/layout/vList5"/>
    <dgm:cxn modelId="{C31A7044-E410-4358-8026-83DFB43438EC}" type="presParOf" srcId="{01E90FE2-E986-489B-B554-35E7B119FFAE}" destId="{FDC9335F-F3F1-4437-A8D1-C21524EA59F0}" srcOrd="9" destOrd="0" presId="urn:microsoft.com/office/officeart/2005/8/layout/vList5"/>
    <dgm:cxn modelId="{B43721AE-4A6B-4886-B40A-69A2531203C3}" type="presParOf" srcId="{01E90FE2-E986-489B-B554-35E7B119FFAE}" destId="{FA4E2A64-178B-4670-AE3B-8CB895C32BF8}" srcOrd="10" destOrd="0" presId="urn:microsoft.com/office/officeart/2005/8/layout/vList5"/>
    <dgm:cxn modelId="{DD4283FB-441B-4183-960B-4814D79572D9}" type="presParOf" srcId="{FA4E2A64-178B-4670-AE3B-8CB895C32BF8}" destId="{255C59C6-FC33-4996-BED1-E92318B43BDB}" srcOrd="0" destOrd="0" presId="urn:microsoft.com/office/officeart/2005/8/layout/vList5"/>
    <dgm:cxn modelId="{84A8E893-2500-4510-A2D8-CC797F0A667D}" type="presParOf" srcId="{FA4E2A64-178B-4670-AE3B-8CB895C32BF8}" destId="{C7662010-3352-4081-A48A-661C09304C3A}" srcOrd="1" destOrd="0" presId="urn:microsoft.com/office/officeart/2005/8/layout/vList5"/>
    <dgm:cxn modelId="{E7E327B4-BDE7-40CD-9B03-2115AD927149}" type="presParOf" srcId="{01E90FE2-E986-489B-B554-35E7B119FFAE}" destId="{C94212EC-0835-4118-9854-7C5D9019FDF1}" srcOrd="11" destOrd="0" presId="urn:microsoft.com/office/officeart/2005/8/layout/vList5"/>
    <dgm:cxn modelId="{6011050B-7708-40BE-90C5-F89F4675C8AA}" type="presParOf" srcId="{01E90FE2-E986-489B-B554-35E7B119FFAE}" destId="{76735893-8450-4254-954C-0108AA44D475}" srcOrd="12" destOrd="0" presId="urn:microsoft.com/office/officeart/2005/8/layout/vList5"/>
    <dgm:cxn modelId="{73CA2D9F-EF20-47FA-9F54-F90EA4A3C81A}" type="presParOf" srcId="{76735893-8450-4254-954C-0108AA44D475}" destId="{158A8F1E-4C2E-404E-B7A6-6A398CAE64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01AB5F-18B0-42C9-A579-D6604D5512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7BBD31-3B49-450D-96FD-7D37AD9AEC32}">
      <dgm:prSet/>
      <dgm:spPr/>
      <dgm:t>
        <a:bodyPr/>
        <a:lstStyle/>
        <a:p>
          <a:r>
            <a:rPr lang="en-US" b="1" i="0" baseline="0"/>
            <a:t>Mastercard dominates (52%)</a:t>
          </a:r>
          <a:r>
            <a:rPr lang="en-US" b="0" i="0" baseline="0"/>
            <a:t> → negotiation leverage for fees &amp; partnerships.</a:t>
          </a:r>
          <a:endParaRPr lang="en-US"/>
        </a:p>
      </dgm:t>
    </dgm:pt>
    <dgm:pt modelId="{A99098B8-1FA5-4D92-B392-CB7206DD0366}" type="parTrans" cxnId="{6E0B2CC4-C4EE-4592-B049-C4F8A83D8661}">
      <dgm:prSet/>
      <dgm:spPr/>
      <dgm:t>
        <a:bodyPr/>
        <a:lstStyle/>
        <a:p>
          <a:endParaRPr lang="en-US"/>
        </a:p>
      </dgm:t>
    </dgm:pt>
    <dgm:pt modelId="{59DC60B6-1ABA-4440-97B6-C6D48BD9A945}" type="sibTrans" cxnId="{6E0B2CC4-C4EE-4592-B049-C4F8A83D8661}">
      <dgm:prSet/>
      <dgm:spPr/>
      <dgm:t>
        <a:bodyPr/>
        <a:lstStyle/>
        <a:p>
          <a:endParaRPr lang="en-US"/>
        </a:p>
      </dgm:t>
    </dgm:pt>
    <dgm:pt modelId="{0164CB8C-6175-4558-B76F-559691C6FE35}">
      <dgm:prSet/>
      <dgm:spPr/>
      <dgm:t>
        <a:bodyPr/>
        <a:lstStyle/>
        <a:p>
          <a:r>
            <a:rPr lang="en-US" b="1" i="0" baseline="0"/>
            <a:t>Credit Cards &gt; Debit Cards</a:t>
          </a:r>
          <a:r>
            <a:rPr lang="en-US" b="0" i="0" baseline="0"/>
            <a:t> → users prefer credit leverage, increasing exposure.</a:t>
          </a:r>
          <a:endParaRPr lang="en-US"/>
        </a:p>
      </dgm:t>
    </dgm:pt>
    <dgm:pt modelId="{91F2F770-5DDD-4D25-AF23-DF078ADC855B}" type="parTrans" cxnId="{5830478E-4132-4FB0-8040-23AFD258074A}">
      <dgm:prSet/>
      <dgm:spPr/>
      <dgm:t>
        <a:bodyPr/>
        <a:lstStyle/>
        <a:p>
          <a:endParaRPr lang="en-US"/>
        </a:p>
      </dgm:t>
    </dgm:pt>
    <dgm:pt modelId="{C8E7F74F-C5F8-4B0F-8209-3B708D2A0451}" type="sibTrans" cxnId="{5830478E-4132-4FB0-8040-23AFD258074A}">
      <dgm:prSet/>
      <dgm:spPr/>
      <dgm:t>
        <a:bodyPr/>
        <a:lstStyle/>
        <a:p>
          <a:endParaRPr lang="en-US"/>
        </a:p>
      </dgm:t>
    </dgm:pt>
    <dgm:pt modelId="{C98930C3-FE54-4C96-800F-7B10C69E9096}">
      <dgm:prSet/>
      <dgm:spPr/>
      <dgm:t>
        <a:bodyPr/>
        <a:lstStyle/>
        <a:p>
          <a:r>
            <a:rPr lang="en-US" b="1" i="0" baseline="0"/>
            <a:t>Spending Pattern</a:t>
          </a:r>
          <a:r>
            <a:rPr lang="en-US" b="0" i="0" baseline="0"/>
            <a:t> → low-income group shows the </a:t>
          </a:r>
          <a:r>
            <a:rPr lang="en-US" b="1" i="0" baseline="0"/>
            <a:t>highest total spend</a:t>
          </a:r>
          <a:r>
            <a:rPr lang="en-US" b="0" i="0" baseline="0"/>
            <a:t> → unsustainable.</a:t>
          </a:r>
          <a:endParaRPr lang="en-US"/>
        </a:p>
      </dgm:t>
    </dgm:pt>
    <dgm:pt modelId="{DD36054E-4723-4902-9A87-10C9984FF240}" type="parTrans" cxnId="{3464D3E3-96CA-43FA-9A69-A31978018CCD}">
      <dgm:prSet/>
      <dgm:spPr/>
      <dgm:t>
        <a:bodyPr/>
        <a:lstStyle/>
        <a:p>
          <a:endParaRPr lang="en-US"/>
        </a:p>
      </dgm:t>
    </dgm:pt>
    <dgm:pt modelId="{348CF9F9-68AC-4BE3-B8FA-17007F19D8D1}" type="sibTrans" cxnId="{3464D3E3-96CA-43FA-9A69-A31978018CCD}">
      <dgm:prSet/>
      <dgm:spPr/>
      <dgm:t>
        <a:bodyPr/>
        <a:lstStyle/>
        <a:p>
          <a:endParaRPr lang="en-US"/>
        </a:p>
      </dgm:t>
    </dgm:pt>
    <dgm:pt modelId="{65174C1B-BC18-4A9B-93B8-850B5058113A}">
      <dgm:prSet/>
      <dgm:spPr/>
      <dgm:t>
        <a:bodyPr/>
        <a:lstStyle/>
        <a:p>
          <a:r>
            <a:rPr lang="en-US" b="1" i="0" baseline="0"/>
            <a:t>Chip Card Penetration</a:t>
          </a:r>
          <a:r>
            <a:rPr lang="en-US" b="0" i="0" baseline="0"/>
            <a:t>: 1.43K / 12K (≈12%) → still low adoption.</a:t>
          </a:r>
          <a:endParaRPr lang="en-US"/>
        </a:p>
      </dgm:t>
    </dgm:pt>
    <dgm:pt modelId="{B16D7330-FA18-438E-ACC0-10125E68C906}" type="parTrans" cxnId="{81331B3B-E49E-434C-A756-DCE4046DD862}">
      <dgm:prSet/>
      <dgm:spPr/>
      <dgm:t>
        <a:bodyPr/>
        <a:lstStyle/>
        <a:p>
          <a:endParaRPr lang="en-US"/>
        </a:p>
      </dgm:t>
    </dgm:pt>
    <dgm:pt modelId="{065BBC46-1939-448D-9E87-3A42580837C9}" type="sibTrans" cxnId="{81331B3B-E49E-434C-A756-DCE4046DD862}">
      <dgm:prSet/>
      <dgm:spPr/>
      <dgm:t>
        <a:bodyPr/>
        <a:lstStyle/>
        <a:p>
          <a:endParaRPr lang="en-US"/>
        </a:p>
      </dgm:t>
    </dgm:pt>
    <dgm:pt modelId="{7C1C7D81-FB86-441F-8BB9-989EA7D10BEC}">
      <dgm:prSet/>
      <dgm:spPr/>
      <dgm:t>
        <a:bodyPr/>
        <a:lstStyle/>
        <a:p>
          <a:r>
            <a:rPr lang="en-US" b="1" i="0" baseline="0"/>
            <a:t>Dark Web Risk = 0%</a:t>
          </a:r>
          <a:r>
            <a:rPr lang="en-US" b="0" i="0" baseline="0"/>
            <a:t> → current environment safe, but must maintain vigilance.</a:t>
          </a:r>
          <a:endParaRPr lang="en-US"/>
        </a:p>
      </dgm:t>
    </dgm:pt>
    <dgm:pt modelId="{B9E33212-C943-4E66-A4DA-A7BBBF90C33B}" type="parTrans" cxnId="{6C0C1BD9-A651-40A2-93F2-9F8479C81E27}">
      <dgm:prSet/>
      <dgm:spPr/>
      <dgm:t>
        <a:bodyPr/>
        <a:lstStyle/>
        <a:p>
          <a:endParaRPr lang="en-US"/>
        </a:p>
      </dgm:t>
    </dgm:pt>
    <dgm:pt modelId="{D086FC5F-5141-4515-B5AD-68357F779E88}" type="sibTrans" cxnId="{6C0C1BD9-A651-40A2-93F2-9F8479C81E27}">
      <dgm:prSet/>
      <dgm:spPr/>
      <dgm:t>
        <a:bodyPr/>
        <a:lstStyle/>
        <a:p>
          <a:endParaRPr lang="en-US"/>
        </a:p>
      </dgm:t>
    </dgm:pt>
    <dgm:pt modelId="{94AAE452-0441-4354-80A8-9072F3CA465C}" type="pres">
      <dgm:prSet presAssocID="{D601AB5F-18B0-42C9-A579-D6604D551286}" presName="linear" presStyleCnt="0">
        <dgm:presLayoutVars>
          <dgm:animLvl val="lvl"/>
          <dgm:resizeHandles val="exact"/>
        </dgm:presLayoutVars>
      </dgm:prSet>
      <dgm:spPr/>
    </dgm:pt>
    <dgm:pt modelId="{0772136D-29CD-4D72-A181-4DD7BA6049AC}" type="pres">
      <dgm:prSet presAssocID="{D37BBD31-3B49-450D-96FD-7D37AD9AEC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1CE94C-E01B-4402-847D-0F7D838248A8}" type="pres">
      <dgm:prSet presAssocID="{59DC60B6-1ABA-4440-97B6-C6D48BD9A945}" presName="spacer" presStyleCnt="0"/>
      <dgm:spPr/>
    </dgm:pt>
    <dgm:pt modelId="{A0404F6F-1CDF-4006-95E8-48F4BAACAE3D}" type="pres">
      <dgm:prSet presAssocID="{0164CB8C-6175-4558-B76F-559691C6FE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D40BC3-3A06-4D81-B9E7-ABF7DE742280}" type="pres">
      <dgm:prSet presAssocID="{C8E7F74F-C5F8-4B0F-8209-3B708D2A0451}" presName="spacer" presStyleCnt="0"/>
      <dgm:spPr/>
    </dgm:pt>
    <dgm:pt modelId="{F7DE93DE-DFF5-4E86-9C15-AC9C4188451A}" type="pres">
      <dgm:prSet presAssocID="{C98930C3-FE54-4C96-800F-7B10C69E90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BFD9CD-BAC3-42A9-9B91-C4CE33CFDAAA}" type="pres">
      <dgm:prSet presAssocID="{348CF9F9-68AC-4BE3-B8FA-17007F19D8D1}" presName="spacer" presStyleCnt="0"/>
      <dgm:spPr/>
    </dgm:pt>
    <dgm:pt modelId="{2B7E4F35-88B9-4FC6-8ED6-EECB6BA25287}" type="pres">
      <dgm:prSet presAssocID="{65174C1B-BC18-4A9B-93B8-850B505811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90725E-BA13-4AC7-ABF2-D423DBB50FBE}" type="pres">
      <dgm:prSet presAssocID="{065BBC46-1939-448D-9E87-3A42580837C9}" presName="spacer" presStyleCnt="0"/>
      <dgm:spPr/>
    </dgm:pt>
    <dgm:pt modelId="{33DB7C54-D670-4949-8E7C-B0C011695A3A}" type="pres">
      <dgm:prSet presAssocID="{7C1C7D81-FB86-441F-8BB9-989EA7D10B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A3DF21-C4A8-4773-8848-42E2C212C260}" type="presOf" srcId="{0164CB8C-6175-4558-B76F-559691C6FE35}" destId="{A0404F6F-1CDF-4006-95E8-48F4BAACAE3D}" srcOrd="0" destOrd="0" presId="urn:microsoft.com/office/officeart/2005/8/layout/vList2"/>
    <dgm:cxn modelId="{81331B3B-E49E-434C-A756-DCE4046DD862}" srcId="{D601AB5F-18B0-42C9-A579-D6604D551286}" destId="{65174C1B-BC18-4A9B-93B8-850B5058113A}" srcOrd="3" destOrd="0" parTransId="{B16D7330-FA18-438E-ACC0-10125E68C906}" sibTransId="{065BBC46-1939-448D-9E87-3A42580837C9}"/>
    <dgm:cxn modelId="{F6440356-B5BF-4F4A-9D61-758CB2DDE903}" type="presOf" srcId="{65174C1B-BC18-4A9B-93B8-850B5058113A}" destId="{2B7E4F35-88B9-4FC6-8ED6-EECB6BA25287}" srcOrd="0" destOrd="0" presId="urn:microsoft.com/office/officeart/2005/8/layout/vList2"/>
    <dgm:cxn modelId="{8004747F-DE24-4BE6-9C05-C606E33CD547}" type="presOf" srcId="{C98930C3-FE54-4C96-800F-7B10C69E9096}" destId="{F7DE93DE-DFF5-4E86-9C15-AC9C4188451A}" srcOrd="0" destOrd="0" presId="urn:microsoft.com/office/officeart/2005/8/layout/vList2"/>
    <dgm:cxn modelId="{61FE7A7F-DB73-43D9-AB08-EDBA610273E9}" type="presOf" srcId="{7C1C7D81-FB86-441F-8BB9-989EA7D10BEC}" destId="{33DB7C54-D670-4949-8E7C-B0C011695A3A}" srcOrd="0" destOrd="0" presId="urn:microsoft.com/office/officeart/2005/8/layout/vList2"/>
    <dgm:cxn modelId="{5830478E-4132-4FB0-8040-23AFD258074A}" srcId="{D601AB5F-18B0-42C9-A579-D6604D551286}" destId="{0164CB8C-6175-4558-B76F-559691C6FE35}" srcOrd="1" destOrd="0" parTransId="{91F2F770-5DDD-4D25-AF23-DF078ADC855B}" sibTransId="{C8E7F74F-C5F8-4B0F-8209-3B708D2A0451}"/>
    <dgm:cxn modelId="{6E0B2CC4-C4EE-4592-B049-C4F8A83D8661}" srcId="{D601AB5F-18B0-42C9-A579-D6604D551286}" destId="{D37BBD31-3B49-450D-96FD-7D37AD9AEC32}" srcOrd="0" destOrd="0" parTransId="{A99098B8-1FA5-4D92-B392-CB7206DD0366}" sibTransId="{59DC60B6-1ABA-4440-97B6-C6D48BD9A945}"/>
    <dgm:cxn modelId="{C35A2BCB-DC9E-4B17-9CCD-5AAF38490D4A}" type="presOf" srcId="{D37BBD31-3B49-450D-96FD-7D37AD9AEC32}" destId="{0772136D-29CD-4D72-A181-4DD7BA6049AC}" srcOrd="0" destOrd="0" presId="urn:microsoft.com/office/officeart/2005/8/layout/vList2"/>
    <dgm:cxn modelId="{28CFD2D7-0452-4818-8584-285C311339F9}" type="presOf" srcId="{D601AB5F-18B0-42C9-A579-D6604D551286}" destId="{94AAE452-0441-4354-80A8-9072F3CA465C}" srcOrd="0" destOrd="0" presId="urn:microsoft.com/office/officeart/2005/8/layout/vList2"/>
    <dgm:cxn modelId="{6C0C1BD9-A651-40A2-93F2-9F8479C81E27}" srcId="{D601AB5F-18B0-42C9-A579-D6604D551286}" destId="{7C1C7D81-FB86-441F-8BB9-989EA7D10BEC}" srcOrd="4" destOrd="0" parTransId="{B9E33212-C943-4E66-A4DA-A7BBBF90C33B}" sibTransId="{D086FC5F-5141-4515-B5AD-68357F779E88}"/>
    <dgm:cxn modelId="{3464D3E3-96CA-43FA-9A69-A31978018CCD}" srcId="{D601AB5F-18B0-42C9-A579-D6604D551286}" destId="{C98930C3-FE54-4C96-800F-7B10C69E9096}" srcOrd="2" destOrd="0" parTransId="{DD36054E-4723-4902-9A87-10C9984FF240}" sibTransId="{348CF9F9-68AC-4BE3-B8FA-17007F19D8D1}"/>
    <dgm:cxn modelId="{F6508138-1B21-43A6-98CA-C97A16046385}" type="presParOf" srcId="{94AAE452-0441-4354-80A8-9072F3CA465C}" destId="{0772136D-29CD-4D72-A181-4DD7BA6049AC}" srcOrd="0" destOrd="0" presId="urn:microsoft.com/office/officeart/2005/8/layout/vList2"/>
    <dgm:cxn modelId="{FF8F8EDA-2D72-44B9-9FC9-F041241045F2}" type="presParOf" srcId="{94AAE452-0441-4354-80A8-9072F3CA465C}" destId="{261CE94C-E01B-4402-847D-0F7D838248A8}" srcOrd="1" destOrd="0" presId="urn:microsoft.com/office/officeart/2005/8/layout/vList2"/>
    <dgm:cxn modelId="{76D7F7E4-A2F7-4A93-A1B1-2C2289318337}" type="presParOf" srcId="{94AAE452-0441-4354-80A8-9072F3CA465C}" destId="{A0404F6F-1CDF-4006-95E8-48F4BAACAE3D}" srcOrd="2" destOrd="0" presId="urn:microsoft.com/office/officeart/2005/8/layout/vList2"/>
    <dgm:cxn modelId="{32C5490A-FDB5-4649-9BBC-1E68D80F4AB0}" type="presParOf" srcId="{94AAE452-0441-4354-80A8-9072F3CA465C}" destId="{3AD40BC3-3A06-4D81-B9E7-ABF7DE742280}" srcOrd="3" destOrd="0" presId="urn:microsoft.com/office/officeart/2005/8/layout/vList2"/>
    <dgm:cxn modelId="{AFBC3F6C-C096-4164-AD38-160AA8D935AF}" type="presParOf" srcId="{94AAE452-0441-4354-80A8-9072F3CA465C}" destId="{F7DE93DE-DFF5-4E86-9C15-AC9C4188451A}" srcOrd="4" destOrd="0" presId="urn:microsoft.com/office/officeart/2005/8/layout/vList2"/>
    <dgm:cxn modelId="{D7592EB6-6D85-41C9-83C5-DD3A80599280}" type="presParOf" srcId="{94AAE452-0441-4354-80A8-9072F3CA465C}" destId="{64BFD9CD-BAC3-42A9-9B91-C4CE33CFDAAA}" srcOrd="5" destOrd="0" presId="urn:microsoft.com/office/officeart/2005/8/layout/vList2"/>
    <dgm:cxn modelId="{091FC7F1-CFCA-4558-B4AD-6B37E43F0FEF}" type="presParOf" srcId="{94AAE452-0441-4354-80A8-9072F3CA465C}" destId="{2B7E4F35-88B9-4FC6-8ED6-EECB6BA25287}" srcOrd="6" destOrd="0" presId="urn:microsoft.com/office/officeart/2005/8/layout/vList2"/>
    <dgm:cxn modelId="{B23E88E2-5B0A-49E6-ADC4-E667C5F9C082}" type="presParOf" srcId="{94AAE452-0441-4354-80A8-9072F3CA465C}" destId="{7890725E-BA13-4AC7-ABF2-D423DBB50FBE}" srcOrd="7" destOrd="0" presId="urn:microsoft.com/office/officeart/2005/8/layout/vList2"/>
    <dgm:cxn modelId="{BF8983A3-9470-4D7D-B64C-92A8E555B354}" type="presParOf" srcId="{94AAE452-0441-4354-80A8-9072F3CA465C}" destId="{33DB7C54-D670-4949-8E7C-B0C011695A3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E391F-B12A-442D-B203-51AAFB425FA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45345B-8788-40D3-9A9E-63BC766860D1}">
      <dgm:prSet/>
      <dgm:spPr/>
      <dgm:t>
        <a:bodyPr/>
        <a:lstStyle/>
        <a:p>
          <a:r>
            <a:rPr lang="en-US" b="1"/>
            <a:t>Recommendations</a:t>
          </a:r>
          <a:endParaRPr lang="en-US"/>
        </a:p>
      </dgm:t>
    </dgm:pt>
    <dgm:pt modelId="{40FE0F44-51C1-4135-B521-5987ABAD1A84}" type="parTrans" cxnId="{C91D05F6-825C-4180-8D34-0FC8E89B4842}">
      <dgm:prSet/>
      <dgm:spPr/>
      <dgm:t>
        <a:bodyPr/>
        <a:lstStyle/>
        <a:p>
          <a:endParaRPr lang="en-US"/>
        </a:p>
      </dgm:t>
    </dgm:pt>
    <dgm:pt modelId="{6F0EDEF5-5D15-44CB-9AC4-A17EF76DB46E}" type="sibTrans" cxnId="{C91D05F6-825C-4180-8D34-0FC8E89B4842}">
      <dgm:prSet/>
      <dgm:spPr/>
      <dgm:t>
        <a:bodyPr/>
        <a:lstStyle/>
        <a:p>
          <a:endParaRPr lang="en-US"/>
        </a:p>
      </dgm:t>
    </dgm:pt>
    <dgm:pt modelId="{1AD015AC-8ABC-4A22-8D3D-1D9DED4C8E61}">
      <dgm:prSet/>
      <dgm:spPr/>
      <dgm:t>
        <a:bodyPr/>
        <a:lstStyle/>
        <a:p>
          <a:r>
            <a:rPr lang="en-US" b="1"/>
            <a:t>Risk Management</a:t>
          </a:r>
          <a:endParaRPr lang="en-US"/>
        </a:p>
      </dgm:t>
    </dgm:pt>
    <dgm:pt modelId="{D3C1238B-CC27-4A6E-995A-43CF9615F888}" type="parTrans" cxnId="{03E01ED8-8EE3-4135-9C06-DE028348C1EE}">
      <dgm:prSet/>
      <dgm:spPr/>
      <dgm:t>
        <a:bodyPr/>
        <a:lstStyle/>
        <a:p>
          <a:endParaRPr lang="en-US"/>
        </a:p>
      </dgm:t>
    </dgm:pt>
    <dgm:pt modelId="{434FBC57-E047-4644-80BA-E1B4D7D0AFC5}" type="sibTrans" cxnId="{03E01ED8-8EE3-4135-9C06-DE028348C1EE}">
      <dgm:prSet/>
      <dgm:spPr/>
      <dgm:t>
        <a:bodyPr/>
        <a:lstStyle/>
        <a:p>
          <a:endParaRPr lang="en-US"/>
        </a:p>
      </dgm:t>
    </dgm:pt>
    <dgm:pt modelId="{E749B330-2946-406A-9794-EE664B514A83}">
      <dgm:prSet/>
      <dgm:spPr/>
      <dgm:t>
        <a:bodyPr/>
        <a:lstStyle/>
        <a:p>
          <a:r>
            <a:rPr lang="en-US"/>
            <a:t>Tighten credit limits for Low Income High Debt group.</a:t>
          </a:r>
        </a:p>
      </dgm:t>
    </dgm:pt>
    <dgm:pt modelId="{B43D9C29-FD29-4737-8738-B5AC8E9F6DD4}" type="parTrans" cxnId="{D1AA0658-D80F-4B49-95D3-621EFB5CC9E2}">
      <dgm:prSet/>
      <dgm:spPr/>
      <dgm:t>
        <a:bodyPr/>
        <a:lstStyle/>
        <a:p>
          <a:endParaRPr lang="en-US"/>
        </a:p>
      </dgm:t>
    </dgm:pt>
    <dgm:pt modelId="{7D3E0F87-E8ED-4C66-8EA6-6E05044A0D78}" type="sibTrans" cxnId="{D1AA0658-D80F-4B49-95D3-621EFB5CC9E2}">
      <dgm:prSet/>
      <dgm:spPr/>
      <dgm:t>
        <a:bodyPr/>
        <a:lstStyle/>
        <a:p>
          <a:endParaRPr lang="en-US"/>
        </a:p>
      </dgm:t>
    </dgm:pt>
    <dgm:pt modelId="{ADB0CEFD-5E63-4C67-9097-8A1DEE816E73}">
      <dgm:prSet/>
      <dgm:spPr/>
      <dgm:t>
        <a:bodyPr/>
        <a:lstStyle/>
        <a:p>
          <a:r>
            <a:rPr lang="en-US"/>
            <a:t>Deploy early-warning scoring for Medium Income.</a:t>
          </a:r>
        </a:p>
      </dgm:t>
    </dgm:pt>
    <dgm:pt modelId="{14EA6DB1-BBD3-4644-BA17-1A0C5B1D7201}" type="parTrans" cxnId="{1218AFC2-8380-4B4E-8C04-B9D742E20291}">
      <dgm:prSet/>
      <dgm:spPr/>
      <dgm:t>
        <a:bodyPr/>
        <a:lstStyle/>
        <a:p>
          <a:endParaRPr lang="en-US"/>
        </a:p>
      </dgm:t>
    </dgm:pt>
    <dgm:pt modelId="{07F80B06-2239-4AF0-B1E0-F684D518D726}" type="sibTrans" cxnId="{1218AFC2-8380-4B4E-8C04-B9D742E20291}">
      <dgm:prSet/>
      <dgm:spPr/>
      <dgm:t>
        <a:bodyPr/>
        <a:lstStyle/>
        <a:p>
          <a:endParaRPr lang="en-US"/>
        </a:p>
      </dgm:t>
    </dgm:pt>
    <dgm:pt modelId="{8985E2C4-FFF5-4B8D-90EA-1A572E917EE5}">
      <dgm:prSet/>
      <dgm:spPr/>
      <dgm:t>
        <a:bodyPr/>
        <a:lstStyle/>
        <a:p>
          <a:r>
            <a:rPr lang="en-US" b="1"/>
            <a:t>Product Strategy</a:t>
          </a:r>
          <a:endParaRPr lang="en-US"/>
        </a:p>
      </dgm:t>
    </dgm:pt>
    <dgm:pt modelId="{FA54587B-C698-418E-983A-F8600298351F}" type="parTrans" cxnId="{BDB4840D-6B2C-40D1-A5E6-BFA5E2D78C2F}">
      <dgm:prSet/>
      <dgm:spPr/>
      <dgm:t>
        <a:bodyPr/>
        <a:lstStyle/>
        <a:p>
          <a:endParaRPr lang="en-US"/>
        </a:p>
      </dgm:t>
    </dgm:pt>
    <dgm:pt modelId="{D932DC76-4020-4A87-AC04-59F28E49DE0C}" type="sibTrans" cxnId="{BDB4840D-6B2C-40D1-A5E6-BFA5E2D78C2F}">
      <dgm:prSet/>
      <dgm:spPr/>
      <dgm:t>
        <a:bodyPr/>
        <a:lstStyle/>
        <a:p>
          <a:endParaRPr lang="en-US"/>
        </a:p>
      </dgm:t>
    </dgm:pt>
    <dgm:pt modelId="{BAC87AB5-E133-4C43-9FBD-29C8271B5AE0}">
      <dgm:prSet/>
      <dgm:spPr/>
      <dgm:t>
        <a:bodyPr/>
        <a:lstStyle/>
        <a:p>
          <a:r>
            <a:rPr lang="en-US"/>
            <a:t>Incentivize chip card adoption (discounts, rewards).</a:t>
          </a:r>
        </a:p>
      </dgm:t>
    </dgm:pt>
    <dgm:pt modelId="{E6D57A9F-425D-4DF3-872B-5FE4FDAE7C20}" type="parTrans" cxnId="{94F122D4-845A-4E3F-93D2-D9C88528931A}">
      <dgm:prSet/>
      <dgm:spPr/>
      <dgm:t>
        <a:bodyPr/>
        <a:lstStyle/>
        <a:p>
          <a:endParaRPr lang="en-US"/>
        </a:p>
      </dgm:t>
    </dgm:pt>
    <dgm:pt modelId="{210D198E-0197-4261-B3E1-726828E5ABB1}" type="sibTrans" cxnId="{94F122D4-845A-4E3F-93D2-D9C88528931A}">
      <dgm:prSet/>
      <dgm:spPr/>
      <dgm:t>
        <a:bodyPr/>
        <a:lstStyle/>
        <a:p>
          <a:endParaRPr lang="en-US"/>
        </a:p>
      </dgm:t>
    </dgm:pt>
    <dgm:pt modelId="{7F38B300-4E14-4E4F-923E-5A0EC58B1F6C}">
      <dgm:prSet/>
      <dgm:spPr/>
      <dgm:t>
        <a:bodyPr/>
        <a:lstStyle/>
        <a:p>
          <a:r>
            <a:rPr lang="en-US"/>
            <a:t>Leverage Mastercard dominance for stronger partnerships.</a:t>
          </a:r>
        </a:p>
      </dgm:t>
    </dgm:pt>
    <dgm:pt modelId="{F2FC6DE5-7CC0-4927-8953-F161214F6002}" type="parTrans" cxnId="{859E94E0-4042-4A1B-AE27-24C63015057B}">
      <dgm:prSet/>
      <dgm:spPr/>
      <dgm:t>
        <a:bodyPr/>
        <a:lstStyle/>
        <a:p>
          <a:endParaRPr lang="en-US"/>
        </a:p>
      </dgm:t>
    </dgm:pt>
    <dgm:pt modelId="{4C2C8E26-FFED-4D88-894A-3E2B29EE91C6}" type="sibTrans" cxnId="{859E94E0-4042-4A1B-AE27-24C63015057B}">
      <dgm:prSet/>
      <dgm:spPr/>
      <dgm:t>
        <a:bodyPr/>
        <a:lstStyle/>
        <a:p>
          <a:endParaRPr lang="en-US"/>
        </a:p>
      </dgm:t>
    </dgm:pt>
    <dgm:pt modelId="{48E931E7-9E63-4AD1-A823-B90D44850AEE}">
      <dgm:prSet/>
      <dgm:spPr/>
      <dgm:t>
        <a:bodyPr/>
        <a:lstStyle/>
        <a:p>
          <a:r>
            <a:rPr lang="en-US" b="1"/>
            <a:t>Marketing Strategy</a:t>
          </a:r>
          <a:endParaRPr lang="en-US"/>
        </a:p>
      </dgm:t>
    </dgm:pt>
    <dgm:pt modelId="{C7C1DB98-E0F1-4D99-8B90-C689F52D24E5}" type="parTrans" cxnId="{4A459273-EDC3-430F-9ECF-3F262008989C}">
      <dgm:prSet/>
      <dgm:spPr/>
      <dgm:t>
        <a:bodyPr/>
        <a:lstStyle/>
        <a:p>
          <a:endParaRPr lang="en-US"/>
        </a:p>
      </dgm:t>
    </dgm:pt>
    <dgm:pt modelId="{AB516B5D-AA0D-407F-ADAA-297B51C59D8A}" type="sibTrans" cxnId="{4A459273-EDC3-430F-9ECF-3F262008989C}">
      <dgm:prSet/>
      <dgm:spPr/>
      <dgm:t>
        <a:bodyPr/>
        <a:lstStyle/>
        <a:p>
          <a:endParaRPr lang="en-US"/>
        </a:p>
      </dgm:t>
    </dgm:pt>
    <dgm:pt modelId="{B8721DA9-18EB-4BEE-99C9-41BD989B76B3}">
      <dgm:prSet/>
      <dgm:spPr/>
      <dgm:t>
        <a:bodyPr/>
        <a:lstStyle/>
        <a:p>
          <a:r>
            <a:rPr lang="en-US"/>
            <a:t>Use gender-neutral campaigns.</a:t>
          </a:r>
        </a:p>
      </dgm:t>
    </dgm:pt>
    <dgm:pt modelId="{042F4678-C353-466A-94A2-5E99A38A1D96}" type="parTrans" cxnId="{12BD52E4-8CED-417F-A94F-EC5CB9380FDD}">
      <dgm:prSet/>
      <dgm:spPr/>
      <dgm:t>
        <a:bodyPr/>
        <a:lstStyle/>
        <a:p>
          <a:endParaRPr lang="en-US"/>
        </a:p>
      </dgm:t>
    </dgm:pt>
    <dgm:pt modelId="{F5D7AE60-A85D-4302-806D-3E67D78B8ED7}" type="sibTrans" cxnId="{12BD52E4-8CED-417F-A94F-EC5CB9380FDD}">
      <dgm:prSet/>
      <dgm:spPr/>
      <dgm:t>
        <a:bodyPr/>
        <a:lstStyle/>
        <a:p>
          <a:endParaRPr lang="en-US"/>
        </a:p>
      </dgm:t>
    </dgm:pt>
    <dgm:pt modelId="{1A3FA631-8412-442C-9BAB-06AFA93A9F2B}">
      <dgm:prSet/>
      <dgm:spPr/>
      <dgm:t>
        <a:bodyPr/>
        <a:lstStyle/>
        <a:p>
          <a:r>
            <a:rPr lang="en-US"/>
            <a:t>Build financial literacy initiatives for low &amp; medium income users.</a:t>
          </a:r>
        </a:p>
      </dgm:t>
    </dgm:pt>
    <dgm:pt modelId="{6BAA0DC5-4F61-4D51-8CD5-C9CFC0AB24FE}" type="parTrans" cxnId="{A3EF286D-907D-4859-AE40-2BD6601FC820}">
      <dgm:prSet/>
      <dgm:spPr/>
      <dgm:t>
        <a:bodyPr/>
        <a:lstStyle/>
        <a:p>
          <a:endParaRPr lang="en-US"/>
        </a:p>
      </dgm:t>
    </dgm:pt>
    <dgm:pt modelId="{3E99AC10-046D-4E7B-BE73-6CBE79697492}" type="sibTrans" cxnId="{A3EF286D-907D-4859-AE40-2BD6601FC820}">
      <dgm:prSet/>
      <dgm:spPr/>
      <dgm:t>
        <a:bodyPr/>
        <a:lstStyle/>
        <a:p>
          <a:endParaRPr lang="en-US"/>
        </a:p>
      </dgm:t>
    </dgm:pt>
    <dgm:pt modelId="{C44F9B7A-A1FC-44D7-9B3A-2A6CFDADFF91}">
      <dgm:prSet/>
      <dgm:spPr/>
      <dgm:t>
        <a:bodyPr/>
        <a:lstStyle/>
        <a:p>
          <a:r>
            <a:rPr lang="en-US" b="1"/>
            <a:t>Next Steps</a:t>
          </a:r>
          <a:endParaRPr lang="en-US"/>
        </a:p>
      </dgm:t>
    </dgm:pt>
    <dgm:pt modelId="{4F42B025-787B-4A4E-A7F2-E60694B10CE3}" type="parTrans" cxnId="{DF00E9D8-5F7D-4A9A-BAD0-D9C2A818E92C}">
      <dgm:prSet/>
      <dgm:spPr/>
      <dgm:t>
        <a:bodyPr/>
        <a:lstStyle/>
        <a:p>
          <a:endParaRPr lang="en-US"/>
        </a:p>
      </dgm:t>
    </dgm:pt>
    <dgm:pt modelId="{24255111-D607-4693-BB55-B1034797A09A}" type="sibTrans" cxnId="{DF00E9D8-5F7D-4A9A-BAD0-D9C2A818E92C}">
      <dgm:prSet/>
      <dgm:spPr/>
      <dgm:t>
        <a:bodyPr/>
        <a:lstStyle/>
        <a:p>
          <a:endParaRPr lang="en-US"/>
        </a:p>
      </dgm:t>
    </dgm:pt>
    <dgm:pt modelId="{F1553F0D-6865-4B9E-9869-2EFDFA2C7F0A}">
      <dgm:prSet/>
      <dgm:spPr/>
      <dgm:t>
        <a:bodyPr/>
        <a:lstStyle/>
        <a:p>
          <a:r>
            <a:rPr lang="en-US"/>
            <a:t>Add </a:t>
          </a:r>
          <a:r>
            <a:rPr lang="en-US" b="1"/>
            <a:t>time-series spending analysis</a:t>
          </a:r>
          <a:r>
            <a:rPr lang="en-US"/>
            <a:t> to monitor trends.</a:t>
          </a:r>
        </a:p>
      </dgm:t>
    </dgm:pt>
    <dgm:pt modelId="{F8ED2D73-2532-4566-860F-748CA826FF0F}" type="parTrans" cxnId="{0B179D80-73B5-4415-A3D7-C1BBE43E6600}">
      <dgm:prSet/>
      <dgm:spPr/>
      <dgm:t>
        <a:bodyPr/>
        <a:lstStyle/>
        <a:p>
          <a:endParaRPr lang="en-US"/>
        </a:p>
      </dgm:t>
    </dgm:pt>
    <dgm:pt modelId="{2240DBEE-749A-43CD-ADA3-E5ACE007041C}" type="sibTrans" cxnId="{0B179D80-73B5-4415-A3D7-C1BBE43E6600}">
      <dgm:prSet/>
      <dgm:spPr/>
      <dgm:t>
        <a:bodyPr/>
        <a:lstStyle/>
        <a:p>
          <a:endParaRPr lang="en-US"/>
        </a:p>
      </dgm:t>
    </dgm:pt>
    <dgm:pt modelId="{3164EEE1-0326-4F8E-A351-38CA4E87AAA3}">
      <dgm:prSet/>
      <dgm:spPr/>
      <dgm:t>
        <a:bodyPr/>
        <a:lstStyle/>
        <a:p>
          <a:r>
            <a:rPr lang="en-US"/>
            <a:t>Integrate </a:t>
          </a:r>
          <a:r>
            <a:rPr lang="en-US" b="1"/>
            <a:t>geographic segmentation</a:t>
          </a:r>
          <a:r>
            <a:rPr lang="en-US"/>
            <a:t> for regional targeting.</a:t>
          </a:r>
        </a:p>
      </dgm:t>
    </dgm:pt>
    <dgm:pt modelId="{F9143C67-F8CA-42DB-BFF9-02F23F66FAEC}" type="parTrans" cxnId="{BE0E55ED-564E-4547-9779-3070D68B7448}">
      <dgm:prSet/>
      <dgm:spPr/>
      <dgm:t>
        <a:bodyPr/>
        <a:lstStyle/>
        <a:p>
          <a:endParaRPr lang="en-US"/>
        </a:p>
      </dgm:t>
    </dgm:pt>
    <dgm:pt modelId="{F827F8FD-C24F-46F9-93A1-D3806A6C1920}" type="sibTrans" cxnId="{BE0E55ED-564E-4547-9779-3070D68B7448}">
      <dgm:prSet/>
      <dgm:spPr/>
      <dgm:t>
        <a:bodyPr/>
        <a:lstStyle/>
        <a:p>
          <a:endParaRPr lang="en-US"/>
        </a:p>
      </dgm:t>
    </dgm:pt>
    <dgm:pt modelId="{2087A866-D7B7-4F0D-837E-9B2E7F28BC3F}">
      <dgm:prSet/>
      <dgm:spPr/>
      <dgm:t>
        <a:bodyPr/>
        <a:lstStyle/>
        <a:p>
          <a:r>
            <a:rPr lang="en-US"/>
            <a:t>Enhance </a:t>
          </a:r>
          <a:r>
            <a:rPr lang="en-US" b="1"/>
            <a:t>fraud detection integration</a:t>
          </a:r>
          <a:r>
            <a:rPr lang="en-US"/>
            <a:t>.</a:t>
          </a:r>
        </a:p>
      </dgm:t>
    </dgm:pt>
    <dgm:pt modelId="{20B5A9CB-8689-47D8-BB73-70F0FBB51C39}" type="parTrans" cxnId="{33C8201C-5477-407B-8A29-654B6B90838E}">
      <dgm:prSet/>
      <dgm:spPr/>
      <dgm:t>
        <a:bodyPr/>
        <a:lstStyle/>
        <a:p>
          <a:endParaRPr lang="en-US"/>
        </a:p>
      </dgm:t>
    </dgm:pt>
    <dgm:pt modelId="{5139C928-1202-4A2D-B296-9D957788AC0D}" type="sibTrans" cxnId="{33C8201C-5477-407B-8A29-654B6B90838E}">
      <dgm:prSet/>
      <dgm:spPr/>
      <dgm:t>
        <a:bodyPr/>
        <a:lstStyle/>
        <a:p>
          <a:endParaRPr lang="en-US"/>
        </a:p>
      </dgm:t>
    </dgm:pt>
    <dgm:pt modelId="{A0046CEA-6691-4130-AC8F-C0A46AE479B0}" type="pres">
      <dgm:prSet presAssocID="{F5BE391F-B12A-442D-B203-51AAFB425FA8}" presName="Name0" presStyleCnt="0">
        <dgm:presLayoutVars>
          <dgm:dir/>
          <dgm:animLvl val="lvl"/>
          <dgm:resizeHandles val="exact"/>
        </dgm:presLayoutVars>
      </dgm:prSet>
      <dgm:spPr/>
    </dgm:pt>
    <dgm:pt modelId="{C173A4EE-DF9E-4CEF-B6DB-BBA16A7534A9}" type="pres">
      <dgm:prSet presAssocID="{C845345B-8788-40D3-9A9E-63BC766860D1}" presName="linNode" presStyleCnt="0"/>
      <dgm:spPr/>
    </dgm:pt>
    <dgm:pt modelId="{81E01A64-9740-4E29-AACE-011530B379A8}" type="pres">
      <dgm:prSet presAssocID="{C845345B-8788-40D3-9A9E-63BC766860D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9A1EC89-BA80-4104-BB4A-64E8DC3E673A}" type="pres">
      <dgm:prSet presAssocID="{6F0EDEF5-5D15-44CB-9AC4-A17EF76DB46E}" presName="sp" presStyleCnt="0"/>
      <dgm:spPr/>
    </dgm:pt>
    <dgm:pt modelId="{224534A9-5998-461F-8B1A-04C0CDCFC619}" type="pres">
      <dgm:prSet presAssocID="{1AD015AC-8ABC-4A22-8D3D-1D9DED4C8E61}" presName="linNode" presStyleCnt="0"/>
      <dgm:spPr/>
    </dgm:pt>
    <dgm:pt modelId="{C2F97F54-0994-4B18-BCD1-C88BF4E8452F}" type="pres">
      <dgm:prSet presAssocID="{1AD015AC-8ABC-4A22-8D3D-1D9DED4C8E6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BD4DC2D-D93E-45D6-95A8-28C129B7E209}" type="pres">
      <dgm:prSet presAssocID="{1AD015AC-8ABC-4A22-8D3D-1D9DED4C8E61}" presName="descendantText" presStyleLbl="alignAccFollowNode1" presStyleIdx="0" presStyleCnt="4">
        <dgm:presLayoutVars>
          <dgm:bulletEnabled val="1"/>
        </dgm:presLayoutVars>
      </dgm:prSet>
      <dgm:spPr/>
    </dgm:pt>
    <dgm:pt modelId="{E01A7385-6D61-48FA-8D95-C61FD4C45503}" type="pres">
      <dgm:prSet presAssocID="{434FBC57-E047-4644-80BA-E1B4D7D0AFC5}" presName="sp" presStyleCnt="0"/>
      <dgm:spPr/>
    </dgm:pt>
    <dgm:pt modelId="{484DF098-AF7A-45CA-AC58-E617AC667A17}" type="pres">
      <dgm:prSet presAssocID="{8985E2C4-FFF5-4B8D-90EA-1A572E917EE5}" presName="linNode" presStyleCnt="0"/>
      <dgm:spPr/>
    </dgm:pt>
    <dgm:pt modelId="{EA05B9E6-7DA8-4D40-946C-8546916A2A48}" type="pres">
      <dgm:prSet presAssocID="{8985E2C4-FFF5-4B8D-90EA-1A572E917EE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317F75E-1EC2-40CC-B312-C0C58FEB5674}" type="pres">
      <dgm:prSet presAssocID="{8985E2C4-FFF5-4B8D-90EA-1A572E917EE5}" presName="descendantText" presStyleLbl="alignAccFollowNode1" presStyleIdx="1" presStyleCnt="4">
        <dgm:presLayoutVars>
          <dgm:bulletEnabled val="1"/>
        </dgm:presLayoutVars>
      </dgm:prSet>
      <dgm:spPr/>
    </dgm:pt>
    <dgm:pt modelId="{51230C23-EE34-4C8E-B75A-7BDE6E7AC7F4}" type="pres">
      <dgm:prSet presAssocID="{D932DC76-4020-4A87-AC04-59F28E49DE0C}" presName="sp" presStyleCnt="0"/>
      <dgm:spPr/>
    </dgm:pt>
    <dgm:pt modelId="{A409B712-53F9-4C61-8C84-540F65DA74BA}" type="pres">
      <dgm:prSet presAssocID="{48E931E7-9E63-4AD1-A823-B90D44850AEE}" presName="linNode" presStyleCnt="0"/>
      <dgm:spPr/>
    </dgm:pt>
    <dgm:pt modelId="{7A5B505C-D72F-4282-B60A-2A1C580359FD}" type="pres">
      <dgm:prSet presAssocID="{48E931E7-9E63-4AD1-A823-B90D44850AE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86651EC-B69C-4ABE-8BD6-F25D4F99483E}" type="pres">
      <dgm:prSet presAssocID="{48E931E7-9E63-4AD1-A823-B90D44850AEE}" presName="descendantText" presStyleLbl="alignAccFollowNode1" presStyleIdx="2" presStyleCnt="4">
        <dgm:presLayoutVars>
          <dgm:bulletEnabled val="1"/>
        </dgm:presLayoutVars>
      </dgm:prSet>
      <dgm:spPr/>
    </dgm:pt>
    <dgm:pt modelId="{D7CE7A50-4045-4005-8106-A65155CF2CA8}" type="pres">
      <dgm:prSet presAssocID="{AB516B5D-AA0D-407F-ADAA-297B51C59D8A}" presName="sp" presStyleCnt="0"/>
      <dgm:spPr/>
    </dgm:pt>
    <dgm:pt modelId="{CEA61C21-33D0-4991-AB62-F54B0D9686A3}" type="pres">
      <dgm:prSet presAssocID="{C44F9B7A-A1FC-44D7-9B3A-2A6CFDADFF91}" presName="linNode" presStyleCnt="0"/>
      <dgm:spPr/>
    </dgm:pt>
    <dgm:pt modelId="{FE3F82A1-1892-4E2C-A3AA-164696236579}" type="pres">
      <dgm:prSet presAssocID="{C44F9B7A-A1FC-44D7-9B3A-2A6CFDADFF9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650D540-584C-4739-A345-864E716FC119}" type="pres">
      <dgm:prSet presAssocID="{C44F9B7A-A1FC-44D7-9B3A-2A6CFDADFF9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7E11D00-3CA8-4F39-A419-D6EBAE21C8E4}" type="presOf" srcId="{48E931E7-9E63-4AD1-A823-B90D44850AEE}" destId="{7A5B505C-D72F-4282-B60A-2A1C580359FD}" srcOrd="0" destOrd="0" presId="urn:microsoft.com/office/officeart/2005/8/layout/vList5"/>
    <dgm:cxn modelId="{BDB4840D-6B2C-40D1-A5E6-BFA5E2D78C2F}" srcId="{F5BE391F-B12A-442D-B203-51AAFB425FA8}" destId="{8985E2C4-FFF5-4B8D-90EA-1A572E917EE5}" srcOrd="2" destOrd="0" parTransId="{FA54587B-C698-418E-983A-F8600298351F}" sibTransId="{D932DC76-4020-4A87-AC04-59F28E49DE0C}"/>
    <dgm:cxn modelId="{33C8201C-5477-407B-8A29-654B6B90838E}" srcId="{C44F9B7A-A1FC-44D7-9B3A-2A6CFDADFF91}" destId="{2087A866-D7B7-4F0D-837E-9B2E7F28BC3F}" srcOrd="2" destOrd="0" parTransId="{20B5A9CB-8689-47D8-BB73-70F0FBB51C39}" sibTransId="{5139C928-1202-4A2D-B296-9D957788AC0D}"/>
    <dgm:cxn modelId="{FC5BFB23-D32A-42E0-957A-0FB641E3FEEE}" type="presOf" srcId="{C845345B-8788-40D3-9A9E-63BC766860D1}" destId="{81E01A64-9740-4E29-AACE-011530B379A8}" srcOrd="0" destOrd="0" presId="urn:microsoft.com/office/officeart/2005/8/layout/vList5"/>
    <dgm:cxn modelId="{1AC0A52A-800A-436A-BA27-6041082D49E4}" type="presOf" srcId="{F1553F0D-6865-4B9E-9869-2EFDFA2C7F0A}" destId="{B650D540-584C-4739-A345-864E716FC119}" srcOrd="0" destOrd="0" presId="urn:microsoft.com/office/officeart/2005/8/layout/vList5"/>
    <dgm:cxn modelId="{3ED8285B-046F-4406-BD9E-B919C162DA9D}" type="presOf" srcId="{2087A866-D7B7-4F0D-837E-9B2E7F28BC3F}" destId="{B650D540-584C-4739-A345-864E716FC119}" srcOrd="0" destOrd="2" presId="urn:microsoft.com/office/officeart/2005/8/layout/vList5"/>
    <dgm:cxn modelId="{922FE05E-EA25-4FA6-8A5E-431B1F2B5285}" type="presOf" srcId="{1A3FA631-8412-442C-9BAB-06AFA93A9F2B}" destId="{B86651EC-B69C-4ABE-8BD6-F25D4F99483E}" srcOrd="0" destOrd="1" presId="urn:microsoft.com/office/officeart/2005/8/layout/vList5"/>
    <dgm:cxn modelId="{B5C27044-3538-4B21-BA98-3B7961DA4EEB}" type="presOf" srcId="{8985E2C4-FFF5-4B8D-90EA-1A572E917EE5}" destId="{EA05B9E6-7DA8-4D40-946C-8546916A2A48}" srcOrd="0" destOrd="0" presId="urn:microsoft.com/office/officeart/2005/8/layout/vList5"/>
    <dgm:cxn modelId="{143F766B-C17B-4672-AAB9-25810367937D}" type="presOf" srcId="{F5BE391F-B12A-442D-B203-51AAFB425FA8}" destId="{A0046CEA-6691-4130-AC8F-C0A46AE479B0}" srcOrd="0" destOrd="0" presId="urn:microsoft.com/office/officeart/2005/8/layout/vList5"/>
    <dgm:cxn modelId="{A3EF286D-907D-4859-AE40-2BD6601FC820}" srcId="{48E931E7-9E63-4AD1-A823-B90D44850AEE}" destId="{1A3FA631-8412-442C-9BAB-06AFA93A9F2B}" srcOrd="1" destOrd="0" parTransId="{6BAA0DC5-4F61-4D51-8CD5-C9CFC0AB24FE}" sibTransId="{3E99AC10-046D-4E7B-BE73-6CBE79697492}"/>
    <dgm:cxn modelId="{CA12236E-9C7E-413D-8B60-BDB4FC14EA80}" type="presOf" srcId="{3164EEE1-0326-4F8E-A351-38CA4E87AAA3}" destId="{B650D540-584C-4739-A345-864E716FC119}" srcOrd="0" destOrd="1" presId="urn:microsoft.com/office/officeart/2005/8/layout/vList5"/>
    <dgm:cxn modelId="{4A459273-EDC3-430F-9ECF-3F262008989C}" srcId="{F5BE391F-B12A-442D-B203-51AAFB425FA8}" destId="{48E931E7-9E63-4AD1-A823-B90D44850AEE}" srcOrd="3" destOrd="0" parTransId="{C7C1DB98-E0F1-4D99-8B90-C689F52D24E5}" sibTransId="{AB516B5D-AA0D-407F-ADAA-297B51C59D8A}"/>
    <dgm:cxn modelId="{7EDC4074-92B1-4312-9255-4BF04C6F3063}" type="presOf" srcId="{7F38B300-4E14-4E4F-923E-5A0EC58B1F6C}" destId="{8317F75E-1EC2-40CC-B312-C0C58FEB5674}" srcOrd="0" destOrd="1" presId="urn:microsoft.com/office/officeart/2005/8/layout/vList5"/>
    <dgm:cxn modelId="{D1AA0658-D80F-4B49-95D3-621EFB5CC9E2}" srcId="{1AD015AC-8ABC-4A22-8D3D-1D9DED4C8E61}" destId="{E749B330-2946-406A-9794-EE664B514A83}" srcOrd="0" destOrd="0" parTransId="{B43D9C29-FD29-4737-8738-B5AC8E9F6DD4}" sibTransId="{7D3E0F87-E8ED-4C66-8EA6-6E05044A0D78}"/>
    <dgm:cxn modelId="{0B179D80-73B5-4415-A3D7-C1BBE43E6600}" srcId="{C44F9B7A-A1FC-44D7-9B3A-2A6CFDADFF91}" destId="{F1553F0D-6865-4B9E-9869-2EFDFA2C7F0A}" srcOrd="0" destOrd="0" parTransId="{F8ED2D73-2532-4566-860F-748CA826FF0F}" sibTransId="{2240DBEE-749A-43CD-ADA3-E5ACE007041C}"/>
    <dgm:cxn modelId="{F0646B9B-020E-43B0-8744-DFEB5AF0ADFE}" type="presOf" srcId="{C44F9B7A-A1FC-44D7-9B3A-2A6CFDADFF91}" destId="{FE3F82A1-1892-4E2C-A3AA-164696236579}" srcOrd="0" destOrd="0" presId="urn:microsoft.com/office/officeart/2005/8/layout/vList5"/>
    <dgm:cxn modelId="{8DE8B7A9-4DAD-4066-8156-05D123649D4E}" type="presOf" srcId="{ADB0CEFD-5E63-4C67-9097-8A1DEE816E73}" destId="{BBD4DC2D-D93E-45D6-95A8-28C129B7E209}" srcOrd="0" destOrd="1" presId="urn:microsoft.com/office/officeart/2005/8/layout/vList5"/>
    <dgm:cxn modelId="{EC582EB7-D528-4860-961A-EE6B22AC518F}" type="presOf" srcId="{E749B330-2946-406A-9794-EE664B514A83}" destId="{BBD4DC2D-D93E-45D6-95A8-28C129B7E209}" srcOrd="0" destOrd="0" presId="urn:microsoft.com/office/officeart/2005/8/layout/vList5"/>
    <dgm:cxn modelId="{06084BC2-71CD-48ED-82F3-D3E2EF42EF5F}" type="presOf" srcId="{B8721DA9-18EB-4BEE-99C9-41BD989B76B3}" destId="{B86651EC-B69C-4ABE-8BD6-F25D4F99483E}" srcOrd="0" destOrd="0" presId="urn:microsoft.com/office/officeart/2005/8/layout/vList5"/>
    <dgm:cxn modelId="{1218AFC2-8380-4B4E-8C04-B9D742E20291}" srcId="{1AD015AC-8ABC-4A22-8D3D-1D9DED4C8E61}" destId="{ADB0CEFD-5E63-4C67-9097-8A1DEE816E73}" srcOrd="1" destOrd="0" parTransId="{14EA6DB1-BBD3-4644-BA17-1A0C5B1D7201}" sibTransId="{07F80B06-2239-4AF0-B1E0-F684D518D726}"/>
    <dgm:cxn modelId="{94F122D4-845A-4E3F-93D2-D9C88528931A}" srcId="{8985E2C4-FFF5-4B8D-90EA-1A572E917EE5}" destId="{BAC87AB5-E133-4C43-9FBD-29C8271B5AE0}" srcOrd="0" destOrd="0" parTransId="{E6D57A9F-425D-4DF3-872B-5FE4FDAE7C20}" sibTransId="{210D198E-0197-4261-B3E1-726828E5ABB1}"/>
    <dgm:cxn modelId="{03E01ED8-8EE3-4135-9C06-DE028348C1EE}" srcId="{F5BE391F-B12A-442D-B203-51AAFB425FA8}" destId="{1AD015AC-8ABC-4A22-8D3D-1D9DED4C8E61}" srcOrd="1" destOrd="0" parTransId="{D3C1238B-CC27-4A6E-995A-43CF9615F888}" sibTransId="{434FBC57-E047-4644-80BA-E1B4D7D0AFC5}"/>
    <dgm:cxn modelId="{DF00E9D8-5F7D-4A9A-BAD0-D9C2A818E92C}" srcId="{F5BE391F-B12A-442D-B203-51AAFB425FA8}" destId="{C44F9B7A-A1FC-44D7-9B3A-2A6CFDADFF91}" srcOrd="4" destOrd="0" parTransId="{4F42B025-787B-4A4E-A7F2-E60694B10CE3}" sibTransId="{24255111-D607-4693-BB55-B1034797A09A}"/>
    <dgm:cxn modelId="{859E94E0-4042-4A1B-AE27-24C63015057B}" srcId="{8985E2C4-FFF5-4B8D-90EA-1A572E917EE5}" destId="{7F38B300-4E14-4E4F-923E-5A0EC58B1F6C}" srcOrd="1" destOrd="0" parTransId="{F2FC6DE5-7CC0-4927-8953-F161214F6002}" sibTransId="{4C2C8E26-FFED-4D88-894A-3E2B29EE91C6}"/>
    <dgm:cxn modelId="{12BD52E4-8CED-417F-A94F-EC5CB9380FDD}" srcId="{48E931E7-9E63-4AD1-A823-B90D44850AEE}" destId="{B8721DA9-18EB-4BEE-99C9-41BD989B76B3}" srcOrd="0" destOrd="0" parTransId="{042F4678-C353-466A-94A2-5E99A38A1D96}" sibTransId="{F5D7AE60-A85D-4302-806D-3E67D78B8ED7}"/>
    <dgm:cxn modelId="{E5DDF0E5-1762-475B-8397-25B0F2028FCA}" type="presOf" srcId="{1AD015AC-8ABC-4A22-8D3D-1D9DED4C8E61}" destId="{C2F97F54-0994-4B18-BCD1-C88BF4E8452F}" srcOrd="0" destOrd="0" presId="urn:microsoft.com/office/officeart/2005/8/layout/vList5"/>
    <dgm:cxn modelId="{BE0E55ED-564E-4547-9779-3070D68B7448}" srcId="{C44F9B7A-A1FC-44D7-9B3A-2A6CFDADFF91}" destId="{3164EEE1-0326-4F8E-A351-38CA4E87AAA3}" srcOrd="1" destOrd="0" parTransId="{F9143C67-F8CA-42DB-BFF9-02F23F66FAEC}" sibTransId="{F827F8FD-C24F-46F9-93A1-D3806A6C1920}"/>
    <dgm:cxn modelId="{C91D05F6-825C-4180-8D34-0FC8E89B4842}" srcId="{F5BE391F-B12A-442D-B203-51AAFB425FA8}" destId="{C845345B-8788-40D3-9A9E-63BC766860D1}" srcOrd="0" destOrd="0" parTransId="{40FE0F44-51C1-4135-B521-5987ABAD1A84}" sibTransId="{6F0EDEF5-5D15-44CB-9AC4-A17EF76DB46E}"/>
    <dgm:cxn modelId="{F76E05F6-D61A-4BF2-AF8E-1114018717AF}" type="presOf" srcId="{BAC87AB5-E133-4C43-9FBD-29C8271B5AE0}" destId="{8317F75E-1EC2-40CC-B312-C0C58FEB5674}" srcOrd="0" destOrd="0" presId="urn:microsoft.com/office/officeart/2005/8/layout/vList5"/>
    <dgm:cxn modelId="{E94BDE4E-5273-4ABD-B4CB-23088C1088D3}" type="presParOf" srcId="{A0046CEA-6691-4130-AC8F-C0A46AE479B0}" destId="{C173A4EE-DF9E-4CEF-B6DB-BBA16A7534A9}" srcOrd="0" destOrd="0" presId="urn:microsoft.com/office/officeart/2005/8/layout/vList5"/>
    <dgm:cxn modelId="{E8D95807-830F-43BF-8C29-46C86296BA96}" type="presParOf" srcId="{C173A4EE-DF9E-4CEF-B6DB-BBA16A7534A9}" destId="{81E01A64-9740-4E29-AACE-011530B379A8}" srcOrd="0" destOrd="0" presId="urn:microsoft.com/office/officeart/2005/8/layout/vList5"/>
    <dgm:cxn modelId="{028F58FC-FF78-4E31-B642-04B0D3C10CB5}" type="presParOf" srcId="{A0046CEA-6691-4130-AC8F-C0A46AE479B0}" destId="{A9A1EC89-BA80-4104-BB4A-64E8DC3E673A}" srcOrd="1" destOrd="0" presId="urn:microsoft.com/office/officeart/2005/8/layout/vList5"/>
    <dgm:cxn modelId="{D6032760-5415-4314-A42E-37C82A5E9F3B}" type="presParOf" srcId="{A0046CEA-6691-4130-AC8F-C0A46AE479B0}" destId="{224534A9-5998-461F-8B1A-04C0CDCFC619}" srcOrd="2" destOrd="0" presId="urn:microsoft.com/office/officeart/2005/8/layout/vList5"/>
    <dgm:cxn modelId="{2DC6234F-F767-44D4-ACE3-8BB47A51E2D3}" type="presParOf" srcId="{224534A9-5998-461F-8B1A-04C0CDCFC619}" destId="{C2F97F54-0994-4B18-BCD1-C88BF4E8452F}" srcOrd="0" destOrd="0" presId="urn:microsoft.com/office/officeart/2005/8/layout/vList5"/>
    <dgm:cxn modelId="{CE742D15-5A6A-4040-B250-B19E7878F262}" type="presParOf" srcId="{224534A9-5998-461F-8B1A-04C0CDCFC619}" destId="{BBD4DC2D-D93E-45D6-95A8-28C129B7E209}" srcOrd="1" destOrd="0" presId="urn:microsoft.com/office/officeart/2005/8/layout/vList5"/>
    <dgm:cxn modelId="{CC0D23EC-378D-4980-98B1-0D2CC3A111D9}" type="presParOf" srcId="{A0046CEA-6691-4130-AC8F-C0A46AE479B0}" destId="{E01A7385-6D61-48FA-8D95-C61FD4C45503}" srcOrd="3" destOrd="0" presId="urn:microsoft.com/office/officeart/2005/8/layout/vList5"/>
    <dgm:cxn modelId="{60E56DA9-C22C-4CD4-9450-9CFF0BD175E5}" type="presParOf" srcId="{A0046CEA-6691-4130-AC8F-C0A46AE479B0}" destId="{484DF098-AF7A-45CA-AC58-E617AC667A17}" srcOrd="4" destOrd="0" presId="urn:microsoft.com/office/officeart/2005/8/layout/vList5"/>
    <dgm:cxn modelId="{1938CB05-268B-4202-A5EB-31DC82D1C7C2}" type="presParOf" srcId="{484DF098-AF7A-45CA-AC58-E617AC667A17}" destId="{EA05B9E6-7DA8-4D40-946C-8546916A2A48}" srcOrd="0" destOrd="0" presId="urn:microsoft.com/office/officeart/2005/8/layout/vList5"/>
    <dgm:cxn modelId="{1BE13E17-D9C0-4651-A53F-3BAB8DAE8710}" type="presParOf" srcId="{484DF098-AF7A-45CA-AC58-E617AC667A17}" destId="{8317F75E-1EC2-40CC-B312-C0C58FEB5674}" srcOrd="1" destOrd="0" presId="urn:microsoft.com/office/officeart/2005/8/layout/vList5"/>
    <dgm:cxn modelId="{4A007136-A165-40CC-AE5D-FFECB0E3C719}" type="presParOf" srcId="{A0046CEA-6691-4130-AC8F-C0A46AE479B0}" destId="{51230C23-EE34-4C8E-B75A-7BDE6E7AC7F4}" srcOrd="5" destOrd="0" presId="urn:microsoft.com/office/officeart/2005/8/layout/vList5"/>
    <dgm:cxn modelId="{77DAA953-377D-4612-B3A0-84EFE8CAF028}" type="presParOf" srcId="{A0046CEA-6691-4130-AC8F-C0A46AE479B0}" destId="{A409B712-53F9-4C61-8C84-540F65DA74BA}" srcOrd="6" destOrd="0" presId="urn:microsoft.com/office/officeart/2005/8/layout/vList5"/>
    <dgm:cxn modelId="{DF2879E3-B396-433E-ADE2-E3386366BE6B}" type="presParOf" srcId="{A409B712-53F9-4C61-8C84-540F65DA74BA}" destId="{7A5B505C-D72F-4282-B60A-2A1C580359FD}" srcOrd="0" destOrd="0" presId="urn:microsoft.com/office/officeart/2005/8/layout/vList5"/>
    <dgm:cxn modelId="{03C70399-0CFE-4218-B253-07832EB7E41F}" type="presParOf" srcId="{A409B712-53F9-4C61-8C84-540F65DA74BA}" destId="{B86651EC-B69C-4ABE-8BD6-F25D4F99483E}" srcOrd="1" destOrd="0" presId="urn:microsoft.com/office/officeart/2005/8/layout/vList5"/>
    <dgm:cxn modelId="{8B311195-C538-41C6-9648-13BA9A864D10}" type="presParOf" srcId="{A0046CEA-6691-4130-AC8F-C0A46AE479B0}" destId="{D7CE7A50-4045-4005-8106-A65155CF2CA8}" srcOrd="7" destOrd="0" presId="urn:microsoft.com/office/officeart/2005/8/layout/vList5"/>
    <dgm:cxn modelId="{A12656A4-6EF2-435A-8292-59B0B900AC68}" type="presParOf" srcId="{A0046CEA-6691-4130-AC8F-C0A46AE479B0}" destId="{CEA61C21-33D0-4991-AB62-F54B0D9686A3}" srcOrd="8" destOrd="0" presId="urn:microsoft.com/office/officeart/2005/8/layout/vList5"/>
    <dgm:cxn modelId="{9558BD28-63C6-416D-A9B2-A3E2E178F959}" type="presParOf" srcId="{CEA61C21-33D0-4991-AB62-F54B0D9686A3}" destId="{FE3F82A1-1892-4E2C-A3AA-164696236579}" srcOrd="0" destOrd="0" presId="urn:microsoft.com/office/officeart/2005/8/layout/vList5"/>
    <dgm:cxn modelId="{82CD194F-CFEF-4F28-8E46-14C528962250}" type="presParOf" srcId="{CEA61C21-33D0-4991-AB62-F54B0D9686A3}" destId="{B650D540-584C-4739-A345-864E716FC1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A0623-ED8A-4D3F-BA08-BA8052B5D5DE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85E19924-EEE3-4FEC-9F1F-3F135275008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Lack of </a:t>
          </a:r>
          <a:r>
            <a:rPr lang="en-US" sz="1800" b="1" kern="1200" dirty="0"/>
            <a:t>granular visibility</a:t>
          </a:r>
          <a:r>
            <a:rPr lang="en-US" sz="1800" kern="1200" dirty="0"/>
            <a:t> into how users interact with their cards &amp; transactions.</a:t>
          </a:r>
        </a:p>
      </dsp:txBody>
      <dsp:txXfrm>
        <a:off x="8061" y="5979"/>
        <a:ext cx="3034531" cy="1820718"/>
      </dsp:txXfrm>
    </dsp:sp>
    <dsp:sp modelId="{8F69D1A7-12A9-4B22-9300-FA9C3825DF28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40DD5233-9D31-4996-9725-F8F7FB12E833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Credit risk detection is </a:t>
          </a:r>
          <a:r>
            <a:rPr lang="en-US" sz="1800" b="1" kern="1200" dirty="0"/>
            <a:t>reactive</a:t>
          </a:r>
          <a:r>
            <a:rPr lang="en-US" sz="1800" kern="1200" dirty="0"/>
            <a:t>, not proactive.</a:t>
          </a:r>
        </a:p>
      </dsp:txBody>
      <dsp:txXfrm>
        <a:off x="3740534" y="5979"/>
        <a:ext cx="3034531" cy="1820718"/>
      </dsp:txXfrm>
    </dsp:sp>
    <dsp:sp modelId="{F34E6911-D185-43A0-AA74-D63B00D6372A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17F3B818-6438-4B8B-8F4C-E90A016D0C51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segmentation is </a:t>
          </a:r>
          <a:r>
            <a:rPr lang="en-US" sz="1800" b="1" kern="1200" dirty="0"/>
            <a:t>too broad</a:t>
          </a:r>
          <a:r>
            <a:rPr lang="en-US" sz="1800" kern="1200" dirty="0"/>
            <a:t>, limiting product targeting &amp; risk mitigation.</a:t>
          </a:r>
        </a:p>
      </dsp:txBody>
      <dsp:txXfrm>
        <a:off x="7473007" y="5979"/>
        <a:ext cx="3034531" cy="1820718"/>
      </dsp:txXfrm>
    </dsp:sp>
    <dsp:sp modelId="{9FE7D26D-BA2B-4408-A73C-EA52E763905D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93D1750B-958A-4616-B207-DAAB5D441244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Absence of </a:t>
          </a:r>
          <a:r>
            <a:rPr lang="en-US" sz="1800" b="1" kern="1200" dirty="0"/>
            <a:t>real-time fraud monitoring</a:t>
          </a:r>
          <a:r>
            <a:rPr lang="en-US" sz="1800" kern="1200" dirty="0"/>
            <a:t> (dark web exposure, identity risks).</a:t>
          </a:r>
        </a:p>
      </dsp:txBody>
      <dsp:txXfrm>
        <a:off x="8061" y="2524640"/>
        <a:ext cx="3034531" cy="1820718"/>
      </dsp:txXfrm>
    </dsp:sp>
    <dsp:sp modelId="{3DAD7E9E-9351-465E-8C62-B93E0317690B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it matters:</a:t>
          </a:r>
          <a:r>
            <a:rPr lang="en-US" sz="1800" kern="1200" dirty="0"/>
            <a:t> Without addressing these, financial institutions risk higher defaults, poor targeting, and potential losses.</a:t>
          </a:r>
        </a:p>
      </dsp:txBody>
      <dsp:txXfrm>
        <a:off x="3740534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91BE7-3846-4D21-B0D7-C33E021551B8}">
      <dsp:nvSpPr>
        <dsp:cNvPr id="0" name=""/>
        <dsp:cNvSpPr/>
      </dsp:nvSpPr>
      <dsp:spPr>
        <a:xfrm>
          <a:off x="0" y="586"/>
          <a:ext cx="12180103" cy="93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Key Pain Points</a:t>
          </a:r>
          <a:endParaRPr lang="en-US" sz="2800" kern="1200"/>
        </a:p>
      </dsp:txBody>
      <dsp:txXfrm>
        <a:off x="45852" y="46438"/>
        <a:ext cx="12088399" cy="847587"/>
      </dsp:txXfrm>
    </dsp:sp>
    <dsp:sp modelId="{38C85935-3791-41E4-9EED-BD3F4746C72A}">
      <dsp:nvSpPr>
        <dsp:cNvPr id="0" name=""/>
        <dsp:cNvSpPr/>
      </dsp:nvSpPr>
      <dsp:spPr>
        <a:xfrm rot="5400000">
          <a:off x="7914843" y="-2444952"/>
          <a:ext cx="7514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53% of users are in </a:t>
          </a:r>
          <a:r>
            <a:rPr lang="en-US" sz="2100" i="1" kern="1200"/>
            <a:t>Low Income High Debt</a:t>
          </a:r>
          <a:r>
            <a:rPr lang="en-US" sz="2100" kern="1200"/>
            <a:t> → this group drives most defaults.</a:t>
          </a:r>
        </a:p>
      </dsp:txBody>
      <dsp:txXfrm rot="-5400000">
        <a:off x="4389120" y="1117453"/>
        <a:ext cx="7766198" cy="678069"/>
      </dsp:txXfrm>
    </dsp:sp>
    <dsp:sp modelId="{3CC3C1A2-3AFF-47AC-8F84-C4C17AABDBFB}">
      <dsp:nvSpPr>
        <dsp:cNvPr id="0" name=""/>
        <dsp:cNvSpPr/>
      </dsp:nvSpPr>
      <dsp:spPr>
        <a:xfrm>
          <a:off x="0" y="986842"/>
          <a:ext cx="4389120" cy="93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High-risk dominance</a:t>
          </a:r>
          <a:endParaRPr lang="en-US" sz="2800" kern="1200"/>
        </a:p>
      </dsp:txBody>
      <dsp:txXfrm>
        <a:off x="45852" y="1032694"/>
        <a:ext cx="4297416" cy="847587"/>
      </dsp:txXfrm>
    </dsp:sp>
    <dsp:sp modelId="{CE2D7361-D1EC-437D-A92E-72A2C9E638AE}">
      <dsp:nvSpPr>
        <dsp:cNvPr id="0" name=""/>
        <dsp:cNvSpPr/>
      </dsp:nvSpPr>
      <dsp:spPr>
        <a:xfrm rot="5400000">
          <a:off x="7914843" y="-1458696"/>
          <a:ext cx="7514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Only 1.43K chip cards out of 12K total → vulnerability to fraud remains.</a:t>
          </a:r>
        </a:p>
      </dsp:txBody>
      <dsp:txXfrm rot="-5400000">
        <a:off x="4389120" y="2103709"/>
        <a:ext cx="7766198" cy="678069"/>
      </dsp:txXfrm>
    </dsp:sp>
    <dsp:sp modelId="{FAF9C5B9-6E89-4D75-B696-86CB986FA78A}">
      <dsp:nvSpPr>
        <dsp:cNvPr id="0" name=""/>
        <dsp:cNvSpPr/>
      </dsp:nvSpPr>
      <dsp:spPr>
        <a:xfrm>
          <a:off x="0" y="1973098"/>
          <a:ext cx="4389120" cy="93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Low Chip Card Adoption</a:t>
          </a:r>
          <a:endParaRPr lang="en-US" sz="2800" kern="1200"/>
        </a:p>
      </dsp:txBody>
      <dsp:txXfrm>
        <a:off x="45852" y="2018950"/>
        <a:ext cx="4297416" cy="847587"/>
      </dsp:txXfrm>
    </dsp:sp>
    <dsp:sp modelId="{A61F046D-F5A4-4E08-B9EC-C07C28742A6F}">
      <dsp:nvSpPr>
        <dsp:cNvPr id="0" name=""/>
        <dsp:cNvSpPr/>
      </dsp:nvSpPr>
      <dsp:spPr>
        <a:xfrm rot="5400000">
          <a:off x="7914843" y="-472440"/>
          <a:ext cx="7514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Low-income users exhibit </a:t>
          </a:r>
          <a:r>
            <a:rPr lang="en-US" sz="2100" b="1" kern="1200"/>
            <a:t>disproportionately high spending</a:t>
          </a:r>
          <a:r>
            <a:rPr lang="en-US" sz="2100" kern="1200"/>
            <a:t>, increasing credit stress.</a:t>
          </a:r>
        </a:p>
      </dsp:txBody>
      <dsp:txXfrm rot="-5400000">
        <a:off x="4389120" y="3089965"/>
        <a:ext cx="7766198" cy="678069"/>
      </dsp:txXfrm>
    </dsp:sp>
    <dsp:sp modelId="{756FD435-ED49-4407-8C8A-F16A30E68352}">
      <dsp:nvSpPr>
        <dsp:cNvPr id="0" name=""/>
        <dsp:cNvSpPr/>
      </dsp:nvSpPr>
      <dsp:spPr>
        <a:xfrm>
          <a:off x="0" y="2959354"/>
          <a:ext cx="4389120" cy="93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Spending Misalignment</a:t>
          </a:r>
          <a:endParaRPr lang="en-US" sz="2800" kern="1200"/>
        </a:p>
      </dsp:txBody>
      <dsp:txXfrm>
        <a:off x="45852" y="3005206"/>
        <a:ext cx="4297416" cy="847587"/>
      </dsp:txXfrm>
    </dsp:sp>
    <dsp:sp modelId="{3ECB39A4-E957-4509-9534-E26227D5609D}">
      <dsp:nvSpPr>
        <dsp:cNvPr id="0" name=""/>
        <dsp:cNvSpPr/>
      </dsp:nvSpPr>
      <dsp:spPr>
        <a:xfrm rot="5400000">
          <a:off x="7914843" y="513816"/>
          <a:ext cx="7514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Even High-Income groups show notable risk, suggesting lifestyle-driven debt.</a:t>
          </a:r>
        </a:p>
      </dsp:txBody>
      <dsp:txXfrm rot="-5400000">
        <a:off x="4389120" y="4076221"/>
        <a:ext cx="7766198" cy="678069"/>
      </dsp:txXfrm>
    </dsp:sp>
    <dsp:sp modelId="{AC9AD275-195B-402E-9420-283749375AA8}">
      <dsp:nvSpPr>
        <dsp:cNvPr id="0" name=""/>
        <dsp:cNvSpPr/>
      </dsp:nvSpPr>
      <dsp:spPr>
        <a:xfrm>
          <a:off x="0" y="3945610"/>
          <a:ext cx="4389120" cy="93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Risk is not exclusive</a:t>
          </a:r>
          <a:endParaRPr lang="en-US" sz="2800" kern="1200"/>
        </a:p>
      </dsp:txBody>
      <dsp:txXfrm>
        <a:off x="45852" y="3991462"/>
        <a:ext cx="4297416" cy="847587"/>
      </dsp:txXfrm>
    </dsp:sp>
    <dsp:sp modelId="{C7662010-3352-4081-A48A-661C09304C3A}">
      <dsp:nvSpPr>
        <dsp:cNvPr id="0" name=""/>
        <dsp:cNvSpPr/>
      </dsp:nvSpPr>
      <dsp:spPr>
        <a:xfrm rot="5400000">
          <a:off x="7914843" y="1500072"/>
          <a:ext cx="7514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Male vs Female income &amp; credit score differences are marginal → gender isn’t a strong segmentation factor.</a:t>
          </a:r>
        </a:p>
      </dsp:txBody>
      <dsp:txXfrm rot="-5400000">
        <a:off x="4389120" y="5062477"/>
        <a:ext cx="7766198" cy="678069"/>
      </dsp:txXfrm>
    </dsp:sp>
    <dsp:sp modelId="{255C59C6-FC33-4996-BED1-E92318B43BDB}">
      <dsp:nvSpPr>
        <dsp:cNvPr id="0" name=""/>
        <dsp:cNvSpPr/>
      </dsp:nvSpPr>
      <dsp:spPr>
        <a:xfrm>
          <a:off x="0" y="4931866"/>
          <a:ext cx="4389120" cy="93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Minimal Gender Gap</a:t>
          </a:r>
          <a:endParaRPr lang="en-US" sz="2800" kern="1200"/>
        </a:p>
      </dsp:txBody>
      <dsp:txXfrm>
        <a:off x="45852" y="4977718"/>
        <a:ext cx="4297416" cy="847587"/>
      </dsp:txXfrm>
    </dsp:sp>
    <dsp:sp modelId="{158A8F1E-4C2E-404E-B7A6-6A398CAE6460}">
      <dsp:nvSpPr>
        <dsp:cNvPr id="0" name=""/>
        <dsp:cNvSpPr/>
      </dsp:nvSpPr>
      <dsp:spPr>
        <a:xfrm>
          <a:off x="0" y="5918122"/>
          <a:ext cx="12180103" cy="93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💡 </a:t>
          </a:r>
          <a:r>
            <a:rPr lang="en-US" sz="2800" b="1" kern="1200"/>
            <a:t>Implication:</a:t>
          </a:r>
          <a:r>
            <a:rPr lang="en-US" sz="2800" kern="1200"/>
            <a:t> Strategies should be income/risk-driven, not gender-driven.</a:t>
          </a:r>
        </a:p>
      </dsp:txBody>
      <dsp:txXfrm>
        <a:off x="45852" y="5963974"/>
        <a:ext cx="12088399" cy="847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2136D-29CD-4D72-A181-4DD7BA6049AC}">
      <dsp:nvSpPr>
        <dsp:cNvPr id="0" name=""/>
        <dsp:cNvSpPr/>
      </dsp:nvSpPr>
      <dsp:spPr>
        <a:xfrm>
          <a:off x="0" y="207160"/>
          <a:ext cx="4673222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Mastercard dominates (52%)</a:t>
          </a:r>
          <a:r>
            <a:rPr lang="en-US" sz="1700" b="0" i="0" kern="1200" baseline="0"/>
            <a:t> → negotiation leverage for fees &amp; partnerships.</a:t>
          </a:r>
          <a:endParaRPr lang="en-US" sz="1700" kern="1200"/>
        </a:p>
      </dsp:txBody>
      <dsp:txXfrm>
        <a:off x="33012" y="240172"/>
        <a:ext cx="4607198" cy="610236"/>
      </dsp:txXfrm>
    </dsp:sp>
    <dsp:sp modelId="{A0404F6F-1CDF-4006-95E8-48F4BAACAE3D}">
      <dsp:nvSpPr>
        <dsp:cNvPr id="0" name=""/>
        <dsp:cNvSpPr/>
      </dsp:nvSpPr>
      <dsp:spPr>
        <a:xfrm>
          <a:off x="0" y="932380"/>
          <a:ext cx="4673222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Credit Cards &gt; Debit Cards</a:t>
          </a:r>
          <a:r>
            <a:rPr lang="en-US" sz="1700" b="0" i="0" kern="1200" baseline="0"/>
            <a:t> → users prefer credit leverage, increasing exposure.</a:t>
          </a:r>
          <a:endParaRPr lang="en-US" sz="1700" kern="1200"/>
        </a:p>
      </dsp:txBody>
      <dsp:txXfrm>
        <a:off x="33012" y="965392"/>
        <a:ext cx="4607198" cy="610236"/>
      </dsp:txXfrm>
    </dsp:sp>
    <dsp:sp modelId="{F7DE93DE-DFF5-4E86-9C15-AC9C4188451A}">
      <dsp:nvSpPr>
        <dsp:cNvPr id="0" name=""/>
        <dsp:cNvSpPr/>
      </dsp:nvSpPr>
      <dsp:spPr>
        <a:xfrm>
          <a:off x="0" y="1657600"/>
          <a:ext cx="4673222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Spending Pattern</a:t>
          </a:r>
          <a:r>
            <a:rPr lang="en-US" sz="1700" b="0" i="0" kern="1200" baseline="0"/>
            <a:t> → low-income group shows the </a:t>
          </a:r>
          <a:r>
            <a:rPr lang="en-US" sz="1700" b="1" i="0" kern="1200" baseline="0"/>
            <a:t>highest total spend</a:t>
          </a:r>
          <a:r>
            <a:rPr lang="en-US" sz="1700" b="0" i="0" kern="1200" baseline="0"/>
            <a:t> → unsustainable.</a:t>
          </a:r>
          <a:endParaRPr lang="en-US" sz="1700" kern="1200"/>
        </a:p>
      </dsp:txBody>
      <dsp:txXfrm>
        <a:off x="33012" y="1690612"/>
        <a:ext cx="4607198" cy="610236"/>
      </dsp:txXfrm>
    </dsp:sp>
    <dsp:sp modelId="{2B7E4F35-88B9-4FC6-8ED6-EECB6BA25287}">
      <dsp:nvSpPr>
        <dsp:cNvPr id="0" name=""/>
        <dsp:cNvSpPr/>
      </dsp:nvSpPr>
      <dsp:spPr>
        <a:xfrm>
          <a:off x="0" y="2382820"/>
          <a:ext cx="4673222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Chip Card Penetration</a:t>
          </a:r>
          <a:r>
            <a:rPr lang="en-US" sz="1700" b="0" i="0" kern="1200" baseline="0"/>
            <a:t>: 1.43K / 12K (≈12%) → still low adoption.</a:t>
          </a:r>
          <a:endParaRPr lang="en-US" sz="1700" kern="1200"/>
        </a:p>
      </dsp:txBody>
      <dsp:txXfrm>
        <a:off x="33012" y="2415832"/>
        <a:ext cx="4607198" cy="610236"/>
      </dsp:txXfrm>
    </dsp:sp>
    <dsp:sp modelId="{33DB7C54-D670-4949-8E7C-B0C011695A3A}">
      <dsp:nvSpPr>
        <dsp:cNvPr id="0" name=""/>
        <dsp:cNvSpPr/>
      </dsp:nvSpPr>
      <dsp:spPr>
        <a:xfrm>
          <a:off x="0" y="3108040"/>
          <a:ext cx="4673222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Dark Web Risk = 0%</a:t>
          </a:r>
          <a:r>
            <a:rPr lang="en-US" sz="1700" b="0" i="0" kern="1200" baseline="0"/>
            <a:t> → current environment safe, but must maintain vigilance.</a:t>
          </a:r>
          <a:endParaRPr lang="en-US" sz="1700" kern="1200"/>
        </a:p>
      </dsp:txBody>
      <dsp:txXfrm>
        <a:off x="33012" y="3141052"/>
        <a:ext cx="4607198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01A64-9740-4E29-AACE-011530B379A8}">
      <dsp:nvSpPr>
        <dsp:cNvPr id="0" name=""/>
        <dsp:cNvSpPr/>
      </dsp:nvSpPr>
      <dsp:spPr>
        <a:xfrm>
          <a:off x="0" y="3013"/>
          <a:ext cx="4389120" cy="1317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Recommendations</a:t>
          </a:r>
          <a:endParaRPr lang="en-US" sz="3300" kern="1200"/>
        </a:p>
      </dsp:txBody>
      <dsp:txXfrm>
        <a:off x="64324" y="67337"/>
        <a:ext cx="4260472" cy="1189039"/>
      </dsp:txXfrm>
    </dsp:sp>
    <dsp:sp modelId="{BBD4DC2D-D93E-45D6-95A8-28C129B7E209}">
      <dsp:nvSpPr>
        <dsp:cNvPr id="0" name=""/>
        <dsp:cNvSpPr/>
      </dsp:nvSpPr>
      <dsp:spPr>
        <a:xfrm rot="5400000">
          <a:off x="7763485" y="-1856011"/>
          <a:ext cx="1054149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Tighten credit limits for Low Income High Debt group.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Deploy early-warning scoring for Medium Income.</a:t>
          </a:r>
        </a:p>
      </dsp:txBody>
      <dsp:txXfrm rot="-5400000">
        <a:off x="4389120" y="1569813"/>
        <a:ext cx="7751421" cy="951231"/>
      </dsp:txXfrm>
    </dsp:sp>
    <dsp:sp modelId="{C2F97F54-0994-4B18-BCD1-C88BF4E8452F}">
      <dsp:nvSpPr>
        <dsp:cNvPr id="0" name=""/>
        <dsp:cNvSpPr/>
      </dsp:nvSpPr>
      <dsp:spPr>
        <a:xfrm>
          <a:off x="0" y="1386585"/>
          <a:ext cx="4389120" cy="1317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Risk Management</a:t>
          </a:r>
          <a:endParaRPr lang="en-US" sz="3300" kern="1200"/>
        </a:p>
      </dsp:txBody>
      <dsp:txXfrm>
        <a:off x="64324" y="1450909"/>
        <a:ext cx="4260472" cy="1189039"/>
      </dsp:txXfrm>
    </dsp:sp>
    <dsp:sp modelId="{8317F75E-1EC2-40CC-B312-C0C58FEB5674}">
      <dsp:nvSpPr>
        <dsp:cNvPr id="0" name=""/>
        <dsp:cNvSpPr/>
      </dsp:nvSpPr>
      <dsp:spPr>
        <a:xfrm rot="5400000">
          <a:off x="7763485" y="-472440"/>
          <a:ext cx="1054149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Incentivize chip card adoption (discounts, rewards).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Leverage Mastercard dominance for stronger partnerships.</a:t>
          </a:r>
        </a:p>
      </dsp:txBody>
      <dsp:txXfrm rot="-5400000">
        <a:off x="4389120" y="2953384"/>
        <a:ext cx="7751421" cy="951231"/>
      </dsp:txXfrm>
    </dsp:sp>
    <dsp:sp modelId="{EA05B9E6-7DA8-4D40-946C-8546916A2A48}">
      <dsp:nvSpPr>
        <dsp:cNvPr id="0" name=""/>
        <dsp:cNvSpPr/>
      </dsp:nvSpPr>
      <dsp:spPr>
        <a:xfrm>
          <a:off x="0" y="2770156"/>
          <a:ext cx="4389120" cy="1317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Product Strategy</a:t>
          </a:r>
          <a:endParaRPr lang="en-US" sz="3300" kern="1200"/>
        </a:p>
      </dsp:txBody>
      <dsp:txXfrm>
        <a:off x="64324" y="2834480"/>
        <a:ext cx="4260472" cy="1189039"/>
      </dsp:txXfrm>
    </dsp:sp>
    <dsp:sp modelId="{B86651EC-B69C-4ABE-8BD6-F25D4F99483E}">
      <dsp:nvSpPr>
        <dsp:cNvPr id="0" name=""/>
        <dsp:cNvSpPr/>
      </dsp:nvSpPr>
      <dsp:spPr>
        <a:xfrm rot="5400000">
          <a:off x="7763485" y="911131"/>
          <a:ext cx="1054149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gender-neutral campaigns.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Build financial literacy initiatives for low &amp; medium income users.</a:t>
          </a:r>
        </a:p>
      </dsp:txBody>
      <dsp:txXfrm rot="-5400000">
        <a:off x="4389120" y="4336956"/>
        <a:ext cx="7751421" cy="951231"/>
      </dsp:txXfrm>
    </dsp:sp>
    <dsp:sp modelId="{7A5B505C-D72F-4282-B60A-2A1C580359FD}">
      <dsp:nvSpPr>
        <dsp:cNvPr id="0" name=""/>
        <dsp:cNvSpPr/>
      </dsp:nvSpPr>
      <dsp:spPr>
        <a:xfrm>
          <a:off x="0" y="4153727"/>
          <a:ext cx="4389120" cy="1317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Marketing Strategy</a:t>
          </a:r>
          <a:endParaRPr lang="en-US" sz="3300" kern="1200"/>
        </a:p>
      </dsp:txBody>
      <dsp:txXfrm>
        <a:off x="64324" y="4218051"/>
        <a:ext cx="4260472" cy="1189039"/>
      </dsp:txXfrm>
    </dsp:sp>
    <dsp:sp modelId="{B650D540-584C-4739-A345-864E716FC119}">
      <dsp:nvSpPr>
        <dsp:cNvPr id="0" name=""/>
        <dsp:cNvSpPr/>
      </dsp:nvSpPr>
      <dsp:spPr>
        <a:xfrm rot="5400000">
          <a:off x="7763485" y="2294702"/>
          <a:ext cx="1054149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Add </a:t>
          </a:r>
          <a:r>
            <a:rPr lang="en-US" sz="1800" b="1" kern="1200"/>
            <a:t>time-series spending analysis</a:t>
          </a:r>
          <a:r>
            <a:rPr lang="en-US" sz="1800" kern="1200"/>
            <a:t> to monitor trends.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Integrate </a:t>
          </a:r>
          <a:r>
            <a:rPr lang="en-US" sz="1800" b="1" kern="1200"/>
            <a:t>geographic segmentation</a:t>
          </a:r>
          <a:r>
            <a:rPr lang="en-US" sz="1800" kern="1200"/>
            <a:t> for regional targeting.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Enhance </a:t>
          </a:r>
          <a:r>
            <a:rPr lang="en-US" sz="1800" b="1" kern="1200"/>
            <a:t>fraud detection integration</a:t>
          </a:r>
          <a:r>
            <a:rPr lang="en-US" sz="1800" kern="1200"/>
            <a:t>.</a:t>
          </a:r>
        </a:p>
      </dsp:txBody>
      <dsp:txXfrm rot="-5400000">
        <a:off x="4389120" y="5720527"/>
        <a:ext cx="7751421" cy="951231"/>
      </dsp:txXfrm>
    </dsp:sp>
    <dsp:sp modelId="{FE3F82A1-1892-4E2C-A3AA-164696236579}">
      <dsp:nvSpPr>
        <dsp:cNvPr id="0" name=""/>
        <dsp:cNvSpPr/>
      </dsp:nvSpPr>
      <dsp:spPr>
        <a:xfrm>
          <a:off x="0" y="5537299"/>
          <a:ext cx="4389120" cy="1317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Next Steps</a:t>
          </a:r>
          <a:endParaRPr lang="en-US" sz="3300" kern="1200"/>
        </a:p>
      </dsp:txBody>
      <dsp:txXfrm>
        <a:off x="64324" y="5601623"/>
        <a:ext cx="4260472" cy="118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1001-048B-CA1D-D919-1B9199B16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0333-D123-58E5-26BE-DDC76DC22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DD40-C233-F02C-A7D2-E2EFC670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C8E9-7510-0C51-2013-25852184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6F60-6450-4659-642F-F2221655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8854-3511-2A4C-E88C-55F7E61E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F560A-2EAF-866B-ABE1-230D8218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8440-33AC-A1FE-B20C-55549127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644B-5BDD-9C7E-A802-1240A8C6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5E04-7679-E801-717F-255F504D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A16AD-A684-573C-BF21-312A29E82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280F-8997-CC48-3C60-5E07B9B3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9238-5463-6A95-A12A-04C2A316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20D3-D160-7186-EDE8-8D26BF7E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0911-F2BF-7868-AEDA-72019B47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F022-3DDD-CD3C-2C69-41AC0553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39C9-675E-3BF1-C884-52C17CBA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0005-AE8C-832E-B4C3-DA619916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7388-C16F-C168-EFB7-49E70B27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45B5-C275-F910-C7F6-286711EF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B456-3C7F-04CC-9389-EF234D21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6D286-6ED6-3867-C28C-67620703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A24B-224D-20EA-A1CE-B10786C4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CA4E-5FF8-4A4C-6182-706980DB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80A2-4E42-303B-4261-6A24E839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14A8-0F26-46D3-AEE9-A6D638C3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0E24-1842-153B-8520-694B10054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36F2C-85B3-F73C-B7E0-4B6E998D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CBA3-50A9-B2CA-9B99-32F4DC94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0670-6958-B8CB-2CD8-1104BC18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BCF2-0D0F-40E5-E672-181FA2FC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7802-36BB-6CFD-97D4-BABFE9C1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4C18-3CFC-5752-EFE4-39BE59DD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DEAEB-0B5C-0786-5011-9090452EF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1DE45-DDDA-6CD7-E83C-1134D0262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C313-B07F-11EC-7B84-01E3E38D5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40CBF-1E93-2CF9-6847-991EA1C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AC2BE-7747-BF86-CB3B-7FCDFAFA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C8A90-1FE2-13BE-DB48-90766AF5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DC19-FC5F-5AF0-FC79-2062FE3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5D224-26C7-04C4-C603-C43CBC26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3B20-33F2-B9DE-4499-7BE4DB65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CD6F-2D71-237D-2C0A-E924E388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4812C-2F56-9176-A1FB-5B62A691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C17B9-E6DC-2DEC-99B1-93731409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4A01-0D41-79C5-00CE-CFE83AA3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65BA-4B53-25CE-28A5-A7745390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AF98-4804-4B99-A014-8670A918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383E9-376B-A92E-0662-FBB40642E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37E4F-61D1-0C28-22E5-74E5033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1B23-17CB-C7EB-3CD8-1CF3C81E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70BF-D905-16DE-11B9-E6031172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83CB-961D-E542-8C6A-F4D268E5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4E8D7-E478-249E-0486-D6F87B3E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2165-15FB-4893-E846-A6D12920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F666D-46F8-1CFB-2886-ACFF743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E2A86-68B9-D134-E78C-221ACFBA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393D-12A2-BB72-14AF-4F6E63F6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F7186-E100-8338-98E2-72188497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BD53-2D84-FEA9-7AA5-35E20B51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028A-BE42-31A9-2A82-CCDC55C36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77ADA-D1B9-496F-91FC-C5979B19E5A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BEAC-C168-2249-1479-E1044779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7DBF-21F0-346A-D66B-32AAE14DF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5F071-BC41-47F5-80D9-1362C260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191" y="457347"/>
            <a:ext cx="11483619" cy="2158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1"/>
              </a:lnSpc>
            </a:pPr>
            <a:r>
              <a:rPr lang="en-US" sz="9346" b="1" spc="-747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USER BEHAVIOR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59499" y="4816665"/>
            <a:ext cx="7884053" cy="602798"/>
            <a:chOff x="0" y="0"/>
            <a:chExt cx="3199068" cy="2445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sp>
        <p:nvSpPr>
          <p:cNvPr id="6" name="Freeform 6"/>
          <p:cNvSpPr/>
          <p:nvPr/>
        </p:nvSpPr>
        <p:spPr>
          <a:xfrm>
            <a:off x="1911005" y="2225006"/>
            <a:ext cx="8078856" cy="3049768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TextBox 7"/>
          <p:cNvSpPr txBox="1"/>
          <p:nvPr/>
        </p:nvSpPr>
        <p:spPr>
          <a:xfrm>
            <a:off x="4662926" y="6076989"/>
            <a:ext cx="2866148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5"/>
              </a:lnSpc>
              <a:spcBef>
                <a:spcPct val="0"/>
              </a:spcBef>
            </a:pPr>
            <a:r>
              <a:rPr lang="en-US" sz="1949" spc="-155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VIRGINIA PUTRI ANNISA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002556C-20D7-825E-DA95-831F6BEDF2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585069"/>
                  </p:ext>
                </p:extLst>
              </p:nvPr>
            </p:nvGraphicFramePr>
            <p:xfrm>
              <a:off x="1333500" y="571499"/>
              <a:ext cx="9231676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002556C-20D7-825E-DA95-831F6BEDF2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231676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2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1500;p61">
            <a:extLst>
              <a:ext uri="{FF2B5EF4-FFF2-40B4-BE49-F238E27FC236}">
                <a16:creationId xmlns:a16="http://schemas.microsoft.com/office/drawing/2014/main" id="{009D94E9-9B49-FBBD-2045-A9532B5150E3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1F8E8-65C0-3716-7926-A7BF8661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8" name="TextBox 75">
            <a:extLst>
              <a:ext uri="{FF2B5EF4-FFF2-40B4-BE49-F238E27FC236}">
                <a16:creationId xmlns:a16="http://schemas.microsoft.com/office/drawing/2014/main" id="{36C014FA-BEA5-1163-53A5-A45B8DC49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585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7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extBox 39">
            <a:extLst>
              <a:ext uri="{FF2B5EF4-FFF2-40B4-BE49-F238E27FC236}">
                <a16:creationId xmlns:a16="http://schemas.microsoft.com/office/drawing/2014/main" id="{0C3A9DB9-2035-04C1-8CEB-A0EFE3CCB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8347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8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nt">
            <a:extLst>
              <a:ext uri="{FF2B5EF4-FFF2-40B4-BE49-F238E27FC236}">
                <a16:creationId xmlns:a16="http://schemas.microsoft.com/office/drawing/2014/main" id="{BC84AE2F-44F4-4DB9-AA52-F1DF1D835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D38F80-A0D0-4062-8B61-16440AC9D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B6B893-A22E-3404-0752-819EE7049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82BC7-CF97-4F1C-7A0E-705B5287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12347"/>
            <a:ext cx="10591989" cy="1089805"/>
          </a:xfrm>
        </p:spPr>
        <p:txBody>
          <a:bodyPr>
            <a:normAutofit/>
          </a:bodyPr>
          <a:lstStyle/>
          <a:p>
            <a:r>
              <a:rPr lang="en-US" sz="4000"/>
              <a:t>Cards &amp; Transaction Behavior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49685-D813-743E-554E-7D1283A4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03" y="1917286"/>
            <a:ext cx="2644754" cy="1874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C3C68-416A-D7F4-1BD4-7679FC80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0" y="3904880"/>
            <a:ext cx="2458494" cy="2269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3D372-8B1A-AB16-62C8-F0B034A02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435" y="3934278"/>
            <a:ext cx="2901397" cy="2211144"/>
          </a:xfrm>
          <a:prstGeom prst="rect">
            <a:avLst/>
          </a:prstGeom>
        </p:spPr>
      </p:pic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9EAC2A61-3F46-B39B-8DC1-43907EA9CD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80578" y="2248619"/>
          <a:ext cx="4673222" cy="3991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7620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0B760C-3B9F-3851-B2B4-51824475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E224A-4F85-CDEC-E813-3C921549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&amp; DTI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82EEE-ACE8-F937-0265-00E72724DB1E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DTI ratios high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for Low &amp; Medium Income segments → repayment capacity stressed.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High-Risk users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exist across all segments, proving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risk is not only low-income specific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Vulnerable Categories: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</a:rPr>
              <a:t>Poor Credit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→ already struggling with repayment.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</a:rPr>
              <a:t>Near Retirement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→ limited time to recover from financial setbacks.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9E706-B7D4-1817-15A2-D74D9D81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4" y="2684095"/>
            <a:ext cx="7642877" cy="36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AACD0-E4D1-FF99-1365-40C388846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6B94F-391F-1CC6-D97C-5BBBCD1B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Profiling &amp; Segmentation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D6A12-E537-CC6E-8C3A-9F65F335D16B}"/>
              </a:ext>
            </a:extLst>
          </p:cNvPr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Balanced Age Distribution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(~25% each: Young, Middle, Senior, Near Retiree).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Largest Segment: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effectLst/>
              </a:rPr>
              <a:t>Low Income High Debt (53%)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→ main risk driver.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Gender Split: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almost equal (Male 49.2% vs Female 50.8%) → neutral factor.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Credit Card Usage: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evenly distributed across genders.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C1255-4587-8A92-E68C-47B79B87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240"/>
          <a:stretch>
            <a:fillRect/>
          </a:stretch>
        </p:blipFill>
        <p:spPr>
          <a:xfrm>
            <a:off x="4992624" y="596323"/>
            <a:ext cx="3099816" cy="2592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F28F42-C586-91A6-1499-02B8752F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714560"/>
            <a:ext cx="3785616" cy="1542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3B33AF-0C23-C95A-45E5-7C4A8CC4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1" t="68685" r="-921" b="-4445"/>
          <a:stretch>
            <a:fillRect/>
          </a:stretch>
        </p:blipFill>
        <p:spPr>
          <a:xfrm>
            <a:off x="5109139" y="3795522"/>
            <a:ext cx="2866785" cy="2398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63BE42-CB4F-2C61-6E09-C725D581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94" t="32120" r="1094" b="32120"/>
          <a:stretch>
            <a:fillRect/>
          </a:stretch>
        </p:blipFill>
        <p:spPr>
          <a:xfrm>
            <a:off x="8247888" y="2999343"/>
            <a:ext cx="3785616" cy="31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7E5A0-05BF-86C8-12B2-D388E0DB4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55863-67CB-E4D6-21BB-223C561B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Gender Perspective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D1AFE-0722-758F-E5DC-FE0494EB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665"/>
          <a:stretch>
            <a:fillRect/>
          </a:stretch>
        </p:blipFill>
        <p:spPr>
          <a:xfrm>
            <a:off x="554415" y="762622"/>
            <a:ext cx="3584448" cy="284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02C64-2545-6B1A-AA19-C14B6AA6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423" t="34892" r="2423" b="35643"/>
          <a:stretch>
            <a:fillRect/>
          </a:stretch>
        </p:blipFill>
        <p:spPr>
          <a:xfrm>
            <a:off x="4345915" y="998720"/>
            <a:ext cx="3584448" cy="2373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AF17E-FDA7-E4F5-D7CB-F58E49FC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784" b="751"/>
          <a:stretch>
            <a:fillRect/>
          </a:stretch>
        </p:blipFill>
        <p:spPr>
          <a:xfrm>
            <a:off x="8137415" y="998720"/>
            <a:ext cx="3584448" cy="23733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DAA85-E56D-9F9D-B1C8-19BF354608B6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Debt: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men slightly higher → aligns with marginally higher incomes.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Income: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men earn more, but gap is small (gender not significant).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Credit Score: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nearly identical → both genders show equal</a:t>
            </a:r>
          </a:p>
        </p:txBody>
      </p:sp>
    </p:spTree>
    <p:extLst>
      <p:ext uri="{BB962C8B-B14F-4D97-AF65-F5344CB8AC3E}">
        <p14:creationId xmlns:p14="http://schemas.microsoft.com/office/powerpoint/2010/main" val="421478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2F5C72ED-12EA-3A32-5F59-90321E4DE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539130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44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25EC-8C8C-5028-D05D-B3CE735BCF0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C18FBAE5-1E65-CE72-C13C-DF4E2E1283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C18FBAE5-1E65-CE72-C13C-DF4E2E1283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14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6BD955B8-CF48-4A86-8444-CC19C7C00C0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abW/bNhD+K4a+tAWMQm+WqHxr0gwL1mxBPPTLEARH8iyz0Rsoyosb5L/vSNl59bLCdTwniAHDJnk8Pnf3HI+0fOVJ1TYFzH+HEr09b7+uL0rQF4PAG3pV3xel0STkPkjJOEtGqYjBjtaNUXXVentXngGdo/mq2g4Kq4g6/zobelAUJ5Db1gSKFodeg7qtKyjUd+yFacjoDq+HHl42Ra3BqhwbMGjVzkic2gQh+BjRiiCMmuEYhel7GUtiHmGG4I+yiAU8zCywthdwyFaKWNVu+YO6MqAqWsb2gYSIjxiKKAUZIk997mQnqjALET4/vGw0WUc2zxvrnAPCmtdaCSg8Z4XGtgd95R3URVe6b4f3+sd1pwWe4sQNVUaZOWnqWtTnLeYlEihrwOB9+MG7Jt+c6Jo854QmqoJKKCiWkk5gWv99oJGQSG/Pvx7egPskZyRNvQ+RfcpzjTmYRfPwuWE7IVF3C7y/dNUihv5j+GfU06oqLxYcuQ3Xn71VjcKDKWhjOci/UbBtaGhSrSXq/bmLzmellzQJhw/s2CXjr8+WtKYJ3+4Qd8Gr3potEenMBUPl04LexupssVi6kWBIMHAMjR1YucbHx0rttFbQqkey927ZgFbt0tfL1m+qsrEfel9wYraaOqdLU78oSvKebV+h6CzR3h2jVF05OKpEXeLgVxIdfEZu3tFMGzqaXqIB6xYy1Bt35fvVfrllwAfvzIa831JuTTu+UXN1J1PbrQZ/6AkQU5TO+iODZb+8kmh1K2xfdzCH3sxKLvjt04x/mdAnCq3G42AiYOL7YeoHUSKDLEt2rV5Q+X1ZlQJm+bk06twdBTZQLETRtRQNlD3WF1U4/sMX/1vtuE+qPhkwY2Hmy9jPQp6KNGYQRdtOBtp9Ls6BzpfzVrUPQZ/S4MCRYify4EmsJ0jTKAA5vvIMWNsLz8b9H+ZQT/uYxYJHowmTIV0t/FiySGyb9hLLOtfQTJV4hDjHiiK7JuW1MlM64Chn0bKYb5oCT6E3taEKb8XaVYlwU+7H9lAiD2c9+5+Xsj+B18G0V2Pb+IMmgamJGNEaSS3rqjM/l8pv0d1WdJ9ts/qhzO83Kj9NMI4EsjiIRYwhC0J8NRvVFklgz2TK3Qg2UJo56J0qx+savgsETyZpkEThyJcM/TQdjSAcvRF8vTjL/pq7sZPn/gvj+Wr7d4HlnDPJkswPGEZ+kI6yLPLfWL5elAUxU5nzVtR6o/esl8b2p/2wC6wPE8kgg0mSpWGYJAGTgm2b9a/yl7YNp8AGbiU754Sd+pUtgmQUJjwNA5bGIhA+S7eeCK9m+wctV17kXjzp17R8F3b6QKLPOUQQIWMpBz4CbhU+GQGDl4bXl/fd7153e7wSde7uvHVn2gYEnkCFzqamx+OecbkHcECg5OK7tp8rHii5/zQsnwTS6x9I0wQgSyEAAA==&quot;"/>
    <we:property name="creatorSessionId" value="&quot;6c5ea467-6b6c-4db3-b35c-373ed0e83e61&quot;"/>
    <we:property name="creatorTenantId" value="&quot;db6e1183-4c65-405c-82ce-7cd53fa6e9dc&quot;"/>
    <we:property name="creatorUserId" value="&quot;10032001696A809A&quot;"/>
    <we:property name="datasetId" value="&quot;35ac173d-c228-467e-a878-a40b2f645518&quot;"/>
    <we:property name="embedUrl" value="&quot;/reportEmbed?reportId=e673620c-bb90-4afa-a043-1919e172469e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TW/jNhD9K4FOLWAU+rJE5Za47mU/EiTFXorAGJJjmRtZNCjKjRv4v3dIOdtNNsguvLYrB/HF4mhIvpl5j6Sk+0CqZlHB6iPMMTgNzrW+nYO5PYmCQVBvbBcX7z6cXb2bfDz7MCazXlil6yY4vQ8smBLtJ9W0ULkRyPjXzSCAqrqE0rWmUDU4CBZoGl1Dpf7BzpluWdPiehDg3aLSBtyQ1xYsumGX5E5tmjv6LaEZQVi1xGsUtrMylqU8wQIhHBYJi3hcOLxN5+CRPevihvbTj3RtQdU0jbOBhIQPGYokBxkjz0PufaeqshsXvhrfLQxFRzGvFi4rI8JaaqMEVIGPwmDTgb4PRrpq5/5q/Mh+rVsj8Aqn/lZtlV3RSG2DZtJgOUcC5QI4+SX+NVhTbi6Npsx5p6mqoRYKqgdP7zDTf48MEhIZnIbrwRdwZ3JJ3mR9iuysLA2WYDfN8b5heyeh2w3eP9p6U8PwW/g3ZGlUXVYbjvxXrj+7qBYKRzMw1nGQf6Ziu9JQJ20kmvOVr87vyjzQJB48iaNPwa9vHmhNHT5/RdwNr7poDkSkm7Vz4mk0FTANwzgPoySTUVFkfZMBrSrHJQBYlhNp1cSvcDvQgKjahqqBssN6VHr4Ti7+N0k8JlUnBixYXIQyDYuY5yJPGSTJocVgVHM7Ado2V41qnoK+opsnnhS90MGLWC+RulEBSnzlCtg6C3vj/g9zqKN9ylLBk+GUyZhOTGEqWSIOTXuJc10aWMyU+AZxiTVVdkvKG2Vnc7TKR/Qep3YfFHgJvdWW9l3n1jwnhCtVzjyma0Fd5HjZsX+/lP0JvB6mO/G7xgV1AquJGMkWopa6bu3PSfmtuoeq7t4Wqx9SfrdQhXmGaSKQpVEqUoxZFOOrWagOSAJ3JlO10PNdbM0cTK+2420D7wPBs2keZUk8DCXDMM+HQ4iHbwTfrs4S+S7eP3w5eZ4fGc+fj78PLOecSZYVYcQwCaN8WBRJ+Mby7aosiJnKThqhzU6fs46N7S/noQ+sjzPJoIBpVuRxnGURk4IdmvWv8k3bjiWwg6eS3iWhV2/ZEsiGccbzOGJ5KiIRsvzgQng1yz8Y+eyD3NGTfsvI+7DSRxJDziGBBBnLOfAhcDfgixWweGe5vnucfv/72hLM0ZT+mVe3tlmAwEuo0ce06PAo9H5ESyBQcnNt3P97Rfrqpv4EVetm9Z9qAz8JoVG8wu90cB9wAw/Lxbr+Fz9ZV8ZLHgAA&quot;"/>
    <we:property name="isFiltersActionButtonVisible" value="true"/>
    <we:property name="isVisualContainerHeaderHidden" value="false"/>
    <we:property name="pageDisplayName" value="&quot;Page 1&quot;"/>
    <we:property name="pageName" value="&quot;8864b3e9ea059381b291&quot;"/>
    <we:property name="pptInsertionSessionID" value="&quot;AFF0C06E-77C5-4B21-9DDE-7B33EBD047CB&quot;"/>
    <we:property name="reportEmbeddedTime" value="&quot;2025-08-22T04:52:12.199Z&quot;"/>
    <we:property name="reportName" value="&quot;User Behaviour Dashboard&quot;"/>
    <we:property name="reportState" value="&quot;CONNECTED&quot;"/>
    <we:property name="reportUrl" value="&quot;/groups/me/reports/e673620c-bb90-4afa-a043-1919e172469e/8864b3e9ea059381b291?bookmarkGuid=1e460cbe-4678-409e-890b-3fb17b978939&amp;bookmarkUsage=1&amp;ctid=db6e1183-4c65-405c-82ce-7cd53fa6e9dc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1CC2781-1016-41CD-BDD3-CC4CC77CAD3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AFF0C06E-77C5-4B21-9DDE-7B33EBD047CB&quot;"/>
    <we:property name="snapshot" value="&quot;data:image/png;base64,iVBORw0KGgoAAAANSUhEUgAAA2EAAAHlCAYAAAB8svTYAAAQAElEQVR4AexdB2AURRf+LgkltITeW+hK770LilLEX8QGgoo0lY5SpKMgVaUIKE0ERUGkCEiX3nvvHQIphJAEUv79Juxlc7kkl36XPMjcTnkz8+ab2d1582beOoXJP0FAEBAEBAFBQBAQBAQBQUAQEATSOAKr//oz7PHjx8ninCD/BIEUQUAqFQQEAUFAEBAEBAFBQBAQBNImAiKEpc1+l1YLAmkXAWm5ICAICAKCgCAgCAgCKYyACGEp3AFSvSAgCAgCgkDaQEBaKQgIAoKAICAI6AiIEKYjIVdBQBAQBAQBQUAQEARSHwLSIkFAELBDBEQIs8NOEZYEAUFAEBAEBAFBQBAQBAQBx0ZAuI8JARHCYkJH0gQBQUAQEAQEAUFAEBAEBAFBQBBIZARECEtkQI3FiV8QEAQEAUFAEBAEBAFBQBAQBAQBSwQiCWFnzpxBjerVULpUSauOaSdPnlRl8MqwkZZhxisCO/sZPHiQ1TYZ+S9XtgyaN2uKUaNG4s6dO/FuATEgFsayt2zZEu/yEjOjn58fenT/BC+UK6uuDCdm+baW5el5X2FtxMjSX7FCebR4qTlGfPUVLl68iLCwMFuLTzAd+8vID/uT/RpbwZbjrFOn9/HkyZPYsiV2eqKXZ4kHsWFbE70ircDAwECsXv03Or7VAVUqV1L3rX5vciwcPXoUQUFB+PHH2bClT7QiE/2Pfcq+JQ66s3WMJDozcSgwvv3IvtbbGZcr88WBPSF9jgCfdQsWzAefgU0aN8bJEyeep9j/xZZnO8cQ7+32r7fDkiVLwHs+vi2zHNP2dB/eunULb7zRHnx+jR49CsHBwfFtpuQTBASBVIiAk7FN5cqVw/4DBzFz1mxkyZLFnFSgQAGsWbsOBw4eQvny5VU8r3v37ccPM2Yge/bsGDNmLBhmvCKws58JEyaqtjVp0jQSZ7N/nIPTZ85i5V+rUO6FF3D9+nUs+eUX8OVw/PixSLS2BojBst9+R968eW3Nkmx0Rw4fxrZt29TLgFeGk61yQ0W5c+fBps1bFO5GnIoUKYJdu3erPlm67De4u7tj6dJf0fq1V/HZp5/C09PTUErSeZs2bYr5CxbA1dU1TpV8880EdOv2SZzyOAIx8Th+4iSav/RSkrHLiee6tWvRuFFD9O/XD1evXsWQocNw6PARnDl7To2VF198ER9/9CEqlH8R8+bOTTJeYis4U6ZMWLRocbzGSGxlJ2V6QvqxfIUK+GvV36ovzl+4iIGDBkVilc/S8xcuqvRl2r1L+kgEErCKwK1bN/H9d99FSnv48CF+/fVXJZwwfemypZHS7TnAZ/u/mzbjzz9XRHoH6s/2o8eOY+LEb+Hi4qIWUUaNHKEtCHZHfBcEOabj86xODgw3btyIE8ePIyQkBGvXrMGFCxeSo1qpQxAQBBwEASdLPk0mEypVqogcOXKYk4oULYpChQqZw7rH2dkZ9erVR8OGDdFU0yAxrKfZ49Vdm9BXr1E9Cmt8GXByN3XqNFDgJAFfguPHjYv3iyFbtqzIkCEDi7IrV6VqVTRu3Fi9AHllOCUZLF68OIp7eERhQe+Tn36er8YYX2IbNqzHh1274pa2uhglQxJEuLm5I3369HEq2WQywc3dLU55HIU4Y8aMyJo1a5KwG6ZpOX/6aR769+8HLy8vlCxZEn+uWIk333zTXCfr7vDWW+ACRzFt3CQJI3EsND5jJI5VJDp5fPqxUMFC+P777/GCtlAV23Oe6VWrVQMXJNzdUue9kFidQs3I7NmzcVMTxIxl5syZE++88w7YVwU17N/u+LYx2e79JpMJJbR72NqznQsY7V5/HcOGfwWOFTZm166dWDB/Pr3xcuo+jOOzOl4VxTFTixYtUKFiRdXOV197DaVKlYpjCUIuCAgCqRmBKEJYXBtrMpng5OyM1PCPgmalSpXMTbl06RKuXbtmDqcGDyeys2b/qDRNvDJsz+0if599/rlZM3v27BnMnDlDrSzaM9/CW9wQ2LhxA76bPl31K7Xwo8eMQcGCBa0WUqJECQwYMADp0qWzmi6RiY/Ap599pvVH1IW4mGoqXbo0vhwyNCaSNJ1GAWzWzJn4Y/nyKDiYTCZ88EEXUPu8dds2pEatYlVtQTBPnjzmth84eCBVbN02N0jz8BlGjSA1+V99NUItfmrR8pfKEJDmCAJEwO/cfhy7FwS/i9r1dhCjYnUJFsJircGBCZycnNQKlgM3IVWwXqZMmUiTkH/WrcPx48dTRdukEQDPX06bOlVtvSIeNWrURIUKFemN1jVs2Ai1ateONl0SBAF7RoBnoMaMHi0LSoZOcnZyhslkMsSIVxAQBAQBx0Dgwd4f0H/wD1i3RrsO+AE7bz21ifEECmHR18GXzOTJk9TBeh4unvTttzh/7hwmT5oUJdPjx4/B9Dq1a6lD+DyIvGbNarUqrhPPnTtHpfFALx0NaHh63sf+/fvx2qut1MHXH374Pk7GG9zc3GBcibt58yaOHYs4B1anbt0o2we4berAgQPo2PEtVSfb1rdvHzWR1HmN7nr1yhVzPvJ8+vTpKKQsnzz069sXNWtUV23mod7333tXGafQM7DtxIBYGB2NBdBogGU68bM8wMx8jNPL5JWrszwTxz5gOtv3SbdukeomHetgXaTRHQ/hM//8n39G9WpVUbtWTRw6eJDkCXLcvlK5cmVzGRwvW7duMYfpYRzrbdO6teoX8sTx9NO8eebJPenoiDHzs406tuybb775GsSNNNE543hjn9y9ezc6UnP85cuXQVrWRVx4DxA/M8FzD/nilstXW72i2kB6jjOON6Y9JzNfuEVz27at+OijD9V9xjazv6yNR/Yz03WnH15nu1kHDbV8+cUXZqxY3949e6DjyUP0X48fB//H/ub6LT3kZ86cH5UxAfb9ju3bLUmshrds3gxqnfXE2nXqxLqVl9u0atasqWcxX9l/U6dOwUvNmykM2V72s+XzhPjHdfxyjHGLMrFg3xCbvXv3mOuOi4f42nKfs8zo+s44FtmH7EvSGx3riWs/GvMn1B8fnG3tQxpl4ThmH+uOWBEH4sE+4nOWOFm2w9fXBwMH9Fdjlfckn3n79u1T54GNtBzTtt5jej6OE+P7jPfku++8bX4Wsn2dO72vzrqyfOZbuWKFetazPf/9tyOK0SI+W0lndGwnn80sn+3nOP9l8WLzPUza6PBnPMcy87L9fHby2c08uovLO1zPE9O1gKbZzpw54qz54cOHcf/+fZXF2dkZ3KJoeQaX+KzTFt30ZyLvPfJNjFXGGH7Y7+x/jgM+f609q1m+Lf3LcUWMLR3fq2TBmM4+5NhkmpFejye97jw9PTFs2FDz85vvLI4dy/YZy2eZelmsh37G6Y60evmWPHDO4JnAeZNetlwFAUEgHIEHOydjwDfHULyZB86tPotKA6agVw3bjm4kiRDGF//sWbPw4+zZ6mD9kaPHUKduHfTo0R33tQdAONvhvzzf887bb4PnQT786CMcO34CtWrV0l6QAzB//s9moeqjjz7GuPFfh2d6/rtjxw706tkD58+fVwIbH7oBAQHPU22/0NLawYMHwMnr7du31T78Dz7ogvFafTybpJfEdnHfeqf338MjX19lWGL+/AXY+d9/+LBrlxjPKh09egTvaYLU4UOHFK/kedDAATC+GFg+cej4VgdUrFQRe/buU8YIcuXKBU4Q+CLRBTcefv7+hxngYWc8/1e9eg18//0PoNDC9N9+X672o/cfMABdu34IHmBetPiXaI1N8CU8atRIZR2yaNGiOKAJUAsWLtK0TsdAQyUUEJ5XpeqYM2duJEMNwc+CQY3GxIkT8OjRI3W25/CRw3qWBF2zZ88RKf+5s+eUhTxGcgx1ePN/WLlyJWZq447jjf3Hc30TJnyDb77+WmFOWrpDhw6Chh/KvVAOpP36mwmY+O1EbPr3XyZH66iB+6Tbx+bxxj4ZOuTLGLfQXLxwASdOHMf8BQvxyy9L1Ervjz/Oxqe9e0XKp/d9n88/V2N+/YaNoOM443jjuCCNzhz7auTIEfj8s8/QoUMHHDx0WGv7bLXdhQfAabzCOLbY9/MXLIjU9+fOncWHH3YFxyTLO3BgP/z8HqkquD2wm9bWCxfOa/fdeOzesxehoWFgvCKw8uPl9RC///abmgTyXNe8n+ZFaqOVLKoPeR8b0zj2jOHo/G+//Q5oBEdPP378mBIaaUlu5V+rtPF7CE2aNNXuy5vqebJo4UKdNM7j18/PT+uz3liwYL46r7Zr9x6MGTsWnPT6+vqay7XFE/b8/Jst9znLa2rFSIzlWGQffvHFYK3//JjF7Nhfce1Hc+ZE8PBZFJfnRFz6kH3P84F5DQaQjlp5zn4xeBC4wKY3h2N9xIgR2ljeiFnaO2rvvv3IkjUrevfqiScBT3QyZbwoLvcYM/JZpL/PPujSRRmVqVGjBg5oC3cff/wRjhw5Av3Z/Hr79syiHP00dnLg4CE0aNAQy//4Uz27VaKVH+L09tsdsWfPbnX2ju/NuvXqYvToUejRvbt5HFjDn8+Uzz//DBzLFLT4rOYze8P69eaaOEZtfYebM9no8fb2Vs+JsWNGq+cy+2/y5Clo06ZNpBLYT2M0bWH/fn21xdK8yvAX77klS35R9yLvyUgZDAHL+2OfJmBbPqtZvq3926hRI2V8zLgF+vM+fbQFsI9Vrfo9yiMNP2rvRY7Njz/uhm8mTFDp1n44ViiM//nHH+jeo4c6IsAxw2c932dM1/Pp5VsKqayH9WXLlk0njXRNynlTpIokIAikUQT8jszFkGlXUOOtsriy/QHqj5iCXvVz2YyGk82UcSD08fHB5i2bVQ5OzLitjwY8pk6bBuNBbT4Ev9Umv2fPngHPebRr97qaJLZo2VI9nKnFuKBNYlmQyWQCDyvTT8cVtI3aRHXjv5swaPBgdT6kerXqKj/TbXGcPFG4oKU1vjg5eaNQM3XadFUmX2DGcg5pk/fvv/9O8fbuu++B+71pUZGOJtT58OTLy5hH96/XXnA//fSzsi6mt4Or/9QO6jTUmMz/eb4q/78dO9QE1Wi4gkIFDzDr9OXKlUO/fv1V2xl3/fo1EBf66bjaWbpUaXTu/IF5WyXP20RnbGLt2rXm8wnt32gPNzd3VKlSBfXr11cT6zHaC1HvD5ZPbQTPbNFPt2PHdrhnd1cT9oYNG4KaxqpVqjIpwc5yYh4QGKBwYsHzNc0b8b969QrOadpW8kVtCtPodu78TxMIH9Kr3Pp/1oMrjX6aoPjs2TNldGbChImoWbOWSrf2w7HCic86Le+Pc+aYMedK5LUYzg2WLFUKbdu2U8JRZQ3Lupp2leXv3r0bWw2fLeDYmjkj/Kxb85deAttL16ZNW9VOnpfavXsXsyq3f/8+rPjzT3DRYfeu3Squkia46wZ1KOTrArtK1H7ctP7U+55jY9nSpdrix8+Y/t33yJw5M2hMIWvWbDBuD+R92bBhI3VfrjOwsgAAEABJREFU9erdG5UrV9ZKsv6XI0dO0HAG8c+RIwc++vAjJexYpw6P5UTqitZv4SGAY8aondbjY7tyIWWGtijBe4Ttvn79OjjWq2vaZOblivdWTWvIdjNMRz5tHb/Lli2Ffu/xOcX2VapUCX21+4+r+CzPVhfX+5zluhn6jmN37do1WLpsGaZpzyp9YsjniXEsxrcfWV9iOltxjk8fWhpA+k3DZOy4cUqI4VhiOyiA8X6gn44YHdh/QAlZvj6+6t5s27YtmE+/P0i3P473GMfYzJkzwPcZx3CrVq8qozKttXuY9xf7kFiw7NgcjToxjzU6vl/HjhkDjnVu1a6nPZ85Oe/4VkdwMs5xSmuL+ruIdRrH+fbt29VCwl5N+OSCJ+sg7zs0DRz9dKzDlnc4aW111MhW1p5RtWrWUNofPlObN2+OBdpC3yutWqkFKmNZa7X30W+/LQPnD126dgX7k/zmz59f3Yt/r1plJDf7Wa4tz+q49C/v8Tf+9z9NUGxrrufUyZPqHa1HsD8+1J55POumx7m7Z9e9ka763IfvLX2scMGX7wq2j/Hjxo5R7109o5vhGaDH8coxazJZ38ZpMpkSfd7EOsUJAoJAOALpsxdEoQw3cfluBuTSrmfO3oJfSHiaLb9OthDFlYYPdL5QmY+akdGadoUTh4oVK8F4UPvs2bPYtXMnyZAjZ84oEzY+1A4fPqTSLX84eeaEj+bxudpz6vQZ0ICDyWT9YWSZn2E+1Fes/EutQHHlnBNMTt74Ha362qoizWXrLzJe/9RWJ9kO5s1foAAvkRxXO/nyihT5PEBDAmXKltVWQXOpCS+jiZOPrw+9yvHFmyFDeuW/cuWKJjh4KX9MPw00YadChQqKhALY+n/+UX7+rFr1lxKg+BJmOCbHyemff/6hJvyky5IlKy/qxViiREnltyxfRRp+3N3d0bp1G/XJgnmawHlAW9WtVj2qNUpDlkTxsh9ZEFd1T586RW+MjgIcCfZpq6OdO3dSWy05SRmvacy4Ss00S8fJzaBBg8EXJGl0AZ11PvH3tyS3GuaLvGixYiqNfb9NEwo4ruiMY4u8KCLtx6OEh/YL9TJe8ecKc/+4umYyb9njpI/9pwht/OH9w8UOWhl85ZVXQI0gzUZzrFCrcvXqVVWS8b5k/1qzdqYItR+2r1u3T0BjAnu1CV5DbfVYi47xLywsFKEhEU+sME1LFBYaGmMea4mcwGR5/lkN3oNXLl+2RhZjHNtnbfxSUNy8aZM5r/Hep5Cq12smiMWTIUMGre/idp8bi+TY4Sp72bLlQMu1+lh8+vQpggIDzaTx7UdzAUnkiQ7nxOhDWqBr1KgxChTID/25wGY8fuzHi3LEKTj4GXgPUHvILbS8j1u2fBlcsFJE2k9c7zEKwdxaq2VF4cKFQUGd/nbt2qn7a+u2bSinLZwxLp5OZTt06JCmXT+h/K6ZMpkXhHLnyaOEMCZs2vSvpgG+RW8U5+HhAQoL5I9bBHWCwIAA8/OFY8yWd7ie15YrF8aOHjsOum8nTVb4bNLuq1debom3OrwJbq/Uy+HzTH8fcXyTVz1Nv1KDrvOox/Fq67M6rv3L8ck5h36/7927F2fOnGGVSvPIvm/UuLEKx/ZjnPtwESVjxgwqC5/9uoVmY/kqMRF+OObZhoTMmxKBDSlCEEg1CGQo1gqDv/kUuQ5uwoOKDZBhzRcYsuCYzYJYkghh1PQ01l6ERJkP8yVLluB/b7yhzm8xTneXL18CV60Y1lfJSpcqie6fdGOUchcvXFRXy58c2qp7sWLFLKPjFebDlSbqaQ6dK20shNup+ILW91dzy8bFixeYpBx5JK9c2SPvjPR66BWt4OTiko4kUdy9e/fMcdzKQKFw3ryf8Nvvv4OTFW4ZiUmw4EObE0e9kA0b1uPBgwcKVwqUthov4Kr5pYuXVDF8ieXOlUv5+ePs4syLctT8WHvxMdHDo4Timf7EdsZJFMt2zehq1u717NULxG3p0mWg/9ixY/hp3lySWXWttFVXChtMpPbzzf+9odHPUyvjjLPmTCYTTE5Rbxdqonw1jZq1PNbi2F96/L3795Umi0LDyVMn9WilBdMDxnFz/sJ5tc2TadRQrl33DzhWKPAGaprBWbNmKS0W02NzfPFzzFuj45Yp3rdMo9DJSRD9SeHSp8+ghHa9bN5nntr41cO2XikATpg4EUt+XarGwsuaYMkJ3qq//rK1CEQ3frn4cOPGTVUOJ/ZcuVaBeP7E5z43VkUeKlWubIxSfsuxmJz9qBiw8Sc6nBOjD+vXb6AWjixZMT5nixcvjmrVqikSCl88g8Mtv0YhgIlxvce4GMKFQ+ZNSrdH06Lr92deTfCiFoz1OTs7Ka0R/Wwvd0bQb+leLF8e3OJuGe/t4wP92W7rO9yyDFvCfJ601TSPP86ZaxaUjx49it69e5m35xPHa1evquI4R+COFb5v69Wtq77lyYTbd26Dwhr9Rmcy2fasjmv/sg4K0dwxQD8XZPlReS4ccUdLgQIF1e4YpsXmTp48od7RpMuXL5+2AJ2ZXjV2nZydlZ/lnzt3VvkT6yf+86bE4kDKEQRSHwIZCjdDv28/RfFT+5GxXWcU3zseU7c8sKmhUWeVNmWLTMQJsXGyaDKZQJPGnOzqlBS4Pvqwqzr4zIcW4/mi4JWOW3uoOeG+eKMbNnw4k6M4V9eM2qpfuLYmSmI8IzhB5kqqnp0v6L81bRJfeE+fBoF72fW0SZMnw8gn/bu0lyNXxnWa+FwpeFWvUUOdb2rT+jU1MeSDP6ayGjVurLbUkYarsfu0FToKIsWLFbf6siWdpeMEjm1kvMlk/SXGNGqRiAf9lo5bEbnKbxmfGOHbt25HKqZM2TKaNiF89dBZe2lRoOAK5dsd38Ivixehw1sdI9EbA3Xr1sPgwV+os3/Q/vlrmiyeHRvQv59a0dSikvWPq/IBTyLOohjvJSMjpCGtHkcBqWKlSqAhis6dOqFx4yZgnJ4e05UToWzZ3KyS+Bm0BlYJEjEyW7ZsKFmyVKQSuV0sUoSNARcXF3ArELdA80A+Fy9avvyyjbmB6Mav8d6wubBYCONzn8dSZJTk5OzHKJXHEBEdzsyS0D5kGbE5LsB8NWIk+M7RaSkEvPnm/7BN007rcbzyfrL1HjO+z3i2mBpUlpHYztivTs7OauJuWQc1HoGBQZbRNodNJtve4TYXaIWwbNmy2v0aLgwzmVtGuUWQfgpeuoDl6uoKLrDxHWt0q1evibSAw3xxdXHpX5bNsfN6u9fNC4Dbtm5V5w25WPtSixZW+4L5LJ1xbDg5W+9D5jHSMZxQ55oE86aE8iT5BYEYEXCQxAwFmuHLH+dhcPvX0e8H7dowQpERUxOsCmEumtaG2xxiyqin+fs/BifmlpNvCjSTJk9Rk119b3tgYCBowVA/V8R69HJu376jNDh6OKWuefLkjVS19/PVQZPJCU7Ozua048eOm/2J6Tlx/Djav/46fvj+ewz+4gs0bNgQ1jQwxjp5Nq1xkyYqigLSihV/gtunmjVvruJs+XHVXnTUSsRGS4GbQk9sdImZzjadOXPaXCSFrSZNmprDHFffalqQdu3aInPmLOAEi+PPTGDhMZlMePe990ANElfl9WRa4fo7mnMGOk1iXrO7uytBkveBLfcbaUhLHriQsXXrFrzcsgW4bfabCRNQrlxZJiXYuWjCjF4ItwqyLj2c2FeTyQSeB6FmTi/76JHD5m1RepwtV19fH/TXBOmPPvwQXMigVpSTJlvyxkTD8e70XAtKLOKzXdKy/Pjc55ZlxBZOzn6MjRdb05OqDy3rp/Zh4aLF6NSps3lC7evrq6z0cicB6dnXcbnHXLT3JvPRUSCjUEF/Yrusz7eKx1Qu7yd9i1tMdDGl8Rka2zs8pvyxpXHOQIHcSEfcGDbec1wEuWDYhcL0xHBx7V+9Tu4u0Rdbed6QZ2uptSoXh62mxFYvL6arrXQxlSFpgoAgkEwIuGZFBooJGbRruI4g1oqtCmFcJS+QP+LMEzVA+jYFyxLv3bsPruoyj2WaizaZ+/Cjj7Bs2W8oXbq0SuY2Az64GChTprR5PzvNpnIfOx+MTKM7fvwYuKWI/uRyRk0D69QnynwYFtc0S4yj4yHmW7fCtygxzIO2ixYtBLeWMRwfR+GUFiSpNSxTpgxq165jUzEmkwnckkjhhBlo9CEg4IkydsKwLS5PnjwoXLiQIuUK5KNHvsrPHx4S5pXOqIFiODkcxws1e3pdnLRXrFhRBTlepmhayXnz5qqJ++vaKgT7SiXG8lOzZk388eefoGUyvvRJfvxE0gjXLJtOP2tFf82atdQEkNqg0qXC7w/G379/jxflLl2K2I7rUby4pv3NpuJ3796lLCNy22xNrR0vvlhexSfGj37GkGXpWybpTypXt25dcBVZL59WTi9dCt8aq8dZXnm/0dhNQECASqIgThP7FEjTp0+Pdm3DjaGoxAT+cMKe57kFvvhulzSyEN/73FiGLf7k7kdbeIqJJin70Fq9fGcNHTZMW4z5CXz+kYZCgG5VNK73WMUKFZQBG5ZDTRQXwzhOGabjc1Uvm+H4uipVqqjnBvP7ePuYtxDyXUxBkvHcbli4cBF6E+Rie4cnpHA+u7nIYyyDlhIZNt5zDNPiq1ErRP/8+fNj3ELOfDG5uPavXhax5flBPbxgwXxl0TkuCz5lypRVhoNYhnF+xUXt27duMVqNpVIWuwRUgsUPF4WIpUW0BAUBQcABELAqhHGFqtWrr5of9Ldu3sQlw2RQbxdfMMt//11pa/Q4XilQDRo00Ly1q0zZshg1arR6qBhX6PggKvHc6APzzfjhB7A8lsvJKg0RVE8Gww6sm471UhtCPx0fqm20yRwn6MSkcZPGZkx4fuCLwYPVVgTm+/XXJciVM5cSSJk3Pm7nzp1m64aenp54+PABzp49iwvnz5uL49ktaw9crsLpe9W5av9a6zZmXs2ZY/BQcGnbrp3KwwkEV/ZITi0UD2zTz4kKhT36k8sRWwpYt2+Hb0csW7YcevbspfgkDw8fPsS27dvoVY4TXE52Nm/epML88ff3h7e3D73KjRkz2vw9OAquQ4YMNZs6t2WVWRVi44/xBctJJid5zMpFCV1TyfFFa5Qcb0zjxIpXOk42eGUaD1STlmGOU5ZHP7Gh8H9g/wHz+GH8neeY0R8XV61adfOk9NrVq9o4DLcsyb4wfieMvOk8sHymT548SX17KS7fCeNEb+DAQWDfshz26dfjx5ufH4wzOtZJq6r/7dgOjnWm0ZANDRbQT8ML165f0/rcG7t27mKUcl7aWOHYUIE4/LhrGss6hgWRo0ePmHPzPmF9jODV1zdinDHOmkvIfW6tvOjiqlWLXz9GV15SxydlHxp557nWcWPHqgm8yWQCLffSwi5p0qfPoN5T9Mf1HqOV3EqVKzOrcjT5zh0NHHO8P2nR8FQ0hoM48eZiU3TfEFQFPv+hga+F9isAABAASURBVItSzxdt/P0fq3YwiUZZOAbpp5DAs4f0x8d5et6HLe/w+JSt5+GZZRqz0sN8JtbUFqYYtrzn9u3bh9GjRqpFTuLJdwKFXj47SB8fF9f+NdbBbc45c+ZUUcW1xbGatWopv60/fF/Xrl1bkfs/fmwWpAMDg5TBGCbUq1cPPL9HPx2FP76n6ffVtLbnz5+Dr/a8mawtQnJxiPHiBAFBwLEQsCqEsQmvakLYW291VJNdTjQGDxqE//77Tz3wKQTw3AbjSpcpg7p16zGL2XFLGFf8PuzaBec0IYIT+Tt376i8fPBUrlxF0fIh1qdvXxi3K/LDhfxwLM/2cGLKhzGJWScnZ/TTUTNHQxj02+p8fHxw8MBBMznbxQcZy6ZwQ6GKL04ScNLLc0NNm0Zse6P5WH7Dhel0fDE0bdIY5JeTf1qbYzzdo0d+5gcrwzdv3gDrsYznS5PxpHF1zciLcpxYv9qqFf78YzmqVK2q4vjzy+LFGDVypNL6MKw78vv6873qXAHnaqmeZrzyoc069bjAwEDdC7aPLxdG/LrkV/WApwaKmgmW36NHT5QsWZLJyjEvJ+IqoP34PXpk9aC0lhTtHydeVwyW7Pz9/eHpGX6gkduCxo0do8zmU/jgxOKnn39GwYIFzeUxngKyHsFv07V4qTn4YqSAxXiOm86d3gdNlzOcL18+fNLtY/z99yo1Jiko0bgGx2P7N94giXJGrPji58SECcZ4hokDr9bcZU2js3HDBtVftJ61X5tM0LDCgIEDQT70PLW1SX6n51ujyBfvLzp+u4xt5PbJWrXCX9rMw22hvNKxj2jN88yZMyij3Y+MoxurYUfz/fTTGfnmGKAWTR97TNcd+/iDLl3Uvc/7gofPKWCtWb0aV69e0clA3hrUrwdOahnJtv6xfLmy5Miy5/00z+bxwD5d/Mti6Is/NLPN5wc/9s26WT77gN+9euO5tnP4VyPUdk6mpde0Xy7Pt4PxecN7mefkqteortpBGm4P+6BzJ/Phf/abLePXZDKh8wcfmMc+NXBcJKImfOXKFSxaOWrlumh0gwcPUuHofuJznxv7jjjYMhbj24/R8W2MJw985hnj1q//x2p/24qz6sM49qHl89SW52zevHnAs199+/RRi2gcLxSA2JaXXnoJxYoVoxdxvceoWaMVXD5HWADLpcn6ypUqok7tWvAo4QHj+6Rhg4bmscl3yUvNm6FAwQJgORxLfD+xHLpnT5+pZwj9LH+g9j7mc+T48ePYvm0bSL9CG4u88qxb1w8/hMlkIrm6H43j/IG2wMf+s+yX4GfBZgEgc+Ys6j7hPRjTO1xVYOWHz5VLFy/C+Gy/fu2aVuYd1Y6DBw+gV88e4HuO2QsXLoyJ304yPxNNJhPYBp71ZTrdqlWrUFO7n6tVraJM/+uLjkyLz/0R1/5lPbrjdkR93sP3EgUkPU2/EgO+e4xhPncZzpgxI/r06Qu2m8/YVav+Uu+idevWqoU0xvf+9DPzuWXmYR08n0g/HZ9xNbRF6iNHDpvHEePZr7zSWfIQn3kTyxEnCAgCSYOAU3TFuri4YMTIkVi0+BfUrFlTWf3jA5kCR726dcAPOfb+tDfeffdd88PeWFZtbZVn0uQpWPbbMlSpXAnDhw3D//73JqZMnapeMjotX0r8MCXp+WDihJMP159+no+KFSvpZODK19AhX5rD1Ci0bv0a5s6dY46LycOJER/gW7duMZPxJckHWZnSpdCoYQOsXbsGRYsWQ4+ePbFh47/q3JDJZDLT8+X4Hc9qDf4C+gSaL0QaIRk6dBiIGYk5Ke34VgeQR4bpuArKSTEn/8b46dOmqbaR5tVXXwOtRhGDggUL4dtJkzB6zFj07v0peHaJ8W926ACu2tLPPEan71WntkpfMTOm8/AwJ4l8UevxfT7/DIxnmO375psJ+Eqb3FIA4AP+3XfeRtFixcD+eMfQ13yJ8yOwnIgzLx23jhJHtp/hmBwnkc2bNcXr7dpGwokvrXZt24CWsDjB37NnL2hO+Z9/1oPY586dO1Kx2bNnx8ABA5E3b171wnr1tdfUN4I++KAL3nnnXfVyIpZTp07DCy+8oPK6ZXPTxs088IXYpHEj0ERyjhw5VBt1GmJixIrawU+6dQONYPT5/HM16VGFaT99DBhqQTiZnMAX84aNGzFE07LNnj0b5cqWwdChQ9Qk7M8VK9G4cROSmh37s2+/fpg8Zaq6n3jWi85kMqm4AVob9fHFTB99/LHaAsM4apDmz1+Afv3741Ptxc22ZNRe8p999jne79SJ5KqPje3hGPjow66gBVBFYPgxmUzo0qUrqL0mrvzMBPuEEw8uCBCj7j16YPEvS7B5y1azFtGjRAn87803VT+QB1u+E2aoFm5u7pg2bbr6SHW3bp+AE+z33ntXLXIQPy5KHD58GDzLx3uCbdTze3h4oFfvXmq7Jhd12P+/Ll2Kzp0/wCuvtFLjgHzzm2i8d+M6fikkzp03D82bN8eN69dBozlLf12KDm92QP78BbQ6XsGECRPB7xaOGzdeZ8vqNa73eXzHoskUv360yrQhks/Syppg8dfKlYZYgGHGM11PiAvOce1DPmfi85wlb3yO9u3XFxO++QblX3wBixctUsakvvjySzVWSBPXe4x5+M6ipVY+hzg+eV+XKlUK06ZPV88xkynifcIFL96jpOOY5T3+pjae+GykyXZabmWZdGvWrNaeJRHvvwYNGmDpst9Qp05ddQ9XqlgBXOTppt038xcsBMc481nDn4up3bt/os5PGp/fFIw+/bS3WZDmO9mWdzjrMTryT4HyjTfaR3q2U+B6uWVL8F7mdzlv3bqFqtoC47eTJmP1mrXm57NeFtvAZwzvZX0xls9yPpf4fDKZwrGM7/1h2b+xPUN1vnhlv7Zt107hzH5knKWznLM8evRILf5x3JKWC9i/aIud/P4Y51OcW/HKMOP5vCKd7vis5zyD7xbWzzHDdz3Hlr7gSFrj+8iSB8494jJvYnniBAFBIOkQiFYIY5Umkwk1atQAHwhHjh4zWwPcrU2Mv9ZeXsWLe5AsiuNkvmfPXihSpAhGjBipvhvE/KNGj4abNtGyzMAVWwp7/L7QmbPnwDNklg+gjz/uZq7faCGJ8ZblWQtzgmTMZ83PutdrWou+fftpE6v81opRE0yec9vx307Fz569+9TEN6M26dUzlC9fHtYsPQ4f/hU2bd6i8hnr19tAwYkvJPKxdds2vPZaazUhIBbki/Gc4BFfvS7jlStla9auU8KjMV73N9W0esZ6dT/jdRq247333wfrZzrrZH9wHJhM4S890pKHRYsWR2kL2832kyYmx29tWcOCdeqOdbPd1BoVK15cCSfWyuT3qP7buUuNMwpbtHjFFxbzsQy2pXadiPN13NZXoWJFcFGA+UjDNhJnvXxiovNhvHJssI3GOPpJr+fl+Pj+hx80bZyH6gvWTxreA9Omf6fuC53WeOWLlRZFaXqePNHRzzimGWn1CcrpM2fxt6ahYvtMJhOIxd59+xUWXEwgDsxH/siDpeN9wXRLx/qIE/FhHo4rYjZGWxT4a9Xf6NevvxICeZ5Nz8u6+vcfoOomD+RFT4vLtWjRomDfse+JAevnlTh+8cWXVu9Nk8mkhO6Dhw6DOA8ZOlSdueA9xYUf5iffFCTJS3zGLyeAM2fNBsvis4o8VtNWosknhTueLSxWrJh5MYb1WHPkKS73eXR9Z8tYjE8/WuPZGMcxwz6JzjFdp48LziZT3PqQzxlr92Jsz1k+eyiseHiUAO9T9qe153hc7zG9zXz+8DnEMcKyeQ9z4mwyRTw/Scv7hfco6Thm+dxgHPmz9mw04sr8fG/+OGeOut/YF2wDx6RxQh4d/nx2z5gxM8rzm/HMQxeXdzj50V10/JNHo2Obl/32O9q2bRtpYVYvh1e2hffy/gMHFa98BvC5xHHNdLr43h/x7V/WSdewYUNwHlD6+Xl3xhkd3+vG9tLP8cpxq9NxrIwdOw7Egum8Msx4ncZ45SKkPmZJO3nKFDRp0jTKfIOYMJ81HlgP45kuzi4QECbSMAJOabjt0nRBQBAQBAQBQUAQEAQEAUFAEBAEkh2BlBXCkr25UqEgIAgIAoKAICAICAKCgCAgCAgCKYuACGEpi7/UnkIISLWCgCAgCAgCgoAgIAgIAoJASiEgQlhKIS/1CgKCQFpEQNosCAgCgoAgIAgIAoIARAiTQSAICAKCgCAgCKR6BKSBgoAgIAgIAvaEgAhh9tQbwosgIAgIAoKAICAICAKpCQFpiyAgCFhFQIQwq7BIpCAgCAgCgoAgIAgIAoKAICAIOCoC9s63CGH23kPCnyAgCAgCgoAgIAgIAoKAICAIpCoERAhLVd1pbIz4BQFBQBAQBAQBQUAQEAQEAUHAHhEQIcwee0V4EgQcGQHhXRAQBAQBQUAQEAQEAUEgRgRECIsRHkkUBAQBQUAQcBQEhE9BQBAQBAQBQcBREBAhzFF6SvgUBAQBQUAQEAQEAXtEQHgSBAQBQSASAg8O/Ibfdz6IFGcZECHMEhEJCwKCgCAgCAgCgoAgIAgIAnaPgDBoVwgEPcDZI1fgFxSEB0fWYt2RW/CLgUERwmIAR5IEAUFAEBAEBAFBQBAQBAQBQUAQiA2BoDv/YcakhTjg8zQ2UpXu0EKYaoH8CAKCgCAgCAgCgoAgIAgIAoKAIJDcCIT4YeeETui/6haeav/jUr0IYXFBS2gFgXAE5FcQEAQEAUFAEBAEBAFBIM0jEISnTzT31DbtlxEuEcKMaIhfEBAEBAG7RkCYEwQEAUFAEBAEBAH7QSADCpSviUqFsyJ9HJkSISyOgAm5ICAICAKCgCCQ5hCQBgsCgoAgIAhERcA5K8q+2R8f1c6lpcVNDBMhTINM/gQBQUAQEAQEAUFAEBAE7A8B4UgQcBQEMhR7HeNnfImmuWwTxkQIc5SeFT4FAUFAEBAEBAFBQBAQBAQBQSA5EIhXHVndMwDOGVCwRW/0au2BrDGUIkJYDOBIkiAgCAgCgoAgIAgIAoKAICAICAJxQSBrsZqoUSwmEQwQISwuiKYlWmmrICAICAKCgCAgCAgCgoAgIAgkCQIihCUJrFKoICAIxBcByScICAKCgCAgCAgCgkBqR0CEsNTew9I+QUAQEAQEAVsQEBpBQBAQBAQBQSDZEBAhLNmglooEAUFAEBAEBAFBQBCwREDCgoAgkBYRECEsLfa6tFkQEAQEAUFAEBAEBAFBIG0jIK1PUQRECEtR+KVyQUAQEAQEAUFAEBAEBAFBQBBIawikZSEsrfW1tFcQEAQEAUFAEBAEBAFBQBAQBOwAARHC7KAThIW0hoC0VxAQBAQBQUAQEAQEAUHA8RA4i5VjRmJ0rG4lzsbSOBHCYgFIkgUBQUAQSDUISEMEAUFAEBAEBAFBIAEIeOLAnyuxMla3Hw9iqUWEsFgAkmRBQBAQBAQBQUAQSBgCklsQEASba6vIAAAQAElEQVQEgdSBQAOMP3oMR4xueiutaa3wvR6nwlpULH8ihMUCkCQLAoKAICAICAKCgCAgCDgkAsK0IGC3CIgQZrddI4wJAoKAICAICAKCgCAgCAgCgoDjIRA7xyKExY6RUAgCgoAgIAgIAoKAICAICAKCgCAQFYF8NfH6GzWRS0/JkAsFC+RCBj0czVWEsGiAkeiEISC5BQFBQBAQBAQBQUAQEAQEgVSPQJnX8dXw11FWb2jt/lizrj9q6OForiKERQOMRAsCgoBDIiBMCwKCgCAgCAgCgoAgkEQI7MeUVq3wmlU3GQdwC793qY+Xxv2HoFg4ECEsFoAkWRAQBAQBQUAQiB0BoRAEBAFBQBAQBPzwyM8PCI0dCRHCYsdIKAQBQUAQEAQEAUFAELBPBIQrQUAQSEYEaqLfunVYY9VxC2JZfPTHMfw7vIGcCUvGXpGqBAFBQBAQBAQBQUAQEAQEgTSBQNpsZBD8HjzAg1idn2xHTJsDRFotCAgCgoAgIAgIAoKAICAICAKJi8B+fN28GV6K1Y3HgVgqlu2IsQAUfbKkCAKCgCAgCAgCgoAgIAgIAoJA2kGgHDp9OwWTY3WdI6wlRgOOCGHRACPRgoDdIiCMCQKCgCAgCAgCgoAgIAikAAK5UPalZmhq6SoWBFAQFc3xZSO+G6alWPsTIcwaKhInCAgCgoAgEAUBiRAEBAFBQBAQBNI8AiFB8Lt9Fjv/3Ywtuvt1PPoPHI9FWnjnRT+bIBIhzCaYhEgQEAQEAUFAEBAEUggBqVYQEAQEATtBIAhbhjZAw1Zv4dOB/TTB67lbeEzj7xgWa3GfTtiEB1ootj8RwmJDSNIFAUFAEBAEBAFBQBAQBNIgAtJkQcASgf3YtD4IBV8bEvlcWOdKGmElvM+zYh3Kaf7Y/0QIix0joRAEBAFBQBAQBAQBQUAQEAQEgTSPQG4ULAAUr9Iq8rmwquFnwmqqM2FlYz0PRhhjFMJIIE4QEAQEAUFAEBAEBAFBQBAQBAQBQaAseq07hu/fyIogv/DvhfkFaKg0+hpHjn6N+prX1j8RwmxFSuiSEwGpSxAQBAQBQUAQEAQEAUFAELA/BPyOYUaXmqjdoJn6XljDOpXw0hfr8CAkbqyKEBY3vIRaEBAEUjUC0jhBQBAQBAQBQUAQEASiQyAIOyf0wrzTBdDhw1YoiEro0LcVsv77Jd6eROMc0eWLGi9CWFRMJEYQEAQEAUFAEEheBKQ2QUAQEAQEAQdAYD+2/OOHpqN+w5ftyiGrJoY16Pw1Vsx+C0Fr1iIuYpgIYZB/goAgIAgIAoKAICAIpE0EpNWCgCAQNwQCQ8qi8osZImfKlA3Z/Pxg2xfCwrOKEBaOg/wKAoKAICAICAKCgCAgCAgCgkDyIOCgtXigXJmzOHNZZ/8W9q9ZhCFD5+JW/Zooq0fbcBUhzAaQhEQQEAQEAUFAEBAEBAFBQBAQBNI6AgXRtF1NHP97JcI/yHwMi4dNxhaXTpjz9es2mabXERQhTEciua9SnyAgCAgCgoAgIAgIAoKAICAIOBQCBd+eizWTNYGrwFuYs2kz/t22H3v/6I8aWePWDBHC4oaXUAsCDo+ANEAQEAQEAUFAEBAEBAFBID4IPMDZfzdjC92WnThw5BiOH9gZHv737HPtmG3lihBmG05CJQgIAoKAIJAwBCS3ICAICAKCgCDg4AicwaKB/dDfqluIs3FonQhhcQBLSAUBQUAQEAQEAUHA0RAQfgUBQUAQSCwEauJLbkHU3brf8P3Y/njlxUroMLk3asShGhHC4gCWkAoCgoAgIAgIAoKAICAICAI2ISBEqRCBDMiaKxdy6a5AWdR/rRPGz34dt79eJpqwVNjj0iRBQBAQBAQBQUAQEAQEAUFAELBHBLIWRPH0wNM48JaUmrA4sCGkgoAgIAgIAoKAICAICAKCgCAgCNgzAkHYMqIV2g/8DbeCND799mNG93Zo330/GvzWX7YjapDIX5pGQBovCAgCgoAgIAgIAoKAICAIJDYC+7FzzSPU6PAWCmbQBLLRH2PegQd4cGQuuo3eDMplttYomjBbkRI6QUAQEARiQ0DSBQFBQBAQBAQBQSBVIxAYUhCF8mlNvPcXFv2bFR1m78SOH95C1i3/4YAWbeufCGG2IiV0goAgIAgIAoKAnSIgbAkCSYXAkydP0KnT+2jerCk8Pe9Hqmbw4EEoXaoktmzZouIvXbqERg0bYOSIEQgJCVFx0f08evQIQ4d8ifavt4tSbnR5GD9//nxVJ+ulq1K5Evr364c7d+4wWbm48LFkyRK81LwZtm3bqvLG9kMMiAXrpqtYoTzatW0DlhMYGBhbdkl/jsDp06fxVoc3MXz4sOcxjnLxQLkyZ/Hbj79h8aQ5OJa1FZpX1XjPlA3ZQuKiBwNECNNwkz9BQBAQBAQBQUAQEAQEgTgjEO8MQUGB2LdvHyiMxaWQ4OBnkcj9/f2xevXf+PijD3H37t1IabYEjh8/hmvXriE0NMwW8ig0FLwoUIwaOQLffP11rMJnlAKSOeLGjRvo17evEpSTuepI1bGvjhw5gqdP42LKIlIRKRQoiHY9WyFozXhM+dcP9Qd0Qw3nB/hnwSbgpQYoGweuRAiLA1hCKggIAoKAICAICAKCgCBgHYESJUpg+47/MHLUKDg7O1snSqTY2T/OwfkLF7Fz127UrVsP58+fBwUqFp8cfNSuUwdHjx3HiZOnMG3adOTMmRNbt27B7du3yYLdugsXLmDNmtUICAywWx5tYyzlqLI2+hpr/tuMf//7D9+3zaUxkguvfPsX1nzbCgxpETb9iRBmE0xCJAgIAoKAICAICAKCgCAQHQInT55EjerV1FZBblMkHbcI9u3bB9yyV65sGbWlsWGD+vj11yVmjZGvr6/SzDCddAMH9Ievrw+z2+Ty5MmDevXrKVpqtKzxwfJYLstnPa+2egWkU5kMP2FhYZg3by5Iw21ywcHBhlTr3gwZMqBxkyYoVbo0uHXTV2vP48ePMX7cOHCrJMtq07o19u7ZA5bPUogPtzKOGjUSTRo3Vph9NXy4wuTixYv4pFs3M2YdO76Fq1euMJvKz3JYHstl+ayH9ZGAbapVswZYlpFmypTJYFuYPnjQQJJi5YoVql5uNSXfu3fvwosvlFNxLLt9+9exf/9+Rcsf8vX+e+8qbJje4qXmaNqkMbZv28ZkkAfyQp6YzvrJq95mRWTlh/nr1K6lymW/bNiwXrVzyS+/KF541bMR2zf/94aq9+bNm3p0ilwzZM2FXFkzJKhuEcISBF/KZZaaBQFBQBAQBAQBQUAQSC4Erl+/jnp166qJMQUIOk7ko6vfz88Pfft8jrVr1oBb9nhGjGVwsl6u3AtmTRkn1tyWyHTSrVq1ChMnTlQCSXRlG+M5Gd+8aRPSpUuHF1980Zhk9s+aNQssl+WzHi8vL6RPn96crns2btyA76ZPR+3adTBo0GC4uLjoSdFeKdzs27cXZ06fhru7O1xdXfFp795YsGA+uFWS9Z09ewbdun1sPjunF0YB49atm8iSJQteb98ep06dBAUdatR0Xg8fOoRdu3apLOSP5bA8lsvyWc/nn32qBEAShYaGYtmypTDSzJ0zB8uX/87kaF3hwkXUB4hJwLJPnjiB0ZqQ+ODBAxDjbh9/pLaPMo3u6tWr4L8SJUuCfW1rm5nH6NgXDx8+VP1NLd3AAQPAdjbShNNChQqpraYsn3mID7d+NtaE3oIFCzLKoZ2TQ3MvzAsCgkByIyD1CQKCgCAgCAgCURAoX7485i9YCDc3N5V27do10EBG+QoV8N/OXTh95qwSNCiEndK0ZopI+yH9vJ9+xpmz59S2vowZM+LAgQPw9vbWUqP/6/5JNyUQUhtz+PBhTXCqjcqVq8CSD5YQ/CxcozV5yhRwC+OevftQWtNcMU13O7ZvBw2KVK1aDdOmT0PWrFn1JKtXankqV6qIF8qVVZortuutjh2VMLZ37x68+eabarviufMXsOTXpaDGbOnSX5VAqhfIbZQHDh7E4SNHUbFiRSzU8PPx8cEHH3RReY+fOImhw4ahZq1aStCZ//PPyJw5M5YuXQaWy+2Q7V5/HXv37sVBrRy93CJFimDV36sVpv01oYbxGzdsRIkSJTBh4rcMqr4gFosWLUamTJlQuHBhtZWUceSnQYMGuKJp4M6fPwdu9aQg1vyll3Ds+AkcOHgItTSeqOm8fPkyiJ2tbVaVG35efe01NTY4PsaOHadS2M5s2bKhsSZsndCEQZ4do0ZtkyZsk6Bx4yYwmUz0OrQTIcyhu0+YFwQEAUEgrSAg7RQEBIGURIAT+127d4OTdN1RexMdT0WLFlWTfmpUGtSvp4QVas6o9XlRE9j0fBTCymmCDM+Q1ahZA9xeGBoSgrCwUJ0k1muLFi0x/bvvlTBhjbhL164oW7Ychg4Zgr59++DYsWNa+WGRSLlFkhoZ9+zumqCTJVJaTAHyXapUKUyeMhVdunTFHk0Ao6Zo+fLloJBWpnQpvPvO26DGj9sK/fwemYvr1LmzJrS6qzCFzhMnTyB//vzo+uGHqi0USDt3/gAsn0IQhSLy+PbbHcFyWf5fK1fi2bNnOHfurCqHPwU0LRHxJ2/16tVXmraQUGIauc2k1Z2npyeGDRsKbiesWqUy/vvvP1VuYGCQElipldr077+oVLGC2na6b98+xauHhwd279mtNFm2tFmvT79SI0mNI13Ll19GmTJlQO0bDbe0bt1GCa+r/voL9+7dw36tzgqaUF+lShU9u0NfRQhz6O4T5gUBQUAQEAQEAUEgSRGQwuOFADVJ30yYqDQsegF58+YFtR2VK1fWo+J9pWGOrdu2oVjx4jh06CC41TG6wrh1bYUmrEyb/p2yhNjxrQ5YMH9+JHJqgiiobVi/HmvXro2UZi2gG+agBm/tun/QqlUrtcWS2xOt0TPOydlZ0+BYn3pT6KTw6eTkpJUTlYaCHbcashxrzsUlnbVom+L8/Pzwae9e+P2339QWSstMFMC+/XZSJO1gaU2TyP5lWnzbbFmPZbhcuXKoWq0aeF7tjz+WK80qhUqOLUtaRwxH7WVHbIXwLAgIAoKAICAICAKCgCBgNwiEhYXh1yVLlNn4UaNHqy1n3JbY6tVXNUHElCh8FixYCP3791eCw7cTJ6ote9EV7OLigqZNm2LSpEnIkSMntm7baj5HxTyDv/gC30yYAHd3d8yY8QN4VovxcXUU5Jjnk+7dcejwkUiaw40b/zWfuyKN0WXL5qZpDktq9d7Ckl+WKN4o3PAsG60+5suXD9lz5AA1kn/+uUJtNdQ1krx26dLFWFy0/owZM6jzc7dv3TLjpW8dJe+0bsltkNx6qBcSGBiIn36aBwqIc+bOVXWvWbsONWvWVCTMR09c28w8NFHPdtKtW7cWPPNFTV7mzFlATeDr7V4Ht2jOmjkT7Btqy5gvNbg0LYTxBuMH/nr16qkGuyN2KPfh2AhGQAAAEABJREFU8mN3CxcucET2hWdBQBAQBAQBQUAQSIUIcOJOQwvcKjfiq6/UdkTdah4n2onV5ObNX0L79m9g166d+GnevCjbDFkPzxRxix2NibzcsqX6OHS2rNk0jZMzk5Vz0TRJ1Lx8+NFHuHH9On74/gdlUVAlxuGnRYsWKFmyJH6cPRvVqlZR59ZY7/fffRdjKTwz1uGtt5SANHPmDLWVkefNaNWRZ6FoAr9Dhw5KSHvjjfbKmiDL5Zk4blWMsXBDYt68+TRhJrsyskH+aNHy/v37SstFYx782DatSHLrIbPRMAg1ZRcvXVJbKrt9/LGqm33ZuXMnJWTHt80sn4Zb2E46jhNuoeQWTJ5TY3qt2rU14bSE2hrJbawUQhmfGpxdCGFUsa5btw40Z8lOpXv/vXfNJjmTCmhvbx/s2LHdvBIQl3rmzp1jvrF4E0TnaIY0pnLZ9m3aakyfzz9Te2BjorWWdu78OfDhwpUEa+mpNY6HQfW9y8Se5k358OVDPzHbzI9IDh3yJdq/3k49tC3LDggIQJcPPog0Fmh+l4dKuapjSZ8c4SXayuNLzZuB4you9Xl63lfmg4knHe9D3pO8NzlO9bJ40JoPaR5gNsbr6Qm5WpbNF/VbHd4ETQUnpNzo8nLrBfe/b968OToSiU8CBDhuOK5ebfWK+WVOi2A0gczqaBmMY4/3EcPWnOVYsUZja5y9PE/Ir+W7pW6d2sp8t44NacQJAo6AAK0Evvvuu8iWLZuZXd77nOhPnzYt0T7Sy0l7n759wS2OP//8E7Zs2WKuT/cEaZqcPHnyqiC1K9TyDBs+XJ03UpHPf0wmE956qyOqV6+OtWvXYPv27c9TbL9w6+NcTRhkHaxLz8n5Js+F6WFrV2rq5syZC2qW2C46GsBo06at0h526dIVo0aNBjWAen4KYIcPH9KDsV55hqtX717mfiGPBQsUwHBNUOZ2URbArYZfDhmqzuddv35NnSl75513lGaK6XTsyz27d2OephmLb5spWDZv3lyVy7ay3Ww/cWAddKShcMx0asXIL+NTg0txIYwT1TGamrp/v75mc5rsWB7448FDTsJSA9DRtcHL6yHGjhmjvlcRFodDqNGVlxbiOSbee/edSHuXeVD1559/VitECcbAUAAPhnIsUhgzRJu9YWFh4GFXc4TmuXv3Lr7+ejzmz/9ZCyX/H7ctcGtBaGj0B3Bt4Yr3IV+WXCAYOXJEvFYEefj5ow+7Ir6aWmKZGIsMCeXDFryExjYE+MyfNOlb8JnPVXKOMzreZ8uWLlWFUODg2AsOCbdopiKT6MeenifWmsgD6mvWrAaFVPJqjcZe4rgI9sMP3yteuahjL3wJHwlDgBqJRYsWY9PmLcidO0+kwiZMmKi22zVt2lTF0zIhLecxnhGZMmdSWqr9Bw4qa3606ufu7o6AwABkz55DlWksl+UzTEc/y7B0H3/cLVKdTGeZvy//A9xG16xZM2Uh0cgHz2+t37BB5SPNzJmzkC9fPmYFeeV2Pr0NPG+0+Jcl5rIUkeGHfJE/YkJsDElmL4Uk1sG6WDbd8j/+BI2QkMiyTsbRmUwmkNe/V69WW/543oy8ULPGdAoi1JbxLBzL1B2FNKbr+Bt5s4wzmUx45513cfDQYYUHt4iWKVsWTZo0Bf0sc83adeD2xp27duM7TSNIgZoGVXp/+imOHjuueJs6dZoy4e/32I9VK8EwpjYrIsMP8aaVypmzZius2Va2m+03mUxmSk9PT3ChjAZLKlWubI5PDZ4UF8IWL1qE335bptSv/QcMUJ3LQdu796dqjy9fQPYItP4Q4GCl0y0E8cqw7nij2SP/jsoTPyg4WZvA3bhxA1xl2rJ1m3qw//TzfFSrVlVZ6kmJtlE9TqtRfIh8O2myGs+cSKYELwmtkw9APmRpLpa48rDyH8uXg4eVWTZN3HLP+MhRoyJt5WCapdu/fx927Nhh84pnXMq2rCumcHR88GV25OgxNNNe2jHlT660tFAPV5aX/PKLWlnlvcJxRnPI7dq1Q526dW2GIDHGir0+TwgCjQ7QBDUnWzThzIWm9ev/YZLdOj+/R6ClNk6Y7JZJYSzZEPD19cHkyZOxYMF81KxRHWVKlwIX1/38/FC7dm1l/S/ZmJGKEoTA1atXwe2Uk779FrTIyJ0ytDIZpi1EN2rUOEFlx5SZu8nq16uL/fv3o3nzlzRBr2BM5A6XlqJCGFWoixcvUmYte/XujW7dPlE3ZcaMGUGzna+0aoUXXnhBgTplymTzli92PrexbNiw3rz31/P5VirujeWBSppD5ZYq7l3li5YDhd+d6NjxLbX9hftdv/hicKSzYDQdytVGlk/HLV2rV/+t6o/vD8v8pFs3sD7y06RxY3ACwtXgkydPotUrryiLPrTqo38EkdtRWB8FDW77Yj46bpviFjxPbVWA6WnR8WOI/BYGtx2MH/81aJXHZDKB37MYM3asGj9BQUHqmx3EjI4P/6/HjzP3NfFl/ID+/dGubRs1rrp2+UCls1/maxo1bm8kzWuvvhpn7Zrfo0dqXJYtU1Z1EfuZe67bt38d1CpxbNWuVVNtI+XYYD101vjkOB41aiR0fppo44fnAFXBz3/4cOLWLZbLMbJRW+17nqS+RzJ58iQwnnUwv77PW6eJ7uri4qJw5WFlHsb9+++/wW+xsC0siw9H5uWLlnvWOcbJA+9NtplbQnhQmjS86nk8n9+rbBv3fzPfiy+UAzWZlmUzL932bdsUBnr5xntf709eSUtHP+vjNTo+mEYaOtIwH50RT/LGF43n83uO7apVswa+Gj7cvH2a2PL5xLHD/OKiR4Aar79X/aX29g8b/hXatm2rVlK5wjpq9Bg13oy5N2/eDI4T9hHHLrcp8lnOfrAcK+xD0vGZqefhfcP7Obq+SYznic6L5f196tQppT1m/eSDvMX1eWIymbRJRyHQTDNxoYlmtp/fJzLe8+PHjQO/UUSamPihpuqXxYtBLMlPdW3hivwFBwczK7hwpL8D9bGvC1Sez+/bfn37Kk0X70XSDBo4QG3p53uWBhL4LqPj+4x9RH5ieyaTL24n13HitVnTJpq2tJ86g2KZTv6pHeR4UozLj10i4ObmDmpLXtHmOZzXkUlqiIYNG67mewyLcwwEihUrhhkzZoJbI6mNo6PZ/GnTp4P9m5St4JgZMWIkBg0erLZkJmVdyV12igphly9dUipGfsugXbvXI4HrrqmrP/nkE3AvKEGpVKmyedWdD15uYxmoac52797FZLOjYMe9xnxZpUuXDv97839qYr5x4wZ82LULeMCQ+flQP3/unJoMMLOvr6/6dgS3xDCd7vbt23DTHiJMj4/jtjCu+nDiwPpYBo2BjB07BtyOw5cp46JzbHtRbeDr6f7+/moL3oivhqvJtR6flq7HT5wAz2E1bdoMHCPGtut9xcOtZcqWMSf5+Phg/vz54PdJzJGa5++/VykrPHyYvPHG/0B1O/tl4sQJ4KqzRgJ+t4Njgf6YnD7p4MRk9OhR4HjmRxuNefitFJ6DYXk0sVqxYkXExifHMYV2nR+OnyFDvgTHP8vm+P+k28fmrbwcI3RMo1u9erXar63H3b9/D+kzZGCSza5ixUrgPvHbd25bHXezZs0CrTdxjLNtXl5e4Hc/YquAbdM/XMnvfnDLRHR5WCYxYPlsO+993tPR0cc3fteuneD2SW6FY11sEw8N9+rZAxxHLDc0NBTLli2NhPncOXOwfPnvTBYXAwK8n86cPas01nyZG0l5/1mOGz6vOU5Ix7E/aOBAULhhODpHoUHPwzHD+3nxokVWyRPzeWJ5f/NbN/F9nhiZ5W4QPqsYxy1JHPfdLO75BZqm4fPPPlULSaSjs+SHeceNGws+n4glabjN+s8//1Bjm+8rCmD6O1Af+x9/9KE6eE96Ogo/Rpq//vpLrZDH9D6L7ZnM+2fChG/Mz132GxchOfHjh2nJtzGd/PMZsGjhQrIkzo4R4C4Rfr+LO5y4Q4ia3Xffe08tvoSzLb+OgkD5ChXArZFnzp5T2xFplr9ly5cjzd0Tuy3cTZaax0yKCmE0KsGJTv4CBZRVFsvO8/AoYe5cbhdix/Mm5vaVz/v0URNCTmot83F1ldtbTp0+gxYtWoKC2YRvvlECFw+Jcm8yy+KDgS9+5uck7/59T3VQcdlvv6t9sszfsGFDJsfZsV0LFyxUL5W6deuB+15Z5zhNe0PhcJX24uKLad0//yhzo3xQcTsb28etjqyQe40XLVqseGH8P+s3oJj6HsYh8IN9pElrLjj4mWqyRwkPdY3up1+//go3buf5YcYMJWDt2LEDXJHV83BS8u+mzephwu0+ly9fxuq/Vyvhbt68n1T8ps1b1Eq0nsfWK79nwW9ucHVYz8OVwGnTpoM8TZ4yRS0q2MInzflyPB84eBAcS/fv38fOnTtVWzjGOFnq2bOX2srLe4Nt0esMCQlGSEgIevXqreqNz5h2dnZSZmkDnjxBqVIlMV8b1/q+dmj/gp+Fn9thmzhOOdZLly6tTAEPHDRIowB4ZRofqCpC+3F2dga3IPO+4D1Xs2bNKGVrZOqPbWLb6PiNGUZyBZ/bWuiPyTVt2lTVTxojH7zPGGY8HcfGooWL1HOC/cK62BZifkIT/ndpmJOOjvfrKm2skHe2gXEbN2xUCwT0i7OOQFhYKPgdnALRPPMtc1mOfS6WcUcDBXbLcajnbf7SS+p8AfuPY4XPW5o9Zl6dRr8m5vPE8v6+du1agp4n3T/pprT0NMyxbu1aZW2N23447imY8GwNnyXcOtzu9dexd+9ecJeA3jZLfniejAsK3F78+/I/1PNg9eo1eP319uqZx2cJF2umTJ2qnn3Ej+/Z8+fPY/OmTXqx4L0/76efFQ2fZ6xn2/ZtauxPnjw50vvswMFD6mwOM/Oe4jOAPBufyRTMDxw8oLanzp07Tz23WS418ceOHVVtIt+8D3k/sgy+CwsXKQIKkBRSWb44QUAQEATihIAdEKeoEBaX9nN1k1vxuGWLZiyp7WL+B54P1GSUfjpqjz7u9ol6oDNMd/r0KSWI8cXdp28/9cLhBJAvI33lVR34q1QRXBn8bvp0s8aM+ePjaHCDLxAKeZ9++qnS6LHOVq1aoaKmAeFK39WrV2IsmpNnCpn6tpNXXm6pLEZy24m3t1eMeVN74jVtghNdG8PCwsDtaq+2egUcK7179VITBB4EJqZ6Pp7foxZWD7NMbrlp2qwZGjZqpIQkV9eM2jX224STcl2I5jm1qlWrqknR0aNH9OJRuUoVNG7SxLywYCufL774ohrPbm7uqFe/niqPk8dHj3xx6dJFcDLy3vvvK40vJy76mCbhq6++hkaNG2P27FlKE7xt21YllDHNVvfokZ+GXyD073ZY5uvStSto0WjokCFKm3zs2DG1HdOSzjJMa0rt27fX8HW2TIoSZpvYNjp+I4RaBk6+AgMDotDGN0LHk3y98b831HtLGHQAABAASURBVEotnyft32ivMKMmUC+bWHDs8J6mVpPb6WighX2q08g1egRocOXJE//oCZ6nRDf2nydbvfBQPQUD41jx9vbG06dBVukZyXufV2uOfWrL88Ty/maZ8X2eGPmgwMWzizyfyecXF+D4/uAuizKlS6Gy9t7iOSyaAT937qw5qyU/R48eBd8db77ZAZUrV1bPIR7GpzluHx8fnDh5Qi1scrshNfp8durv2eMnjpvLpRBWrlxZdd/WqFlDWU+jYB2mCdhmIgtPWAzPZC5G1qheQ/H28ccfKcGzT5/P1VZO7oA5c+aMSqPWn9sUS2sLQfq7kBpPjiWL6iTooAhw0bJTp/eVlV7eOw7ajGjZNm515z3GOQq360abQRJSPQKxzy6TEAJOYlg8X5BchabfmuO2BN0aHl8WRhrLiTVfWNmzuxtJ1NfRGeFRogT4AqHf0vGlPWnyFHzwQRfQ1CfPjr2qCUy8aSxpbQnfu3cfXHnl5DFDxozmLOSvYKFCKsyXtPJY+eFLa6amwelvsBqpk/FlGxgY/YRCp4vh6rBJZUqXUS9/bocJDAyM1A6+kDlJ4apxn88/B7etMRyJyIaAa0ZXG6iiJ+E5tWbNmyuNyrlz56MlTCifesGcxFAY0MPGKyeks2f/iCVLflWTrh7du2PM6NFKqDDSxeTn+RO+EAsWKKg0ipa0FFpWrFyJadO/U/dax7c6YMH8+ZZkEhYEtMWErChcuAi4qHbmTITAQGg4AeO7gP7kcvb8PKFhDmp9jhw9Bmr0uFDI5xm3w0aHj4tLuuiSNKEmfBeBs4tzFJowTYCiIBUl4XmEi4vLc1/8LrE96/iBV926G2vg+5jvYgqIXHBinDXn5OSk3gfW0iROELAnBKiJ5pZhfas772XuwOIc0Z74jCsvXHTlFv6FCxfENavQawg4aS7F/kqUKKnMnfJs2J7du6PwwUHL7Ua0CEVBjFtTdu/Zq7Yr8AUVJUM0EZyIMokvfr7o6bfmuP1vyNCh2LtvP7i969q1qxg9amS8vt+VN28eJfCFaSuAYaGh5uoomLG9jNCFUPotHbec/f33Km3SkgU/zpkDbg05euw4atepY0mapsL8UF+pUqXBrWETvvkaFMr5MONWw969eqrJ3Y7/dighY8SIkWrLzPwFC6wKD5bAuWXLpujWrl0DGr9guQEBgVpZEf1nmccyzP6+pmnpuH2HglEJj+i3TcaXT73O9OkzIHv27Lh44QIWam3k2KYBAstvxpGPqtWqgZboypYti507/wM1tXo50V1ZFs96TZs2VX3D47XWrylBzho9J2nc9jdp0iTkyJETWzWNG/nR773Lly5rk8BgANZyxx7HNpEfOm4t47OB2qjMmbOYM1+6eEmt5PM+Z/+ZEzSPLXxky+YGPpOYf8vmLVq/h6jx9OuSJWqix+3RWlHylwAEXF1d0aJlC1CQGDVyBHgGj/cZ72MaoFmy5JcElB6e1ThWaNHz3Llz6j7h/RJOEfFr78+TCE7Dffny5UP2HDnUlr8//1yhnm8U1HTXpUuXcEIrv9Qqcmvm8uXLwfsnTHs3cav+zz/9pD33MinhmIuU+vtGL5PXcePGWykxapSLJgS6ZsqkFiBv375jJojtWXfgwH7wrBvf8TwuwPNDfBfznawLykzT3//kiW7f/gMoV66cuR7xCAL2igCfddRgd+v2CTif4/jl9trSpUvbK8s28RWd5WGbMgsRUlQIK1asGBo3aaw0BiNGfKUO93OSRcfJX4/unyhrTffu3gP/cSWQk05O7jZv+pdRNrkyZcoqYebA/v2Y8+OPoGDHF//DBw/AF7ZlIXzwt27TBrly5QK1K/HZ7sAJXdmy5dT2xp9+/kkJC2zX0l9/Vd8E43cmOOHT6+aKCCeRepjbRp48CVCT3yJFiqpJ4JnTp3HhvHXNCtuk503NV24P69W7lzIBv0SbHHN7KtX6XIk5duyY0mIWKhiuaeSkjmldPvgANOZx5fJlULiNDh9OyOrVq6fO8X300Ydg3ubNmoKHwKPLo8frhjnKlC4FWtWkFcHateugStWqOkmUa3z51AvihKn9G2+o4MyZM9S2JG4h4vkJFan9cJLVVLvHuIWHFhlp1IACSbp06bVU63/UfHGLE8ui1UOOxe49eoDtsZaD3/GqWqWy2kb0csuW6qPW2bJmU2O2SJEiqq94doPlEc+HDx9YKybGOLaJ+eloUZGCZefOH6gtmPrkcsWKP5UV0kYNG2Dfvn2RyrPGB7V7RiJqFLnti2UPHz5M9T/L0vuSZ9aM9OKPHwKvvdZajSUurHXR7k3eZ7yPV65Yge3btqkJfPxKDs9lHCvcws6dA7xP3NzcwgkMv/b6PDGwGMlLfjt06KA9k27hjTfaqzHKe5v3OO/1SMQWgcqVq2i411Zb2tu1baPMhTMfV7Cpgez4dke1tf+Tbt3UNm6Wy/ua97dFUdEG+e4skL+A6sM3//eGeibQCmlsz7rz5y+oBRRqzDgWWDe3Hv766xJwWyWfPUzj+Tim0fXv108tlETLjCSkCgRohZdHMr784gtl5ZfPC4a5kKA3kLtiYrL6yR1NzMO8tOjZt28f7T3lqbLzPcD30vfff6escZKGY4/WOml0hpZWGcfdUVevXFF5+MP3Iq2SVqlcSd2HLJ/vTi5uMN3ScYGCcd4+3lYXJJmP+VkO62O5LJ/1MB/bSJ7IG8c/r80MFkSJU9cuH4D3G62e6u1k28k7y2RbeB+xLmtlNmncGDS8w/kx01kW83AuxfpYL2n0RU5apP124kSSglemkw8VIT82IZCiQhgnO9Q4UVihhogTPk6y6OjnijRfqFWqVFETOg5ADiROELmaxxZe17QOns/NRzNszdHy2quvvaYe2JysVqtaRd003H/OyTnzcFBOmzpVvTQ4kLjnnAIYt5bRkSYujhO6bp90U2fBOOj5YmG7aMqa5XTp2gUempYkY0ZXJezxRuNeaNbNKyfKhQsXAnkgL5zc8wzAw4cPmR3HNYGDPOs39pHDh5VwqRJT+Q+t8cyfvwDU7nAMsbnu7u7gBLpGjZro1LmTMunMtIwZM4KWmHj+68mTJ7h9+xbJrTrSfv3NN+jY8W0l/DI/TaMy3mqGaCI5UeJq1/c//GDV4IyeLb586vl57dDhLYwaNVpZL2SYdefQVsrpp+M2Xy4msC10xOybbyaAeDE9JsetsxQ8Fi3+BT169FT3oDX6oMBA5MmTVyURKxpGGDZ8OHgP1KxZC10//FDhSYJMmTLDycmZXpsd29S8eXNVhrOzM/i8mDNnrjL8wUJYx4ABA5VRHaZTw8x2Mk13pLGFj6ZNm+KHH2agVKlSqr1sD58dE7/9Nsa+1OuRa+wI8Nk2Y+ZMfPJJd/V8ZA72G/u1S9cP1YIZ4+LrOG7pmJ/37+TJU9Q9zbA1Z+/PEyPPJpMJXbp0Vfc826anUQA7fPiQHrR6zaRpqGiM6oMPukDHh/dWp06dkTt3btCIlXHssxC+l7Zu3UKvTY73/Od9+qD089V99msm10yxPpNbtGiBChUrRqqD77oZ2r3I9/u06dPw9tvvmPkm4cGDB7Tn+W167d4JgwlDgFv4uJBHwzEUEBj+YvBgtWDKxW1azxw9epS2OHFTVfTo0SNltIUadmqguEjLPMxLYYbzyl4Gi7fMxG9grV79t5oncuzRGueggQPAORjz0VLr2HFj1WIBF70/7d0btEpq5Klbt49BwQRW/tWvX197T+bB8t9/R+NGDUGhkbzopNQEM7/OJ8tl+dzCyLlLTBZEuSDLcmiwi8IQ28+y2U4e5SHvbAPbMmbMaPCoho4b28n2Mj8XnC2tjjJPTBaamU9c/BFIUSGMbPM8ya9Ll6pvRuTLl49RynHi+MYb/9Mm0O+CB/EHDRpsfmHzxfHpp5+BB+I5UB/EIoS5uLhg6NBhGDz4C3MZnFyVLlNGrdKzQg5YvnDctck8w0xv/tJLoBUnPY7xcXEVK1ZS5jxr165tnkBygvjtpEnqRWoymdTE7qsRI8EJCF9YdG7Z3FQ8J8s048w4OvppzY0vUL50eVOx7Dx58qibilqOuPDnyLTVqlfHsmW/mbfjcAuLfm7Czc0dtNRHy3Xc1sJtibTKd+jwEWVdkFbxuBWAV0sMmHf0mDHKuhrzb9VW5lkGrSRSe2lJz4mN0YIly+UWgwEDB5onkzQIQythpCO9Xgbriiuf5Jl18MpyOC4ofP63c5fapsu69+7br/wUKPhBW1pCY1voiBkP4zOvpWP72E6WT3fk6DH8suRX1KhRI9I2RL09xJRlcIvs+g0bVJ3EaubMWcj3/F7mvde//wCFJ8v8e/VqbYJWBqyHjnWyDN1Zls02sE0zZ81WZbANLIN1mkwmlY11dOnaFQcPHVbjgRYv2U7Wp+NEGks++BxhOulYDwszmUzKKAtN77IutoffueEklek6f8a+tBZHWnHRI8D7gFYl2bfEn1izX1u1aqWEX71feNVLoZ+0vDJOx10fh4yja6FpYzl2Scv7l9vYTKbwscJ0ay4hzxOdD+OY0OvgPR6X5wnzsX3kXR+TjDM6/Z5n20inO/1MVUz80IAMt/np+BD/Dz/6SL2fTKbIY18vt1+//qp63qu8Z+noZySvDNPRz7gXXngBa9auU88D9isXwYhDTM+6jNpiGZ9VtNZI64l8hvF9R2MqXChl/lGjR0Pnm7xt3/EfChcuzCrFpQEEevTsqd4BfL7TsvGFC+dx6uRJ0HIthQ2OBb7rOH44jl5/vb16B9tq8ZZjcNq06Th2/ATatw/fYdLu9ddx9Nhx0BIpBZ2rmibMz++ROq6wd+8evPnmmyqddS75dalaeNQ/u2LZJVzYW7BwkVo8ptKBQmMHLf+tW7fg5+eHmKye7tq1CzFZEOU9otf3pqYpZxto5TRdunQoVrw4aE30wMGDqFmzphJcOX/UcbPF6iifodYsNPMZxTkp6+aV96Xl85hp4qJHIMWFMLLGFwMnrTv+26ke3OxI7v2mVqJ4cQ9wAsVJFl8YTOP1088+A8/6HDh4CHyB8gXAFwEd/SzX6HiD8WXDvCyDk6s1a9aCJrsXLVqshDOu3nMyr6dzMmlcbTSWZ+nnwGM+Xo1pfFhQk8D6+ELiA4Tbcfgi1en40uIEhOl01KDw7EQx7eYxfpOBfr6g+SKaNHmywoX74Xfu2q3OsVEg08uUqyAgCAgCgoAg4AgI0JAPLTy2bv2a2ibJrdP79u1D2bJlwYVLR2iD8Ji0CNBSJudxHA/UmnIROjgkBEdjsPrp5/dIWRDmYv8b/3tDzZly5syJ9m9EtXjLxWxa++Tcq0TJEqoxFJy4YFROW1igU5Haz+49u5XGjDuyuDOrTOlSePedt0HhShfUNLIof5wPUqD7669V4De3qPWaos3lrl+/jpisnl69egUxWRAlz3plzZo1B8PFihVX2/XzaQuiPMrDhYxGjRvrZGbcdu/eBX2rIXddkX9qv4y6SVEeAAAQAElEQVTHcLjln/N0lmG00GwuTDzxRsAuhLB4cx9TRkkTBAQBQUAQSDMIZMyYAZxwuGua8DTT6FTS0J69emL48K/ARUX2oYdHCXDBkdsnuX01lTRTmpEECOjWM52tWP1MgupUkdzKpzxWfpycnWEyRT+1NplM4G6UKVOmqmME5zWNHoU3GiuyUpyKcnFJh5gsiCqiOP7ouFnL5iRWR63BkiRx0Y+UJKlOChUEUj8C0kJBQBBIfgS4rYa7Kb4cMiT5K5caE4SAq2smvN+pE1b9vRrsQ25v5vYm4/nWBFUgmVMtAtTSRGf1k9ZzaQCN9gUS0+Jt2bLhFjkpGPGYA3dB6W7jxn/VOf+YAOd5fp515DGYjBnCF49is3oakwXRmOqKLi2xrI7qiyQJtYAcHZ+pPV6EsNTew9I+QUAQSCsISDsFAUFAEEhTCMRk9ZMGJ3hmmsc/EtPiLQ3JcGvhj7Nng4beaFCNjsY9ogP/woULqF+vrjL+pm9fpB2CVq1eRfHixdGhQwfwfFh0Vk9jsiBKoS66eqOLp+Xm2rXrgIbjEmJ11BbLw9HxIPFIWRP10gGCgCAgCAgCgoAg4OgICP+CQMogwDNb3Lb6QTRWP2k8wmj1M2PGjEioxVueMZs7bx5ovI3l6S3fsWO7Ohemh41XX18f5MiRUxkeYjztDdBIW6fOnWEyxW71lIIfz8Ixr+4oZNKC6OXLl/Uom6/UYCWG1dGaiWAB2WamUyGhaMJSYadKkwQBQUAQEAQEAUFAEHAkBChQLVq0WFnP1Q2s0dgZt/pRmNLbEilOi6TRCFutftJImtHiLeuhQTc6+rXi1HlE1slziQxb44tCFI23sTzS0i3/40/QiiLzWLrq1WtAN8BG2q3btsFopI3aOmrtGM903elWTynsxWRB1BITa1ZS2R6Wq2Pp5uaOmKyO6vS86u2hn2XwyjgXFxdYszzMNHGxIyBCWOwYCYUgIAgIAoKAICAICAKCgCCQIgiIBdEUgT3GShMjUYSwxEBRyhAEBAFBQBAQBAQBQUAQEASSAAF+J61v337qc0osnt+LpeZsytRp6ruyjBPneAiIEOZ4fWYHHAsLgoAgkJYRuHzpEs6fO4cnT55g3tw5+Gb8OJw7dxYnThzHr78sxo0bN3DyxAncv3cvLcMkbRcEBAFBIFEQ4JZICmL6t26PHD2GsWPHIXfu3IlSvhSSMgiIEJYyuEutgoAgEB8EJE+KI0DTynN+nA0/Pz9s3LAeNWrUwCfde2DXzp24fesW6tVvgCuXL+NJwBPkzpMnxfkVBgQBQUAQEAQEAXtEQIQwe+wV4UkQEAQEATtEgJqvNatXoVTpUoq7oKAgFC5SBK6ZMoEfMKWp5O3bt+HmjesoU6assvqlCK38hISEmGMDAgLMfn47Rw9YfsD02dOnehICNC2cHnj6NEj3qiv5UB7tx1iesR5j/RqZ4p9XOiMd28g4a86YFmhoQ3Dws0jkxroCA41tjfAbeWbmp8a2agIt4+iM8Qwb8wUFBjJKOWM9xvqZ+OxZBH/Gtj7V+pPp1lxQUETZxjzsdyO9sS4j9kbewkJDjVlgbFOAjW01lm3E3lg/KzG21UgXFGNbI8ZTQKR+DWaRZmfZdnOCeAQBQUAQsAEBEcJsAElIBAFBQBBI6whwwrniz+WoULESsmXLBk5inZxMmqAV8RqpXacuGjdpghw5c2KHJox5e3lZhY0TW79Hj8xp3l4Prfof+fqahS1Orn18fMx0XoY8Pt7e0IURf39/RFe218MH5vy+Pj7QhY5nmsDDsJ5opPPxjmiDn98jPH7sp5PBmPbQULaPVrY++afw8eiRrzmP10NjWyPKpglrCrkkDNUEVB8fb3qVM+ZhvC6cPtHaGqlsAybGPCxbF1ooIDKsCtZ+vAx8e1u2VdN2aiTqz0fDWHm0H2Mexpvbqglqj3x9NIrwPyOdsb8eaX3/5Im/ImK/+Rjq9TLg46PVaW6rRv9IGw8qk/ZjHDORytZoItoaDF8DjsY+Mrb1sdZO9q1WrPqLVLYBH5YV0dYgGLFXGZPmR0oVBASBVIpAxNszlTZQmiUICAKCgCCQcAQ4GX6xfAWEBIfggecDcOLLyS6vAZpWKn369KC7eOECQkPDUK1adZw+fcpqxa6urnDPnt2cVqBgIbM/f4GCZj9pqGVjBE04G7c3FixUmNHK5cmbTxMGTcrPA+vZ3NyUnz/G8ox5KCimz5CBJEiXPj1y5sql/Pwx0uXNl59RymXNmg1ZsmRVfv4Y04x5cuXKjXTp0pEEGTJmRPbsOaD/i7at7tnBcx+kc3J2Rp48eelVzlg2452cwl/dmTJnhpubu6Lhj7Gtxnr4fSKauCaNi0s6kD/66YxlG9uj2prVhrbmzh3R1gwZkT1HTuj/jDwYeXNzd9famlmRmUwmsP9UQPsx8pMnb16Y25pJa6uWTyNRf8byjPVkz5EDEW11Qa7ceRQ9f4xl5zP0axatnVm1viUNXb78BXhRzpgnp7FftbFDXBWR/AgCqRIBaVRSIxD+JE/qWqR8QUAQEAQEAbtCgFqXXr164uTJk5g7dw5KlyqJwYMHIbp/FLCqVKmKWrVro1DhwsivTVTr1WuA35YuVcY5KmoaMp4F8yhRQhNUsuDw4UNw1wSL6MqTeEFAEBAEBAFBIC0jIEJYNL0v0YKAICAIpGYE/P0fK2Epi6ZNuXjxInbt3q2a6+l5X11j+mndpi2qVa8OClxDhg3HwMFfoGq1anixfHkUK1YcDRs1wmut26hwTOVImiAgCAgCgoAgkFYRECEsrfa8tNteERC+BIFkQSD3821aLVq8hJYtX8a9e/fx+PFjZM6cJVnql0oEAUFAEBAEBIG0jIAIYWm596XtgoAgkOYQoKarebOmavvhyhUrVPu7f9IN7V9vh3Nnz4IaMhUpP4KAICAICAKCgIMhQMNPdI7AtghhjtBLwqMgIAgIAomEADVgmzZvwdFjx9GjZ091PX/horq++tproglLJJylmDggIKSCgIbA46tX4XPqFALu3dNCcfsL9fZG8IULCLlxI24ZNeqwkBCE3L2H0Hv3Qb8WlaC/sOBghD3yQ5hfhCXV+BYYhlA8eHYTns9uICQs8icS4lNmQOhTHPe7jlOPb5otysanHD2P91MvHPTejxO+x/SoFL/S8NP169cjffoixZmKhgGnaOIlWhAQBAQBQSAVI0CN1927dyO1kGHGR4q0w4D3sWPw3Ls3RVxscITc90RKudh4k/S0g8D169cwbMgXGNCvj9n9snhRJAD42Yn70Qg8vr6+mDZ1Crw14UbPdOLEcehlsPyf5s1Rn6rQ0+N7DdR42NutG3a++y543d6+PY6PHq2K46cwZnz/nWrDuDGjQL5UguHHf+5ceHfvDt9hw+AzYAB8Bw9GsEEYu337Npb//pvVSfmzYyfh//1sPFm8DP6LluLx9z/i2YnIVl1p8fXevfBn5aZ/NypeiCvxMLChvCHXruHp9h14euAAnu4/gKD//kOop6dKI9aTv52ICV+PN1uO5ScsVvz5B27dvKlojD/nnxzAwjvDseL+VKy8Pw0L7gzThKddZpK9e3ZjzKiRWLhgPmhoiW7e3Dn4Zvw4nDt31kyne+bf2obKu79A+6NT0PbIJNTYNwxrPA/ryerKT0bs2b0LnhrPseE+5vRXKLQ6JxptqYXamyqj7D9FseX+v6ocWs2dOmUS2F7iz0heo+sHpiem+/HHH3HlyhWrfZ6Y9SS0LBHCEoqg5BcEBAFBwAERoEaMbO/VhBleL1++7FBnwg7174/kdo81jIhVTC7k4mU8WfhrsjttWTsmtiQtjSFQoEBBDBj0Bdq0fR1ubu7KT4M6Pj4+8Pf314ZLGPbv24dly36Fn6ax4ffPmEY/J+KhoaHaxD78W246dE+DnqpnBMMU4Pi9N9IxD4Uj+unoZx2k42cseNaUZRs/ys003Z2fM0dpwPQwr7c3bMD1v/5SfPLTFGPHf4Ohw0fAzfD5CdIF7dqFwE2b6DW7YE2jFrBsmQqTlz80Aaxxk6bqExoqUv8JCkLgv1sQ9sygYXr2DIEbtwBPwz9ovnXLZixetFBhpmfr2ftTTJoyDRUqVNSj1DXM/wmCL15SfvOPVk7w+QsqSN579u6NLl0/xPZt20BsVqz4E4UKFUJBzSmi5z/BYc+w02cFnoZGfCQ9RIvb5bsCASGPFVXNWrUx7KsRcHd3V0LXxg3rUaNGDXzSvQf27N4NI943A70w7vJfmjYt4kPpPs/8MfrSClWW/nNg/z6s0nDndxljwv2A1z58c2aMnk1dbzy5jsHH+in/urVrtLHXDu++977W1q3w0cZdtP2gciT+T48ePexZEFMNFiFMwSA/goAgIAikPQRGjBiJBdoqKs3Td/mgM3r06An9W1VpDw1psSCQehBwcXFRk/PMmTPD2cVZfTtt3twfsUi7378eP1abpO/ChfPncFPTGG3ftlVpYlZqAsF0TfvFCbStSJzUtGNjNQ3VH8t/xw2trHlzfgTrmTp5EtauWY1/N27AUE0j99fKFZoAZ317HjXb1urzPXVKRZPHcWNGY86Ps5XgoiKf/wRfvPjcF/ny7PRpFbFv7x5QoNiyeZMmCHirOP0n+O59aFKeHoy4agJosKadY0S9+g3QoGFDepWjZu4nTds0ZvRIUBuoIp//hPo9eu6LfAkLDETYkyfqm4Gurplw585t5M+fH5737+PypYs4c+YMeB7XmOvhs1sIDntqjDL7HwbfUn5+Q+/Gjet48OABihYtqrSShYsUAb+tSAGMmjFFqP1w+6F2ifLn9ewxzvrfVvG0knvq1EkUKhz+3caYcD/sfVDlsfw5/egkPIPum6PJo5eXF3bv2hltP5iJE9nDRQJ7F8RECEvkTpfibEBASAQBQSDFEfD0vI9Ro0Zi9uwfwTNhBw4eQvny5VOcL2FAEBAEEh+Bu3fvgBPibpqW5K2ObystWNlyL8CjREn1OYn0GTLgiaYhu3f/nhKmbOXATdOypdMEvlKlSmsCUgA4kc+SJav6/MWpkydBjVkTTQv1QZeuyJEjp9Vioz2HFRamhMfP+/bD6LHjlP/27XABxFyQRmP2Gz0hISp0/do11KxdG5UqV8ZvmnaMwolKUD9h6tfaj+l5Er+PaEx/pdWroFaO1+PHLM5BPc9jpLf0UzDat3cv6tWvj/uaEJYrdx60adMWGzb8g9u3ItoWhugLM6ZlzZpN61cTvLy81dVkcrKsUoWNeVSE4Sc0LBSenp7YqPHQqFETUJtpMgEx4R6KCI2aoSjlZXn1GzRU35D8bvpUcNxxu2X0/aCyJckPtY32bKTDem8lCRRSqCAgCAgCKYuA1B6BALcj5s+XH/7+jyMixScICAKpEgFOhDmvD9OEFmpzqB1Tcc9bu3bN36ilCSu9en8addvecxpewjQtEcsIeBKAsNAwFC1WDF98ORTHjh3B0SNHkCtXLrRpVIoEZwAAEABJREFU2xadNaGrR6/ecHZ2Vo55o3PuL7xgNSlrqVIqnmWYTCbQ4IKKMPw4Fy1qCEV4XZ7nzebmhnz58iFv3nwg3xQwdCqnnDl1b5SrU64cUeIYQcxMJhMyaEKrk5Mzo8zOKWsWsz+SRxNSTZkyqfp5puyFF18En7/pM6RHgQIFkD1HDri5uSMwKGLrYXaXfJGKMAayu+Q1B7Nnz46KFSvjzOlTShPGs1gBmtaNwqNxV0PpzPnNeYyejE7pUEpLc9H6qVq1GqCQ6/foEXx9fFW/mUzWcS+frYKxGLO/WObiyJsxH4oVK45BX3yJUqXLKIHTzd092n4wZ05kDzGYOXMmXtDGF/2JXHyiFOeUKKVIIYKAICAICAIOhYCnpglbs2Y16tWtq8zVc0siTdcz3qEa4hjMCpeCQIoiUKBAQTXZH/LFIE1D8StefbU18uXPjwvnz2PUyK+UlmrxooX4cdYstUUxSBMIeE6MGgyd8eIexZX2ps9nvfHj7Jlo2KgRrl65gtGjRuDypcsoXtwDufPkVoYhxo0drSb0JpOmUtELiOZa4oMP4KrxYkzOWaMGir31FqjFmDtntjISwm18bIeRLmOTJkiv0RrjnDTBy/XNN1VUzVq18Mfvv+Pnn+aiWLFiyJgxo4rnj1OWzMjQoC69kVz6hvVAoSlS5PMAz11NnzYFNKbxwosvPI8Nv5iyZIFzkSLhAcOvS8mSKnTt6lVs3vQv/vzjD2U0hULlzZs38f1308Bzc8a2ZXByRW231iqf8ad6tpbI4pxdRa3+exVmzfgBazQBukLFiqhbt77Wt0tB4xwVK1aKJEx7uOZB98LNVT7jzxcebZHO5KzGBoXw6jVqImeu3MiaLRtiwr1B7sb4sPgnxqKQThPoRpYfr+Io7P6zbq0SNnl2LqZ+UBmS4MfeBTA2WYQwoiBOEBAEBIE0hgBXYmmqnlsRdccw49MYFNJcQSDVIlCtenUMGTpcbQ/klsCp07/Ht5OnwqNECRQuXBiTp07DiJGj8cb/3sT072dg6vTv8NXIUcinaclHaPHlK1QwY8PthCNGjVZ03/0wE5ywlylbFhMnTVH5ONHu0vUjlT5Jq6NMmbKgMRA6cyFWPNR4NdIEkxrTpqHy2LGo/eOPoJ+kFFQ+7tYdffr2w2ef940kRDGdLuuAAXAbPx5Z+vZFtqFDkV0TJNNpfDGtmKaRGfzlEPQfMAgvv9KKUZFc+to1kLlbF7i+3lo5+jPUqh6JpvlLLeDhUULFtWj5Mj7v009hVkwrW0UaflxKlUR6TaOYrmIFpKtUEekb1IdzwQKKoljx4tAx5pbGkiVLoUfPXvj0sz6gBjKjQUBkhopZGuOdfMPRIkcX5d7ONwRVs7ZgknLEldpG9hN5YZ8OGTYcAwd/garVqika48+AYq/h3+pDMLNcV8x58WPsqjkK7+WvbyRR+Hbv0RM8sxYb7t9VnY0DL53Ar7X/xJ911+DKq3fxZqGOqjwnJyfV961efRUmk0kTgIsjpn5QmRLxp1OnTrBnDZjeVBHCdCTkKggIAoKAICAICAKCgCCQIghQ+5VP02y5x+NsqosmVGZQwk9FwDnyNsHYGuPklg0uJT2Uoz82+tjSTZkzwSl3bjjlygVT+vSxkceYnsXZHcVcyyuX1TknEvqvuGsetMhVEU1zvIi8GdwSWhxeyFYebQu2x8v5X0X29Dkil5eCIUcQwAiPCGFEQZwgIAgIAoKAICAICAKCgCAgCDg8AvZ6BswSWBHCLBFJnLCUIggIAoKA3SMwd+4c83kwngnr1Ol90HqX3TMuDAoCgoAgIAgIAg6OgAhhDt6Bwr4gEBkBCQkCtiFAAxw0J734lyUYNXo0du3erc4B2JZbqAQBQUAQEAQEAUEgIQiIEJYQ9CSvICAICAKpAAEKY5kzZ1EtibfJepVbfgQBQUAQEAQEAUHAFgRECLMFJaERBAQBQSCVIUChi2aRM2fOrMwjV65UUbVQrCMqGOTHgRAQVgUBQUAQcEQEUp0QduvWLbR65WUMHjzI5v4IDg7Gli1b8NFHH6JmjermMxIVK5THKy+3xLixY8GVYn7oL7ZCeZ6C5yp4voLO1u/u6HwzD13VKpVx8OCB2KqTdEFAEBAE4oUAP+Q5Y8ZMlC9fHhMmTATN1PMar8IkkyAgCAgCaQ8BabEgkCAEUpUQdvfuXfT5/DMlMMHGfyeOH8drr76K7p90w47t2+Hj42POGRgYiEuXLmHhwgVo/dqr+FgT0u7cuWNOTywPhcDZs2dF4vuT7t1RrVrkb1UkVn1SjiAgCKRdBLhQ1KtXT5w8eRLGfzTSQWeME78gIAgIAoKAICAIJA0C8RfCkoafeJdKYerdd97GsWPHbC7j+PFj6NbtY1y+fCnWPCEhIdixYwc+7NoF1FrFmiEOBBs3bMCKP/8056hXrz7eeedd9YE7c6R4BAFBQBBIBAR45itLlizw8PCIVFq7du3w33//gQY7IiVIQBAQBAQBQUAQEAQSHQGHF8IoHP3xx3JwC+CNGzdsBoirwZMmTcLDhw/NefLmzYv+/Qdg48Z/laWwPzTBqFOnzuCZCZ2I2xLHjR0Dasn0uIRcr127hokTJ+DZs2eqmJw5c6Jvv77ImjWrCstPVAQkRhAQBBIfAZ4Ry58/f+IXLCUKAoKAICAICAKCQBQEHFoI49bAPp9/juHDhsHf3z9K42KKcHV1BVd+M2bMCGdnZ3Tp2hX/btoMbgMsVrw4eDi9YsVKGDZ8OBYuWgQKR3p5e/fuxZkzZ/RgvK8U5CZ88zVu376tyiAf3bp9AtarIuQnXgicPn0K6/9Zh1BNe2ksYNO/GzGgXx/lTpw4bk7y9PTEwQP7wbhff1kMCvMnT5zA/Xv3zDTiEQQApAoQ+GwrWbIk+BwzNkgPM90YL35BQBAQBAQBQUAQSHwEHFIIo/Ayb95cZYBjw4b1oDYsrtCYTCa0b/8G5syZi65dP8TAgYNAgcxaORSK3uzQwZxEi2JHjx41h+PjoZGPX7QJ/9atW83ZW778Mt7v1MkcFk/cEaAAtW3rFjRs1BhOzs5RCujZ+1NMmjINFSpUVGnUiP40bw5u3ryJe3fvol79Brhy+TKeBDxB7jx5FI38CAKpDYGPP+4GPjtpBEh3DIthDnvtaeFLEBAEBAFBILUh4HBCWEBAAD79tDcmTpgQSftFzRY1SXHtoNp16mDgoEFwcXGJMSstiBkJLl68YAzG2U+ty0/z5pkFSGrfBg4cGCsfca4oDWWgYEsBjE3+d+MGBAUG0mt2QUFB+GnuHIwZPRLXr18DDaKs+mslihUrrrSh6dOnx/bt23DzxnWUKVNWzuSZkRNPakSAAhctIuqO4djauXfPbowZNRILF8wHFzDo5mn31Dfjx+HcubOiTY4NQEkXBBwNAeFXEBAEkgwBhxPCONHmZFpHhOe1Bg0ejJ9/ng8eNtfjk/rKCXx86/Dz88O3Eyeaz6NRA9e/f38ULFgovkVKPg0BjosHDzzRtFlz5MqdGytXrtBiI/5eafUqxo7/BrweO3oUG9b/g1y5cqFAgYJg3voNGqJxkybIkTMndmjCmLeXV0Rm8QkCggBq1qqNYV+NgLu7uxK6Nm5Yjxo1auCT7j2wa+dO3L51S7TJMk4EAUFAEBAEEoxAWijA4YQwY6dUrlxZm2j/hY8++hgZMmY0JiW6//Kly5HKLFu2XKSwrQEKkdSA7du3z5ylbbt2aNasuTksnvgh4OTkBDc3d+TJkwc0MEDBylgS000mEzJkyKBpuZxQvLgHsmVzw61bN+Hr66OMrVy8cAGhoWHq8wA8W2bML35BIK0jwHvohqYpfvDgAYoWLaoWLwoXKQLXTJmUZpnPN9Emp/VRIu0XBAQBQUAQsAUBJ1uI7I3GTZs4T5k6FUuX/YZixYsnOXs8g3bw0EFzPdz6WLFCBXM4Lp7du3dpWrufzFlKly6NXr16W2xDNCeLJw4IcDth5cpV8NPcuVj+228oX76C2nbI7Ye+vr7gqv30aVOw4s8/UL5Cebzw4ouoVbs2SpcuowluedVZMI8SJZRG9fDhQ3B3zx6H2oVUEEgbCGTNmg1OTiZ4eXmrq8kU8RqpXaeuTdpkLpD4+nibAbt757bBH/EtxkePfMEt6EykgPfA05PeFHNPnz6F/+PH5vqNxnvu3L5ljk8pz727EdgZMfXRsCbm5Iu7OLwePqBXuTvPDUMxcP/eXV6UYzsfP/ZTfv7cNxgqMubx8nqIkOBgkoD4+Hh7KT9/jDwYeVP9+uQJScB+9fS8r/z8MeLI/g4NDWW0tkgWgEfac1wFtB9jeXcM48fXx0ctDmgkamHAy2AB2Vi25/17JFGOhr0e+0XX1oh+ZVnEj5nC2xoxhhknThAQBASBuCAQ8faMS64UpKUANG36dLz2Wmt1jic5WLl+/TpOGT5sWloTnEqWKhXnqvkx6a/Hj9deJoEqL7dPjhw1Cvny5VNh+Uk4AlWrVcPAwV9g8JdDUK16dRQpUhTDvxoJNzc3tGj5Mj7v0w8jRo5GsWLFzZWRrnWbtnixfHkV37BRI7zWuo0Km4nSikfamaYQOKk912pUrwYa5+CV4dgAyJ49OypWrIwzp0+pyS4n4QHahJqLIHS2aJOpjc6cJeIzHNm0+1OvN5tbNt2LTJkyg898RphMJmTNFpGHccnt0qVLh0yZM0P/ly1bBK/Z3Nz16BS7ZtUWKPXKsxn83LZPzJnG889ZNEGafjoj3lkN7WE7M2fOQhLljGnGPHyPOT8/U83+j9SvBh6M+Vkutacs2GTS+tXIjyFPlqxZQe0r6TJmdI2EfdZo8mTOklntdmAetjVzliz0KmfsIyMGmTRNLturiLSfrFq92kX9ZTOMzSxaPMtkQnhbI8pmnDhBQBAQBOKCgMMJYSaTKdmEL2j/uEq3bNlS8/ktLUqbzLdUk3r6bXVcPZsx4wecP3/enOWT7t3VtjdzhHjsFgFONGNyPOdnt8wLY4KAFQRoVGPWrJmYv2AhaJyDV4YZb4VcRa3+exVmac+xNWv+RoWKFVG3bn38tnQpaJyDVmRpWdTDRm2yPpllwZkyZQavdEa/kYZpGTJk5CXFnMlkgslkMtef0dXV7KegYw6kkCeTJkzoVRuFinTp0uvR6po+fUSYApGK1H5cXTNpv+F/JpMpUlt1YZipxjzp02dglNlRUNUDRh4yaQK1Hm9pRCuj4TiBUWgyxjOvcTwYyzZi7+KSjqRmpwufjDDSGdtjMpnMwh60f7qAqHkRua0RuDHN2FaGxQkCgoAgEBcEHE4Ii0vjEoP21KlTWP333+aiSmgTDGrhzBE2ejZv3oRVf/0Vifrhg4eRwhKwXwT8HvnB18fXqrt39x7k/Jj99p1wZh0Bf//Hauuth4eHIuCVWg3GqwgrP9QY9+jV26xNpsA1ZNhwpX2mFlq0yVZAkyh7RyBV88dtqJcuXUJ8PuWTqoGRxgkCdoCACIyVH4kAABAASURBVGExdAK1V/weGc8TkYyrdx06vAUafWDYVnft2jUYtyHq+f74YzkOGc6a6fFytQ0Bby8vXLgQrlm8ffs2lv/+mzqTYMzNTwEM6NcHdJv+3WhO8vT0xMED+/HwwQMt3zLs2rUT9+/fx/Hjx5SFtxs3bphp6SlarBiKa5NVa67cCy8ga5asEG0YkRLnKAhwhd9yKzTDjHeUNgifgoAgED0CPAIx5Msv8duyZaD/xx9ny3sqerhSIEWqTOsIiBAWwwhYu3YtNqxfb6aoUKECXm/f3hy2xePv74+xY8aAQoIl/ePHjzFr5kz1vR3LNAnHjABX9Xbu/A+5c+cBheQ/NAGscZOmSG/YZsMSngY9xdvvvIdJU6ah+UstGKXw/mneHNy5cwf83lu9eg3wROun8+fOomTJUsiVO7cS0GiQRWWw4cfd3R0+PnJI2waohMROEPDXNGFr16xB5UoV1ZkwXvk84rV5s6bwNBhLsBOWhQ1BQBCIAwI8/tDq1VdRoWIF7d2YDnnz5EVgYEAcShBSQUAQSEoEUkwIS8pGJUbZ1F5NnTLZrMLnNh1+j4yT7biU//DhQ5w+fVpl4f72bydNhtG8/e7du/Hvv/+qdPmxHQFqsLw0TRgPUO/bu0f105bNm6wKQtSQDR86RGm5qN1c9ddKFHtumCNfvvwa/htx8+ZNJdBlypRJe1mF7/u/evWKzQy5Z88OH2+fGOmve93HtnPHsGjPv5iwfhkG/TkX3X+Zhk4/T0C/0f1wbMQInJ89G9f/+gueu3bh0blzCNLGT4yFSqIgEE8EcmsLGJs2b1HnwXgmzOgYz/R4Fi3ZBAFBwA4QoBGxrVu3gDs79u/bj8OHD0c642YHLAoLgkCaRkCEMCvdz4n61KlTImmv/ve/NxNkRINbGT/7/HO0adMGn/fpAwpkrJoandmzZiqtDMPibEPgsbaKT0riev3aNdSsXRuVKldW2y5oOphpdFWqVsXXEyaiy4cf4vChQ9iw/h/kypULBQoUVJbd+I2jtzq+rbaYUit25ky4wOzi4oIHnhFmnFlWTI7CGy1n+WsaNdIFhDzGlYDjGP/fFDT6th9ce7VC8S/fQ7MpA9FlwbcYsvJnTN64HHP/W4cl+zYzC+5s2oTLixfj9Lff4tCgQdjdtSu2auNlfb166srw6SlT4H38uKKXH0EgPghQw9X+9XbYsmULqPGiZUTdMcz0+JQreQQBQcC+EMiXLx8+1+YdNDD20Osh+vXvj2fPnoJh++JUuBEE0iYCIoRZ6XfLbYhcTeqqTeJNJpMVatuiateug7fe6qisTTVq1AhNmzUzZ+Sh2fk//ywPRjMicfPQhDBfNnnz5lMY6t+VYSk0b2wymZAhfQb1LbbixT0ifaCZAjcFLwpz5cq9gFuaRkzfhmi0nsWyYnNuhTLiXOhurPL8HovvjsC/XguRNbcXdl48iafPv6MTXRkmU8xjixoxasau//kn9vXoga3t2uHcDz/AS1vZjK5Mibc3BOyDH2q4Vqz8CxUqlFefcTh67LhZGyYaMPvoI+FCEEgMBI4cOYL333sfq1atUjs8fv75J3zauzf+WbcuMYqXMgQBQSCBCDglMH+qy265DZEmaHv27AVO8uPb2Dx58mDI0KHg1jmWQS1Lr169wXiG6VauXAFaYqRfXOwIZHfProQqahJr1qqFP37/HT//NBfFihXD/fv3oH+gmYZPpmlazZ/mzQWFLMsPNPNjpEGBgShVqjRoxIM1s895zZ4j9o81Pw0NxMnH/2Hl/en44/4kHHy0HveeXmV25TJkDUCh7DmVP6afuK5MBnl64srSpdj/6afY0aEDzn7/PR7s3x9TFZImCERCgMLYhAkTQS1upAQJpD4EpEVpEoGAgCcY/MVgrFmzFjwaEfwsGF+NGAmeFUuTgEijBQE7Q0CEMEOHUCtiuQ2xTZu26rtgBrI4eTNmzIjhX32lTfJLRcpXsmRJvN+pkzmOxiVmzvgBuhbGnCAeqwjwDBY/GvvI11cTvIpj8JdD0H/AILz8SisUKVJUw3yk+pZbtWrV0advP3w1cpRa9dcLq1a9OmhuO0eOnKhdpy6KFS+Otu1eV8Y7nj17BmrTChUqrJNHuXo/u4ddviux6M5X2O37FzyfXY9Co0e8WKSg7k2S65Nbt3B12TIc7NsXOzp2xKWFCxH8fFtkklQohQoCgoAgIAjYPQJ8Fy5fvhzff/8dDh08CO664WKve3b3ZONdKhIEBIHoERAhzICN5TbEAgUKoHuPHkrjYiCLk5farqpVq0bJYzKZwHNmRiMd27dvx5bN4eeDomSQiEgImEwm0Brio0ePIsUnRsDHxwcNGzZS2zcsy/MJvo/t3r9h+f2JOPV4J0IRYkkSJVyiYNYocUkV8eTGDVyYMwd7u3XD9ZUrk6oaKTeVIDB37hxlGVHOhKWSDpVmCAIGBAoVKoRJkybjgw+6YO68n/DDjBnqXPr770csABvIxSsIpCYEHKItIoQ97ybLbYg8I/RJ9+4oWrToc4rEv+TMmTOSkQ5qYGbPnq22DSR+bamvRG6jKlqsWKI3jFtPs+fIEanckLBn2PdoDX6/NwHnnsRt21+BAjGf94pUUSIFHl+9itOTJqnzY3dEsE8kVFNXMTTAcfHiRciZsNTVr9IaQUBHgLt7eA7s7bc7osVLzfFJt4/VJ104v9Fp5CoICAIph4AIYRr2fFDNnjUrkjXEunXrom3bdlpq0v5ZGuk4e/YMFi9apAxMxLtmyZioCFx4cgjL7n2DY35b41Vu9jz+8cqXGJloSfHYV1+B1hYfHjyYGEVKGakEgcyZs4ALDpB/goAgkCoROHb0qDqL3rnzB1j192o0a9Y8VbZTGiUIOCoCIoRpPbdxwwb8/fcqzRf+5+bmhs8+75MsB9atGen444/l4Ap1ODfym1IIBIU+wRavJdjq/Sv8Q3zizYaTSzAqFk46jaotjPG7Ywc+/xwnxo2D36VLtmSJF41ksn8EqAGjKfrKlSpi1syZ4FW2I9p/vwmHgkBcEciQMSNCQ0KRzsVFWUhUxjlisdQb1zqEXhAQBOKPQJoXwm7duolp06eBWwF1GP/35pvqu1GcrMTmgoKC9Gzxvloa6bh//z5mzPgB1NDFu1DJmCAEgi9fxcUDmjAccDhB5eiZyxbOo3tT9Hpr3TocHjhQfQwa8i9NIkCriDRFb/w4s+5nPNMdEBhhWRAQBCwQKFeuHDq+/TbatG2LYsWKokmTJqBBKwsyCQoCgkAKIZCmhTAKOT98/wOuXrkSCf6f5s1D/Xp1Ua9u7G7Xrl2R8sYnYDJFNdJBAx001BGf8iRPwhB4uu8gAv5chSI7fFAmqEzCCnueu1jBjM99KX8JuHdPbU/kN8dSnpuU5WC1pgGfPWumVSZiSrOawYZIb29vDB86BJcvp5w28smTJ+jVqydOnjwJ4z8a6aAzxolfEBAEYkPAftMvXbyIs2fPIqOmEatXrz7OnjsHL6+H9stwInHm+fQ6rgQch1+IVyKVKMUIAkmDQJoWwiy3ISYNxLaVammkg6bqf5w9C7TUZ1sJQpUYCASu34SgHRGCdeVVgcjulDvBRefOF5LgMhK7gNNTpuDcjBmJXayUZ+cI+Ps/RpYsWeDh4RGJ03bt2uG///4Dtf+REiQgCAgCDofA7du30aNHd3zauxeaNW2Cpk0aY8f27eBZUIdrTBwY3ua9DCs9p+Nfr4VYenccTvr/F4fcDkYq7Do8AmlWCONq8LLflkXahpjSvdmoUSM0bdbMzMbRo0exfPnv5rB4kg6BsGfPlPbr2YlTkSpxCg5D9aMJ30qYJbsfsmfKHKlsewhc+fVX0HCHPfASHx64WDF+3Bh06fw+enb/RGmYqNkyhvl9nAH9+qh0plEbNaB/X5VnxZ9/xFjtvr17FB3pmc+yLGrLWBcd0+jo1x3DrECn69fnM7u1fsrJWf78+cmuOEFAEHBwBPiJnRUrVyqDHJu3bMWWrdvw/Q8/JMtZ95SC7tyTAzivOWP9u33+gn+orzFK/IKA3SDgqEJYFADLly+PAwcPQT/bMGHCxCg0xgiaN1+0aLGZXs8X12vTpk2NxaoHnLHcuJyxoJGOadOmR+Lp44+7RSpfAomPQFhAIAJ+XwmeA7NWeq6TfqjqVd5aUpziKhQpEif65CKmCfs9H3+cXNUlaj3/btyAHDlyYv7CxZg5+0dNu1MC3Xv0VOGKlSrhlL7lzmTCuK+/UWm/LVuKkiVLKZr2b/wvRn5q1a6j6Bo1agzmU8SGslq3aavSWc6BA/vBf6VKl8asH+eCcRs2/ANaPN2+bSuGjxiJKdO+A7XepEspxzNfJUuWxN69eyOxoIeZHilBAoKAIOCQCDg5OWPixAno8Ob/0KnT++jXty+4mOSQjbGBac+nN6xSPXx6y2q8RNonAiHXr8Nv+nT4DBiAxzNnItTT0z4ZTQSuUo0QlghYSBFpEIGwwCClAQu5fSfG1pdZ/whFQooDiJEsxsRShd1jTE/JRN/Tp7GldeuUZCFedd+6dQsFCxY05zVqxqjF0hNy5MgBV1dXMJ1nImrUqKkn2XQtUKCgOktBAz56WcxIzRq1XtY0asxDGh9vH+TImRN6mHEp7bi4s2HDeuhWEXllOLbFq5TmW+oXBAQB2xE4cuQI6tSpi9+X/wEuDk+ZOjVVG+bI6hz5+546Ulmc7ffdq/Mo13AEwvz88GjcODzdvRshN24gaPt2PPr66/DEVPgrQlgq7FRpko0IhIUh4K/VCLlz16YMVba6IKMpE+L7r3AB5/hmTZZ8T728sLVNm2SpK7EqoQBGQUwv79RzzRc1UdRi6fH6lQfUc2ias9u347YySnrmS5cunV6U2vp46+ZNpd2i1sucYOFxz+6OgCcBCAgIsEiJYzCRySlwGTX/DCdyFVKcICAIpCAC3CF0795d3L17V531pIn6kJCQFOQoaauukKUBcqcvFKmSFzLXRY50BSLFOXrg9KOTmHp+ImZcnI77QfccvTmR+A/atQuhPj4wuWaGKXtO7ZoJIdpia5AmlEUiTCUBEcJSSUdKM+KOQMDf67SVFtsn45nuB6HG5RJxr+h5jhx5A5/77PcS9PAhLsyZY78MWnD2UouWSkNFbRTPhLmkc9HCXujxSfj2yhMnjkc599miZUv8s26dOutlTYNlrILaNJa9ffs2vNXxbWOS0my5ZnJFvz6f4eLFC6BA9vjxY1j+K1asOAoWKqToSMuJkCWNhAUBe0ZAeHNMBJydnVCiREkcPXoUhw4dVtuzqc1PaGvCtAXM48eO4bGmtaB/86Z/MWbUSKz/Zx38tLiVK/7ERk3T7uPjg30W254TWndM+Z1MzmiX+3PUcWuLCpkbolmO91Df/Y2Ysjhc2vKby1Dj3woYdmIwBh3rg2obX8QR70MO147oGA57+hTOhYsj3YuVkK5EGe1aGc4FCkN7kUeXxaHjRQhz6O4T5uOLQND7CNenAAAQAElEQVTW/xB8/mKcsxfa44sX/MvGOR8zpMsYhJJ57N/wwaWFC+F7+jRZtntHzdaQocPVuSyeCatUqTImTZ6qwjwbxrTadeqAV9KyQR4eJdT5MZ4joyMd4y2dft6LNCyT39epVr26uSyWx3KZ3rffAIwZNx6NGjc2pxtpWQfp6MgnebCsT8KCgCAgCCQmAm5u7ihVqhSePPFHY+3ZVK9+fWWuPiF1UJO26q+VWLHiDzwLDsbFCxdw//59DB3+Fby0RbyjRw6jQkVtAp0uHU6eOAGPEiUSUl2c85rghApZGqKOe1uUcK2C1PZvzKnhkZrk9fQhJp4dFynOkQPO+fLDOW/keRKFMKf8EccOHLl9lrw7WUZIWBBI7QjQAuLTg4fj3cxKq54glynyQ8LWwl4sks9W0hSlO9C3L0KfPUtRHpKrcn6zi1o0arx0xzDjk4uH5KyHJugHDx6kTcyeJGe1UpcgIAgkMwJXrlzGokULQQ29t7c3Zs6cAV4TwoaTkxNea90GL774oirm0aNHKFGyJBifzc0NMAF79+zCjRvX4eLijNy5cyM5//lfv45rf/yBi/Pm4fb69Qh+knqec09CnuDS46iLx2cenUpOiJO2rpAw6+UHBFqPT7LY5ClYhLDkwVlqsRMEQh88ROCGzQnmpvqB7PEqo3jBzPHKl9yZgh8/xrmZM5O72hSpj1opaqeopdIdw4xPEYaSqdL79+5BhLFkAluqEQRSAIE7d+6gvqb9ohafAlHOnDkRHJywxTWTyaQJVy6RWuPs5GwOZ8mSFW+/8x4KFiwMX19f7N+/D9yyaCYweC5dOG8O3bl9C4HPz81Sc3fvbsRZ7UsXL5jprmqCpR6g5u2RVgfDwZpW7vqJ47i6bBkeX76MIC8veB8/jrPLl+HWzRt4GhREMrWF8oHnfeXnz5XLl3hR7vKlCAGHNI8f+6n4IC3v7Vs3lZ8/F8+f40W5G9evIUSrmwHyQp7op7tm4PWyoQ337t7RFsH8SaLOCt+5c1v5+WNs6/VrV8zYeXk9xFO/IJR3q0iySK6kS2lzmHySX0b4+z/G/XsROF6+FIGjsd0PPD3hpwnTzPPs2VOFF/10Fy9EtPWmJlg/e744++iRLx4+8CSJcsZ+MeLI+v21+QSJgoICwX6mn+6Sof+vX7uK0NBQmNyyMSmK0+MvGvLc1XAzjxl/f/D8o57RiKORN6+HD7Rx6aOTpfhVhLAU7wL7YyA1cxS4aSu0p1qCm5j9/GPUvF8+zuVYaNnjnD85M1z7/XfcWrcuOauUupIBAZqgp4n6Fi1ewsoVK1C5UkWzlcTmzZqqA/zJwIZUIQgIAkmMQIUKFbFxw0Zs37Ydc36cg+ualih79hyJWquTsxNuakIOBS0KIXly51FGi55pk/mCBQvh2dOn8PHxsVpniVIRwkP+AgWR0dVV0WXKlBl580XsGilRshT0f8WKe+heZXVWad+0GH7i5+HdK5ov8p/p3gO4a8qV9BkyqIQsWbMil8ajCmg/xT0itkt6lCipxYT/kYYCJUMZtLwFtLbQT1eydBlelCtcpCicXcKFUvJCS7gqQfspauDVw9CGvPnyg23USECrvfnzRxgOMba1SNHiMJk01aJGSMNQ7u7ZMab8N8jknEmLCf8rmaU0JtSaGh7Qfskn+dW8yJw5C/LkzUevch4lInA0tjuXpq3Mmi1c+EmXLj0KFiqs6PlTslREWwsVLgLdOFW2bG7ImStCy2nsFw8Djqw/c5YsLAoZMmQE+1kFtB9j/xcpWkxpU9O9UBYuxYtqqRF/LmVKwaVYERVR0jBm8mm4mcdM5szIa2irEUcjbzly5oKbm/1YyxQhDPIvrSDwdO+BOBniiA2XEpseoXhwxAM8Nnqmu+fxRXoXF3odwp2cMAGPLkSsniUx01J8MiFAE/W7du/G6+3b4+ix4+ZvE8b0XUOeBeHBex7A//WXxQgKDNRWc59g3tw5+Gb8OJw7dxY0hMK0GzduqPMg9zVtWzI1SaoRBAQBCwQ4Yf70s8/wVseOaN2mDdq0bmOe1FuQxjtYpkxZtfVw6uRJMDk5wT17dtBibdWq1ZTBImrDXJ8LV/GuxMaMNx5HaLiMWU76XjMGHdrfIt8rOP3KFcytvhCLav2Goy3PokSWCOHRoRv3nHnX/7VDxhbNkL56VWR8pQVc27R6npL6LiKEpb4+lRZZQSDUyxtB/+22kpKwqGobnJDZKXwFydaSKhcpZitpitOFBQfj3IwZKc6HMJD4COTWVoNplj5Tpkw2Fe6kTbBq16mLYV+NQLr06XD6zGltlX09atSogU+698CunTtx+9Yt1KvfAFcuX8aTgCfInSePTWWnPJFwIAikPgT4yQ4ujPAerVixorbgchTc1pYYLX2zQ0dwmyOfH70//Rz9BgzE2++8q2lfMqNx4yaaBiYv2r3eHq1efQ00YpQYdcZWxsMCUd/FnhlCgEIR2qDYynCE9OzXH+GN6yXx2rUiCL120xFYjjOP6SqVR4YmDZCufLk453WkDE6OxKzwKgjEF4GgXXvjmzXGfOl8g1DzbGTVeYwZtMTSRXJqv47z9/DAAdxYtcpxGHZQThcumK+28dgr+yaTCe7u7nj27Bl8fXzBrUZBQUEoXKQIXDVBjmcyuCVp+/Zt4NkBrpCbTOFbaey1TcKXIJDiCCQhA5kyZ8atm7fA+5L3J/0mU+qd9tUuXx+zSvjiYXpN8NJwPZ/1Kf6qlA613FOPpij4zDkEX7mGsIAAhPn749m58wi5fkNrrfw5IgKp9250xN4QnpMEgeCr1xF89nySlM1C8x30RQW/F+i1yRXNn8EmOnsisnch7Km3tzqE7XvmTKLCdujgQcyelXoNlGzZssV8Hqx0qZJgODYADx06iPwFCiirZ05OJpgMkzpqyho3aaLOauzQhDFvLy+rxfk9egTjwfvz586a6S4YDr173r8HnjNhIgW+G9dTdlsRDQbobeL2TOPh9jOnT5LNFHWXLkY8586djbgXeICdFvLIHA+y01AB/XRnT0dYVrt65RJCQ8MnsF5eD5XJcdLE1FaWFaBNCElHQwasi3668wYejIfwH3je1wR5H5KAZ4Z4KF8FtJ/Tp05ov+F/7O+nT8MNKvj6+oDjITwFMBpHMNZDowd+fo8UGdvKBQEV0H7OnIroIx7WDwkJ1mKhtEM8sM8AjQMY+9WIz+1bN8ExQDoaPTAaGWCcvbmyZcsio2tGtGzZAm3btEYFTRuWK1cue2Mz0fgpl7kgOjZ9H/OauaFvoyDsblYcQ+p2S7Ty7aGgkFsRRjx0foJv39G9cboKccojIEJYyveBcJDECDzdn/QfMiy/+jHywbbvWOTKGz6pSOJmJ2rxj86ds1tt2IU5c7Dltdewr0cP7PnoI2xp3Rqeu3ap9gcGBuL335Zh6pRJoPl5+ml+nu7y5UugkMV4utV/r1KaKKYxvHfPHmzY8A/27d2D8ePGgGWRhmmk0fOzbIaZZlmeZZjmoUk/fOgQVebdu3cxoH9fxVtyftSU4NBU/YYN66GfCeMZsQWaNo7xTLfmmHb40CE0atQYJpMJFIw4WQ948gTp06dX7uKFC9pEPgzVqlXHacME31geD4HnNRy8L12mrDm5lOHQe+48ecHD7kzkYfPCReKmdWa+xHSZMmVG9hzhhg2cnZ1hPNxe7oXyiVlVvMoqUTLC0EGZshHbeHiAPUuW8MPxGV1dIx28L/vCi+a6ihUvAScnZxXOkSOnEqYZcI6hrTzE76qVSbosWbKCddFPV9rAg/EQPo0euLm7kwTp0qcHD+WrgPbzwosVtN/wP/Z3+vQZVICH6TkeVED7MRpHMNaTN19+ZM2aTaOAJoC4gsYEVED7KfdiRB8VK+4BZ2cXLRYIb2u4cOLk5BSpX4340OgBxwAzZc6cBfkL2PbMRwr9O3L4MApqPG7c+C/WrvsHL7/8cgpxknzV1s9eFosq9MTGWsPxbel3kSd9+FhIPg6Stqaw0NCoFYRFjZIYx0AgjQphjtE5wmXCEaDaPuTa9YQXZEMJ1XZngwmx31IZsz1BAfcccLR/9qgNo+br0sKFkaB8qmlfzn7/vTnu4sULaNiwMYaPGIlb2kr2lGnT8UqrVuB5iWrVq4Nm6ZlGuvv37qs0xtWuU0dbQX4FtWrXwZChw3H79i1txdxL0Y/7+hts3LAB3JpHLQDLrN+goRLapkz7TtG0btMWluUroeWhF7p8+KEq86+VK/D22+8q+lq1a5t5Ti7PnTt3wBV91peZk8r80X//LiQkBGtW/43TmjZh5Ijh+GXxItStWx+/LV2qjHNUrFhJnQXzKFECWbQJ/+HDh+DuHr9POZAfcYKAIJAwBHLnyYPjJ46Diz1cQHn48CF4HyesVMmdkgg4F4j6jHbOJ2dvU7JPElJ37DPGhJQueQWBFEbg2dHjycZBtqv+qH07lm2Jz7kpX8S+V1CfsxnpYo/aMF9NQxeJyecB/xs3EOjpqUJc5aZgoALPfwpoq8P0UptFLRYt/lGYqlylCqPBOKapwPMfby9vbNu6RWmt+vX5TFn+olBFM9AZM2aEt7cXeE4qe/YIwYNlsCy9fGj/ChYqBNZPzZoWhCVvjEsOR8McgwYNRqtXXlFbEitXqqgJnS+D8dbqpzakS9ePMGPWj5g0ZRree7+T4n3IsOEYOPgLVK1WDS+WL49ixYqjYaNGeK11GxW2VpbECQKCQNIj4ORkwiPfR5gx4wd89913WDB/vrbo4p/0FadwDSHa4lKwppEP8/FJYU4Sv/p05V+AS6ECMLk4w6RpkV08isGleLHEr0hKTBYERAhLFpilkpRAIOS+J4IvXk7Wqotte4RST0vFWmeJQtlipbFHArvThoXFsA8jpjQNXB5UX/XXSgwYNAi07qVFqT9qsBj3344dKqz/ZM+RHY2bNFVaK2rKJk2eqjQ+5vTsOZSmzdvbW0VRyLJWvkrUfii4aRdcvnSJlyR31ioorwlNBw4eMpuob9q0qTUyiRMEBAEHRICLQu+9/z6qaItLQ4cOQ5++fZHt+fegHLA5NrEcuHkzAtesQdC2bXiyfDmeHU++hVibGEwEIpcXyiFD08bI0LgBXEqWSIQSpYiUQkCEsJRCXupNcgSCT0YcTE/yygwVVFkdDDdTzNsNC+YzGXI4jtfetGFZS1h/Abnmy4eMeWLeosGPe5YsWQrUUu3YsU19NHPL5k1K08W48uUrwEMrn9sUqc1iL+XIkUOl81wYz3sxTnfUgLVs+Qr6aVoypv+7cQMsy793765Orq4tWrbET/PmqjKT+0yYYkB+BIGkR0BqSCEErly5jEWLFoJGWbg4NHPmDE1jH75IlEIsJWm1wefOIeRy5IXXp/v2IfTx4yStNyUKP3j+BI5cTpk5Tkq0N7XWKUJYau1ZaReenY6wuJaccDgHhaDGyQIxVpk9r+NuCbEnbVj2ihVR9M03I2HtlC4dSvfooeKobereWSHZ4QAAEABJREFUo6f6no2HRwn07TcAjONZLWq86KjVYjxdq1dfM2u6SEPBihqvmbN/BPPr9MzDdDrGqcq0H4aZRsd4OvpZNl2lSpVBfsiDRq7KZNmk4ZV1MF6cICAICAIJRYBnPuvXr6+efy4uzsiZMyeCg58ltFi7zR/64IEFb+HBMC/rVlrDUx3r9/iVczi6aysqh6ZDhacm7Ni2Ht5PUp+Q6Vi9En9uRQiLP3aS044RCD5/EWHPzSanBJu5jz1CZe8Iq2OWPDilC0b5QkUsox0i/Ehbbby7ZYvd8FquTx80WLoUVSdORPUpU9B0zRrkb97cbvgTRgQBQUAQSAkEeF5144aN2L5tO+b8OAfXr1/XBLKYd2mkBJ+JVacpmq2WpqxZE6uKFC8n4NZNlM+Z38xH3XzFcPDALnNYPHaCgI1siBBmI1BC5lgIBF9IuXM2OlLl/vFDobCiejDKtVzhPFHiHCXC52TE93bsgefMRYogT716yFWrFlyyhJvitge+hAdBQBAQBFICAVpu/WvlSpQpWwZt2rZF23btMHDgILi4uCC1/ktXoQKc8uaN1Lx05cvDyWAsKVKigwUCggJQLVfBKFwXc009QmaUxqXyCBHCUnkHp0Dz7KLK4EtX7IKPatszIr1TRqu8FCvoajXeESJ9Tp1yBDaFx1gQ2KJpNEuXKom5c+fgpCZY9+rVE0+ePIkllyQLAoKAvSNw9OhRpEufTm2/3rVrJ1588UXQwqm9851Q/lzbtEGGBg2QrnJlZHjpJaSvUyehRdpNftcMrvDWBDFLhvyCn1pGSdhBEBAhzEE6Sti0HYHgazcQFmQfH0TOdDsANa9Yt5aYJ1+w7Y2yM0pqwp76+toZV8JOXBDgd4M2bFiPxb8sUVYePTw81NXfX84XxAVHoRUE7BEBPz8/NGvWDK1bt0H6dOnBT3DYI59JwZNL2bJIX6MGXIoVS4riU7TMC8+inid3ku8xpmifJKRyEcISgp7ktUsEQm/ctCu+Cu/yRdmAMlF4ypLjMdxcM0eJd5QIb22l1VF4FT5jR+Dy5cvKilrmzLKdM3a0LCgkKAjYGQL8RMab//sfWr/2KpYu/RWvvdoK7737Dh4+fGhnnAo7cUGgbvX6OB0WiCPe93DY5x6uZHRG5RcqxaUIobUjBOxWCAsLC8OBAwfQseNbKFe2jHJtWrfG3j17wLStW7eA4fk//xwtnJcuXUKjhg0wcsQIhISEREtnSwKtDA0bNhRVKldSHzatU7sWfpo3D3zQ2ZI/LjRLlizBS82bYdu2rXHJJrTPEQi+ceu5z34ulf8KQE5T1DNgFYoUth8m48iJdyr8/kocIXBocn6U+f33O6F3r54Y8dVX6PJBZ/To0ROZMmVy6HYJ84JAWkIgura2atUK27bvwJat23Dw0GF1/WXJr8pCYnR5JN4xEKhYrjJq1GmEmrUboVQx6zttHKMlwqVdCmEUsn7VBJEPu3bB4UOHlABFIers2TOYP38+nj59iosXL4Lh4JCk39J1+vRptYL0+2+/wd8/XBXM1aSfNQHw1q3En/AfP34M165dQ2homIzQeCAQcifyt5jiUUSiZzFpXVntcO4o5ZYunD1KnKNEcEuio/AqfFpHoHz58tA/1swrw9YpJVYQEAQEAUFAEDAjIJ5EQMAuhbAzZ87ghx++V83rP2AAjh47juMnTqJ3709Rs2ZNZMiQQaXF9lOiRAls3/EfRo4aFe8DqTykPnnSt7hx4waav/SSWk06d/4Cfvp5PqpVq4r8+SNMhcbGj6QnPQKh9x9Ak9qTvqJ41JDzjB+qPygfKWfh/I5rqYpCWOiz1PvNmUgdlQoDNMRRo3o1pdlv3qwpeEZs8OBBKkxDHamwydIkQUAQEAQEATtHINTXF8+OHsXTnbvw7PgJhKXCj23rXWCXQtj69f+ofctdu36Ibt0+Udtj+HHTnr164e133tF5V9fNmzejQf16auLQpHFjcJsiNWnGCQYnFiTWLYFxi6Keh9sKuaUxONi6Ru2MpgU7ePAgKleujPHjv0ahQoVgMpnQoEEDjBk7VvHGsseOGaN4oKUxblns36+fNqnxZJKyOsbJTvv2r6PP55+prZW1a9XEqecW5vbv36+2VnLbJfNu3LBB5eOPr68PBg7oj4oVyqt8r7Z6RZXHNHFREQi18/3upTY+QtEQDzPjOfMGmP2O6PE+dswR2RaeNQTy5s2Dps2aqUWuIUOHYfbs2VossGv3brXTgEKZipAfQUAQcEgEeIzi6pVwS8H0f/PN12pu5ZCNEabTBAI0qhZ89BhCH3opA2uhnp54piliwkJDU2X77U4IowWfE5rkmy1bNmXZx2QymYHn9y0szytwu+K9e/cUza1bNzFo4ECzcKMirfzwYaTn4bbCiRMnYPGiRVYooWngTiirQk2bNoO7u3skGje3iHDFShXNadyyuHr135g1ayYoEOoJJ0+cwLp16zRFTQjq1auPsmXLYvfuXfik28dqayW3XDIvnZ5n1qxZWLVqlTp7xnQvLy+kT59eT5arBQKhXt4WMfYXrLrJGa6mcOMH6TIFwSN35O+axMSxvaV52YsQpj2g1UPbxzdWiA5piyrjx41R91SsxGmI4O7du6q1/o/Dt1yrgPwIAoKAwyLg5uaGX375RZsXDcDUKZPRufMHcibMYXszbTAeet8TYRZKkbDAQDA+NSJgd0IYhZaQ0BBQCMudJ6ohA8tOaPXqqzh85CgOaBOrunXrwVdTY9KgB882zF+wEHwIWeZp/tJLmnB1EqfPnMXYseOQLl06TThaq/Ja0gYHh2+38igRob2wpGG4TZu2OH/honIrVqxUDzry4ePjw2TlqM2bNm06uJ1x8pQpoPZtocYjjXv07NlLrUiTp1dfe03R8yf4WbiGjvQsf8/efShdujSTxFlBIMT3kZVY+4rK+DAItS4WMzP1QhHH3dIaZvGwNDcqGT1P9x/E4+mz4P/zYjyeuwD+Py1CSAzGWapVr44hQ4er7+ckI5t2VxUNc5QsWRKVtQWk8ePGIl++fKCAumfvHsUr05Un/Ed+BQFBwIEQ4IK2v/9jdP3wQ20BOTvq1W+gFnC5mOtAzRBW0xoC2oKqtSabwsKsRTt8nN0JYTqi/MbFgwcP9GC0V36AMEuWLJqw5a49ZOopuuDngpMKWPnJmjWrmoBRs9by5ZdRpkwZeHt74+nTICvU4VE0lBHus/7LyYtuyZHbDqlhC3jyRBO0woU45qpcpQoaN2kCkylcu/fokS8uXbqIwkWK4L3331dbG8mTUdPVpWtXlC1bDkOHDEHfvn1wTNM8UFBleeKsIOAgq/j59z3Ci/7lVANKFMyiro74E/r0aYqyHer5AEHbdyHMIAxSGxq0eZvii/flbE0jzcDly5fw80/zQC0Y4xju2f0TdOn8vhI+SEs/3eq/VzFLqncff9xNLRxt2rwFw4d/BV7ffvsdTJgwMdW3XRroKAgIn/FBgHOQQ4cO4/jx46harZo6S3/q5Ek8k3O88YFT8iQTAk65c0WpyeTiAqdcOaPEp4YIuxPCuN2wcOHCSit17OjRSBhTc5Tc5xTKlC6jjHrs27cvyvYlbmnkqtKRI0fw8ccfmS05RmLahgANjTg7O1ulLFiwIFasXIlp079TFhM7vtUBC+bPt0orkUBYgOOcsaq4yh95UAD58jvuCk9KG+YIuR2+hc5y7IdowlmYvz9eLF9eJXGRhROQSpUqo6MmZLi6usLbyxuvtGqF+QsXg9oxOvqHjxiJixcvRLnfVUGp7IcGOHiOVXedOr0PGiNKZc2U5ggCaQ4Bnl8vqy0wB2uL0rzOmfMjli9fjtBoNA1pDiBbGiw0yY6AKVMmpKtYESZNucLKndyywaVCBSBdOgZTnXOyxxa10iZGGTNmxLRpU9V5KApfnBjM0la0v504UZ2pSgjfNHHPMuk2rF+Pc+fOIXv27JqqPkOUYjmJK1WqNHbt3IkJ33wNHx8fVf+OHTvU93V4vuzgwQN4/PgxOnXqrLY4/rN+A/LmzRulLMuI9OkzqHovXriAhQsWqMkPeSJ/Rlpqx5o2bYpJkyYhR46c2Lptq6I10og/HAEe6gz3OcZvtX1ucMvzGGHhylHHYNrAZVgKr6qGhYYYuInsDQsJVRrvgtpCxulTJ9XZTt7POhWFLvqpDaNWjI7+MaNGKlqmpWbHBS1+6mPxL0swavRoZZBDrL2m5h6XtqU1BO7dv6/NV0KxevVqfPPNBDRs1AjcopjWcJD2OhYC1Ialr1UTGZo1Rbrq1eGUI7tjNSAO3EYnhMWhiMQnrVWrNtq2a6e0YbQM+EK5suC5he+/+w7USN2+fTtBla5dswYsk27YsKFKPd/+jTdg7fxYzpw50at3L00IT4clS5agZo3qykrhRx92VVsDDx8+hAL5Cyht2aJFC1W5r7zcEtSSeXp64tKly9HyyvpYLwlmzpyh2kieyB/j6Khlq1qlsrK8+HLLlvD0vI9sWbOp+pguLjICKS0UROYm9pD7JX/UvvcigjKEn/2LPYd9UaS0Jsw5mi0KpsyZ4ZQtqwKrfoOGWLlyBaj94uKOinz+07pNWwwYNAjbtm7Fqr9WKn/vTz9/npp2LhTGMmfOohoskzQFQ6r88Qm+j5RwqRJMB2jUCy+8AC5A5S+QH0WLFoWLs7O2MOXqAJwLi4JA2kDALoUwan5GjBiJEZorWLCQ6glu1+NDhGcYcueO+tFbRWTjT2ZtgkZHcpY/efIUdOz4NoNWXcuWL2P+/AVqXzX5IJG7uzs6vPUWatSoiWbNm+PDDz/SHm4ZlXBEYyEfffSxUvtfv3aN5NG6Dh3ewqhRo82aMwp9OXLkMNMHBQYiT568KswJJI2KDBs+XO3vVpGp7ieBDXLAw5seW3wRnOFpAhueMtlDUvhMmHPhQkhX/oUojU9fr7Y5jlruWrVqgcKYOVLz6GfAqPniNsWSJUuB/h07timB7fbtWxpV6v2j0EUNPp+FvHKhi60VgxxEIXW6HT6/4/d7E5LVrfL8PlYwA589Rc3xvZLddZw7LlbeHJXg6tWratG2Rs1ayJIlK7ZqC02cX9AQmaO2SfgWBFIbAnYphBFkCmLvvvcetm7bpg6Onzl7Dv9u2qwMWFAYoTBGa4G8kp6OfmMcLSQeOHgIlofMW2gapSNHj6lyWT6FJpMp5v1g3Lq0bNlvIB+sY/+Bg8qyIrfvkJ8BAweCH5RmOi0gDho8GCdOnlKCms7HokWLlfEN8qo7CnUU5v7buUvxQ+uHe/ftV/6mTZuidp06WL9hgwqz/JkzZyFfvnx6drlaIhBLP1qS20t4SGAJe2ElTnyEGQxixCljIhJnfOUlZHq3A3h1bf0KMnfrgvSVws+C6dW82aGj2vrLsIdHCXT+oAt4T/MMGB39rTWtGP19+w0AHelIn1odz9/OmDETfD7xGcnnGq+ptb3SLvtG4NC1C0huZ9+IJIw7LuZyceXokT9Ywk0AABAASURBVCMJK0hyCwKCQJIhYLdCWJK1WApO3Qg4uzhk+x7fv+eQfKe0dUQdNOcC+ZVGzKVsafAgrx4vV0HAERAQHgWBxEaAn/nhefY+ffvi5ZdfRktt8Zln1UPFMEdiQy3lCQLxRiBNCWHUrvHB5JrRNd6ASUb7RsCUIb19MxgNdz43rkeTYt/RKX0mzL7RsW/ueL508OBBZiM/NH7EMOPtm3PhThAQBGJD4OSJE2jxUnO0af0atmzZgr59PlfX9OkjvSNjK0bSBQFBIAkRSFNCWMOGDXHw0GGMHDUqCSGVolMSAVPGjClZffzqTpcOj2855vmj9NlTr9Wi+HWmY+TipKxe3bpYuWIFeBaMJup5pbVXnhVzjFYIl4KAIBAdArSMuPyPP9VxjAXzf0bvTz9Dj549wcXo6PJIvCCQfAhITUQgTQlhbLC41I2AKUtmh2ugKZPjamazlS7tcHgLwwDPm+7avRuvt2+Po8eOqzOnPBNm7dyqJV4+Pt7gN9cYT+3ZvLlz8M34cTh37ixOnDiOX39ZjBs3boAr8ffv3SOZOEFAEEhmBIKCgrBj+3bs3bcXRYoWBS2gMhwYGJjMnEh1goAgEB0CIoRFh0wSxkvRSYeAU9asSVd4EpUc7BSzUZgkqjZRis1WqlSilCOFJD8CtIJIQxyZMmWyufLr16/hh+++w7XnVl83bliPGjVq4JPuPdS3FG9rGt169RvgyuXLeBLwBLnz5LG5bCEUBASBxEOgatWqyObmhsKFi6C+dk9C/gkCgoDdISBCmN11iTCUEAScsrsnJHuK5H36LNnM0yd6+7J4eCR6mVJg8iHAM2Dciqi75s2aKrPW0XFQoEBBdHznXaRPn06RcLW9cJEicNUEueDgYISFhWH79m24eeM6ypQpC5PJpOhi+zEaCzD6Y8uX0ulsr85DSEiI7k2xqxE7e+DHCISRN2M8/UYcGU5pZ+TV3nC0FRtaUaZBDqNr2KiR+pSOrWUInSAgCCQtAiKEJS2+UnoyI+CUM3sy15jw6p74PUp4ISlQgmv+/MiQM2cK1CxVJgYCugEO43bETZu3gBqy6MrneRIng+aWfpMp4jVSu05dNG7SBDm0cbFDE8a8vbyeFxX54u/vjwee982R169dNftvaNo2PfDw4QM89vNTwWfPnuFOCn+7LSAgAL6+PoofTtRv3byh/PwxtoHhlHAUfvV6jTh63r+HJ0/89aQUuRp583r40NyvFN7v3rmdIjzplfr6+MDH21sFKRDevnVT+flj7Nd7d+9A384XoGl6iStpxAkCgoAgEB8EIt6e8ckteQQBO0PAKXcuO+Modnb8tQlS7FT2RyFbEe2vT+LCEQ1wcLU8LnksaakJ8/J6iIAnTzTtWHrlLl64gNDQMFSrVh2nT5+yzKLC/EB0rtwRWxWLFY/QqBYtVlzR8CdnzlzI8nyLMT8ym1/TxDE+pZyrqyvc3MK17U5OTihUuIiZleIeKf+tvyJFi5n5MWKaO09eZMqU2ZyWEh4jbxTS9X6lYJ+k/WpDY93c3eH+3MiQyWSKtl/z5stv1iS5umYCcYWd/+O5TS640D3UhF9H1ezZOczCniAQLwRECIsXbJLJXhEwZcgAp5w57JU9q3w5qnn6rCVSftJpFVCJtAkBf//HWLtmjdk6IrckxrYd0bLgunXr47elS0HjHBUrVlJnwTy0cZElSxYcPnwI7u6Op5m2bKOEBQFHReDKlcv4tHcvbNu2HYcOHVYGdahRdtT2OBrfwq8gEBsCIoTFhpCkOxwCzgXzOw7Pzs7wuxmx9cVxGAfs6TyY97O7uBpwAtcDTyMw9IkjwZhivHLbIbcf0iqi7hhmfExMeWgan+YvtVAkFLiGDBuOgYO/QNVq1fBi+fIopmmyePbktdZtVFgRyo8gIAgkOwJeD73QufMHePPNN9UHm3lfZnTEz7gkO3JSoSCQPAgkkRCWPMxLLYKANQScCxW0Fm2fcZltt0xnbw3IUjxi21hK8rbT508sv/8tNnotwPqHP2HxnRG4GHA4JVmSugUBQUAQSFEEDh08iOXLl2PKlMkYOuRLDB8+DJMnTcKjR455BjlFwZTKBYEkQkCEsCQCVopNIQS0al2KFtZ+HeMvxNkxb0EKYHQpjfLdp1dw2n93JDbCEIr9vmvNcbNnzUSXzu+jZ/dPcPnyJXBy8vtvy1R4/LgxmDplkkonHTOt/nuVCuv0jGceb29vDB86RJVButTgtmzZAm5DnDt3Dk6ePIlevXqCZ0hSQ9ukDYJAWkagWvXq+GbCBPy16m+MG/81xowZi8/79EFYWKjmwtIyNNJ2QcBuEHDMGaDdwCeM2CMCpixZ4JQ/nz2yFoUnRzVPn7dJkyhtSYmIh09vW632cYgP6JjYvUdPzF+4GK+0aqXORDDu4sULmDJtOnLkyImGDRtr/u9AAxPHjh3Vrl6KftzX32Djhg3o+PY7OHBgP/5e9Rfavd4e3I7HMiydo4V5UH/DhvVY/MsS8AyXh4eHuvKsmKO1RfgVBASBqAgcOXIEL7dsiRYtXsKyZUvx3XfT8Wnv3vhn3bqoxBIjCAgCyY6ACGHJDrlUmBwIpCsZYW0tOeqLbx1PHvnGN2uK5svfrFmK1q9X7mQwj67H6VcTTMqra7ZW/PmHCvOnQoWKZitnDNPqHQUyH28fbNu6RWnC+vX5DBTWwsLC0EKbyED7x9Vl7ZIq/y5fvozHjx+DVhNTZQNTb6OkZYKAVQRoRn/wF4OxZs1a0DJi8LNgfDViJM6fP2+VXiIFAUEgeREQISx58ZbakgkBl9Ilk6mmhFXz5IFnwgpIgdz5mjZFlmLFUqDmqFXmSlcoaqQW4+6SB5md3dTWQQpSs36ci1q162gpMf+5Z3dH4yZNlSaM2rNJk6eCAho1YszJbYm8pgZHAxzvv98JvXv1xIivvkKXDzqjh6Y1zJTJcc8ppoZ+kTYIAomFQJEiRdW5sO+//05tw7506RJOnToFPucSpw4pRRAQBBKCgAhhCUFP8totAk45ssOliP2fDfO5EfGxV7sF04KxfHayFZFs5U5fGNWyhVvqY5gus5Mb6ri1pRcFChREQEAAenzyMXLkyKE0WzGZaOakhXQ8Q0a3d88eTJn8LWrUqIm3Or6NDRv+UZMZVXgq+ClfvjwOHDwEWkfkleFU0CxpgiAgCGgIFCpUCJMmTcYHH3TB3Hk/4YcZM9CmTRtw8UVLlj9BwHERSCWcixCWSjpSmhEVAZcXykaNtKcYkwmPbly3J45i5YXGOKgJi5UwGQmqZW2JzvnHoF3uz9E+dz+8m/8rFM4Y3vc0xzxk6HCl2erwVkf07TcAtevUQes24UIaz4txiyHp6M+ePbtKoxaMjrTMr9Po/mRsXpJVRQMcNMRBgxyshFeGGc+wOEFAEHBcBHbt2qm+A/jO2x3R4c3/ocVLzZW228vLC87Ozo7bMOFcEEhFCIgQ5nidKRzbiEC6Ci/AZMdbq0xZMtvYEvshszcBTEcmg1Mm5ElfBLnSO9DnCXTmU+hKAxy6QQ6yIIY5iII4QSB1IFCvXn3Ub1Af07/7Hpu3bFXulyW/ImfOnKmjgdIKQSAVICBCWCroRGlC9Aikr1Ix+sQUTglxcbTVSMBehbAU7kqHrJ4GOGiIgwY52ABeGWY8w+IEAUHAcRGgZnvSpEmYN2+u+kaYfCfMcftSOE+9CIgQlnr7VlqmIZC+WmXAxUXz2d/f06dB9sdUDBxRAMtSrFgMFJLkSAjQAEePHj3VFiV+K8yuDXM4ErDCqyBgBwiUKlUKn332GQoXLowWLVoq/wdduiBzZsfbgWEHcAoLgkCSIOCUJKVKoYKAvSCQIQPS16xmL9xE4uOJn1+ksL0HCrcNP0dl73wKf7YhwO+ELV68CNt3/CeGOWyDTKjSIAKO2uQM2ruPFlCzZs0KnnWln1sR5TyYo/ao8J0aERAhLDX2qrQpEgLpa9eAPZ6/ciTz9MXefhs5q1ePhKsEHBsBTsry58sPng1z7JYI94KAIGCJwN27d7F+/Xplkn7Pnt3Kv2P7dgQGBlqSStg+ERCu0gACIoSlgU5O6000OTsjQ73asLd/Pjcdwzw9LSKW6NTJ3uATfhKIADVha9asRr26dcHtiHTNmzUF4xNYtGQXBAQBO0Ggfv0GKFy4iJ1wI2wIAoKAEQH7FMKMHIpfEEgEBNJVLA+X4kUToaTEK8LPQYQwD00AS5ctW+I1XEqyCwSoCdu0eYvaisjvhNExzHi7YFCYEAQEgXgjkC9fPrz88suRXMNGjcDPccS7UMkoCAgCiYqACGGJCqcUZs8IZGjcIFb2kouA2yNDQ0OTq7p411OgRQvQxbsAySgICAKCgCAgCAgCgoAgEAUBEcKiQCIRqRUBp1w5kbFpI7toXkg6F7vgIyYmqP3y6Nw5JhKHSvP29sbsWTPh4+OD8ePG4NDBg/bEv/AiCAgCgoAgIAgIAmkIARHC0lBnS1OBdNUqI125MikOxbNnz1Kch9gY4DkwRzFJv/LITnz9z1JM+fcP7Ll8OsamcTvOkKHDUU0MjWDLli3qPNjcuXPA7wr16tUTT548iRE/SUxtCEh7BAFBQBAQBFICAaeUqFTqFARSEoGMLzeHU+5cKckCnvg9StH6Y6uclhBpETE2OntIbzvjK/xv9mgM+2s+Bv4xB/Un9MG3G343s0aNV5fO76Nfn8/g5fUQR48cQc/un+Dy5UtKM8Y0asZoNWz136vAMB3zkYa0DFOLxnQ6Fs50+qlhG9C/r8pHGpbDK8tkPNNJb2+OBjg2bFiPxb8sQZYsWeDh4aGuYi3R3npK+BEE7BuBI0cOY8yokVj66xK102Dlij+xUXu2cNfBvr17o2deUgSBaBC4qy0QXl64EPd37oyGInVEixCWOvpRWhEXBFxc4NqqBZAuHVLq3+MHnilVdaz10hpiub59Y6WzB4INpw5gzfGoL/nx635V7FEA2rDhH0yZ9p1yOXLkROUqVVCrdm08ffpU0TCNmrHbt2/h4sULmPXjXMxfuFhpyjZu2IAPP/pYhUmczc0dt27dUmaeT548gRfLl8ffq/5Cz169FU3BggWVkEdhr2XLVzBp8lT1jR7mtXd3+fJlPH78GJkzZ7F3VoU/QUAQsBME7t+/j0MHDmDwl0Pg5uaOXbt2okLFStrrNR1OnjgBjxIl7IRTYcNREDgydCiODh+O83Pm4PDgwTjx9deJzrq9FOhkL4yEhYVh3ry5qFWzhtoWYy98kY/jx4+hTu1aGDx4EIPROq6Ar179Nzq+1QE1a1RX23xo9rlK5Uoqbvny5WqSE20BhgR9mxDz03G7kCHZqlfHsFzZMua6+/T5HMHBwVbp03KkU57ccG39SopB4HfrZorVHVPFFMAqjx0LR9mGePH+bavNeRT4BNce3oO3txcKFixkVRBKnz493ur4NsaNHa00Yt5e3ihZspTZehjvZxauTyIoYGXJnBmurq5lTg61AAAQAElEQVQ4dfIkMmVyRYECBTWh7KZaBaa2bMWff+DOndugsKfnYxn26GgF8f33O6F3r54Y8dVX6PJBZ/To0VNrVyZ7ZFd4EgQEATtE4PFjPxQuUgR8nubNmxcBAU+wd88u3LhxHS4uzsidO7cdci0s2SsCdzZvxr1t2yKxd2vNGjw8fDhSXGoJ2IUQRuHh1yVL8N306bA3i3Fc9f5Ck8QfPnwYY5+fPn0a7dq2Rf9+/XBYGyw+Pj5men9/fxU3dMiXaFC/Hv74YzlCQkLM6YnlOXHiOH6aN89cdrHixTFw4EDtQehiqCLlvRcvXMDY0aPww/fT1fYw8j2gXx/QDezfV01wdS4pQC7//Tc1yd286V+11WHcmFGKdsb338Hb2xvx3frgUqI4Mr7aUq8qWa++2gsqWSu0oTJHE8DYJNd0GXix6lzTZ9CErxxKSOI4sUaUPXt2pa2iYPUkwF9pwnThi2fHGO+tCXLMy2cBrw0aNtTus7nw8CipBDYKecNHjFSaMGrQXmn1Ksns2umLPO1fb4emzZopM/UHDh5CeU2zZ9eMC3OCgCBgdwg4Ozubecrkmglvv/OetvhVGL6+vti/fx84xzMTGDw3rl8zh7g9+unTIBUODAzAwwcPlJ8/N29E0N0yfNrFx8cbj/38SIKw0FDc1RbAVED7uX7tqvYb/nfv7l3zYvSTJ/5q3hGeAtw0vIuNfi+vh+bzsZyH3L93V88CY9msU2+fn8aLr4+Pme62YbHV2NaHDzzVbgoSPg0KwgPP+/QqZ6Qz5vf19YHfo/BjDKzvzu1bip4/xjye9+/h2fNdHgGaQPzwoRHH6yRXzthWvuP8Hz9W8SEhwbh3947y8+fG9Qgc72rxIc/nrv7+j+Gjzb9IQ2fslxuGfmU/BgQEkETtPrl/757y88dIx50obNeTGzeYFMU9uX5dxRnzeGpaWH1HS1BgoIZjxA4jY/uMOBrHjCowhX9SXAjjhOebb77G2LFjzIMyhTExV88bapimFr148aI5zpqHg3LB/J/VGRNr6cY4f00gGz5sGGbOmGF+KBjT4+snr99OnIj/s3cVgFVWX/z3FrCN2mgY3SApXRJioNL+BcQABaRUSjAIUTEQFJEWBUFCRUJCMUjp7u6uBTBG87+/u33fvj3etrexeHs7sPO+m+ee87tf3HPzcqSxyAZknz591IswX0JZJlk+jhB8MHAQqlWvoXrM1qJcufIY/tVIfDjkY5R5pCwKFow6z4sPJjHr3fcdHNi/XxthJUqW1Om7v/kW+FJ4mKkP3mVKwafxE0mmq0PGfn64F/kicxifAoHxNcD++fsvbQjTcKYRzXn/NKwnjB+n6ig4mgaO4vjC3LRxg07Hl/Svv8zS01guqJcqR551hBM/dYqXdZiqVtEyyJnJXxlhAfr+6t3zLXNNmJGBL+9Ph36s13KdVh/LqlWr65Gwrm900mFc80WDa7h6rjq8+rLOxs08OPpVv0EDcCoiA5s2a66e59E6D/nxncZwVyVuvPHbb7MxZ+48bXxRThplvAoJAoKAIBAfBDw8PHD61CmwAX1eNbA5Ksa1tLdv39LtDxoEISEhDlnmypXbDM+WLbsaTUuv/T4+vsiaLRuMfzlz5TGcyJkzl+n29w9AxkyZtN+m5MieI6d28ydX7qg82dVonJdXRGe0n18GcKYC05ByWmSwysM0fupbzTTMmy17Djo1WXnnUGXabDYdnknJksXfX7v5k8MiqzVPQNZsugOPadKlT4+sSne6SVYZrPk51TNT5HmdNpsNOXI61pW8vNOlIyv4KoOYuGqP+olJ14CArMiQMaNKAXh6eiG7RdecFuypq2FwZ8iQEf6qE1NnUj/WerHqynpkZ6ZKouo3HbKruqCblCt3bl40Mb/NZkPhtm1Rf+5c1Js9G3VmzEC9335DnV9/ReCzEZ2bVnyyZc+ueZJBeh8f0E83KaelXnOoOmIYyd9yz9Cf0uSRkgKcPXsWXbt0weQffjBHb1JSHmvZ7PkYNuwL3TC0hjty86bs3uNN5M2bF3Q3b9ECU378EavXrMGy5Svw5fARKFuunJmVRhunF/777z9m2MM4+PLjCNj69etNNs2aN8fjjzcy/a7k4EubPSi7d+1URtcjpmg7lb948RLmS5URefMG6tHRn6ZNVS+qbOAGAnt278GA99/F7F9/QXb1ED7s1AfvsmWSdUTsXrqUW4tGTO0pvgaYkb+buudpPJdTRnTpMmXw7vsf4BFlRK9ZvdpIoq+ly5SJFhccHIxxY8dg+/ZtOp7rsGrXrovrqoPiwP592hDSEU78lMiVD9+/2gdFckR9cOuVqIBxL/U0czdp2swcpeLaLx/1sn61fQeUKlUa9HP0ileGW9PS4CpSpCjGjp+g83fp2g38x3QvtG5jfkSN0TSDj7+/P5iW4UzvahSmejD5HBUpUkSLVqxYMX1NyA8NuknfTcTnnw7FflV3NMhn/DQNJ1VvJteDWHs9E8Jf8ggCgoBrI5AvX354eHri6xHDcVyNPuXPXwCnT5/Go49W1jMLQtVomK+vr0MlaIAYEWwXGG5ebTYbL5o41VE71I93uggDQzkf+KOxZASmV8aN4Wa7zHDbX53lbeURjXekcWfPl35vy7pzazn2ulr9Vkys+cnPSl5eUe0IK2+rnNb0dFvTeaeLGUdPi07RdFX1TD6OyDtdFD9rOTZbVD0yXzRd06VnkCavyDI9VL35KAPTN08eZFQd8r7KUMuo2tYekVha8bHyIhObLaosqwze6aJkYzpXohQxwmiELFy4AC2aN3PKyEluwGjUTJkyWTXyf3W6aI7eDP7wQ8yYOQvDhn2JWrVqg9Z3YGAgmjVrhl9++RWt27Qx+bG3nMYnR7DMwAQ61qxZjR9++N7MXaJECXTv3sPlpiGaAiqHj6+PNqg48qG8eth/5/bt0YxVhl+5EqqNsLLKiA0NCVE9O77g1K8Bgz7EpUuXlI7eTk99IL+Y6FbBfPBt1RS2yBdBTOkSI/y2Gu5PDD6JwSOhBtjNmzfxvWp8f/zRhzhx4jgyqx46vvxPnjwBGtJW2ezjsqi0L7/yqs7DdLlVj+XfamTtlOpN5TNj9D4yzhlqX+spHPzkR1weOQdXv12ApX2+RNm8hZzJmmbTcJSvYoXyeu3ol2qkr8sbnbW70eMNwWlBzgLz15I/UbVqVbzRpStW//cfzqjGV+06dXH0yBFcD78erbfWWZ7xTyc5BAFBIKUQYOOZ73POVunarTv8VSdU/foNkDNXLjRv0RLPPPuc2WGVUjJKuYKAqyKQ7EYYp/a1bdMavXv1QlBQkEvi8tdfS/T6NBqL8RGwQYOGqFSpksMsfFG98UYX5MuXz4w/evQo2PA0AxLgYI/T0E8+Madysof7wyFDkFv1HiSAXbJl8VXD5JWrVMXePXt0mQcP7Ncvbb7AdUDkz9EjR8HFvrVr19Hx58+fA3s/SEYPzZEjh+HM1IdIlg9cyPPYsWNAgfzwa/cCPLJneyBNYgbcVCMRickvobwyFy+OiureyVioULxZNH7mWXzy6efgdYcynsng8KFDqh5uo3DkCAvDDLLGeXh6wsMzag1BwUKFVAdFW+RRPV8cFdu7N+KeMPI6e/X3zQg/S8+as/nSWjoauv/8u1RPRTxw8FC0K8MZ7ywmNMY5/cjXz09Pr2YH1ooVy/U6i5IlS8Fmi+qZdJanpBMEUg0CIqggIAgIAg+BgMdD5I131pUrV6LJc89i27ZtZl72nhuNaTMwBR1cj/Lh4MGmUZOYouTIkSPaKAGnZXFKZkLL4JTJ8ePHqSH/qDVrb3TpgsqVqySUZbLkW7d2jd6U46epU1G2bDk9FXXz5s0oX6GCLp9rdYZ/+QW2b9uqGvSFwa3Avxr+JU4cPw7eK9+M/ArclIP3DoecaYg6M/VBM7f74Xqk8+fOo2jRYmpUzQvcNTFDu9bwLlncLmXiea9aFuEmHtf4cSqkRmWrjR6NMB8fjX/8cgM0gm02m64PDw9PcFoaz5x68qmnNY5WfrHFGeloeHkqw6x06TLg+gKOFBtxcnVdBDw8bMrQ8jAFrFGzFuo3aKCnDq9UxlhwDB1tfHeFhYWZ+YIsi8eDgi6b4bx3bt++bfqvhIaa7mz16iHvk09qyl6/vr7Sn7tRI+Rs2ND0Z68flc6aJ6eSM88TT5jpcig/85Os6ay87yhZaHgaQoREbtpCPxfb86qpWBF4ly6pyatUCdiKF9Vuht0rUsh03y9SyHQzjad67zANCUULm3HWPNZwpveI5M1yrdhZMeWie3YqZvQMQDG/R1HQu5y+0p3f8xHTXcCrrOkunL4CiihiGpI1zprHyquobyUUsvAuoHjn9ylF0VSna1S9hl+/rjtsdIT64ZS1ttUagtSyQm19pfv5SnVMd+sq9fG/Rx8z/a0s6ax5mKZN1QZmuucr1TXd1nStKtaBl4enKh24efOG+uaHazd/gqPV6yUGabp65QrY0UAP1/VyZ0C6hQSB5EZAynMPBDySUw1+ePkhMMqsWLEiFixcpIarnzWCUvTKxrx1J8QiRYoiS5YsiSYTDQj/AP9E4/fXkiWY89tvJj+OFr34YjvVKLKZYa7oYEOtx5tvY9CHQ/RZTJ6q8f3a6x1BvCkvDau+7/RHhYqVwMWx770/AJzq8FbPXggMzIe3e/ZGrz598cqr7ZEhQwbUj2HqAz+WsVFwcDCOK8OuaLGi0adLpPOGT9NnkL5eHYqT6HTFsrtTojOPg2GWMmVQ+csvUerNN+GVMaNuCB09ciSOXA9G/7XkT9AYnvPbbJR5pAyWLf0XXA80fNjn2kDmiBanKrJxZR938+bNaAzZcORGHcWLl9A8GBnbXHjGC7kGAqxL1h8b1XxuSdz99N69+7ozaM+e3Q4F9fDwUIa8zYzz8PC0uKM+Sx46XXQ/EwaoDpvi77yD8oMHayr5bn99pb/swAF45IMPTH/xd/pZ3FF5Sr3/vhnOfKXee9f0W3kX7xeVp2DbtvBQnQ+UgeThaZE70p2uVnXYnqgPn+eeNsnjyYam+/7jj1nc9Uy319OPI90zT5p+2xMNTPf9hlF58EQUb6b3VPlYlmeunArTKKxsCjvKSKKbcjcMaAdSbb/n9ZXuGumbm+5aPi3BMFL9zG3wmCK6SdY4a546GaJ4MV2djC+YPIx0lIF1ySuJbg+PqPrnTqY/vf4uSN+1fUtf6Z7UrqfpnvZaf0x5ta/p/+7Ft6PcljyTX+kNpmV+0vcv9TLTTWz7pumeFJmf8thsHvCw3IOeVndkvTKdh6cHbLYIuT08PeFh82CwkCAgCAgCCUIgRd4gbDj37/+uXj8V/0XhCdIzzkxcm2XdCZFyffb554lqhNEAvRG5VScFooGXM2dOOuNNNB6GDftCN6KZOVu2bOjVuxe4Ow/9QsAV1Wu5ZfMmxETHjx1F0WLFlCGX0SFc6apV1tMTPfNGbfrgMGE8A1PKCCvy8svgCwUQgAAAEABJREFU6FeOWrVMifPlzw+oNsWpeBqGT6oRLxrDgz/8CIUKFcazzzXB+AnfmbtWFitWHAMHfaifH/s4dkZw04r/vdAG/EdDm4Z5ocKF0ax5CzR64km9wQ3jhFwbgVq16uDnmTPBzTnKl6+g14Jx91NOi96yZTP8/QMcKuDh4QFf36jzyPwDotJZ8/j4+ES7F4yd0MjUmidTpswM0uTl5Q3ulKU96ieLv7/6jfiz5vHz84PNZouIUL8ZMkS9B6zpsmSJyk8j0ztdOpU64i9z5iwRDvUbEJBV/Ub8ZcwYsWMbfTabLdrZa1b9rLL5+PhGG0XOmCmKh78Fn0zRdPVSHUi+MP5ZeQdY5NG6KsyNdBlVB4zhtqbLbOl09E6XDtTXSGeNs+ax4maz2elqkcEqG+vH09PLYI3MmaPqzz8GXT2V0eOj7gcjkxU7ax7eV7y/jHTO6Eo9SUYeq65W3lZdmdZPdQLyKiQICAKCQEIQSFYjzEP1fD2lGm+L//gTr3fsGO2DkxDhEysPR+ho0Kxe/Z9mSYPm8y++QL58gdqfWD8ceTl8+LDJrmjRouCGHmaAkw5O1fri889w5swZnYMfp86d3wAbQTpAfjQCNHK57iwmqljpUTCNThzDj6cywLhOjKNitkTYtMPm6wtOaYqhuCQJDihfHlVHjkSJLl3gmT79A2UUKVIEoSGhOKaM0qtXryAmMs76eICBBKRZBGhwvT9gIN5RnWqPVq6MR8qWBY3yx+rVw3NNmmp/mgVHFBcEBAFBQBAQBGJBIFmNsLp1H8Oob78FF+DHIlOyRnG6mnUnRPa0cWOLxDZoWM68eXNhGGE0nJo1b56gkauZM2Zg2bJlJk5PPf00Xn7lFdPvSg4auNyKnNPSvh01EjxHiRs5cOoaz5gixXVAM41OrgFjWh7UfO7cuQcOaKaBQJ7EOSn056hYhk7tka5i+Ydify99VC/6QzFyMnOxDh1QbcwYZKtaNcYcHh6e4GYa165dw5nTZ2KkGBlIRJIjIAXEDwG+d76fNBHHjh6NX0ZJLQgIAi6HwMWLF2FMbWbn84H9+2OVkbu/Lvh9vu6oXrRwQaxpXT2S7RqSq8uZUPn+W7VK77DM/NSTZ5Byjfjq/1YxKBqxTlm30QJTuSdZjTBPT89o0z9cATvrToiU762338aTTz6VaKKxMbBv31707dMHI4YPNzdBqFWrFpo1ax7vcrhxyMSJE0w+nML1zjvvuMyoor1C27dtg6eHp55u0r3HW/r8JG7MUaJEST11zdkDmnkwIXfj+2DgYAQHB8H+gGaeQxISHIyjR+O/vsle5pj8towZkP6JBvDr8BK8y5eNKVms4bfv3Y01PjEiue180ddeQ53p01FMjTjbPOJ+zP38/PQmKSVLlUJMRIyt8p08eVIZbKfBlyYNZBIN7j//WIyPh3wInhfFtV5GHk7HdRTHNMbBzXwJMx95G+dMHTx4AMExbPBg8JarIGBFwEuNWjdu/Cy4WQw397DGuYKbm5KQXEEWexnYwGVDNzLcZS58f8z+9Re9jtdlhBJBkgWBy5cvgRv98B44cvgwtm7dostl+yokJATsqGXAvXv3wA7fGzfC6dWd3LVq1dY7t3L9KgN55eZfvF69ehV8Dpmf+ZifaVyJbt28BZIhEzuaKTeJ8rIDmmHcKIZEtxFm5HHlK+uK9UgZqSff17lz50H5ChVBXagn64bLS5jm9u1bYJ0beRiWminu1llq1i4O2WnQfDh4sPkAP/+//6F9+w6JZij2798PZUqXQtMmTbBgwe+m4fTMM89g5Dejoq0TiENUHc2b8euvvsbly5e1nz884Pb69YgXDv2uRHxhcmdDrnuz2Wz6Rbhh/XoULlpU76pHWXfu2ql3jMxoWf+QN2+gPhvsp2lTkTVbNv0iPaUa/EM//ggTJ4yHv78/1q1djZMnTyjj0xM5cuQgK30mEY0+7UnCH8/s2eDz1OPI+MZrSFezGmyZotaSxFXszetRO8LFlTa+8bkbNkTFjz9GnZ9+QvHXX0fGQoXiy8Lp9Pxo0XDKHol9tx5vaqOaI8hc3zVg0GB4p/PGHst28x7KGLSPC1aGs3FwMz+M59Uop/05Uzly5MR//60ynx+nhZSEaRYBTq1dqN652dT7Y/myZeDH3BXAoBx/LF4EbmgzbeqUaDvbprR8fP74XPPcPzaMUloea/lscI0bOxqcqZKQKfxWXuJOLQhEyXnm9GmcOnUK58+fx57duxCqDK/z58/ptag7tm/D95O+A49BmTljOv5btRI7d+7UmdnGmzt3jh5pWbVyhQ7jlSMtw774DGvXrMbIr0dg9q8/4/f588BNpHQiF/7hpliLFy0Eacmff+CXn2fpztB///0H69atw8ULF8DOThdWIZpobCfu3rUL65XsBw7s13Gr1fd++bKloH58j8+d8xvY3mAkR8JYx7/MmukWbQIPKpUWyX4nRO4s2K9ff9Wo90oyONg72717Dwwf8ZU2LOJTED/e30+aBGPdmpH3gnrgxowZrQ0cI8xVrrdv3wZ7ZLzTRUzBo/4BAVlx6eJFLe/169exc/t2lC1XLprIV66EaiOM4XzZ2mw2vN2rNz76ZKj+CJNn2xdfQmBgfrCHZMOG9bqRxYXVly5dTLYH05Y5E9LXqYmMXV6Hb/Pn4FWmFKAMj2jK2HmuWbbftotKkNc66kUDjIZYghjFMxMbucxCzNmj+P13E/HxRx+ChjGNZNZ9aEioqqN8TKbJZrNpA9oalyVzZrz8yqvgwnzyItmfM8XNZnimII8T0IzkRxCIAQGOqvKdePDAATz+xBPgYbFBQZfA2QgxZEmWYBo427dtBbfYr1ChInikho+PLxb+Pl+/w5JFiBgKoYETEhKCs2fO4KepP+qGzwXV2GV4DFmSLZgjciO/GgEeWVK/fgPd2OR3I9kEkIJcAgHenzVq1MTWLZuRRXXCZsiYEfv37dfHHnCmBI9giGgH3AMPh65atZqWm0tfPD09tdv+h517j9Wrj+rVa6BW7TqoXaeONvTs07mSn50kFy9ewHOqY59ndJ47dxYlSpbEAWW80Ejdv38ftqn3DNd522xRmw65kg72srBztkDBglqPwMB8ehAkT568Ohk7aevUqYsaNWuam9CxI5ebd3l5e5thOnFi/iQjrzRphHFEyX4nxE+GDo23YRTfeuJHjQbTi23bxLsHdPmy5fjhh+8dFrn033+xYkVEL4/DBC4SyIetQsWKutHBOjioXhw5c+XSDXOriEePHEUuFU7DmPF80fBFarPZYEyJO3LksHoAb+lG/u1bt8CXNHmkS5ceTEt3cpJX8aLwffYpZHq7G/z+1wJcQ+aZJ/cDIlxRo3cPBMYjwDdPHmSvVg0FWrVCxY8/TpZRL0fihV0LMzss+DHgVFFedyijmuk3b96EPHnzmqOUDDPIGufh6QkPz6iPJD+K9Rs00COgK1cs19MQWZ/sLQsKDjJYyFUQeACBINXB8ccfi3FdjTYHZM0K9q7y3qlarboyLP7UHUIPZErCAE5zYo8t3/vsZff09AIbj9lz5FA99Tvw/PP/Q7HixdWo2K+gkZaEosTImphxZ0uOCHB07n+t2+jdSbn77pjRo7Bl8+YY8yZ1BDHhqMXLr7YHN7EKD7+BipUqgT3k7JRM6vKFv2sgwE4+thcqVXpU3480OrjjZdj1a6Cx9XrHzuj37nuoWStq119HkvMbwnDjSndqJHZi3r17D3fv3FF0F0UKF9EzRbium6PEHFEqWKhwqlHNZrPptjd3TObO6VbBeebthAnjwNG/qqrdY41zF7eHuyjirB78IDraCTEwMHF3QqQ8H3wwAH/99Te++GIYKirjgw0ChvOw6v8930rFLaHXKdq0aaM5bbJRo0Z47733YfBj78iE8eNgGCJOMXScKFFD06dPrw0sGkncTGP0t99gnBq14/ojPmyb1Qe+fIUKZpk/fD9JNZb+QOEihcFpjF8N/xInjh9XPALw3cTxGPn1Vzh79gy4pTlHMtmbzPOoOBrm6+urGzK5c+c2+aWUw7NQAX3GmN9LrZGxV3e9zb3PEw2RrnIl2NToWZYyZZBJNb4yFCoE37x54ZMzJ9L5+8MrQwZ4qN4dyp2hQAHkVD1zRdq1Q9n33kP1cePQcNEi1Js9G1W+/hplevdGco16UZ7YiMa1zWbTU0w9PDzBnjo23uqpXkabzRYta2xxTMjn09E5U57KUEsXOaLKdEKCgD0CQUHBOKhGwHIoI6dixUra6OrbuxdWLF+Ozm90MTtw7PMlld9XvZNKl3kEbECy0Thlyg/4bOgn+HnWTPD9N2rUSHCr9vYdXkdK3dtHVYdXufLlce3aVdRTI00ckeazxgbP2z17gzteJhU+sfHlJgzbt23THXbz581Fw8ef0GtVS6t3J6e3syEaW36Jcx8EOPLJtU851HeS92OhgoXADr6MGTOBIz/jx43BpIkTdDvh/n2AG4BxnbIVgWzZsutOmYmqnbRZdRBa41KDm++Ovr17YsSXX6gOiWKYojrk2XlSUXVKsKOabaFyZcuhbLnyYJi/ak+kBr3ikvH4ieOgccZ36MEDB+NKnirjPVKl1AkUmr1nU6ZMxuxff9UcuF5gzNhx4DoWHZDIP/ygFSpcGC1atsTPv/yKoZ9+qqfTsRj2kg4eNAh79uyh12kqVqwYPhgwEK3btEEtS88PDbtff/3FaT7JkdBms4FbVnNKCY0jHtBsHLLMRof1gGbKQ/9TTzfWRpb1gOasqle7U+cu6NmrN956u5d62fqjvmow8OXD6UacfuDj44NzZ8+izCNlycplyOblBc+8eeBdsRzSN3wMlUeNQs3vvkPtKVNQd/p01FP3Yv25c7WB1eivv/CkajA+vXo16s6ciUe/+AIlunVDvueeA7eZp6HmKooFZA0wRWEv1Tcjv1I9+rNRqnQpcA435+1/OHgguK7vhHqRcqpiUFDQA3EmE0S49u/bhyJFiyJjxowwzpliz6WeyhrDmVMROeU3LSJw7NhRjBg+DJ99+olWn400Gl28X1q3aYsRX4/UBpifn5+OT64f3rObNm7EmtX/4YdJ34HHZAwf8TV69+0L9uzXU++v9z8YiCeeeFJPv0kuuVgOp2z+NO1HjB83Vht/S//9Bw0aNkKJEiX05gfFi5dAYN5AJk12YicMG9xZMmfRnTkVK1ZUnY/h2Ku+k7/Pn6s6Hr1QpWo1LXeyCycFpggCbIR3eO11Xec8czJAtQeqqdFt7rbNNkWXrt3RsfMboOHBqe1sI/RXndRNmjZDkSJF8Wr7Dvoomt5930HnLl3B545Tgrt07abbY5zaxnQkpk0RJWMptHKVKvh29Fi95pobk3G2yFs9e4HHgvBZsNls+pzObNmzgx0U1DsWdi4XZeBPwagr5TeuVapUxRtvdEXHTp11xzzbh4xje+8FNWrPK/OlZkpTRph1J0RWGje4aNP6BZQoXswh1VZGzgOTAiQAABAASURBVIkTJ5hU09w5c8x03303UYc5+2Oz2dCiRUtlRLytPiQR069Y/veTJoEfbGf48IZ7u2dPBKpROzYquqoGOhurRt4fVcP+4MGDhtclrmVV7ww33eDHNSkFCg+/Dhq8+Xn4cFIWJLw1Avny5dfr9jgKaz24mR+yDq91xJhxE/RH46WXX0GBAgX1wc00pu3jyIwfWePgZhrthQoVhvWcKa6jYRr/gCjDj/mE0i4C7FCjMRMSHIJ27V4G78fZv/wMjupw1P1YfLamTwIYPTw8cPz4Ub3OpFnzFvh7yZ/g+oZpU6eiUaMnwA66JCg2TpbEhlM2a9SohUcffVRPi6xZsxaGD/sC48eP1fgVLFRIj9DFySwJEnDRPdeAcaQrLOwaKlZ6FK1bt9W94S+oK797SVCssBQEBAEXRCD8+nW9qd3yZcvADnd23rugmA8lUpoywpYuXap61W48FGAPk9lms6FJk6aqwZDPZMNphhwpMgNicbRRPbtPWrbP53xZriswsnBB+hQ10uesUWfkS8qrzWYDR+/YM52U5fj6+oGN96QsQ3hHIcCX4WOP1UuWKbDcmrZ+g4bJPmIQpa24XAkBrmMaO/pbPTpSsVIlvRC9vhpZavj44/hx8mT9seZC75SQ+eLFixg18mtw97VcufKA7+SixYrBPyArDuzfp4/oYGdRcsvG0aVDhw6Bx4OEh4eDxlhVNZpgs9mUbAH4fNiX6PtOfz0LIbll43SzyT9M0hv7HFMjm6917ASOrnOWCOPYw8/OGb5zklu2pC5P+AsCgkDMCORVAw5tX2wHzmrIli1bzAlTcUyaMsJcoZ7YA8peW0MWfmS4psnwx3TlJhVvvvVWtIaozWZTQ+2vwvpRX/D771i3bm1MbCRcEEg0BDgtJHcyrMFjz7z0gCdataVaRjQkuFnDtq1b8fQzz6hRkkqmLsuWLQVnAbz5dk9lSGQFR6LMyGR0cD1al27dlcG1X2+VzV0GbTYbnnzqKVSuUjUZJYleFLHjJhecatiiZSs9Asbd1DhKxylM0VMnr48bCVSuXBUDBg6Gt7c3DhzYj05vdEG7l15xepZI8kospaUEAlzntXPnjpQoOlnKZDuQ0/c5wp8MBaZIEe5ehwkBNU0ZYdwoY/WaNXCW5v++ANwy0wD2GfXhN/K2a/eSERyvKxsH1h69a9euIchy7ldMzGrVrqV3kLGPp3wdOnQwpzhyetj4ceP0YnD7tOIXBAQBQSA1IsDpzCtXrsCO7du0+GfPnNFXTvHjqBenqrC3lFO2dUQK/vD9Tnlead/enHnBmQCk5BSLmPFMso+HfIhtW7fguSZNsXbtGj2NmO7NmzbCJ316PV04OeViWVyXNvXHKXojpkyZM4EjYAznyCanH9tsNj2DIpub9n5TV6H4IcARXB7mSyOFbhot7FwgF97r3JiM7R/6w8LCYMQzjp039DOecdzogVOa7dPSn1JEXdge5Ewm6kgZKashD93Ugemok1Vfpjcwoa6M45V57dMyLKWIMrIOKRtlppyUj/LwSj/riH6m4fudV8bxSv0ZTyyIj6vVIeWOL6UpI4yjUDly5EQOJyl79mzKuImCKL2Pj5k3oT3zvIE4ncaoKK7pyvqQH5pmzZpH26Rj06ZNWLhwgVGEXAUBQUAQSNUIbNu2FevXrsUjZcuhRs1a4DuOu6Jxg4mAgAC9xiq5jZy4AOWMB66XjCtdUsUfPnxIjwq2aNVKfw/YgClfvrw2fPLly6enbXp4RqxPTioZYuK7fv16VK5cBU893RgVK1bS6+V40O4/f/0FriuNKZ+ECwLTf5qGhQvm499//tYHLLM9NfrbUaqDZrueBcSR1V9+nqlHorkTKQ38L7/4DBs3rMcnHw8BR2OmTZ2iR4P//vsvLF60ABwlnjVjukuMvHL6/dcjhuvDiX+c8gMOHjigD1/mgcXcdZi7B3P6LvWZMvl7cP3rNNWhwfj58+bojYo47XjyD9/D/kBrpnWFO+ifv//G1B8nY/26teo6BRcvXoC1Din3dxMnqM6jreB1164dSE11GB+MPeKT2BXT0hLeuHEjXmr3Ilq2aI7FixenyINEOdiDERdGBw8ewOHDh81k/v7+yrDLYfoT4qBB2NWySQflmDB+PHjWS0L4SZ6kQUC4CgKCgPMIcLRk1swZGPLhIFxXPds8H2jnju3g++6tt3vixXYvo2u3HsiTJ6/zTNNQypIlSyFv3kDwmI/Ob3TF3DmzEZgvP7j7mM0W/eiIpIKFvfbs/SZ/9maz0btp4wY1QhiOO3duMxg87+i5Jk20XO1fex3cHVVHyI8g4AABHqHAqb31GzTQO40ePXIU3EWPmznVr98AR44cxrPPNsETTz6l7rMb4KhJvvwFwF34KlSogMfq1Uf16jVx+NAhcBffoKBgnDl9GkePHQVHohwUmexB3ISqZq3a4O6H3MDt0qWLaNGyJRo0bAgvby/kzp1H61e7Tl29w7Z3unSqc6om6tR9TJ+dVr9BQ7BNum/vPtBIZbsz7No1vaV/sivjoMC7d+/g0Uer6Lrg+/zwocOw1uGpk6fAHSypb6lSpVT9nEFqq0MHajsMSvVGGDfbeP21DtiwYQN27dqFPr17Kcv6R4fKJmUgz57gTovcYjumcmgUDRo4MNqDXr58BWTPnj2mLE6Hs1fRukkHN/uY/tNP+kF0mokkFAQEAXdEINXodPfuXVNWjpaULVdOb7989uxZNHy8EXbs2KF6TS/qNV+c2eBqo1+m8C7i4JQdTvHhFu+NGz+LXLlyITkxowHGaY+sV+586OUZscV8pUcrqxGJv7FyxQr88svPuHTxkp5uz6mcLgKdiOHiCNhsHvDwsMHD0wPh4ddh/KPhz901jasR7uiaJYu/3vSBW9d/MGAQsmTJ4ihZioV5enjqsu/cuYvbt+9oN384o4pXTumLrT+F2FStWg2vd+yMfu++p0eemc9VyGazwcPDAzZVj9Y6hPp38+YN9QtVt+Eq3kO7Hf1kyeLadehIZmtYzJpZU7momy/23+fP070dhogM+/fff3TvhxGW1Fd+6L4ZORLbt29H8+bN0PPtt7By5UrVWLigiY2JT4cORauWLcAdqgx5ON/99Y4d4ekZ8aAZ4Qm52my2BzbpmD37V9A4TAg/ySMICAKCQHIicOfOHfyqGuTz580FD2G9eeumbqinT58eXGN1TxlorZ7/HzJmzJCcYqXqsni4MXuYixYrikfKlk02A4x1+f2kiTh/7pzeQfWnqT+icJHC2LB+Hb7+ajgmjBuLZ555FlwPxvVpJVVvd6oGWoRPMQQ44sv3xfhxY/TZdxUrVlKG/SyMGzsa+fPnV++LjA5lY2dEmUce0ffimNHf6nvTYcIUDuRmNYaco7/9BlwPy+dr3JjRWLF8GThaFpOIRYsW0+9SYjNp4oRoAwAx5UmJ8BIlSppyjlfvBq7z5Ywx6njixHEULFjQoVippQ4dCh8ZmKqNMN6IN27cjFQl6nLz5k0wLiokaV2c38o1CiyFRiCnRHZ8/TXwnDHSyy+1w5Qpk8G5vkxD8vHxwYdDhqBMmTL0JgrZb9LBofVxY8eCOzAmSgHCRBAQBASBJELAQ3Uk2Ww2cOoNGw9sTHGqWnBQMH779Re9bojrv3x9k/fg5SRSN1nY2mw2cBpnoUKFYbMlzxREKsbGUWM18sbph5z+xW3mD+w/AB6i261bDz3l0MvbG5UqParPAGMeIUEgNgQ4jbZylSqqs7kDuG6Q7wKeL8npbD3efBtdunZX1E13NvTq3Re9FDVWhj7fJa+276BZMz3zkQ/5VatWXd+T3Xu8iWrVa+g0KfVDubp07YbcuXNrPXxUG5Fykgw5qSenIHLb9q7de6BP3356OQv1IyYkTrtkXvLKmzcvmKeLwqZj5zdiNEiTS2diTn2MK+V8oXUb/Q4w5OyiMOAus53f6ALq2K37m6qd/Iiud8rpynVI+eJLqdoIYw9p/Qb1HxhJql27jl6oHV8wEpq+abNmGDLkI70I2hkeJUqUwPTpM/DUU087kzxeaew36VizZg3+/vvvePGQxIKAICAIJBcC7DCb89tszJnzm54axDVe69au1dO0u6mGRtasWdH42ecga4WSq0Yevpxjx45i4YLfwdke/61ahccbPaE3Qjh58iS4hrtGjZoorr6DD1+ScBAEBAFBwLUQiI80qdoIo6L/+98L6Nevvza6aFW3b98Bnd94I1l7/Tid8IXWrbF8xUqM+nY0uECUG25QPhLlKlq0KF59tT1+nf0buPV9ufLlGZXoxF6hrnabdHB4l2sqEr0wYSgICAKCwEMicOTwYb3Ang117uDHtV9cMM8dwnjmIdeFsZf4IYuR7MmIAHd0e/yJJ8BppEFBl0CjrGWrVuD283Xq1hWDOhnrQooSBAQB10XAJYywL74YhgMHD2nauGkzypYt6zRinPbQ4bXXsGnzFuzYuQvvf/CB3j3LaQaxJORW9v/8u1TLRfkoZyzJQWPr6aefxqRJ32PDxk1mPsr1x59L8MGAAeDuPDTaYuPDuIYNG5r5WXanTp0Z7BRxDcCWrdvM/Cw7T548TuV9uESSWxAQBASBuBHgzl3cLILbFHNaGjeM+G/VSsybOwdr1eg9p85wKkqDho/HzUxSuBwCAWr0cveuXXqWStVq1bHkzz9VR2kWPVXM5YQVgQQBQUAQSCEEXMIISyHdpVhBQBBwFwREj1SFwL59e8HF9I89Vh+zf/kZ5cpX0NsrU4nsObKDO2b5+vrSK5QKEahYsZLe1axv715YsXw5uL5D6jMVVqSIHG8E1qxZjZkzZ8Q7X0IzrFyxAi/873m89WaPaPsOJJSfNR+39+c+B9YwcScuAmKEJS6ewk0QEAQEAUEgBgTOnTunp6aVKlUaXGC+ceMGPNekKebPm4uQkGA891wTlCuXNFO1YxDpoYOFwYMIcIZK6zZtMeLrkdoA4zT5B1NJiCDgfghwszhuisa1rjdu3ADP+TI2R6NBQ7+xSRvTXLp0ydw8LTw8XO/szTTcYI5xvBIl+7QMI9+FCxfoZTBfj/xGH/NgX4bhDwoKQmhoiO4coXEVVxksb9Q3I8EzxuhmeUKJj4AYYYmPqXAUBAQBQUAQsENgz57dWPrvP1i8aCE2bliPU6dOgmd93bt/D8WKFYO/fwC4i55dNvEKAoKAYwQk1IUR2LdvH3r06I7ly5ehf79+ypg5iPfeexd//vEH/li8GFynP3jQQCxZsgQffjgYe/bswSeffIwxo0eDu1p37twJixcvwuBBg3D8+HF88MH7WLVyJQYOGKDTUnWOLufMmQvz58/T62ppxH00ZAi4Y/eXXw7Tm7INH/4l5s2di48//gh7djtfxpYtm3Hh4kVdVljYNRYnlAQIiBGWBKAKS0FAEBAEBIEIBK5dvYpRI7/GtB+noEbNmmjf4XXw0OXcufPg7t17uHD+vJ6KKJtvROAlv4KAIOAeCPB56WxOAAAQAElEQVR8q1atnkf16tW1MVO8eHG0e+kltG7TRo+QFSpcGO3atUPz5s2xQXVMcV+BZ559Fs1btAD3F3j++f/hvvq/ZcsWbbRt2boFnDGwZfNmDZDNZkOv3r3Bbfi7de2K//77D0ePHsGu3bsQHBSM1cp/Q42utWjZEg0aNEC4GplztgweKVGwQEHUrVsXWbL46/KifsSVWAiIEZZYSAofQUAQEAQEgWgIhIWFYerUKWiqGhlv9+qDv1SvLxPUb9AQO3dsBxsc3A2R09cYLiQICAKCgLsh4Onlqde5hl0Lw/379031rodd1+7w8Bux7ujt5emhjzT6+ONP8P0Pk/HSyy/rfPzhRm+NGjVC7Tq1taH26KOV8dFHH2P0mDH4UI2KVa1aDe1ffRWbN21G1apVmcUhxVaGwwwSmCgIeCQKlzTERFQVBAQBQUAQcA6BDBky6ENQ165ZA+6AWKlSJSxftkz13BbFk0lwTiLknyAgCAgCLohAgQIF9NqvXj3fRq9ePfUu3rdu3cI7fftg9q+/oFGjJ2KUumy5cti0aSP69XtHT0vk2i4m5nqvzz77VPNbtWqVHu3iOjGW0bdPH/Bcvh07dyB/gfzKfQI8OoL5HJGjMrL4++OD9z/Axo0bHWWRsERAwCMReAgLQUAQSHoEpARBIFUiULlyFS335s2bULlKVdSrXz/WXl+dWH4EAUFAEEiFCPB4IR4pxKOWBg4cpDVo2/ZFfTwRj1Aa+c0ofP31SBQpUgTv9OuHL4ePwLjxExAYGAimZz4S83BDGx6NVLhwEZ1n2LAvMXTop8gSOT2Qo2Dvvfe+jps6dRpo6BllDB8xAvnz58fLatTsyy+Ho2u37lixckW8yujQoQMmfvddrCNoWkH5STACYoQlGDrJKAgIAoJAWkDg4XS02Wxo1rwFvL289JQcjo49HEfJLQgIAoKAIBAXApz6eOnSZXylDLLNmzaBxmFceSQ+eREQIyx58ZbSBAFBQBBIcwiwR7dCxUraCEtzyovCCUdAcgoCgkCCEbDZbHoEbsDAgejStSsyZsyYYF6SMWkQECMsaXAVroKAICAICAKCgCAgCAgCqRABEVkQSA4ExAhLDpSlDEFAEBAEBAFBQBAQBAQBQUAQEAQiEXBghEXGyEUQEAQEAUFAEBAEBAFBQBAQBAQBQSDRERAjLNEhFYYJRkAyCgKCgCAgCAgCgoAgIAgIAmkAATHC0kAli4qCgCAQOwISKwgIAoKAICAICAKCQHIiIEZYcqItZbkUAty+lYcQtmnTGqVLldTUtEkTrFu7FoxLTGFPnz6Fbt26onOnTvrARivvXbt2oWqVyihRvFiM9MorLz+Qz8ojqdzffTcxmkzVqlbBgAEf4OzZs2aRxOrzzz9DrZo1sGfPHjM8MRz2vGPDMTHKu3z5Mlq1aonXX+uQIngnhg6uxoOHh/L+td7fvN953xuy2t9n1rR0M/+lS5fAa//+/YxsD1zJp9HjDXHx4oUH4hISQBkp69KlSxOS3Zk8yZ6GuhBTgxITr2RXRgp0aQT4PBr3maMrn2e+H1xaiTiEo45J+QzZP6/EkWXGIZYZzXch5YtPHjOzE46k5u+ECKk6iRhhqbr6RPiEIsDG/Yzp03Vje8vmzbh7966mffv2YvLkybh161ZCWTvMFxwcgo0bNuDGzRsO41NLYEhICH75+We0bNEcO3Zsj7fYJ0+eRO9evfDh4MHxzssMiYXjw8pBWYTih0CLli1x4OAhTV8M+1LfQ0bDgOfXGHFz5s5DlixZMH7CRJ2W4TyIlNvcx69ESW2PAI3K/v3eMbFdvWYNnnuuCXLkyGmfNFX4ef+wgcmGYKoQ2KWETHph3Om5Tsl7je9Dvhf5LuR14oQJoDxJX4NSQlIjIEZYUiMs/F0Sgb1792L06G+1bH369sW27TuwY+cu9OjxJqpVq4b06dPruOT4KVu2LDZu2mw2ONlYZbmu1Ag1ZFmzdh3atWsHGmOfDh2Kq1evwmaz4d133wPjypQpQ9FjpIMHD2LhwgUIvxEeYxprhM3mPG9rvrjcMcmRLVs2/PbbHHz/w2RIoz8uFBMe37BhQ20IsDFBwyDhnCRnfBBYu3aNNnDLlSurs9H46qk6RbRHfgQBQSDeCNDQ/OffpcnWkVGkSBGUVt/ZQ4cOxVvWpMjAdwj1Jw5O85eEJgJihJlQiCMtIfDnn3+AU89ee+11dO78hm5w+/j4oFv37mj74osaisOHD6N2rVp6Oh6nKz7R6HEsXrQIHEVjAvZEcWpA3z590LxZU53utQ7t9TQ2TrH47NOhqFSxgp7m+PprHXDt2jVmizetXLkSj5QpjY8+GmKWzZG7t996E49WqoitW7eCU7QoS5Mmz6G8amBRXk6t3KBG34wCKTenWjKc8ZSNhlR85MqePTve6dcfVZWhunPnTuzcucMsm9O22KC+ceMGRowYrnWnTA3q18c/f/8NxrEXnvLMnTNH42VMRzHkHzLkQzA98w0aOBD9VK893QZv5iXt3bMHTz7RSPNg+uk//YQ7d+4wSpfD9AZvBrJsI2zTpk1wJMeJE8fBXnWWZ8178eJF9OrVM0ZcKTsxfe/dd7XOxJb+xJ6aST3ciWgIsIeXhkFi6hUaGoo2rVvre4N1yfoh/4sXL+j65XNLv0H0s94Zb4TFdGVa8iORN8l6rzAfn32GMY7E+473n6M4a7ksnyPMM2fOMKcnkw/5MT/5kB/LJi+D7Kcr2ccb6Ywr8Tl/PubpmszPcgwifyOvVQ4j3pDRETZGXoMndSAPgx91Y36DlzWe6Qw8HMWzvC+HDcOJEyf0e9qa1+AvV9dFwKh73husS9Yx7wWG876h3yCmMTSJ675gfvIx8lqfMaMcI45+gy+v5M37yIgnH/JjOkf3GuViWiMdeTA9/QwnWct39IwzDfVl3ochQxbyI9nzPHfunH7/MY5kjaebYQaRlyEL3dSHehlhTE+c5s+fb76rGGaNN3jxSvyMOLqJCdOTB4m4G/Fp7SpGWPLWuJTmAgiEh4dj546dyJw5Mx5//HE9kmOI5eXlpQ0y+mlw5M2bh049VfH48eP4+OOPwFEUHRj58/vv8/VaKE9PT7Rq9Tw8PDzwbv9+elpjWFiYzhscHKyvkVnidalUqRLKlSuH5cuW4fTp0zrvsWPHsEmNnj1auTJKly6tw/izf98+0AiikcaplTTUDGPgr7+WKIOzExjOeMo2ZcpkMI31BUs+sRFHiGrVrIXbt2/rBpB92gULFmDSd9+B/Bl34cJ5pHNyZJHG1OnTp5AxY0ZwRNBms5HFA8SG5IULF3Q403/yycegLjQ0dWAi/dBQf/2117Bo4cJouHZ5o7PCfyOMf8T0t99ma52JLf3v9u+vDX0jjVyjI5AhQ0bkDQxEUvTofjPqWz2yzOl2m5XRzUYEy2vdpg1WrVqlO0ooDe97+itXqeJ0TzY7EIoVK2byP6OeyenTfyI7zbdLlze0m6PrnD7EqZfTpk11GMdy2yqZ2DhjpitXruCPP/7AipWrNP88efKA/JifYZyKtPTff82pSGzIsEOB4SzL0JcNJ/Kzp+bNm+uRMBo3zGsfz3xc72nIzhHwLupeZ1rK2PPtt9D5jTe0bCyTRnT79h3Mdyaxeeqpp834oeq57N69G4ywhup9Sx7kReypG3Wk7CTy7tD+Vd2RQtlOnjwJ4mHIw/zDhn2hsWTP+zv9+qFAgQKg3hvV+5CzCphPKPUgsGnjRv2+Z/1z2jElX7LkT12nDON9Zr3nGR/bfcFnkc8k7wnm5ygNR2t4z/FdY9xLvLe/VEY8723ypCHAe4/3IPOReG+uW7cOMd1rX3wxTH+nmJ9k3NN0G+U4esa/nzQJi9VzzjJ4D3869BOn17FSHnam8pliOaTYnlvGk1YsX46Zs2bpZ5O6G2VS5tjwfvnlV3D61CkcOXKEbPSzx28tn8VmzZph8pQf9TsFkf+IZxf1zmAZ1I/1xxkPNL4ik4Dfb5bJd1paf27FCDPuCrmmGQTYUL977642wnLkjHktBBsYv87+Tb+0OFWx3Usv6Ub1li2bo2HFBtnf//yLvfv249nnngPj/1UNpUKFC2Pe/N+x/8BBTJ8xU5cXLaOTnkyZMqFJk6Y4pV6EfJEyG1/C/Kg0qN8AHMFjGGnop5/p8jZs3AS+IGlEcNTv6tWrmPzDD8iQIQNmzpyl0/Aj0bxFC/Clvkk1VJnfWfL08tRJOR3R/kN09+4dbXB2795Dl7N7z1489thjYAOJDVKofzSw+ILmR5dGnQrSf7Vq1cZGJcuWrdtQSRmf9rx1IvVD43P9ho0a80mTvoe/vz+4xu+0ahCr6Fj/ypQpA0dyFChQUH+kCqhGncHg77//0kYr5Vq7bj327N2H3r37gIb8TFWnd+/eNZKia7duekor7wXeEwcPHsDuXbvMeHEkDwJ8bnPliniu2fh6/4MB4MgpGxE1VeeBtUERFnYN165eBRsazkrH+4PGDNOTPxtZNOTYmGEDkGX1U6PFxn3NqZe8j/mc2cf17duXbDBv3jx95U/dunVNo4b3ERuUTEd+1qlILI+NITYa+WwxL+WhoUnDk+8HhlmJ8b8vWIgaNWuCDSVrLzQboWwQW2WvUaOGTssG086du8DGU02FIXkasjCOfhKxKadG4ulmHdhsNlSsWBHEgGFsOJIHR+KIh6Eb40jElfVnHR21GnnMTwxZl0wvlPoRCMyXT32rmpuK8D7n88J7lYHGfUYDin6D2luMf2fuC/IjX/InD96nvF8PHz6kDYthyrjnNL927V5itCamN+5dHRDHD+9p3p/WZ4jPLrNZn3E+o5SH4Xye+Ezw+aLfETGeHSccVaLxRAPTkCuu59bgZy0zp2r3kCfLJB7U05DHHm/6WUfGM8lnj+9QR+9M453E77shH99NfEf9rAxA6zuJ+Vm2IV9avYoRllZrXvQGDQjuuBYTFHyhjBg+HDVrVNdT0ThKw7TMx6tBfOEULFjQ8GL37t16lKht2xfBBr/NZoOvr2+0ETczsZOOevXrI5/6WC1Y8Dv4Ilu2fJn2M9zKgmuabDYb/JVR0qZNW13u+fPntQF39OhRbUS2bdsGJUsUR8UK5TFv7lwt6/79+6xs4nSfP3depylatJi+Wn+effY5UK7x48eB0zCXK1mtxoo1rb37lVdfVb1q/vbBD/jTpUun1+1x9LF2nTp6HR/rhWvVHkj8EAGc6snslIvYcqSUhjY/YhcvXcTNmzcZralChYraIOa9UK58eW2I3rEYaTpRWvxJYZ3Z2DIa9vYNCjZCMqpODoYnhphsKLIh54gfG3uUg8aJURZH5xI6GsjGEBt8X6refDbODKLf4O/oyoYPOz/YCUNZO0SOPLGRxREGo7FHfnxHsMPHEZ+HDaPxZkwlZFkkTv9m2MPylvypBwGONvGetErMby9Hr3lPxPcepCFPXryXOCpDt0H8dnIqHPky3rjX2BnDDgFrDhxKQgAAEABJREFUB4iRJz7XxH7GjbL53uCIEjsuOZrF0XPiQ5wS47klH/IjLvZ4s27aK4PXMKJYHo0yR+84A0d2Hhmy81pUtRNo9LHzhX7qY30PMiytkhhhabXm07DefKnkz59f9+pu37YtGhJcV8QXNY2GgQMGYMKE8dpwiZbISY+vr4+TKeNOFhgYiPoNGmDnzp34+eefQbkrVXoU/IDFnRvaILh3716MSb28vGOMs4+g4bpu3VplLGUBjRH7eI7cjR8/AdOnz9CGZ9cuXfDxRx9pGezTij/tImB8sNmLnRwosCHAZ58NCmPkiobAwza8kkP22MoYb9lFko000j9ObBRALEaMGKGfYzasWAZHBtjLTh5WYk+58awbaQ0j8GHqr4YakaMxaC2Lbk7/ojwPS5I/9SHA72/TJs9pwXlvkHif6AAnfjiiw/ufRkv/fu+AxgWNDI4YPdO4MThyzXuM9znvdydYulQS6jfym1F6dJ8jbxSOelAf6mUlPreMj42cwZsdWeTxzz//gMZY+/ZRU5AZLpRwBMQISzh2kjMVI/DMM8/oUYuRI7/G/Pnz9aYOfFGPGzcW7Enmi2n79m16nci8+b/raW+vd+zolMa5cuXS6X744QdwPRanP3L6Gq86IgE/NptNT0nkro3jxo7V0yeaNW8OjgRZ2YVfv6437+CI0KxZM/W0OcqTO3duBGTNqtdPcPc/Tp20vqw7dOhgZROjm1MiBw0aiAMHDqBq1aqw7/EyMlIuThn8cvgIlCpVCv/9twpBQZcV5unh7e0N9jpy5MpIH98rjxDgKBSN5VWrVmLNmjXg6F+OHDlMVlyIzHVjXCPHNQXWDUh8fJyTg1MiyZDr/pifvGbP/hVcNxOYN1CPNDJeKP4IcBSKuYwPPN1JQSyHvbCGEcHyeP/Nnz8PB9V9XDNyel1ilM3ngbxpYNrzoxFIOYzeYMYbhgzz0R8fypUrpzagaEjGJ19MaSkfRwaIl6M0nFbEabx8P7LHnCNmnGZkTDtylCe2MOrMkTxiEFs6iUtbCPD+43PSL3JKL58lPlPxRYH3K9ddMS+nCbPzgCMwxvRAPocsh3wfZkSa+Q3iM0Se589fMIL0Wire57zfzcBEcnDkjWXG9tzGVZQzeNPw43TGwYMG6XW8nKbsiG9MOPIdRez5znKULy2HiRGWlms/DetevXoN0IjhC/Odvn1QpnQpcBj+21GjsH79eoSEhIIbc9AY486H3PGOi2kJ2fZt27XRRrcjql27jjI8SuPY0aNgXk79a/diW3DRvaP0zoZxAw4aNtwQo3Dhwnqqo31e7uLH8qpVraKNSzY8uZ4sW7ZseOGFF8A1U61atQT1YUOqYYP6eqqiPR97P9ePGOm50yHXu/EjaV2PZuShoUa+TF+jejU9PZOjY97e6ZArV25lLAVojCs/WgnWNSlGfmeuPNuterWqWo/OnTrpnSdffLGd4p8LHDXMnSePxp87KHK3SB5HQIPN4O2sHPXrN0CJEiX0rpjciZK8aAQTz7aqTm02m8FSrvFAgM8V1zZwvRY/8PHIGmdSPtNsYDEhO1a4boqLyNkoYxjLY284GxSJORWRvJs3b84L+vTpoztK6OGUKC5KZ8OF0/+4yQbDSXSzcWLkY5izRD3YMOJmGCzDyDfy66/1lGXDb71yNODjjz8yg+bNm6fdLJ/y1VAjU6wX1g8jeCU/uoklN5/hCIPRgfMwI1Ysk7oPGxax0QbLoHzcHZJuZ+hhG6DOlCFpkh8BPsPsQGPJ48ePR0nVkceOL96DDHOW+B4gLyM93QwjHz57fB45hZijwu3V6A6fJT6rRno+K7wn6XfmXuMzRJ7kzTwkunmf836nPzGIPMmnpupAYpk1YnlumS4uIi5x4V1TlUU9Yps5YODITk8DN17p57uK76y4ZElr8YlvhKU1BEXfVImAl5cXBg/+EIMVBQbm0zpw9IbrediwKFSoED74YIBugDMylxrd6te/vzauzp47q6cyMtwRsYE+bvw4NGrUSI9UkS/L4AiQo/TOhtHgqVK5ik7OKUA0ErXH8hMQEGCWWb16dfz003QUL15cTwvs0OE1DBnykTJSIvRlNhpM3EiE7rjI0INb+s+ZMxc0xBzl4QgVZWN6Eg3Hzz//Ahyp4jzy7j26m5uUUKd0amTMEZ+YwjgaSP25uyXTENsvhw8H123RTwwGDhxk1h3L5cYavr6+jNbkrBy51QjihIkT0eiJJ9Qono/GtlSp0uDue+XLV9C85Mc5BNjAoWFO4poGrm1I6ChKbCU2bdYM3IGP5bBjhVN27afl8P4hj9gaFIyPL7GRwY0vmI9lU4b+/d4B7yM2UMaPn6BHURlO4gYaxIH5mCe+xHcVpyManSTkefDQwRjZcDRg2tSp5vb9nFpklE/5uFaMBirXy5AXr7ly5zINSo5ecwSMcQZZG60xFuwggjrbY9Wh/at6pzwHyR0G8f7hmlxDf+4S5zChBKYaBFin3DHQqFN2an744Yd69oQx/S42ZXg/Gvcm71V2wPA5IdHNsHqP1dWb8fRTo23cjIaGAstlBwN38jPyb92yBRkzZNDFMT6ue43PUGI/4yycRhLlNuTie4OjfOxYYplxPbfkERNRL2fwZlnt2r2EuIxJ8uOIuSEvrxwxJ/4xyZCWw5PUCOOoQp/evWHtgU7LYMekO6c5Df/yS70BBB+yhJzfFBNv+/DTp0+hW7eu4OgBe4O4ex5HRl5/rYP5obXPk1r88ZWThhh3PFy2fDnYs8spetzZ7qWXX9YNbm6usHDRYh236r/V6NixE35fsACczkdDiy8V5uPVvmwaBmPHjdfTGMmXZXCXQL4s+dK0T2/1s8FIvnyZWcPZADpy9IhupNSpW9caZbo/U8YOyyNNUwaY1VCiQfRC69agLORvUNOmzcz89g7qZqQjT+bt+847WgZrWsq8MXKL6KJFi+KXX2ebus+a9bPuyWR6m80Gjlht2rzFxLVEyZJgfpZjrzPzMM7gzQ/Bf6vX4NvRo2HwoEzPPddEG0hMT6pWrRqMutuwcROm/Pgjtu/YCQN/m82xHGwYcj2BkY68dF2OHad3PiQGvAfIn3Ekymcvu6Mwpk2LxPudeBIjg4gxsXaEB+uY9W1/Lxh8iK2jfAzj/UoDnPyNshyl5wgxy4mrQcE0VlnIn7ytspM/9aN8lIFX+o3ymZ+j0Y7irLzIk36WwbQkuhnGOPoN3iyTfhJxMsridcyYsXoaNePsifyYxiArbyMteRvxvHKDIZZLsurFODbe2GhlI5a8rfwoM/0MN3hTVuJBXBlmz5NxBlZMQz/zMC2JboYxjn6SVV66GSbkegiwzlh3rENKZ9S9ozrjPcP7i8T0xr1Etz0f8mI4eTPOmpf5rfzpZpiRlun/XbpM79xLPvQzjmlINMqs31AjP+PoZh5e+VxQH/p5pZ9pSHwGKD/jeKWfMtJPMsqkDvTbE8PJx0rkQV7WtJTDmsZ4bpmO6WMrk3FGXpZn5KHbWkbPXr0eeLc4kp/5DH68kr/Bh27KwzKMsLR8TTIjjIv3OQ9006aNOHPmTFrGOFbduW6FvX8TJ04wN4AICwsD5zDv2LE91rwJiQwODsHGDRtw4+YNh9m55oVTt15+qR04FcVhIglMdgTYu8fpe9zNkNMPODUx2YWQAmNCQMJTGQKczlO8RIkHGhSpTI1kF5dTBdl5ZxTMqVycopQrV8SRAEa4XAUBQUAQEATiRiDJjDBuSMAtsTmPd+WKFXFLkgZTcIRw/Lhx2L59O8qWK4cFCxbqc5V4ZUObc5CTGhaO6HBk5/sfJuuzaa5evaK3LWe9JXXZwt95BDga07hxY3z62Wf46uuReqTOmrt4seKoXbs2smbNag0WtyAgCFgQ2LZtG9jpxeeFPceWqFTqTD6xjx07htX/rUb3bl01hsSRpf82Z44YswRCSBAQBASBeCKQJEYYjYv58+ahcJEiqFixojIuftdnMlG2v/5agkfKlAanKtJP4uhLx46v6+l43HWNu8jxbJKmTZqAGwjYT89jem6SwPObOH2P18cbNgCnPnLubFz5OXWCGwK0bNlCrx1gGdxAYMmSJeAcePJk2BONHtcL8smPctIw6dWrpz4zivE8b+KxunUwY8Z0PeXSXq4G9etj4cIFOo757YkjhMuWLUXevHnxtWpYc/GpzWbTU7e+HvmN3v6bo1Esp26d2uBCcm4MQPz+/fdfvQtebDixPPZafvbpUBBDysxph5z+yLhLly6CvKkvt3Hl6GWfPn3AnXZIxII4ES+mF0o5BLibI9chPf/8/x4wwChVx06dMHnKj+DzRr+QICAIPIgAnw8+J3xeHoyVkNgQKFSoEEaPGaPfM8SQREM2Sxb/2LJJnLsiIHoJAoLAQyPg8dAcHDA4fPgw1qxZjYYNG6Jlq1b6bKOdO3folNxhpZwa9Vmy5E+w0c/AvXv3grudcfE815PQUOvcuRP27durDRhOz5syZTLefutNvW7pu4kT8cUXn5vT97iuiYdM8iPBqRFx5WeZpF07d2Lx4sW6DC7+5JbbefPmYZQOO378OLg7zsGDB7UR2avn21i0cCFobNHQpKFCg6Z06TLaIBo69JNocnH91Tt9+2Lqjz9qnvY/R48cAXekYbk858Eaz00HbLaondfOnz8PTgVh2cSPa1Li0pNp3+3fD5MnTwYxpMzBwcFaN2tZ4hYEBAFBQBAQBAQBQUAQEARcHQF3ki9JjLAVK5br7bg5pe7RRyvrndB4yBtHlLhVdbPmzfXZCevXrdNY/rdqlb62fbGtNrIm//ADMmTIoIyOWdh/4CC2bd+B5i1agDvjrF69Ghs3bdQbA3z33SS9uH+kGjXiJgvbt2/DxYsXEVv+TZs26bL44+PjA+ZlGSO++kpP5fp19m+a546du8BNG2jgbdmyGTTIaFxy2iA3adizdx+4Uw6NsN27dmlDkwYaDcm169ZrHn/8uQT5CxQAt/U1DE6Wa9Cdu3e1QcRphzZblMFlxFuv3FShjzLouDHArJ9/0VFx6Um5OWJWqHBhzJv/u8Zy+oyZuj7IIHv2HODOWIYByAWlI0aM0GdJMYyH/3GRKhdeMr2QICAICAKCgCAgCAgCgoAgIAg8PAKJboRdvXoV//7zD4oULQqOELEx/0jZsli+bJk+o4giP/HEk+AW0XPnzdVnFHFUjNtYly1bTvuPHj2qR7natm2DkiWK6/ObuCEBz0c6duwoqlapqs8F6tSpo95qt6caobpz5w4qVKioR9diy79//z6KoKlipUqo36CB3r6bAZy6N2L4cD0tktP+pv/0E4P1KBi3Li+qdOLoGacG8lwpbrmcMWNGUD+uNaBBxhFATo8sUbwYGj/9FI4pXTiKxQ04EMO/o0qnGKLM4MDAQLRs2dLcAY5bi8el5+7du0HMuEtOmTJltJ7cpttmi93gMwsVhyAgCAgCgoAgIAgIAoKAICAIJDoCiW6Ebd26Vfqz3TIAABAASURBVI8K7d+3D9WrVdXrp7gxB42GFcuXawWyZ88OntPCKYicWshpfTxIliNTnDJ37949nc7Rj5eXN97o0gXWbbWZr337Dni9Y0c9shRXfkd8We7AAQMwYcJ4bQDap+EI3udfDEP+/PnNqFy5cuGTT4bqdTh37tw2w+0dHh4epvFkjeP5NTzTiCNp9iNlHIHjdEJrequb8jqrp6+vjzWruAWB+CMgOQQBQUAQEAQEAUFAEBAEEg2BRDXCON3wj8WL9eiLIwmXLV+m11Mxjgdqct0T1zlxlKZmzVoMBg+1DMiaVU+J4659nH7HcwYM6tChAzZu3ACuh3rm2WfBM4A4dfD9Dz7Qu/s5k18XZPcTFHQZnM7Isws4dY/l0qgzklG3GdOngyNaQz76CJyOyGmJlMFms6kRu5La0KJ/zdp1ejqiIfP6DRvVqGBpg5V5LVy4MCpXrgxuRjJo0EA9CshyuLMkDyrkWjkzsZ3DGT1pJDLbDz/8APIk7/DwcL1+jeGOiEaur58fuMHJmTNnHSWRMEFAEBAEkg0BKUgQEAQEAUFAEHBHBBLVCDt9+jTWr1+HfPnyYemy5TCMkM1btuLRRx/Vm28YhgWnKTZ8/HFtuHCNGEeaCDC3TOeoGHm1atUS3NGPU/saNqivjRSmOXDgoDbmFi9ahGpVq+gpiZwCyF0KuUV3XPnJw558fHzBEbqLFy+gebOmulzuwMh027dt19MfuUEHp/cNHjQInI5I2biDIw2cSkq/GjVq6t0Ua9WsoWWi3NyxkaNW5GNPPj4+6NK1K6jzP3//DerI6Zcsf/v27Vi2bKl9FtPPPHHpyc1GSpUqradEkid5t3uxrV6vZzKyc3BdWN48ebUR9r/nW2k9eEaVXTLxCgKCgCAgCAgC7oyA6CYICAKCQJIikKhGGKcbctphpUqPglPtDMlpYD3eqJE2ZBYs+F2PxNhsNrRs2QoVKlYE14gZaW02Gzp0eA1DhnyEwMB8RrA2wLjRBAOefPJJlCtfnk6TOH1vzOgx4DqpuPKbmSwOyvjBBwNQokQJHcpRpH79+4NGzNlzZ3Hr1i20a9fO3NSCiWhccQfHb0aORLp06TDym5Hg+ituKsJ40qZNG3HmzBk6HVL58hX0BiQNGjQ0tx5n/seVgWqdcmmf2WaLGycaauPGj0MjhT039iARU29vb3t2pj99+vR4u2dPEwfm8fP1M+PFIQgIAoKAICAICAKCgCCQVAgI37SCQKIaYdxNkKNf3GmQjXcriJ06ddYjY4MGDdYbRDCubNmymDXrZz0CRb9BzPtC69ZYtjxqNI18DaOEI0hFixbFggUL9Y5/69ZvQPXq1ZWhdBOcbhdXfpbLXf+mTp2mpzAa5dKwW7hosZaTUw07duyE3xcsAKdF0qDxy+CnDUdOgeSOijNnzoK/vz/Cb4SDBhnPS+FUxa1q5IzyklasXBVtHZlRlvVaqHBhTJg4EZxWyTzMP278BBQrVkwfgvnPv0tB4lRJa7649GRaGl1jx40Hp1eSiOnuPXth6E6e5G34mYfTQw0cmIf1ynAhQUAQEAQEAUFAEBAEBAFBQBB4eAQS1Qh7eHEAZ3hMmTwZ3C2xSZPnULJEcdSoXg3r169Xo1alwF0MneER3zShoSHg9u08r4xTIFkud2/kbpA1atSIZszFl7ekTzgC3Lzk06EfY7Pl6IGEc0tYzksbNuDItGk4/OOPuLh6dcKYOMj145TJOHLksNaNOlJXB8miBd07fwG3Nm7BrTXrcXvPvmhxhodnxY0fN1ZP6TXCjCtxXPD7fMOrr5Rh4Afvg/l0QCw/x29cwo+nV2LUiT/x6/l1uH73psPUhm72kdSRslnLYhj1p2z26a1+5ln93yprUKK7KZs9PvRTNoMSvdA0xjBo61Yc/eknHFLv+fMrViS69ryfWI+8X0h0MyyxCrp76hTCFy9G+OzZuKk6Eu/fuRMv1ryPeL87I9PdU6dxa/0m3OTzfuBQvMpxNnFMzyrz37t6FXdPnMTdo8dw79w5Bgm5GALh58/jxG+/4dAPP+DkvHm4FRqarBLy+erW5Q39LUvKguPznbLKcU/hc+PPP/XzemPpUty/ccManaRuykxsiFGSFhQH89u79+p3yK1NW3Hv0uU4UiduNHUnBsQicTmnDm6p0gjr2q0bevXqrddSEWZO3+PI2VdfjwSnFTIssYmjXF8r/o0bNzanDXKUacCAgejc+Y3ELk74JQICbMSwMcNGjRPsEpRk7zffYFOvXjgwfjwOqtHMzf36YeennyaIV0yZKlepgvc/GIgzZ07j66+GOzSemPf2jl0ImzpTNfxW4ebqdbixaAmuz/iVUQ9FRYoUxcdDPwV38uQLMyY8VwXvw+MbP8HHR+Zg1PE/8d6BWXhmyzBcuHXlocrnyDf1Jw4smzI4Yvj7/HnIkzevo6hEC+vStRuaNG3mkF8RNTrPTYN43zlMIIFxIsCG4oYePbB/3DgcmjQJW99/H1vfew/8R1z5PHd49WWQ+vbp5VTHAPMmFlEGPoMxNRhuqs7AkD59cF11yFz/9VdcU3qE9u+P+9ev6+fWKn9MDQ/e57zfed/HJvettRtwfaYy9Fauxi0+7/MXIXzeQjMLZTXKi6ksM3ECHHfPnsXtDRtx5+BB3DlyBLd378HtjRHncFrLZl2xoyIBRUiWh0QgZOdOrGrTBnu++gqHvv8eu7/8Ev+1a4ew48c1Z2s9JcXzxOckPPw6vhr5Dfgd0YUm4g+/BfwmkCX5G98p+p2hW9u3I/ittxCmOnz4vIZNmAA+v/cuRxgi5M37l5QU9/BfS5bg9Y6dwO+KVV6WxTJJ1NEaF5Ob6ShvTPEOw+/cQdiPM3Bj8V/6HXJz2UqFxU+4s3e/Tp7a7w+thIv/pEojjJtH0BAzDkXm9D1uFZ8jR44khZubiXwz6ltz2uAy1cvJqXpeXl5JWq67M+eLgy8bEl8kwcHB4AeBfjYi+CLgS6lv755gY4JuI0/XNzrh4IEDDiHi1v+MG/3tNxgz+luQF/MxMXmwLBLLIbFMlk2i2xrGPPZ0U72oj/8ScXC2Ne70okW4pholDGM55ENat3YtWB7lIH/utEk343ilntayeZg51yIyjvn4wt6hPhoDPnjPYePz1vrNLDIa3T19RjWO9uow6s6yevd8C9wNlIGGfMSVH0yGzfltdrRGLsumDFz/yPKJJ/MxrZWmnFlh9Wr3qRuXMePsf9ptrxsDrWEsh2GUjTJSVpZDuSkfy1+y5A+sX7dW1yXxYnoS+YSHhyNv3kA9csi8JOLMOPJg45l8yJPEePqpN+PpJxl5GM54hlE2w8+0LJuYMG6Owosy0Ej19fUFjWX6nSdJSQTu376NI8p4odtK51euBEfHGJY1azbVoBuFyT9Ow/ARX+PnWTN1fbOOB6rRWtYR64f1QmI9M451Sj/rkXwckX06ax0zL3nxncJn4OMhH+py7fncUM++fdhdNTJ2459/dLBV/rHjJ+j71biPKKPxTqCclIf3LPViGsqjmaif+3fv6Z5r5Yz2d+fgYTUydUobfF+N+BJPPdVYY8VG8I3wiB5+6kF9SMSK5bBs+o1yrGF8D0UrJNJz9/iJSFfU5d6VK+A7hyGGruMmfIdDhw7q3Yfty2F9WZ8xlhuTzuQpFD8EjqvR2Hu3bkXLdEt9X0/MmaPDeD+znozniYG8B1gPJLqPHTsGjobSzbr65edZ0b4PzENiemv9hoSEYNbMGeDzMmXyD0xiEu873m8k3o8GMQHj6OczwHgS3YyzEu8d8ja+R0xDGa3PiTW9I/eNP/54IPjepUvg80o+K1cux8DBH+pniJ1vlIvETLyS/vn7LxiY8N6lDJSZcUxnEP0MJ1FHEr9l30/6LtooIcO5MR3rhEQDjbqSN2Uy3HPn/GbWw/bt2zTOBhZGmXFdb+/cjXsXLj6Q7NbGLTosMe8PMmQdUX/eR/yeP8z9QX7uQKnSCHMH4EWHCAT44p43d475ouMLh43Z4SO+1o2t8OvhZqM2azY2wL5BnbqPYebM6ejx5tvgB7545GYqERyjfh8pWxaMY7ruPd5EuXLlYYxUsFHw5FNP6cQtWz2vX7LFihXXjTo27OrVq6/DeKVfJ7T7uX76tF1IlJdxfFmyHMrIl2nFSpW08cOGEfXbuGG92Uhi2N9/LdHlt23bTpddvUYNveFLm7Yvgo17ylu+QgV8MvQzPSoVVRrAKU/31EfPGma47wWHaKONBsxXI0dpXPnhPXbsqJInSJc19LPPQSOPu38aeBi6t27TFkxfqFBhsHziyQ+Swd+4Hgo7bzijXY+GR7zkiaNVNybi6FW37j20DIGBgdi2dasuy5BzgxpZCMgaAAML4lS9Rk09MmgdKQgODtIYGWGGDiyP5bIsGmlfqR5Z3hdBQTHrbeRhzyobypSFhmFAQFY0fuYZsgLrivcT65Vl6UD1kzVrVgQHBSuX/MUXgetnzuCe6pl1lI/PE8ODgi7DMNDZWGnf4TX9TPM+at6ipXoussK4z1k3vE8ZZ3+PkZc9OUqXNdLoY0OMz3LRYsX0M0A/R6zsedDgsg+jn6NGvNrLz/uVo16Ule+f08pgM553nf5yEDq8/voD9/t9TimL4TzNeyGh+p3JdwbvdTbcvlIG2Q8/TMIx1aDeuXOHfgfwvl6iOjV4L/NZpwy8p+nnM8PngGHV1XuIstjT/bAw+yDtv69GPrTD8uPr64f9+/ahXuR71SiH7xyOBLAcJt+xYweCYtCZ8ULxQ+Caqm9HOa5FjoRx9J73NQ0ER+mMsENqtJP3JevKeHfyfj1y+LCRBP+tWol6lvpdtXIFmKd+g4YPjPTw2WGd8zli+VWrVQcND96ru3bthH+AP8LVfcRvJ9+v/DaYBUU6+H62fo+M71RktFOXezF8w++qdxGfTeo4dsxoBAfH/E4PV51/xISyslDqbOhFfRjG/PbPHbEnNn379QN1YToS2yhVq1ajM1YiT5YzXLWVKlSoqN9LMX2bY2J0L4Zv1T31DDIPZWT9JMb9wfZQeGSdUuc/Fi8C65YYsN3H8gyK6/7ge81Im9qvYoSlQA3eUQ2NMerB5tb2RvHcGr/R4w3haDt49ihx4w8jrTtdg1XjmfoEBGTlRRMfVvaU9FYjNtz1UgeqHzaI+GJkHl8fX/AFoYKd/qPxxkYQe3eYiaMmvBrEFz1xZhqObrDHhlf6jZepkZZXz/TpeXFInj4+CFYvOL7EKbORiDoYcvOjw54rlsPriRMRPctGvJHHmauNo7E2m8OkjCNmnD5LA9dIFBIcguXLlureNGLNl+3NmzeNaPBFx4acGRCHw9czncMUvh7pdM88I626cZTv9OlT4KgCMSDWZ8+eYTJNlLVY8eLandAfGnCGDmz4sS5YL7HpbeQJVh9e9uwSG35krTLQT3ysYYZbRsIMJOJ39YjlefJIF3Fv8fn5SnUksAHHDzXrk50TLIn+YPU+sd5CSL67AAAQAElEQVTnfG5ju8eYjxRXOr6faEgwbWxki0EHI9xefvIyeofZK06/lQLz5dOjZdYw7fb20heHP16e0YKJUdduPVTnRlaEhoboXYf5bPG5oDz8vhj3Mt+J/D6RgfVZpd+ebJ7RyzHjPSLCgyINZs5WCFQdLOGqsRpbOUxDHjHqzEiheCHgqUbmHWUwwnkfsBHPNPzmnjhxnM4HyFGdGPVlJLa+E3kfGeGOrvzGszy++3lf+Pv76040fpv9/HxRtmx55fdzlDVxw2J6XiPfN+zE+WDAIAz95CM9iyWmwu2NJvv3hfW9ZDx3MfFyNpwGDEeSPh36sfl9dTavmc4rhp2yI98viXl/BFvaQ/b4mPJEOuK6P6xGa2SWVHtJ9UbY9evX8dmnQ1GpYgV9phWvXw4bBmtj0pVq5/79+5gyZTKm/vgj7kX2ZNIY69C+PdgI/3bUKIwbOxbGh5Cy/zZ7Nj7+6KNoYQx3BwoIiDC++JIy9GHvKEcc2NjirpRGuHF1lMeIs17Z+GAjwwjjC4V+Gjz2xhHTnFa9YpxyyjR8wbGhR2JPNXkxjZUylywJ3zx5rEHa7ZUxI/zLlQMb8zRs2MDTEXY//Iix54plkDhaxyTW3kX6nSWvokUcJvXMn0+PEJxWBk+wMiyMRP4B/mAvFMsm8WOcUcluxPOlyQ+k4Y/r+lhAKYdJavmXMNdRWnXjsQ5sMLM3j+WTGj/zrMmDuAWphpwZkABHsHrx2+vAenFGb2M0gPLR6LcWn1WNeLHBYA0z3HE1QIx0co2OgG/u3OAzFT00wpe1YsUIh90v7xG+LxjMkbEA9T6x3ud8bh3dY+GqRzZYGWzMF6TuMb6XHaVjfHzIu1Ilh8m91ai8owjKzHD2onPUnm5nyCNTJnjmzuUwqWe+QG24hSujx/4e5dpmhhM3Xqk7G8DB6jkhM3YgGNPrrc8q4+zJI3t2+yDt91DvFTqyRo4i8rlmYzarembsy2GD1KiH0+r9y3xCiYdAjurVHTLLXrVqtHDWT2M1yh+iRlGNCNYLZ6IY/riu9vUbU3ree/PnzQVHQ/j9M9LVfewxcGpekSLF1PcqADRsaMCvWLFcz34x0iXmNV3Fig7ZeavvtxHBdgMNMfqt7bL43K98L/F5o+68Bql3Dvk5IurN0XymdRQfrJ5V8uC7jW0Tdi7aP+eO8jkK8yyQz1EwvIoUjhaeGPcHv7s01MlY31vqHUy3PVHvuO4P+zzx9LtU8lRthHHUYtgXX2Dy5MkIi5wawSu3jGcDz6WQjhTmoBrW/37SJFSuXFlvQc81AP3e6YsDkeuaeAOOGvUNfv31l8gc0FOx/vhjcbQwMzKVO/iC4zQi9oh1ePVl3dvElxBHRdj75Kt6xexfMMxTTX1cmIcvaa77igkGGjo0uozeIvL29fWD0SPLfCyLZdNg4mgZpzXwxc8wjoQEWwwXprdSuQED4P/II2ZQZjVyU2HwYHAkjL01NPYoI3lxqp2ZUDmeePIpPXWKcUY57NXnh4hh9msx2Ljny5f8jMabYmP++TzZAF7Fiph+j8yZ4NOoPjwD8+iPGl/WHNUhBamPQKFChXXvOMsiGTwNPDjlk1iYDJWD+FnxVEHm3/tFmqNVrmrwtkX0hPt7Z0CPAk+hac7KOo0j3Zo2aw5O92D5Rh1RNspIPYkfcdQM1E+RokX1+hL2orK3TAXpP+tHjgGx6UB+bDCwTFJMehu6srcxa7assDZKeZ8Y9wjLYpkkfmT4saFbKP4IlH3vPWS1GDIZChZEhQ8/hE/OnJqZcW+w3vr07olhX3ymG2u8T9lwYR1xyirvH6bhNBr7e4yMeF+xXmkEZFXGAg1u+3R8FzOtldjwYV6+eziCZY2jO2OHDkhXuzbgEfFp9ciSBX5t2iBdlSqMfoCM+7l3z7dBvpyK9ECiGAJ8nm4EayPKQxk5Ps89Df3c+/iAo198holD755vqWc9GwoVKqRGwgLBZ4thxIrvISMdp0zR7+hZtRfDq2QJeOTIYQbbfNLDq0RxeAQEmGFWB58Z+3LY8B6uOk0pI9OWtzv/k2FCCUegqLof8zdvrr9H5MIOwsIvvogCLVvSq9ci8V1K/Fn3POrH+E7wHmdbSid04sdR/TrKZn2GuOaKzyCNf37f6jdooL/NfPb4PDP/5UuX9FRHuu3JeEfz22F0vIeEhOg15av/W6XXDvMdwGeVZJ/f76WXkL5+fdgiz061qU5IP4VNemUQMi3zEBs+KyyrfoOGMN77jkaumccRsc0SGBj9uWOYo7Qc0Wcd8Bll2dSN2LDdwjB+f5nPaCdQHr5HKB/jmJ7rxXglBmxb8BvHNfXWbyZ5eBUuiPT16sCWIQO9gM0Gr5LFdbsB6h/TJ9b9we8u2y/Uic98s+Yt4Kid7sz9wTYZ9aJ+1DO2OlZquPRfxJfCpUWMWTh+kP9TD1revHlhnGvFc7asZ5HFnDv5Y9jbOmvWTFy5ckXPlebNdmD/fhw+fBjVqlXDxk2b9NloPMfs7NmzpoClS5dGnTp19eiZNdxM4KzDRdPxpcPeUhLnBht+jsywp4e9MCTGGSrQz/QGMY8RZ70a6ciHeLOBzDUOfCEY6YxRL5bHFyOJbvLmlX4jrf01a8WKqDFxIp5cuhRP/Psvak2Zghy1apnJjPLJq0bNmnpuvMGP8lAuxhnlUC6uQ2IYr/STXm3fQY8mGekd6csXqW+LJsjU501kfKsrMrzxGrwrVXAoC/mwfKt85Eli2SRDJspL7JneiDfym8wjHV+UeBF764zA1pqfYVONoehZsHFkDEA9qBN580o/ebMchpEne+V5pZ9E+ciA+lvTG/kZRyIf42NOv32dUm6DF+PpJn8S4xjmKA/jKU+v3n3BdMzHK8sz5GYahvHDwI9M3ryBZCeUAATYiVFt9Gg8sWwZnvjnH9SdMQN5nnhCc+L9x7og3qQRX43EoMFDdL0YcawHEuNJrC9rXTE/0zLccPPeJtmn471ohDOObiMvedOvBbP+qMZcprfeQjYld4DqHAxQ7wbfFi10CuZlHvLSAeqHbt5HvJ9faN1Gvx94n/N+ZxzTM59K+sCfR47s8GvdCpl690Cmnt2Q4fWX4V26pJmO+cmbspLIi5HUnX4SsbKmMzChDJSJaXiln3mjkdLVu3w5pG/YQDXkHtPGp2f+/DoJZWZ55K0D1A/dhjyOyjHS88r8Kov8JQICj7zzDvhtarRkCUglu3c3ubJeWb+sZ6NOrPcH66uQMtyNOuH9QjcZMB39dJNiqt9X1beL8VZiXpbJ9yqJcrDO+QzwSqI8TMOZCOzcsuY33CyfaZg2txpJp2y8Uu7aderqtZQsi+EkOPiXsWtXZP3pJ2RVz2vW77+Hb+vWZirmIX8Sy7LqyDDyJjGOMhu6MB3zMsxgxnTMQ2J6hhMb6k63laxpqRv5kB/zkhjGmTN0U1eWR570M65Fy1Zad2LAeMYNV+9LR2Wlq1YZGbt1RKa3u4JtB9+mz0BZR1ocpk+s+4MMDR3Ik7xJrybg/qC+1Iv6UV/iRd4klpOaKFUbYTabBzw8PfXUw2vXrjnEneHDv/wSNWtU19MV69apjcWLFoEGETNs2LABTZs0QelSJVG+XFn06tUTFy9GbCSwa9cuVK1SGS1btkDPt9/SaWpUr4bdu3fr/NztzsjLaZCfDh0Klke+jojrm7jRQF5lNJYsGfGx9PL2gofqNb2gyjx39pzqpcwH7vTYqFEjk4Wn0rFe/XraWGOvhxkhDhMB9oSwh8VK7CFhj5qRiGnYA8PeVyMssa5cz8LRr8Ti91B81P1kSx+xhuah+DxE5kxevtFyJ4eHIxlnz5xJjqIclsGyOYLAD6bDBBLoNAKe6dLBWLfidCZXSqh6lD38/JJHIvV9gDKIkqcwB6UoXcE1qQ6iJMh1EOAomOtIE7sk7NDiSAe/5/xmFylaRO+MTL9BHKWKnUv8Ym3J9bzGT6zkS63eueCznHwlSkkKgVRthGXLlg3169UHjZt2L7bF6691wKFDUQdW8iDlN3v0wMSJE3QapS/Onz+POXPnaMNt9er/0PH118CtMjm1kQ32RQsXonu3ruCQNtOTdu3cicWLF4Npateug1KlSuGvv5agc+dOZl5Og5wyZTLefutNcJ0a89nT8WPHcPLkSfAsI+M8s4oVK4GHPR87ehTNmzdDp04d4ak+aOXLR41gkE/hQoWROXNmrF2zRsvBMKEoBNgTwl4gK7GHxNogZhqjB8bIyZ4Thht+uaZeBNg7xp4x9vrFt04TksceqTKPPKJH++zDxZ+iCEjhgoAgkMoQ4LucIx38nvObXbduPfBKv0H8dqcytURcQeABBFK1EWaz2dC7Tx/07/8uMmTIgFWrVqHJc89i8g8/6JGqlStWYN26tahQoQL++vsf7D9wEN//MBnNmjVTBr8NU3+cCm7J3bt3H+zZuw88d6xWrdrYqYyu1f/9Z4LFhvzIkd/o/CO++kobWSyDZc6cOUuHb9u+A81btFDlrcOmTREHVpoMIh2nz5wGpyvlyZMHPOuMwbzy7LGXX3mFXqxYvhz/e74VaOTpgMgfP6Vf+vQ+2LtvH9hLFBksF0FAEBAEBAFBQBBwOQREIEFAEBAEYkcgVRthVI0G0usdO2Llqv/Qp29feHt749tvR2Hbtm1Ys3aNHjXq1LmzXpBss9lQt25dNGnSFFeuhOLw4UPgYslWyujhjlAcWWvZqqXOc8ayVTbPd6rfoIE23FjmqVOncFSNXHEErm3bNihZojgqViiPeXPnaqNu//59TPYAcRTugUAVwB3pBg4chKXLlqPRE0/oTUa4Q2JISIiKjfjLnDkTfH19cO/uXWVg3osIlF9BQBAQBAQBQUAQEAQEAUHAQECuqQaBVG+EGUhzRKlz5zfwyiuvguuyaAgZ24l6xXQWgpE5nldOSzS2l3eUNT7lcQrk3Dlz9PbzHCH77LPP9cgdDT2SI/4SJggIAoKAICAICAKCgCAgCAgCqRcBtzHCWAXh4eG4cPECnXq6X6XIrY4n//A9aNBwMw6eyfXzrFnInDkLihYtBu42uPTfpXr0i+4Z06fD09Mz1rUduXPnRkDWrOCZUr/9Ngd79+0Hd2U0qEOHDloG+x+WZx924sQJDB8+HJO++04bYlzHdvPmLb1ZB+Uw0l+5chXh4TcMr1wFAUFAEBAEBAFBQBAQBAQBQSCVIpCqjTAaVdyRsETxYnrnQ2NKYIkSJVCtWnXUr98AdK9fvx4NG9TX0wabN2uK2bN/1SeMv9C6tTa4Bg4coHc+rPdYXWzZsgU1atRU+avFWKWctvjCCy+Ah/W1atVS56UMLIPGXkwZc2TProy/zNrwMzbv4LqyLFky46uvRqBM6VJaTm4UwnPEChcubLK6HhaGmzdvgAagn1/kmQ5mrDhSHgGRQBAQBAQBQUAQEAQEAUFAEHAOgVRthHEqH6cF+vv7a219fHzw7HPP4btJ34PGColuhvmoC1HHMwAAEABJREFUOCYKDMyHV9u3B9dhNWzYEKNHj0Hx4sW1McY0TDvsyy9h7F7IPPZks9nQocNrGDLkI5CfEU8DbMuWzYb3gWu+/PmRJ29e8IBmwwjjmrRvlQxlypTR6SlDmzZt8dnnn+tzoXSg+jl77iyuXLmCUqVK601IVJD8CQKCgCAACAaCgCAgCAgCgoAgkOoQSNVGmK+vLwYMHIgNGzfp6YA7du7C11+PBNdWGTVBN8MYx+mCy5Yvx3PPNdFGl81mw2P16mHR4j/0lEKmYdocOXLo7GXLlsXGTZsxdeo0Pb1RB0b+cKogR9LIj3wNatq0WWSKBy/cdvXJJ57E+XPncPzYMTNB0aJFleE4CZze+OZbb+Gjjz9GliwRhiUTccRv3bp12nCkkcgwIUFAEBAEUgoBrov984/F+HjIh5jx0zTcvCFTpVOqLlKyXClbEBAEBAFBIOEIpGojLOFqp1zOpxs31qNs01TDxdg4JC5pePbZX0uWaIOxXLlycSWXeEFAEBAEkhQBDw8P1KhZCwMGDYZ3Om/s2bsnScsT5oKAICAIWBAQpyDgFgiIEZbM1cipj599/gXSp0+PM2fOmKXnyJET//y7FJ06dTbDDAdHzWi8DVINHi8vLyNYroKAICAIpAgCNpsN/v7++kiO0JDQaNOy7QW6dfOmGRQWFma6ucbV9CgHp5ari/7jeYraoX64HlZd9B/PddSOyB+r35ruRnh4ZArAypeBnMbOK+n69Sh5bt26xSCT7ty+bbqt6cKvXzfD7969Y7rpuBmDrtYymc4qk5Wf1W3VjXms8ll1tWLFWRMkpidZ465bdL1tr+udKD2MqfL2+e/evcsgk6yjn9HrNaq+mdiaLzw8CjtrOXfuRGHNPDHpeuNGVL1STxLTk6xxVnysvJjOWpZVBqtsVpmZ5+bNqJHeaLrKCDDhERIE0hACiauqGGGJi6dT3HhW2RdfDNPTD53JwLPDBgwYiKxZszqTXNKkIgQOHdyfiqQVUROCwKGDBxKSLVXk2bx5E7jO1ZjCbS80jQ2eyWiEXwmNOvuQa1yN8HBl2Fy7dtXwwpou1JKHaQyjjkbK1SuhZp6QkGDTHRoaFX5dGR9h166ZcVbeIcFRea5euaJ3qGVCGhjXwqx5oviFhkbpEHYtDIbBR12t8ljLuXb1CgyDIdxe1xh0CFN4WHUlD8pGsspgLZMGAolpSFdVubySQkNCeNF0xaIry7h2NQr7UAuOVh3CFIaUnQyoyxULb2s6uhnPdEzPfHSTrDJY3deuXgPlYBrOEIkmtwXvK5Z6pZ4k5iFZ46Lho+QkT6ZhGSyLbpJV19CQEAZposyUnR7qYuV9xSqP4s14phMSBAQBQSC+CIgRFl/E0nB6UT3xEShWvGTiMxWOLoVAseIlXEqexBLm4sUL2LJ5M+rVqw+bzeaQLactZlej/EZknryBhhMc/Tc8vn5+4LEhhj9X7jyGUxl5UXkCArIiXfr0Os7b2xtZs2XXbv7kDczHi6ZcuXPrK38yZsyEDBkz0qkpZ66oOGuebNmzw5hpkN7HB/7+ATD+5c6T13DC6s6cJQt8fH11XGy6EgObLQIjZ3X1j0VXK45WfTIqPUlaIPWTM2cu9RvxZ81j1ZV4+gdE6WpNl8tSD9SVspObzWaLVn/WPDlUmTabRVeFEfOQrNjlyRuFKcunHEzDOshmqdc8lnsmVl0t9WrNQ17kSd4sg2XRTbKms8r2gK5KJ6YnWfPwHrbZInRlnJAgIAgIAvFBQIyw+KAlaQUBQSAlEJAyXQwBTtdauOB37Nm9Cx8OHoifpk11MQlFHEFAEBAEBAFBwLURECPMtetHpHNzBI4fO+rmGop6J45H7YTqLmhwd9gOr3XEmHETMPyrkXjp5VfcRTU7PcQrCAgCgoAgIAgkDQJihCUNrsJVEHAKgfwFCjiVThKlXgTy5Zc6Tr21J5ILAimEgBQrCAgCbo+AGGFuX8WioCsj4OHh6criiWyJgICHh7xmEwFGYSEICAKCgCCQDAhIEcmHgLQOkg9rKUkQeACB4OCgB8IkwL0QsO7A516aiTaCgCAgCAgCgoAgkFAExAiLhpx4BIFkRuB+MpcnxSU7ArKFdbJDLgUKAoKAICAICAIuj4AYYS5fRSKgOyMQYJz95s5KpnHdpI7T+A0g6gsCgoAgIAgIAg4QECPMASgSJAgkFwIySpJcSKdcOa5exymHjJQsCAgCgoAgIAikXQTECEu7dS+auwACa3v3wrKmTVOEXED9NCHCSTfcoj5NVJwomdQICH9BQBAQBNI0AmKEpenqF+VTGgE/vwy4eflystPtK1dSWvU0U36BQoXTjK6iqCAgCAgCro+ASCgIuAYCYoS5Rj2IFIKAICAICAKCgCAgCAgCgoAg4K4I2OklRpgdIOIVBJITgWvXriZncVJWCiBw+OCBFChVihQE0gYC969dgzOUNtAQLQUBQSA1ISBGWGqqrdQtq0jvAIGMGTM5CJUgd0KgaPES7qSO6CIIuBQCt3ftwq31G2IlpnEpoUUYQUAQEAQUAmKEKRDkTxAQBNwZAdFNEHg4BO7fvIk7R444RQ9XkuQWBAQBQUAQSCsIiBGWVmpa9HRJBG7cuOGScolQiYfAubNnEo+ZcEoxBO4ePYa4CLfvRJdPfIKAICAICAKCQAwIiBEWAzASLAgkBwKPVKuF2m1fTXaq+fyLuDbmOyEnMbh//XqCbwf/gIAE55WMgoAgIAgkBAHJIwgIAq6PgBhhrl9HImESIxAeHo579+4lSSkc6Ro/biyCg4Md8vf28QFU+SlBNCyErsMZDBxWnpOBPj6+TqaUZIKAICAICAKCQKpGQISPBwJpwgi7evUqOrRvj1deeRnX4+jRXrp0KUoUL/bQ1L9/v2jVQL/Bt2qVyti1a1e0eEceQ24jX+lSJTF//nxHSSVMIXDz5k1ly4QjNDQUt27dQkhIiL6qKISFhWn/nTsR04XoN9L9NvsXnDxxAvZxNMzIh0balStXtKFGo4p8mZbx5MF6un//vi7LPm1oaAjux2Lg3b17l+IJuTECcb1z3Fh1UU0QEARSOQL81q1csQL8vm7dugUfD/kQM2dMB797ixYu0OFHDh/G/Hlz9Tcylasr4gsCyYqA2xthfFEMHPABVq/+L+mBtZSQ6SF3vWOj/uefZ2HdurUm1+bNW+DZZ581/eKIjsC0H6dg7pzf1MdgDkYMH4Z1a9dg8g/fI+jyZSz99x/8t2olpij/kSOH8dO0qdi0cQOOHzsGGlXHjh0FDay///4LixctwKqVKzBLfWi2b9uGCWok6+jRIyr9RkyZ/AN27dyJ3bt3gR+etWtWY+b0n7B2zRrs3LHDTHvw4EGV9ntsV/kvq/KjSxrlu337dpRHXG6JwNUroW6plyglCAgC7o0A2yF/LF6k2k+rcOHCBWzeuBH933sfWbL448CB/bpzMyzsGlasWIZatevAw8Ptm5TuXeGiXbIj4NZPzOnTp/Bah/ZYvHhxsgKbJUsWNG/R4qHK3MEG/fjxMEZKihUrhh5vvgkvL6+H4uvOmb3TpUONmjVRp+5jqFq1Guo3aAh+RO4rpXPlyqWMrWDcVCNkvr6+CLt2DaynogpXxpWvUFFju0cZV0FBwThz+jSORhpmdR+rhwoq/vDhQ2jZspXiX1f7A/MFQhtRNpviHaJKAYy0Gzesx5NPPY3H6tVH9hw5dJyjHx9OR3QUEc8wSe66COTKncd1hRPJ0iQCd8+fhzOUJsFxQ6UvXryARo83jDbDh36Gx6buRtVRefXKFfj7B4DGVv4CBZBOfWf5zTx96pT+vi5ftgxlyjyCHLF852IrI75xt5U88aG7svlVfCGW9MmIgFsaYWx4c+Sr9QsvYPv27fGCs3bt2litRjXiQ++pniFrIU8+9RRKly5tDYqXmyMzQz/5GKGhET3obKi/3bMnAgMD48VHEkcgwB67ixcvotXz/9MfioCArOjZuw9OqY/IiuXLIxKpX5vNpgwzf7Ru0xadu3TFBwMGwc/PT8VE/XFKhuFbuGCBqucyaPTEE+rD5G0Ey1UQSEsIiK6pEIE7e/bizq7dsdK9s+dSoWYishUBToXmMoy2bdpg5qxZOHDwkEn0M5zxTGfNR/ehQ4ewQ7WfqtWoqTobb+np+p6enowy6dTJkzh08CCOHDmiDTIzws6xZ/dOM+T40SOaFwNCgoNw+dJFOvVUxiOHDmo3f/bu2c2LpjOqQ/369TDt3jJgAP5t3NhpYiZOqTymyqWbtGfXDl40nTp5Qs+CoYcG54XzUff9gf17Gazp4P59+sofprkSOcPh1s2bOHniOIM17dll0VV15N6JnO0SEhKMS8oY1onUz+GDB9RvxN/+vXsiHOqXu+mGhUXoynqh7ipY/+1VncTaoX6OqE5hLolQTj3bJyjoMp2q4/4Ojh45rN382WvB/vSpk7jBNegq4tq1q2BZyqn/9u+LkuGgGuXUgern4oXzqi0a0cnM5RknTxxToRF/uy04njh+DLdu3dQRoSEhuKhGTrVH/Rw6uF/9Rvwd2BeF6flzZ3Ht6lUdwaUclE971I/1njl29LDSK2LpRnCQumcuX1IpoMOIg/aon717opb5kFd4eMSGWmFqtPbsmdMqRcSfVddDlnqIiE3eX7czwq6pEY5PlAHT8fXX9fB5fOFMnz69aqjndJq8vdPhjz+iRto4utK27Yuwf1k5KwcNyLFjxmDbtm1mFo6+NGr0hOkXR/wQyOCXAXt278aM6T/h2NGjOKw+LqNHfYP9+/Yhc+bMyJAhI76fNFFPLyzzyCN6SuGY0d9iw/p10QqqXr0Gpk39EdxoY8Hv85EpUyYsWrQAS/78E8ePH9cfESNDrVq1MWvGDJV+Cs6pF40Rbn/li9A+TPzuhcARS8PCvTQTbQSBlERAyo4LAXYiTp06Df/8u1S3aazpc+TIqcMZz3TWOLp9fXxQrlx5nFCN66tq9IkdkMbo13k1khqYLx9y5sqFTp3fAA2RfZbGNfNbqcwj5UxvwcJF9KwTBvirDtFs2SNminAqY5FixRmsqbQaXdMO9ZM3MJ/qEM2gXEhQ24oziAqpcjUD9VOmbHn1G/GXL38BsKObvkyqPZAzV246NZUoGdWZXrxkKR3GH6bJnDkLnUin2oz5CxTUbv6UKWvRtVBheHlHdND6q9HE7ApzpiEVLV6CF00lS5fRV/7kzpNXtUkidGW9UHeGk0o/UpYXTUWKFjOnf2bNlg1Zs2bT4Z6eXihcpKh286e0BfvAfPnh4xuxUVTGjJnAspiGVLJUlAzFS5RkkKYcOXPpzml60qlR0PwFCtGp6RELjgUKFkK6dOl1eBZ/f+TImVO7+VOseBS/EqWiMOUskYyqHcU0nKFE+egmWe+ZQoWLwmhTB2TNimzZsjOJDiMO2qN+SpeJwoe8fH0jOtHZxsuTN1CliPgradG1mKUeImKT99dtjDBO21u4cIEecgS7Y7IAABAASURBVJ82daq2kJMDyhUrVmDnzqiejyZNm+IR1ZBPaNl//bUEs2bNNLNXrFgRPXv10jebGSgOhwi82r4DiqiXD6nRE0/CR31EunTthvIVKuCd/u/i9Y6d0e/d9/BI2bJ4q2cvPbe9cpUqeObZ59D3nf4oXaYMqlWrrsO793gT1ZTRxXgSCyxStCjeHzAQ5NmkaTM83fgZvN2zN7p26654d0LVatVgn7ZT5y74cMjHCAgIIIsH6MMK19CgzvmHphcb3kDGHm8IJREGsCX8VWltWDxwA0iAICAICAIuiECgMrKq16iBSo9WBg2lksoI8fD0xNcjhuO4MsyKKiOAnda+fn54Sn0LV65YYY4ouaA6iSuScBMEEgmBhLcsEkmAxGLz0ZAh6K2MlSA1VGnw5AvCsJ6NsMS8hqgh1+k/TTMNvmyqN6JNm7aw2WwJKub06dP4ZuRI80XGUbUPVKPfX/UqJIihZHJ9BNRHLeTOdTwswcMDNl8foSTEwPVvpuSTkJ1ef/6xWO+UNkO9A2+64LqL63Pm4HK7dnHSncOHkw84KUkQSGUIBKgORHY8ZsyYES+/8ip6931HdzyyXfJC6za6szN37tx4o0tX7U5l6om4gkCKIuARz9JdNvmNmzdM2Wh4vfzKK/h9wQIEJuE6KvtRsMbPPIPixYubcsTHwTnLo7/9FpyHzXzU4Y0uXVC+fNSwOcOF3AuB65Fzv91LK9HGisAxy1oEa3hqdnPqUI2atTBg0GB4p/PGHsuaBpfSi0dSxEUuJbAIIwgkHgIXL15AyxbNzSNxeDQOj8jhsTc8NifxShJOgoAgkBAE3MYIM5TnVLQfp07DwIGDwJ4bIzyxr9z6nmdlsEeYvDlqxbVbNlvCRsEWLVqEefPmkpWmGjVqorXqZbLZEsZPM3GrH/dUxi9DxNxv99ROtCIChSxrEeh3B7LZbGBPOHcHDQ0JVZ1d+WJUi+tFjEhjcT399qNnxiJzxvG4CF5J4ZazHdlZxTCDbt++ZTijnQFpzW8miMNxO3IBvZHsLo23SI+xmD3SG+PF+B4wwfXIjQTo5noaXg2y6hoeuVCecVyIzyvpQV1vM1iTNd2NG+E6zPjhumLDbcUh3IKjER/XNTxyYTvTWWWm36rTdYuuxuJ8piFZ81lxtPK+cydKN+a5HUO9Wu8Zq57M4yzdvXvHTGqVwSqbVWYmtupk1dWKAdO5Et1W93OfPn3ANTdFihTRz8e4cWMxecqPevOxzZs26eUbNNRcSW6RRRBISwi4jRHm6+OLfv37Y978+ahWrVqS1yHnP1t3XnzssXpI6I6IPFPqy2FfRJvW+E6/fnrjhyRXRAoQBASB2BGQ2BgR2Lx5E/LkzYscMWxPzcbslchdxMgkJDiYF03c/dVoSHNEmMdG6Aj1ExIcpH4j/oIt7qtXrpg7cLGReUX5I1IB1jyhISFGsNPXK6Eh5q5tN2/ewNWrV8y8Vyw6mIEOHNw9zAgOsehK3qauymCx8g4NsWBicTON0fiP0DXUYB2jrtxpzIpjaGgUDlYcDVlMhjE4rDhSHsNo0fUauXsvs1p1ZR6DPw0W5mMaUohFP2ueq1evgpgzjdY1NAr7EEv9W/NTT+rLPHGRIQ/LiH7PRGFv5X1V1b2hK/NSJ6OMkGj1GhrrroBGnpS4ent7Y/z4CciTJ4/eXn7dunVgx3TZsmWRIUNGcP0yd0jkBh0pIZ+UKQgIAoDbGGEDBw1Cx46dkmVOMnshf/7lZ9No4ovtpZdfTtDmGeT1+Wefmjs5chriu++9jzJlonaqkRvVfREwGlnuq6FoFhS5dbC7IcEe9C2bN6NevfoxroPltMXslh3BrDt9cWc1m82mYeGIMHcm0x71kztPXvUb8WfNw52xjB242Mg0dsliSmu6XLlzMyhexM0HuIsaM6VP7wP/gKww/nE3NMMd29U3cucxprHKkyNnLhMjP78M5m5jTGfVNY9lBy8epeGcrnnIRhNHPUjao35yWXZ6s8pjs0XgrpLE+meVLUsWf/hG7jbGes1h2f3MyjtHAnUl5hRG12v27HRqsvLOZTlzj3qSdKI4fmy2CH1ZBnE1klvxjklXm80G6mTkscqTQ2Fgs0XwNuJd6erHTTOeehq1a9VC/37v4OWXX9Hi0SCjQwwwoiAkCKQcAm5jhNF4SS4YN6lhfA7lG+U9Vq8eypUrZ3idvrKHbcaM6VizZo2Zp3nzFnj22WdNvzjcGwGbzW0eQfeuqIfQztPD/er47t27WLjgd+zZvQsfDh6In6ZNfQiEJGtaQuDOwYO4uWKFU5SWcEkqXRs2bKjPBtu4aTM4CsZyGPbFF8PojIkkXBAQBJIBAfdrHSQxaJxjP2vmDHDKBItirx3Xghk9qAxzlnbu3IHvJ00yR9SYj9NH7NcCMFzIPRH4sszL2FLzs4em6eV6uCdAbqBVFn/HxxOkZtXY6dXhtY4YM24Chn81Ei9F9rCnZp1cWfbbu3fDWXJlPQzZro0di7jonmXan5FPrvFDgDNteBjz0qVLHWZkOOOZzmECCRQEkh2BtFWgGGHxrO+9e/fCGMpnVs6rrlKlCp3xIm5v/8nHH+Py5cvR8i1btgxLliyJFiYe90XAD97I7OWbKOS+KKVuzaRTJXXXnytIT4PkykcfIS66Z1kj5wpyiwwpiwCnI06dOk21Kf4Ed0S0pyVL/gTjmS5lJZXSBYG0iYBH2lQ7YVpzCs5P06bh2rVrmgF7g1u/0BrxfYFxGuLIr7/Gtm3bNB/jh1eW8d3ECTh37hy9Qm6OwJnTp9xcQ1Hv7JnTAoIgIAgIAimGAKceHjh4SE9LtF4ZnmJCScGCgCDgPhtzJEddHj58GGvWrDaLKlq0KKrXqGH6nXVwd6YdO7br5DTk3nvvfTRq1Ej7+XPgwAHMmjnTZXddooxCiYNAgYKFEofRw3GR3EmIQP4CBZOQu7AWBAQBQUAQEAQEgdSIgIyEOVlrHL1avGhRtOmDTz31NLJbdnFyklW0ZM//73/gwdI93nwL2bJlM+OmT/8Ju3fvNv3iEAQEAUHA/RAQjQQBQUAQEAQEgbSJgBhhTtb76dOn8fvv883UefPmRdNmzUx/QhzFihVDly5dwU09eMZY69ZtTDahoaEYO2Y0uBGIGSgOt0Pg4IH9bqeTKBQdgUMHD0QPcCEfF+Zb14nQ70LiORTl6pEjCN2zJ066ceGCw/wSKAhoBORHEBAEBIEURkCMMCcrYMXy5Th1Kmr9TsPHH0eBAgWczP1gMh8fH3wwYAACAwN1pM1m0yNipUqV1n7+rFixAitXrqBTyE0RuLfkL+z/9luXpMNTZdvxxLjtihUvkRhsEp0Hz/niwvxt23fotSKr16zBlCmTwfBELyyRGa7t1AlxUdjx44lcaipgd+s27oddj5NSgSYioiDgtgiIYoKAgYAYYQYSsVyvXr2KBQt+N1NkzJgRTZo0hc1mM8Pi4+A6sLfefhu1atWOlo3TEbt06QJue88IboM/+tvR0aZAMlzIfRAIP3cOR2fNcklyH5RFk5gQOHv2LMLCIjYaypAhI/LkiTr4F/Iv1SFw9+gJXBv7XZyU6hQTgROEADtUGj3e0OHOiAxnfIIYSyZBQBBIFASS2QhLFJmTncnWrVuxc+dOs9yy5cqhZMmSpj++DhpxNWrUdGjEcYStXr16Jst9+/Zi9uxfZZMOExH3ctwID3cvhUSbBxBw1R0wc+TIiX79+uOZxo11I61ihfLgOleGP6CEGwfcXPYfrn49OlYKmzozSRC4e+MGTsydGydd3rQpScoXpu6NAJ/lf/5dCo52d+3WTV+5OyL9zz73HNjx4t4IiHaCgGsj4OHa4qW8dNwyfv68eebhzJToqSefive29MznDHGaov0mHdOmTsWhQ4ecyS5pYkLARcPTpU/vopKJWImFQLbsORKLVaLzKVu2LDZu2qynI7Jx1rBhw0QvI1UwvHMXiI2SUIk9w4cjLgo7cSIJJRDW7o4AR7vtj72hn+HurrvoJwi4MgJihMVRO/bb0ufLlw/16tePI9fDRdtv0nHhwgWMGTMaaeHQV24MwI0CvvtuInbt2oXu3bvh+vXrDweoC+f28JBH0IWrJ1FES+9ihjanILVs0Rx81jglic+bQfQzPlEUFyaCgCDgEghwRIyCrFu3jhccOXIE165dk5EwjYb8CAIph4C0AOPAfuOGDdHWZFWvXgPGZhpxZE1wtM324CYdS//9F+vXR7xAE8zYxTOy8ceNAqb9NB2cslmkSBF9defeurRgWLv4bZfk4oWpxk6SFxKPAtggmzN3HsqVK4vKVaqYU5Q4EsapS4yPBztJ6roIiGSCgInA4MEf6o132OHSof2r6Nq1W5LN6DELFYcgIAjEioAYYbHAY78hBzfMaPzMMw7XcsXCJkFR2bJlg3WTDm5V/83IkQgJCUkQv9SYKS301nG6a2qsG5HZeQSuXw9zPnEypqSx9cUXw6QhloyYS1GCQEoh4Ofnh6lTp+mpx5yCzKnISSeLcBYEBAFnEBAjLBaUDuzfj71795opChcujDJlypj+pHbYb9LBzUHmzpmT1MWmGH82Cl9++RX06N4NgwcNQoc00FtXpHhpVH7lNZekzOG3cXPpyiSl+7dvp9j9llwF58iZK7mKilc5HHnu37+fOd2X037pZ3i8GEliQUAQcHkE+GxzFMwgmXrs8lUmAiYEgVSWR4ywWCrsjz/+QLhl97pq1auDI1SxZEnUKPtNOjhq8uOPU3Dcjc+/Ye8ce+k4NYpX+hMV1CRgdubMGSxauCBBnDPlzg2fK9dclm5t3oqkpASBJpkeGgGuB6tdqxbYqcNdEdkw45Vb1mfIkPGh+QsDQUAQcB0EjI4V7orIbytJph67Tv2IJGkXATHCYqj74OBgrN+w3ozlVMT69Rsky1REs1DlsN+kgw3+iRMngAaZirb+uYWbm3FUrVJZb5nNK/2upNj9+/e1Yc7rvXv39BlLXL/GM98YximsJLrDwsL09NHY1n252nohV8LaXWQ5ctj1djblLoir16xBi5YtYW2YcboSpy25C/aihyAgCEBvwJFbdfgJFoKAIOBaCLi1EcbpbeztYa8PKT4NjICAACxYsFDPn2be3Xv24rHHHktw7XHtBfmQ4jPCY7PZ0LNXL1MO5h869FPwwOcEC+OiGTkdaty4sZg85UetL6/0M9yVRF644HecOnkShw8dAjdM2blzB+bOnYNt27Zizm+zsWb1fzirRseW/vsP/lu1ElN++D5GozlDRncYdXCl2nE9WYoULeZ6QimJ+H7ke0mMLgWG/AkCboxAWNg1LFq4EBzt5qg3SaYjunGFi2qpBgG3NsJSTS2IoBoBfig4qsRdERnAK/0Mp98VyGazoWLFSti7dw8OqxEOuvPkyaONYhruF86fR1HV6M6leh1z5cqlRsKCcfPWrWjnzLmCHiKDIOAWCIgSbovAveAruLVxS5ykerjcFoOgpvS/AAAQAElEQVTEUowdLtYOaXbm0s/wxCpD+AgCgkD8ERAjLP6YSY4kQoBrUeynTNDP8CQqMkFsCxYqhBPHj4Pnt+UNDDR5FCpUGG/36o0VK5bhzz8W4+LFi2j1/P+QI0fMh/W6koFpKiKOREXg6JHDicovMZnxPD72ihv0yisvmxt1JGY5wksQiC8Ctrt3cXP5qjgpvnwTK73wEQQEAUHgYREQI+xhEZT8iYYADRLrlAlOnRg3dqyeQuFKUyfSpUuHcuUroELFinoEzACAo2Pjx47B+XPnkTVrVuzZvRszpv+EY0eP4sqVK0ayaFdXMzCjCSeeREGgcJGiicInsZlcvHgBhw4dAs/lG/LRR+AaMY7qJnY5wk8QEARSHgFuxsPOFna8cK119+7dpMMl5aslIRJIHjdCQIwwN6pMd1Fl/ISJek0Yp0wY5GpTJ6rXqIEKFSpqyIuoRvar7TugdOkyeKtnL7w/YCBq1qqNd/q/i9c7dka/d99Dzpw5dVr7n09zncKXdX3ipPSP14c7kj0e4k8ZBGiMGR0C7AxJGSmkVEFAEEgKBNjhsmTJn7rDhVP8ixQpAl7lWU8KtIWnIOA8AqnLCHNeL0mZChHg/HQaW/xYsMfOFXdHTGxYz/rcx4zbe2OlYxnuIt2jFdySbN7eiQ2py/G7dOmiy8lEgWh0Xbt2DRkyZACvHHlmOJ9DXoUEAUHAPRE4cuSIfub5DnBPDUUrQSB1ICBGWOqopzQlJXds49SoLFmyoGWL5nq7ek6hSEkQkqpsDw95BJMKW1fhy+mrriKLVQ7uijhmzFjwLD4+cxx1zpM7Dy5evGBNFqs7JCQYu3ftijWNRAoCgkDKIsCOlZdffgU9unfD4EGD0KH9q+jatRv4DkhZyaR0QSBtIyAtwLRd/y6nPRuAXP/Vtk0bzJw1S09L5DlGnC7FOJcT+CEF4vlzD8lCsrs4ApkzZ3kYCZMkLzs1ONpM4loRrhHhyHP5ChXABpszhZ44cRyjR43C8ePHnUkuaQQBQSAFEWBny8ZNm/U3lVf6U1AcKVoQEAQUAmKEKRDkzzUQoJHVp08fbXxxWqLRGGRvHXvqDb9rSJs4UvDA58ThJFxcFYHbt2+7lGh8zlatWqU34uCI86dDP8GwYV9gxcpV4CHOzgqbN28g2rzYDunSxT6l9NatWybL8OvXTfetmzdNNx084JxX0o0b4bxoCg+Pct+9e1eHJffP/fvOlWiVL5quFgzIyaor/a5JwA0L9vbvqhjr9Vb0erXmu3HjRoqrevfuHVMG631mle3+vXtmGjqs92ps9cq0rkpGRws7XtjhQr+ryipyCQJpBQExwtJKTbuwnmwU9u/fD5yfPnXqNKd74l1YJadFu3kz5RslTgsrCROEwIXz5xKULykzcRdEPm+kylWqYMSIEfGemuTl5QUPD1usYrIBHhoaYqYJCrpsujmV0TBGuEHAVcsOosFBQWa6IEueK4rXLbtGvpkwCR32jfKYirIaJla5rbpevx4Gq64x8YoW7qQVeNdZI9VJfsHBUfVAmSk75dL1GhJMpyarrqEhITDqlemZTydSP8GWulTeZPsz5OH79kpo1E61QZej7sdgyz3H3WwpOwXUuqr7jm5SkEWHUIWBs/cG86YUXVedH+PGjcXkKT/qkTBe6Wd4SskUa7kSKQikEQTECEsjFS1quiYCvr5+rimYSJVoCATmy59ovBKL0eZNm/TRD9yMY+6cOahdq5Zee8mpwOwUSaxyuObROoJtxSJnrtyw2SKMOBqDmbNETdvMo0bZDBkCA/MZTgRkzaZG3tKb/uRyeHg696n09fU1RYqma85cpq5+fhlg1dXMEJsjEqfYkjDO09OTl7jJSX7Wesji768M9Qyat4eHB3IonbRH/Vh1ZbjNFlGv1JX5VBL9Z+WnA5Lpx2aLkCd9eh91D2WF8S+v5d7KkzevEQzKTNkZEKeuCgumc2ViJwd3Q+SuiJSTV/oZTr+QICAIRCCQ3L/OfVmSWyopL80hYDQKOVXCSondKHQ1YGv6l8CQYv+LlZ7KXsHVxBZ5UjECNIo43ZcbcdgTwxmfitUT0QUBQcAOAXZy5M6dO1oo/QyPFigeQUAQSFYExAhLVrhdubCUlY1TorgBR1prFFa7mg3t8tSOk1K2dqT0h0Hg0MH9D5PdpfMWKVIUjZ540qVlFOEEgbSOAEe8Fi1cCI58s5OT13Fjx2q/u3d0pvW6F/1dGwExwly7fkQ6N0egeIlSbq6hE+q5eZJixUu6uYainiAgCLgyAhzd5ii3fScn/QxnvCvLL7IJAu6KgBhh7lqzqUgvfgC4+6Gfn6yPSkXVJqIKAqkeAVFAEHB3BEZ+/bV59h93ROTOiBwN49EU7q676CcIuDoCYoS5eg0lQD7uBDX9p5+watUqp3NzV63Q0FCn00vCxEHg1MkTicNIuLgsAqdPnXRZ2UQwQUAQSBEEkqVQbrKzcuUKnD9/AdwJkTsicmdEHk2xZMmfOixZBJFCBAFBwCEC8TbCrId8sjelWtUqGDDgA5w9e9ZhAfEJ5LawH7z/Hlq2aG723MSW/99//0XpUiXxyccfR0s2a9ZM/O/5VrAaFUYP0BudO+Om3fk00TIrz549e9D6hf9h4MAByufcH8+y6dC+vd5hjLiQHqtbB99PmgTr+SO//PwzKlWsAMoeG+fTp0+hW7eu6NypU7xflH/9tQRffPE5eD7R4cOH0bxZU41T1y5v4OrVq7pYGmrsIXv5pXY6jJj0e+cdMK9OID/JgkCu3HmSpRwpJOUQ4C6AKVf6gyWzYcZ1IHxH2RPDGf9gLgkRBASB1IhAxkyZkCtXTqxbtw7cEZGHNBsbcnCtWGrUSWR+GAQkryshEG8jzF74kJAQ0LCg4bRjx3b76Hj5b968gfXr14PGmDMZ+TLJly8f1m9Yj+DgiDNLbioDa9nSZThw4AAOHTxostm+bZs2yh577DGkT5/eDHfkOHfuHLZu3QrrmS+O0lnDaNTcvXfXGgTyoTH0+WefgSNN0SLj8AQHh2Djhg24oTCJI2m06EuXLuHbUaNQqFBhlC5dGsO++AIVKlTEf6vX4MLFi6CBygw7duzAvHlz8XbPnsikXtKcClhFGdQfDRmCgxbcmDapiY0+Nv7sG4T0M5zxSS1DSvG/rrAOVUZ/YlFK6SHlxoyAt7d3zJEpEMPpv//8uxRcD2JPDGd8CoglRQoCgkAiI8BnuW7duvoIik+HfoK+ffvqEmiQsePcMMZ0oN3PhfPnMeLLYfjis0+xZ89uHbt16xZ8PORDzJwxXXfeLlq4QHdqH1GdvfNVe4JnqumE8iMICAJOIZBgI2z8hIn6I75m7Tq0a9cONMY+HTpUP5hOlZwIibJnz47y5SvgxPHj4EuALE+dOgWOenFkasXKFQwCR6KWLV+GbNmyoWq1ajosqX4KFCgADvXv3bcfP02fAZbJ6QAXlQHEMl9o3Rpbt23H448/Tm+i05I//wQN0NaqnCxZsiD8Rjjy5c+HrFmzokjhwjh06JAeWRv1zUg8+eRTqFy5iilD48bPIF26dJgyZXK8jUaTSQIc/FCw8cfdEbt26wZe2Tjk9dnnnkNsH4oEFOdSWQ5MmYK1arQzMejgxIkupZsIE4HA1atXIhzyKwgIAoJAMiPQqVNn8HvKbyy/tSy+YcOGmDp1Gtj5Sr8jYvuhW48e6PDa61ixfDnYttq8cSP6v/c+smTxx4ED+xEWFqboGlasWIZateuAZ6o54iVhgoAg4BgBD8fBzofSEHqnX39t3OzcuRM7d+7QPSOc9seRDBKnLH726VDd+CdnY0pj3z599FQ5pnmtQ3vQcGK8QVevXgWn+JUvVxacv2yEG1ceTMmXCUesDINr48YN5lTGtWvW6NGv06dPY++evSheogQ4csZRq3Vr16JpkybgdEZOD6QBee3aNYO1vvLFU7NGdZ3m2WcaaxmYV0fG8UPZOFLHMqkHR6gMvamvsSh2pxqRMuSgnj17vu1wJJA6PNP4aVCeHTGMOBrGJl+eFSpWBGXw9fFVBuoRPSp3+MgRFCtWDPPnz9OjYq+9/rp5gCjVyZMnD8qVK4fly5bj2LFjDEpWCgu7puW0FsrRRIZbw1KhO0aRpecwRmjcJuKWGp13JWUuXryA/v37me9jV5JNZBEEBAHXQCC9jw98ff1w9uwZsG1w69ZN5FedzOyozZUrF06rDm+2h5YvW4YyZR5Bjhw5XENwF5XiusLromqTxodcVBURKxEReGgjjLKwN6VWzVp6DdKJEyf0dL+SpUoyShNHySZPnoy5c+Zov/Hz++/z1TD3Hm0stGr1vHrgfY0o3Lp1G8OGfYF169birbff1qM2ZqTFQWODLwgaXGxccCoiR58erVxZ9dRETEk0DDMOy1NWrnvq3LkT9u3bq0d8wlRvDkd/3n7rzWgNk6CgIFy+fFmn4RS9d9RQPvNaio/RyemHGzasV8bfHuRWxk1gYOADaYnLoEEDTTloRNEQ5EvOmpjTMwd88IHuifpwyBA9+meNN9wX1WjbwQMHQCMsV66cuh7efPNNheE6NGxQH4UKFkJNVU8/fP89unbpCh7WaOTllUZb6dJltBG7e/cuBiUrGb10nCrBgo8oo5F4uPNIWFxTY4mDUOpGIFv2HCmogBQtCAgCgkDCEOBmHuvXrUPtOnU0A7YRtCPy59TJk+CyD36raZBFBj9wOaDaWkbg8WNHcefOHe0NCQ5G0OVL2s38R48c1m7+HDywjxdNZ8+cVm2zMO2+dzf6sg8dGMcPyztxPKpj+cD+vWYObpzEZSwMuHr1Ci5cOE+npkMHD+grf44cilreclGluXolYoYDO9lOWTbY2m/RlWXeuXOb2cH0m995B87SuaVL9cAEddcM1M+B/VGYHDt6BEYnblDQZQQHB6kUANuex1Wc9qifB3S9cUOFQo9gXjh/Trv5c0iNbPJKOnL4EC+aLqlOuyuRm7bdunULVl2t9XryxHFtAzDTldAQXFLtUbpJVuysmJ4/dxZs4zEN279nTp+iU5OVN+8Z6sWIYNUuD1b60n3/3j0QB7pJBy34kFf49esMxnXVxmdZ2qN+rGd3WnVVUcn+lyhGGKX29PLkBVfV6BUdvXv3AYfA9x84iNFjxmgDa+XKlXqUjPEkjsr8/c+/4NS9Z597jkGa+ECMHTMav82ejZ69eqFDh9eijdjoRJE/NMA4enNAGR///POPnor4SNmyeO211/SDTqOJhhkXpFapUlXLN/mHH5AhQwbMnDkLlI/T3pq3aKGNlU2bNkVyBijTnr37QPrkk6E6nHkNHXWA3c8JZYTWrlULHGHjphq8wVq2aImAgABwWsA7/fqZOfjSuaNeKNRhqRp9Il6TJn0PH9UDZSRi/o+GfIjNmzfh88+/iNEYZfoL58/raaF5lcFnGC5l1cjWsuXLNcbDvvwS3DWR+Dz51FPM8gD5B/jrMK7N045k/hk8+EPQr9OdVAAAEABJREFUIC5RvBg6tH8VXbt2i3XKRDKLJ8UJAm6BwGb1nuOBrXzOrOTuazDdovJSixIiZ6pGgO2Tf/7+C2Ue4ShXTj3V0Bj9Oq/aGoH58iGnGhHr1PkN0BBhp3ZMCpcoVdqMKlioMLy8vLTfX7WLsmbLrt02mw2FixTVbv4UL1GKF0158gaqdkAG7fbwjGhrao+TPyyvgOqENpKXKBklT2C+/LrDmnGZMmVGzpy56NRUrHgJfeVPkWLFedGUQ6XJlDmzdqdLnx758hfQbv6UtOjKMr28vBkMI732OPnj6+sL6m4kL1EyCpNChYvoOmFc1qzZVBszK516UKOgitMe9VPCXtfI9iXbiNZNo4qViBo4KVK0mMoZ8Zc9R05kzpJFezhAYNXVWq/5CxSEsf45cxZ/ZLeMjFqxs2LKjcnYNidztnvzBuajU5OVd0F1zxgdAAFZsyJA6ctENg8PEAe6ScUt+JCXb+SxR36qvc+ymIZUzHJ2p1VXxiU3JZoRdv5cRO9BUVV5fHg5fZBT+MqULoUe3btri57rkwxrloq2aNkSBQsWpDMa8QH/9ddfQT65c+fRN1W0BBYPK+bxRo00/6+/+kqP4jRS/qpVq6FI0aL4/ffflXG1FiVKlNBT8Tiv+ejRo3qEq23bNihZojjYGJk3d6624vdbLGnecF7qZUF66umnUbJkSXBa4Y0b4RYJYnYy34CBg/DKq686TETDjCNVHOlq26Y1vv46Qn5r4l07d4LGJXnlVKNbNpvNGh3NHap6ZuyndFoTrFixAhyde+GFF9Dljc7aUGzerCmOKTyMdMYLiD1HRlhyXjlSOXXqNG3Ab9y0GZzSmZzlJ3dZYWHRp8Amd/lSXtIjYO3dTfrSnCuhcpUq5tpLdv4YZF034hwnSSUICALuiMDxY8fw7z9/687wAe+/q9tjHp6e+HrEcBxXo0ps63EmBxu6TzV+BitV+4KjGa6AhcggCKQWBBLFCKNhwmmDnAaXM2dOLF60CD3fflvvsmc1uuIDyqOPPgp/f398/dUI9cAfjzVrpUqP6jnLISEhyKGsdhpgNHCqV6uujS0aJtWqV9e7AFIeYwjXEVOvyF4LR3HOhBkbc4wc+Y0evVv67z/RRv/seTz55FNYtnwFXm3fHj/PmqXXqXGLfCMdjcxatWrrUT3udEgdjbj4XDmtcvS3o/DSSy/DGJFcvWYtChUujAkTJugXbHz4JUXai2rYO62tVWFvVFJgKTxdBwFr767rSCWSCAKCgLsjwG8qR7eto92G+5VXXganG8aEAdsG33w7Bl9/MwqffPo5CqvRlZdfeRW9+76Drt266/bZC63b6Jk7uXPnxhtdump3TPwkXBBIAwjEW0WPeOewy8CRJa5r4nTAqlWr6tGmlatW6nmpnFrGqYaTp0zR0xHtssbo5eYZI9WD31kNc3NUbPy4cdoIiSlD3rx5UbFiRR1dpUplFCpUSLsbN26sy/VVQ7r1Hqunw/iyCFDDmTSWfvttjp6mZ/QC89qhQwedjj+c/8oRIdLixYtA48g61Y9pYiJO92vZqhXWrFmDGTOmx2rk+Pv7o2PHTuAUThpLq1f/Z7KtXLkyvhn1DVq2bIVt27bh559nxciLBjANYTNzpIMjitOmTtVnhDz/v/8hODgY1COrwuGRRx7B6TOn9Ugik1vnQ9OfnEQDOo8a+Uxro0P+ZcsiMSg560rKSr0I8Dn74oth4Khz6tVCJBcEBIG4EOCzztFttm3siTNO5B0QF4ISLwgkLQIeCWXP6WzsUeGGD//8/TcKqRGVfv36656QfJHzOocM+VBPeeugRnk4GnX0yBFcuHAhziK5zamnpwdoMNSoURPcwOOvJUtizOephshr1qql4zk1kX56ihUvrqchluBUROVmGDft4HQ87jbYqlVLLZ+hBw1KpjFo0cKF4HRK0uBBg/S0yFdfbe9U48XLywvdu/dA0aJFMXbMGL2my+BrvfJML5ZP4qHXlN3fP8BM4uHpCW/vdOjUubM2cCd99x14xpeZwOLgTpU88+vM6dN60aURxfTWM8EyZcwE1sXFixexfdt2BOYN1MYq04cEh/CCwoUK66vTP4mQ8KIaCVu4cIE+04R4kNiLx/BEYO+SLDJ1aI8aaiQyMajKyJEuqWNaFyqlF/7GhD9HnfmMGcTdW2NKK+GCgCAgCAgCgoAgkLgIJNgIoxg0GAKVwcURqzlz5mpDjOGvvPoKmjRpqo0WLrZr99JL4PovDn2fUaMuTOMM0aDgxhzsrRk7dswD25dbeXAKIs8Me/TRymYwR4UeUyNgPKyYbkbYbDZwo48hQz4CZWcYiQbYli2b6dREY41ryyg/9SxVqjQmTvwO3BJfJ3Dih6NuHw4ZolN+OHjwA/JzaiSNtcyRCzxZZvcePdCiRQudx/rD3RV79HhTTx/gGV/E0hpPN6dgFi9eQm8+cunSZQaZ6Tnt0TgTrGOnTvDy8lbGTk0EBQXpA5ttNhs4Ynb48CFl9HmjfIXyOn9y/jjqtWMvHsOTUw5rWZzjzpFDjooynJvGsEMhNDQUDOP0UF4ZxxFT+pmHYbwynHkYR7c9FbUs9rWPE79zCLh6qpRe+OsIHxpg3BjJ2jvOMwTFEHOEloQJAqkfAT7bRocLr3FNR0z9GosGgoDrIxBvI6xTp8560wR+vDnVcNny5ej7zjswdjihylmy+GPEV1/pqX47du7C4MEfgtNfNm/ZCq5vMnjwyvQGsbHNRjeJboZXqFAB3KBh4aLFoFHDMEdUVI04zf7tN3AqozX+zbfewoCBA61B2jjkocmUnXoY1LRpM52Ohtbadesxdtx4UH7q+fuCBahRs6Ze56UT2f3QUOTwvlV2JuGOjFu2boMhP3VmeSyDxl3Xbt2wafMWjSnLpKHlpUbRuCEF9SZP8iavZ559Frv37MX3P0x2OBrHRbJNmzbV54wdjNxalXmZ/v0PPjBlJ44zZs7UZfJKP/lzKuTevXv1WWHlyiW/EUYZXIloSC1b+i82bliPcWNHa4N22o9TMHfOb5g/bw5GDB+GdWvXYPIP3+P8+XOY9N1E7Ni+Dd9P+g5HDh/G9J+mYv++fZgxfZo22FxJN5El7SLAkeWzZ8+iefPm0UDo27eveZh7tAjxxISAhAsCqQIBPvPsZJn203QM+egjrF6zRq+jTxXCi5CCgBsjEG8jzI2xcAvVaChyNOynadPAUZn4KPX333/hyJEjaPtiO72JSXzyJlZaV+qt43arhQoV1pu73L59W2+w4p0unTbG69R9DBx9rd+goR5B3Ld3nxpVvAwav2HXroG7R9Wr1wC//DwLz6lRYRrDjjC6oIw3R+ES5j4IXLxw3uWU4bEYGTJkjCaX4U9razKjgSAeQSBVIJBwIWmMybOecPwkpyCQmAiIEZaYaLoAL05pHDhooDIIgrB79y6nJQoPv45169bpqZrPWc5sc5pBIiR0td46rq3bumUz/vdCa4dHKVhV9vD00EbZ6x07o9+77+Gppxsr4+0S7t2/Bx6JYE1rdfP8Cqtf3O6HgJ9fBpdTytE5YTyqg+EuJ6wIJAgIAg+FAI0unjnK81F55bNOhsaMI7qFBAGnEJBEiYqAGGGJCqdrMOMIDadF1q5dx2mBfH398M03o/BOv356uqbTGZMooSv01vn6+eLsubOY+uMUHD50GJcuXoxRW56ZwjPmxo8bg0kTJ2D//v3YuWMH3nq7F7Zs3vzAekCDUcaMmQynXN0UgQwZo484pbSabHjx/cBp0fbEcMantIxSviAgCCQeAn5+fhgzZqw+d5NLQ/jc85p4JQgnQUAQSAgCYoQ5j5qkTGIEXK23LmvWbOjTtx9ee70j3n3/AxQvUQKvtu+AIkWKamr0xJN6N9AuXbuBxyT0ePNtdOnaHR07v4GSJUvqKzdL6aLijXV39hBy0w77MPG7FwJSx+5Vn6KNIJDaEOAsE27GY2zoxSv9DE9tuoi8goA7ISBGmDvVZirXJS321l2+FPPoWlR1iis1IyB1nJprT2QXBFI3AkuXLkXtWrUwd84ccBoid0bklZvzsOMzdWsn0gsCqRsBMcJSd/25hfTslevevRt27Yq+ho2bdJDgxv/yBuZzY+1ENSKQquuYCggJAoJAqkWAOzFzN0QeE7Rt+w69KzKnI1p3Xk61yonggkAqR0CMsFRege4gPndjy5gxI4oUKRJNnebNm2PVqlWQKRPRYBGPIOAyCISEBGO3XeeJywgngiQ7AsuaNsXfjRrFSrs+/9wpuSRR4iHAdZ5cA8bZJonHVTgJAoLAwyIgRtjDIij5kwwBTpXgVtpJVoALMD54YL8LSCEiJCUChyLP7EvKMlKC94kTxzF61CgcP348JYqXMl0Ugbvh4YiNXFRsEUsQMBCQqyCQbAiIEZZsUEtBMSHAXrpixYrpLfKtabhlPv2M59UdqXiJku6oluhkQaBY8RIWn/s48+YNRJsX2yFdOu9YleIZe0aCcNVAN9y3bt0ynPp6//59feXPzRs3eNF040a4vvLn7t27vCQ7WUSLtex7FvmsuloxIAOrrvS7Kt2w1IO9zFadrLq6qi6GXPfuRd1D1vvMuoHO/fv3jOT6ettyr1p1tWKgE7rwD9eGcT2YQfS7sLgimiCQJhCIboSlCZVFSVdEoFOnzliy5E8YHwhe6ecUCleUV2QSBNI6Al5eXvDwsMUKA42m4KAgM03Q5UumOyQ4CPcjrZuwsDBcuRJqxgUFXTbdly9F5QkNDYG98WYmTELH/XvRG+UxFWVtyFt1Dbp8OUZdY+JlDTdwsoY5chNvR+H2Yc7yC7bUA7Hn+l3yuqfwsMYFWeqV8a5Ghr40KkNCQkzxLlk2RrLeZ1euXAHvSSakrkHqXqWbZNWVGDCe4a5MnNLP76mxJoxrxKZMmSxT/V250kS2NIGAGGFpoppdX0lKSIOLC4YNop/h7kwnjh9zZ/VEN4XAyRPH1W/a/PP09ETOXLlM5QPz5TfdOXPlhs0WYcRlyJABWbL4m3F51Cib4bHm4bER6dKlM6KS7erh6dyn0tfPz5TJKneu3DHramaIxWGzReAUSxIdRby1I44fm805ftZ68PcPgLGmyMPDQ9VrbrMUq65moAs5bLYIfX18fMB7yBDNKnfewEAjGFnUvch7kgHUNZe6V+kmWfPwHmY8w12duBtiWNg1LWZamOqvFZUfQcDFEXDuy+LiSoh4gkBqRUB2zkvxmktyAThtL8kLkQIEAUFAELBDgCNgPA+MRle/fv3xTOPGerYJt6h/6qmn4c5T/e2gEK8g4JIIiBHmktUiQqUVBDilK63omlb19PTyclvVixQpCh5a7rYKJqliwlwQSD4EypYti42bNptb1HPr+uQrXUoSBAQBRwiIEeYIFQkTBJIJgdCQ4GQqSYpJKQS4lialypZyBQFBIG0jsHnTJnDki+usTSpeDI0ebyhrwtL2rSHauwACYoS5QCWICGkXAWcX0qH/Eo4AABAASURBVKddhFK/5lLHqb8ORQNBILUiULlKFRgbchjrrXn959+lMh0xtVZqKpZbRI+OgBhh0fEQnyCQrAhkzZY9WcuTwpIfAetGAMlfupQoCAgCgoAgIAgIAq6IgBhhyVYrUpAgIAgIAoKAICAICALJgwA33uAuw8aulslTqpQiCAgCziIgRpizSEk6QSAJEFjTsydWvvBCnHRizpyEly45UxSBY0ePpGj5UrggIAgIAmkVgZuzZyN81iynKa3iJHqnDAJihKUM7lKqIKAR8MuQAddPn46TdGL5SZUIFCpcJFXKnRhCCw9BQBAQBFISgRt//YXrc+c6Rbe2bUtJUaXsNIiAGGFpsNJFZUFAEBAEBAFBwI0RENUEAUFAEHB5BMQIc/kqEgHdGYFr1666s3qim0LgyKGD6lf+BAFBQBAQBNwfAdFQEHAeATHCnMdKUgoCiY5AxoyZEp2nMHQtBIoUK+5aAok0goAgIAgIAoKAIJDiCCSqEZbi2ogAgoAgIAgIAoKAICAICAKCgCAgCLg4AmKEuXgFiXhOIZBqE924cSPVyi6CO4fA+XNnnUsoqQQBQUAQEAQEAUEgzSAgRliaqWpR1BURKNGtG+rNnh0n5ahZ0xXFF5kQNwSZM2eJO5GkEAQEAUFAEBAEBIE0hYAYYWmqukVZewQW/D4fmzdtwt69e7D6v1X20Unuz1q0KHzz5HGKklwYKSBJEPD180sSvsI0jSMg6gsCgoAgIAikagTECEvV1SfCJxSBO3fuICQkBLdu3cL9+/eRO3celK9QEUa4MU3Q3h8WFobQ0FDcu3cPN2/e1Okpw/Xr17Wb+UIUX+Yj3/DwcFy7dg0MZzp7uqHi7cPE714ISB27V32KNoJAWkdA9BcEBIHEQUCMsMTBUbikIgRoMP0w6Tts3LAehw8d0kYYR8GWL1uKWTNnYM3q1Vi3bi0uX76E0d+Owo7t27V//bp1+OXnmfhv1Ur8PGsm9uzehRXLl4H8Zv/6s+K3AT+r/Js2bsD3ij+Nte8mjNdprl696hCh4OAgh+ES6D4IhIQEu48yookgIAgIAoKAIJAyCLhdqWKEuV2VikJxIbB//z7kDQzEE08+hdJlysDDwwN58uTV2bJnz47z58+ighoVO3b0GKpUqYrH6tVD/foNcOTIYTz7bBOdjyNbudTo2flz53Dw4AEUKFhIT2nkqNfx48dw7uxZXLp0Ebnz5MHjjZ5Ajhw5NH/7nzx5A+2DxO9mCOSOvLfcTC1RRxAQBAQBQSCJEPC8dQv3Ll6MFyWRKMI2CREQI8wBuGdVA3rAgAEoVqwYbDabJk9PT5QvXx4jRoxQIySXHeRK4iBhnywIPN34GTRu/Cym/jgZt27dRHj4dbNcTkG8ffu2norIq5+fH/Lmy4clf/6BMmUega+vL5o2a47XO3bG4CEfIV++/GZecQgCgoAgIAgIAoKAIOAMAunDwhDco4fTdGv7dmfYShoXQ0CMMEuF3L17F6NGjULBggUxdOhQHD582IxlA3znzp3o27evGjXJg6lTp+ppbGYCcaQaBEqWLIVjx45i/Lix4JREq+Dz5s7Br7/+DC8vb5QqXQYcNRs/boxOW7FiJfzyyyyMGzsa+fPnR5YsWbTxRX4c6apevQamTf0RE8ePw6KFC6xsY3QfPLA/xjhXiRA5Hg6Bw2qk9OE4SG5BQBAQBAQBQSBlENj/7bfY/fnnTlPI7t0pI2gqLFWMsMhK48hG//798fbbb4PuyGCHF8a/+uqr+PLLL8UQc4iQawdyBKvHm2+jS9du+OiTT1G5ShVNTZo2Q/MWLfHmWz3RvcebCAgIQES67jrtI2XLolfvvpoaP/OsHiHNmTMnmjVvod1FihbF+wMGonOXrnj2uSbw8fHBC63b6GtMiBQvUTKmKAl3EwSKFi/hJpokuxpSoCAgCAgCgoALIHBywQI4Sy4gbqoRQYywyKqaM2cOvvrqq0gf4O3tjUGDBuHAgQM4c+YM/vjjD1StWtWMp2PIkCHYsGEDnUKCgCAgCAgCgoAg4BYIiBKCgCAgCCQ9Ah5JX4Trl3Dy5ElwDRi3FKe0/v7++O+//0Ajq3jx4nr64dNPP43Vq1ejZ8+eTKKJu+KNHDlSb02uA+RHEIgnAsePHY1nDkme2hCQOk5tNSbyCgKCgCCQQghIsWkKATHCVHXPmDEDhw4dUq6Iv2+//RbVqlWL8Fh+OTpGY806IvbXX3/h4MGDllTiFAScRyB/gYLOJ5aUqRIBd63joKDL+Pqr4Rjx5TBcOH8+VdaNCC0ICALOI7B16xZ8PORDzJwxHTx2hWufeV7mkcOHMX/eXL1plfPcJKUgIAi4khGWIrURHByM2bNnm2VXr14dTZo0Mf32jmzZsuGVV14xg4OCgrBlyxbTLw5BID4IcHv8+KSXtKkPAXesY25i9Pv8+Xj++RfQolUrrFixPPVVjEgsCAgCTiNw4cIFbN64Ef3fex9ZsvjjwIH9CAsLU3RNPf/LUKt2HX3ci9MMJaH7InDtGu6FhDhN7gtE3JqleSNs9+7d2LZtm4nU448/Du56ZwY4cNStWxeZMmUyY9avX2+6xZEaEUg5mYOVEZ9ypUvJyYFAiOroSY5ykrMMbk7EjWey58iBgICsYGcWe8QdyXDnzh0z+MaNcNNNHqbHzmHldfPGDTOWu9TS4xcYCE1580Zcld/Xzs10nrlywZ48cuY0w+hmOg//LPDIkhn6SrcdwdMDNl9fTfDx0VfDb70a8pFndF1vMcgh2cut9VL6WK/MaNWDcht+q5vprDrYLDpZ3UiXLkYdDP3Iy1oPxnR9hpOs9Wfo6qmwsepj1YFuxjEvZbfKTX80UnXEdNTFKrfVzTgS07EODLnt3TYlE9MYdO/eXcMJq348ksSMsHM40pVJrOH0uzNdu3YV+QsUULdOOuRSz9XpU6f0xmTLly3TuwRzh+CY9Lc+w7dvxfwsWOvj5s2o556dPlbevJcM4j3lyG2EeWTJop936/0Wkxsenri+aAnCF/+l6dqCP/SVfqubftKtnRG7AN65c9sUz3gWGGB/fxgy8RqX3Myvnwn1LOirwjwmuRl/73KIKWvYwj9Nt1Vuq273r16LNnJpxfvmzZssXpPx3FNmUkxyW8PvzZuHKx9/bFLoRx85dDNNqEpHLElW+axyW/W5uWa9lsv4uWW5n3h+qxFuf8/cu3vXiIL1frTqaiZIRodHMpblkkVxYw1rI6FOnTpxypk7d+5oh+/u2bNH9QaFxZlPEggCDyBgeyBEAtwNgdjqOBXr6uHhoXcFjU0FfgiDLl8yk1y6eNF0M9z4wIepntNQ1XNqRF6+FJXuksUdEhyEdMpAeeyXX1Dzp59QZtxY0E0q+tUI013im5HI/9ln8B81Cp6ffAKvoUO1m/4b779nusP6vYMMHV9Fhk7tEd7iWaRv3067PV9ug5utmmg340KeqI90tWpqulxINUQj3dfLlMKdCuV1uGf1agjJ6m+ogOi6XjYbPNfV6EFoSLBOR6Ol+MivTbmLff2V6S47bhyqTZ2q/YU+/xx3Bg6MJjd1Id206HO3ZVPca93SlPtak6dMd0jjx0331RLF4FG1ipb73qOVcK1kCe2mjpcK5tdu74oVYK2HK6Eh5neOxmZQ0GWtA38MXVkPpb79FnVmzdJyV5k8GRUmTtBuxhUfORIVv/9e60HsKT/p3uDB8Bk2TIdnGD4cdwYNhF/HDlpeq9xWfagnKV3t2lre4CKF9JU6XCyQz3RfKVEctkcfpZhgIy0kOES7+XPp4gVeNF26FHWfhqr64SgPI7Sulx/UlXHBCgPjHqbf3cnT0zOaiqdOnsShgwdx5MgRxIbDRQvOl9X7wEh77epVXAkNNXkyzvBcVCNvhjtYPfdGY7u8ehYeGTvGvKeszwyfe95npIqTvsOjP6h7Td2PWb75Brc+eF/fX7zfrPfenYEDkPGrr3RcOvUs3az+KHyfelzT1YqP6Cv9VyzuG9UqAXXV+0A9//odZ+lMvWT3juP9Qz3uB/ijwncTTbmtz7313UXdqk+biqIjRkA/C4MHadko9/X+75juG++9a7o9PvkYdyNlpqzXKpU15Q4tX9p0h1WuAK+Gj2n/DfVdCrF0EFrltj73oaEhyP/aa1puPtelR3+r3cTYKnepb0eZz336AR8AAwbAX+lACu/T23Rf793LdN9TdeLz8UdaHq+GdXFdyUf5SVa5rfrcLlMSV69cIaSa+B3RDvVzyXKf8dk07hkaXcHqmVZJ9J/1m2K953RkMv94JHN5LlfcdssBdxzdyps3b5wyZsiQQZ8TZSQMVS8Ro7KNMLkKAs4gwFEEZ9JJmtSLgL9/QOoVPgbJbTYb+AG/fj1MjYIFqdGwAKRPn/6B1Gy05cyV2wzPl7+A6c6VO49pxGXImBFZ/P3NuLyB+Ux3YL78pjtrtuxmOd7p0iF79hxmnJV3nryBZnimzJmR0TJzIU+eqHe8NU/2HDnh5e2t83GUL2vWbNrNH2s6q2z+qm791PeAaeLSlUYr0zF9FpWPbpKVX3Rds6nBHR8mgXc6pasaddQe9WOVJ7dFH+pKUkn0nzXOmoe6RtM1W5SuVhmsslFmfvvImLrkirFec4PxTPegrlH1YpUnqyqfmDOPdzrqmpNOTdZ0Vn2oJ0knUj/WOGsejtZ6p0unUkDjybK0R/1E09Vyzzygq+p4Vcn1n5U3722bTbVmdYx7/7BOjdGv8+fPIzBfPuRUozOdOr+BW2rkZN++vTECYMWM9WSzRWDG5zKzGqkyMua11IE1D5/zdJF1mE69Z7JZnvtAy/vB+txnzpwFGTNm0qxtNhv4vtEe9WPlnSNnLnh5ealQwFe9hwLIm8amojx8X6krFOW1uJnGl+8UFa6fe8VDM1A/Vt4sk7ipYGTIoN5xWRy/46x5qFv69JbnnvKQgaLAfFHvT3tdM/GdouShrLn4/ox0BxYsBIaRcqj72JsjwyqOusb4LDC/Ko9/1nccdeE9z3CSVW57Xf0Dor571veItb74jvX1y6Dl8/bxRfbcubWbslrltuqT0d8fzj33OfWoLeVMr3TOpr4ddJOsMljvOcYlN6VpI+ya6n09fvy4iXmAumlyqqFfMyAGh81mMx9aJuFcafaw0S0kCMQHAesQeXzySdrUg4DRE5p6JI5bUhpcFdXowncTJuDXn39GVQcbGcXNRVIIAoJAakEgnzJ2PDw98fWI4Th+/BiKFi0Gvgd8/fzwVONnsHLFCj3S6IQ+kkQQEAQiEUjTRlgkBuYlo+oF4Q6IZkAMjgyq5zMwMKpHj6Ng4eFRax1iyCbBgsADCJw8eeKBMAlwLwROuWkdV6tWXS/S50L9QoUKu1eliTaCgCAQDQGOFr38yqvo3fcddO3WHf5qROKF1m306CKXaLzRpat2R8skHkHApRBwPWHStBHGLVaPHo06pylHjhwJeolcuXIFwZa5ta5XzSKRqyJQUBqWd1/mAAAQAElEQVSvrlo1iSZXAU4HSTRuwkgQEAQEAUFAEBAE3AGBNG2EuUMFOquDpBMEBAFBQBAQBAQBQUAQEAQEAddAQIww16gHkSKNInDo4H531zzN63fo4IE0j4EAIAgIAoKAICAICALREUjTRhjXgBUoELXbDLcaNbZOjQ5T7D7u6uTn5xd7IokVBBwgUKx4SQehEuROCBQrXsKd1ElFuoiogoAgIAgIAoKA6yKQpo0wm80Gbi+KyH8nTpwAd0yM9MZ44fkhp0+fNuNpzHGRqhkgDkFAEBAEBAFBQBBImwiI1oKAICAIOIFAmjfCuOOPgRNHwkiGP6YrR8vu3LljRtMIc2ZXRTODOASBSATOnoky5iOD5OJmCJw7e8bNNHJtdS5evIg9e3ZrIc+cOYMD+2Of8rt50yYs+H0+9u7dg9X/rdL5kuvn5s2bWLRwAXhNaJk7d+7AP3//ldDsiZbvv1WrcOLEcc3PkIn4Uz8daPk5cuQwfpwy2RIS5aQuzB8VIi5BIOEI8F4iJZxD0uaM7/uKm8CNHzcW3FTO0bOVtNLGzT00NBQLF/yuE/K99tO0qWAYZeX7QEdE/hi6pOUjntK0EWa/1TxvCB5CGHl/xHjhSNjJkyfN+Dx58sDX19f0i0MQcBaBgKxZnU0q6VIpAv4BUsfJWXWXL1/CyhXLwQ61I4cPY+vWLbp4dpyFhISYZxnx/DY2Dm7cCAc71nLnzoPyFSpqg4hpGcajR8iHjQnupst3PxsMzMf8mvFD/LAM8uTVYMOyQyLlZBmUgXEMp59khDH81s1boJ9HpVBO5mVaxjEtZWUZ9DMNv3O8Mo7pY9KLelp5MX9sRByNcg2ZMmXKhFq1auts5EdZgoOCwLJJ9DNcJ4j80boonSgj5bPKQP70G3mYJqn0iRRHLqkcAd6LJEMNPmu850m8B3m/MYxndpLoNsKMPEl5jel9Rdn4fBjPLmWg++rVK/p9ZTxbfCb4nDCeVz4TvF69ehVMz2eFfMiPaZKaWE54+HVdDLHk7DLKVK16dWTPnl0/+5TnijLWKB9wH1eVThFunS1N/biREZaweitZMmpNzvXr13H8eERPXmzczp07B/ZeGGnKlCkDGnSGX66CgLMI+PiI8e4sVqk1nY+PT2oVPVXKfeb0aZw6dQrsUNuzexdClUFz/vw5TPpuInZs34bvJ32Hw4cOYeaM6fhv1Urs3LlT68lRsOXLlmLVyhV6RIcNmf+zdybwURRZA38TXA4NgrsQLgVMSAzITTiCBAIoCIir+Kl4IAIKISCgYsADFd3vc4myuEC4RAigQthdRd1VFORYXUABiYjIfcuRACtCCKwJfP2vpcchmYm5ZjKTvPxS09V1vvp3v+quV91dzJDR1ydOeEXWrvmXvD5povz1LynywftLZOWKz0y+4vzhhmnunNmy/qsvJXnum2YWb8H8ecJNy18Wpxi5d+zYLuvWrs1V7fJly2T+vLny5bq11jbZ3IDNmjnd7JP+oDVL9casmZK6aZOw3b9/n3hq19cbN0rKwndkw/qvDC/kylVhjgAGq99t2WLVt06QkejNm7+R9957V/bt3WvK+dcXX8iiRQvNjRizZhs3rBdkPHnyBMkvcznbk56eJlOnTLaO4Teyzmojx5R2eKs9lwmjO6WGwKefLJWP/vF34z5Z+rEsTlkk9BmffbbcOq/WSXpamiz9+COftZe6c/ZXLHuUPHeOpX/rZdHCt2WDpSdfWX3C4pSF5vw/m5EhW7Z8a3QLPaLPQmC2zOh70mvS+MIdP37C9AP0Hwyw6Evfefst068usvpd5Jw/P1kOWZMZx44dE55GoL30E76Qz5/qKPODsMjIyMuOx6pVqy7bd7ez27KunrasDHbczTffbHt1qwQKRCAj40yB0mviwCNw9mxG4AkdwBIzU9KuXbRs+nqjVKlaVa4KDpbt27YLN/o7d+6QjDNnhBuaixcvSM9et0nr1m3E4XBIrVq1Pba6evUQ6dgpVtq2bSftb+ogN3XoYAZ6HjMUMuLw4R+EGblbunW36oiRPXv2SL169WTb91st+U9aA8bNssUaNDZo0CBXDdnZWdKyZZSRkw9FHTx4QOrUuVa6db9VulrXqLS0dGnWrLl07tJFuO4dOHBQPLUrNXWTeT+agdrRI0ckLe1YrvpyBgQFBUldS9YIy7BJvcTzlAjvXf/7x39LRESEdIrtJJUrB5tBGAt8d+l6szRqdKNwzEjv6nK2Z/eu3RIV1dpqXyeJje1s3cAd8mp7XGUpAb9W6QUCGBMYzN/Wu7f06NlLjh49IpyvGA0YCG3fvk0490NDQ02f4AURchXJuZ+zv9q7d4+gd/v27ZHTP52Wby1jxubUVLnjjj6mX7jK6tNq1qx52TcNXAv2pNeuabzpr2zNgMOVj1JdWelKM0lRteo1kpWVLef/8x/p2LGTNG/e0vhr1KgpsZ27CAxOnMhtjPGmnP5QdpkfhIWFhVkXhcrOY7HWsjDyeIMzIIfn4sWL8uGHHzpDUYTGjRs799WjBApC4IzLYL4g+TRt4BDgIho40ga2pFhcMZC1aNFSmM3hRoB3djPOnjGDrUGPDJaEsU9LdPv2HhtKH287Hq3xmNBLEdwoUjRtscaGEm4NXj5ZulQ6WAO/c5mZwkCthnUDRhp3zuFwCAMiHI8I0ha59Hf+/Dnjy7TKCQpyGL+7Hx6vv/33dwi8Xhj/ktStW89dssvCHA6HuZZec8015qbLNTI8PMK6kdwskyZOlCZNmkr58uVdo/P0OxwO0x6HJW/mpcec5NKfN9tzqQrdlDICP//8s2RnX5DsrCzLZUvo9aHyxRefy/XWwAuDx5fr1km9+tf7pNXnz58Xd/3V6dM/WXofLgMHPSqjnnhS7n+gX57yZGdnm3h7a3YK/VP0jBUqlBf6gapVq0q5K65wFli+/G8EA9CECa+Y2fLw8HBnXFn1lPlBWP369S1LXCPn8d+4caOsXLnSuZ/T891338mSJUucwbGxsdYF6pfP3Dsj1KME8kGgRs1a+UilSQKZQI08bpgDuV3+KDuPlDNwqh4SIi1btZL69epLrdq1JTi4smDlnjE9SWbPmilVLausZU+TKZNfz/VRi5q1aslfFy8WHo9JO/brM0BF5bBv31559umxMvqJUbJr507LWpwl05OmyupVKyWqdRu59trrpEnTpnJDZENp3aattGzZKl+DmNq168i5c+dNG6dO+bP8rlo14SkOyuYRprCw3LNpdluY8Vswf57MmjHdfDjEDi/s9sTx45J9IVv4gNXWrVuFG+GClhURcYPzGPJhAmbdSqo9BZVd05csgeTkOUa/Jr46QTjvk+e8KTye3LxFCwmpUcPoVJPGTaSxZSAgrKo1ePCFxJ76q3LlrnDq7rSkKXLqxx+lafPmMmvmDFn4zltmNt+W73e/qyY8Boyubty4wQ722y2z+7wblp6WZgxKfiuojwQr84OwKlWqyIMPPmhw84PVcOzYsW7fDTt58qSMGDFCmD4mLda8+Ph4cf3CIuHqlIASUAJKwPcEsL4OGDjIDFJ63dZb+PBNG2vgEhPTUYY/NlLihg6TRwYPEW6y+j3UX0aMfFzGPP2M9L7999IqKspsmakhbGj8MBkx6nGpaQ2i44bGS8WKFeXmW7pJaGiYcf0fHlDkBlJmwpinZeKk1+W1P71uHh287/4HZOiw4fLk6ASpXr26acudfe4y9TMr1sFqi2vFttx2Gyjznnv7WgPPYLHbSNvrWwbHwUPiTNnxwx6T2tbg1FO7QsPC5JnnxsnguKECR9f6PPltNsTbMsGqv8UJhgMGPiJPjH7KfPgk+KpgIZy0rvnYt9thb+32cGxpR5x1DOOs4wEbb7YHWdQFPgHOxSlTpxn9enbcC9KxU6zR66fGjDVGDofDYc5xjBQhlvGG885XreacdtdfRUe3d+ouuspAkX6Mfon9J59KkEjLKIMOcQ+LXqGrzzw7zjyii36gN7Zu2Xroi3bRprvv6WuqQgZkIQxZkaNb9+4SHz9cmGnnw0nEk47jhDMZy9BPmR+EcazvueceufHGG/Eat9OyRja1LI9JSUmyf/9+YX/y5Mly/fXXXzZLNnDgQImOjjZ59EcJFIGAZlUCSkAJlFoCFy5eEF7S53PVzLLVrlOn1LZVG6YElIB7AkxynPrxlKSkLDSz2r1vv919wjIUqoMw62Bj/ZgzZ46xjlq75p+v0wwfPlywHkZERMjIkSOFMBNp/XTt2lX++Mc/6iyYxUL/80+ATuiz5cvk5fEvmi8w8TgC62fwbDhWofeXvGdeWs9/iZrS3wh8++1m8+gLj5ctX/ap8GU7e90UbkR5zMx/ZFZJlID3CVSqdKXc2qOnYPVv2KiRzz564P2WaQ1KQAnkl4DD4ZAG4eHyUP8BcsedfYR+Ib95S2s6HYRdOrJt2rSRNWvWWFO8kZdCPG/uvvtuWbx4sTANLPqnBApAgHc+0tLS5Nlxz8vJEyfMF5AyMjIkI+OMrF690nx5jRfqC1CkJvUzAqxJc9/9D5rHX3gchHeU+KBAenq6MEDjvR4/E7lUiYNBgxkXBr+lqmGlrTHaHiVQjATQd/Qe/S/GYn1SFMY6rg0+qawYK4E1zGFfjMWWqaJ0EOZyuBs2bCibN2+WDz74QLp3737ZF55YB+zee+8160ikpKTIb3/7W5ec6lUC+SPAbGpYgwbCQOvqKlUk/fhxs/DiqpUrhU81855D/krSVP5M4C+LU2Tcs89Y/ck3Rsyff86SZZ8slZiYTsLnw02g/niFALPNLBDK4JebhMzMTDMbyT4Vnjt3zrzXm5WVxa5lAMlwxhPGwqLcVJAuwzKQnD592ugoidknzi6LMHVKQAmUPAF0Er3nC4HoPXqLvtqS4bd1Fz3n3X50nHjS2/0E+k8cW+JypiWsuB11Y7yjTmShfuqlHrbs27KShi94s6XNpLfbShq7jeRln7yUwX5xO7uvpXxXOex6XJmTFjlx+JGfPMiHH7mRl7y0i33ys1+anQ7Cchxdvt7Uu3dvWbp0qVknhZMFh3IvWrRI2rZtq49S5GCmuwUjUC6o3GUZDh08KMyQ8dUgzrXLInUn4Ai0aNlSXpmQKAMGDZJNX39t5Gedp0M/HJL9+/eZff3xDYG331ogf//wfeERYBZYthcFZa2t777bYhYJXZyyUL74/J+Ssmih7Nu3V16d8IpZLPkPL483X05cMD/ZzGAuW/apfPSPD4WFRllwlJs937RCa1ECSiC/BDB0Tpr4mnkHcV7yHNm5Y4d59P+9d/9mlq3gWjvXZUF0FgheMC9ZiH9/ybsy8bVEWbd2jcyd86YcO3bUfEVx8zepZrFx0uZXjsKkW55jwfX0AFmgnIFVXswP7N8vrotk48fNeXO2rFq5wryewdqNM6YlCU8K8WXaDevXOxeqLgxLP82TSywdhOVCogFKwHsEgsoFyaFDB41l/adTp6R6tWrmE7mPDh4it0XP6AAAD2NJREFU/zl/XrZt+957lWvJPiEQFBRkDDUVyldwvjPKc/BxcfHW8d0mR48e9YkcWolIuXLlpFVUa4nt3Nl8lW/Hju3Sp89d0iEmxnxFjP1evXrLLd26C1ZYLK/XXlfXfAWxWbNm5ktqbdtGy+5du2SrNWg7efLfcviHH2SvNVjDMKeMlYAS8D8CVa+5RqLb32S+fsgCwMePp8udffpI5y5d5IrfXCE1a9YyOn9ThxhhyYTflC8v7aKjrX6ho1lPkMWDMYhu+36bnDx5Qnbu3CEZZ86Yj0l4s7XZ2VnSsmWU6Xd4YmL3rt0SZfVfHTt1ktjYznLo4CHTb9GOyMhIOXDgoHhamDk1dZOZSMDwx8LPaWnHvCm65MWcZT8YUNqLZB8+/INZpqJNm7bSyWpX02ZN5ZZbupmv2W7f/r15TWPfpYWq6Xe9KngJFx5UwvVr9WWFgLbTELjhhkg5ePCAYDVyWDfrrCFVoUIFqXTlldK9R0/55+rV5mbQJNafgCTAWi2vT/qTsZxGRjY0bahUqZLw+GmXrl1lxfJlkp2dbcL1xzcEHI4gCQpymMp4BMZ4rB8ee2HNKntrBXn8r1Klqtzb9z7z2fZnn3te9J1gj6g0Qgn4BYFyQeWMHFlZ2dZNf5bx84PBhS19geO/3QK7uVxQuSAzKBv0yGBJGPu0dL+1R6403ghwOBxWfxUkDqvPysw8K65/58+fM7uZmZkSZMWbHTc/XHP4DDyyvzD+Jalbt56bVMUfVM4Dc/rZ7OwLkp2VZTnP17+goCAJjwiXgYMelVFPPCl8xKP4pfSfEoP8RxSVRAmUfgJYt1jrhnU9WA+Idw1Z06dixYpSs2ZNGRI31KwHVPpJ+K6Fvq6pVasoGfX4E/L8i+OtWZgoYY0Ue92Uhg0byf0P9jMzNL6WS+sTadu2nSyYP09mTJ8mH37wvkRHt5fFixfJ9GlT5brrrjNra7njxFqQjW68UWZa+ZKmTpGvvlznLpmGKQEl4GcEeMXE1t2pU/4sRw4flixrIDA9aaqsXrVSolq38ShxWFgDM/s1Y3qSzJ4108wseUzshYiIiBuc9dNn1a1XT3bv3i3IfuDAfkE+T9Xafd2sGdOFLzB7SueN8JzMUzd9Lay/mDznTZn9xixp3qKF0Ke6qzskpIZliD4vUya/LtOSpkjaMe/O4LmTwZdhOgjzJW2tSwkoASWgBLxKoKJl0GABUAa//R8eYBZWxs9A2F6EmPjet/9e2H/8idGC69Gzl7mpIQ8Ckp58rS4t4syjMyyWOmz4Y9LGGsyR5lecRisBJeAjAugqeo0xky39ALqLs3UXAyiPIN53/wMydNhweXJ0gvAxrP6X+onQ0DDzKDJ5KaN27dpCnrihw+SRwUM8GmmK2kT6IuS0t9SPcZY22fXHDY03sg4eEmdkjx/2mCAf4aTnS7zIjzPtCQuTZ54bZ2bue93Wu6gius1PvdRfv359Ycs+7cC5Mm9nGbsY7I4Y9bg8NWasGfjabaWN9LVUgNzh4RHS76H+MmLk40IbQ2rUIKrUOh2EldpDqw1TAkpACSgBJaAEyh4BbbESUAKBQEAHYYFwlFRGJaAElIASUAJKQAkoASXgzwRUtgIR0EFYgXBpYiWgBJSAElACSkAJKAEloASUQNEI6CCsaPxcc6tfCSgBJaAElIASUAJKQAkoASXwqwR0EPariDSBEvB3AiUn35gxCRIR3sA4/IWV5I03ZgnOXX7KLY463JWtYUqgOAhw7nKeFkdZxVUGMtl6g7+4ytVylEBZIYDe+Jteb9myRVpHtTLX3Ice6idnz54tK4ejVLZTB2Gl8rBqo5SA9wnYF6cdO3cJbsKExGKv1Jt1cDEbNixeL2JFOWqa1y8JcG5//NFH8q81a4xuPvroYJ/JmZ6eJtwcsvVZpVqREigDBBhwJSZOkAmJrxq9nj9/gbDsTUk2HT1XfS/8EdBBWOHZaU4lUGYJ0PEeOXJERo8enYvBihUrjJUOKzydMxcO0ve58w6ZNOlPxorHTSLOtui9mph7AEceT3UQd3PXLqYeyqAswqiPLUIxgEMWHIMt0iET1k1kSrQuZss+/VSaN2sqpCGPOiVQFAKcV5x3nIeca5yj9vnIOUYYjnjSegp7+eWXhLykXbjwHaef9MhHXsognvOa859w29WoEWK8x46lma394ykfMlMWjnKPHz8uhCGHHYbu2n7KoUzkIQxHesJee+01Wbd2rdzUvr3H2W3SFdVpfiXgSwJcNzjHOddxnPvUj+6hg4Shs+g7Dj9hxJGGMPJzLSIcP872UxbODiPcroNwHAOuWrVqye7du9h1OvQRvSWPXR+RyEwYDnmQgTB0mXQ4+he2OOQkH1v2yUe5lE9eZOc67hqu+g6xwjsdhBWeneZUAmWWADd3lStXlquuCs7FoEuXLsZKl/rNZhO3bt1/F7b96aef5OjRo7J+w0YJDQ0VBkG2Re+phAST1vUnrzro+O/t29fUQxmUlZmZ6Zr9Mv/p06dl9T8/l3ffWyKpqakmLiFhjNzSrZsgJzKbQP1RAkUkgOHg4YcHmHOT9XK+/XaLcFMzdcpk58wUFuyMjDNCGOckM8ncXL399lum9tWrVsnCRYtkxsxZ8ubs2U5/cvJcM3M7fvyLYtcxN3meTJ8+zYSbzNZP9eohMnPWLBk1coTT6GEFi7t8H3/8sSAzekB9yMHNHmGsuUQ4eYODg42u4EenadPf/vZXE4b8hHPTiGGmXXS0aasvZ+CoX50S8DaBHTt3Gb385JOlwsDk+XHPCTqIDiz/bIWge56uTxs3bJC77vofoxv4u3e/1fh37thh+ggGSA0aNDB9B7PY6Dt1uLaJJ0527dplDJCkJ86dXm+w6rJnw+ljboiMdF6vN23aZK6Hg4cMEfSfayP+BQvmmzZxPf3I6hdoU0xMjNj90pHDh+Wll/9gdJ7r/549e4whVvWdo1A4p4OwwnHTXEqgTBPA0s7AhhvJnCC4OcOKxgwTFnE7/uqrr5Z+/R4yu3TedOLt2rUz++5+PNWBVe7MmTMSHd3eZAsJCRHKMjsefuwbS09lesimwUqgwAQ4FzknycgNFVbrtLQ0CY+IMDdohOMwMtSqXdsYJNgnLVscgzdu5vDXrlPH3DxRJmVz/jNAihsy2NyIYZnevm2b5NRF8nNTOPfSII3ZLXf5goOvcqs/1GXrGHKEhTUwjz6hS+zTJnsmGcv4e+++m8tCTzp1SqC0ELB1FF3kGrR//wFx1WHaiX4SZ+sOadEl4tDlJk0a4xWuh8RhyKQMAhlcvZqYaPSameTvt24V+gniXB0DMYwjGBQZbLnX6ysl2DKUuuaz/QysMLSwjz7jR7/Zpz7qpX70GnmQizjK4xpKeowy9AGEqys8gYINwgpfj+ZUAkqgFBHgBo/OG4ufa7O4AGGV58YPS17dunVdo51+OnKsagzGnIE5PJ7qyHkB4ELABaFSpUrOEpCDC5MzQD1KoAQJcLOFtdvVqo0OuBoyuNGxb4TyEpXzH91j1gpLNY7BFvpSmHwxMR2NdR6jyZiEp5yGkrzKIo422TPJyIDTmS/IqCsrBEJCqkvO6xj6yfWI6xIc2LLven0i3J1jkMdTIegSbv2GjdK48X8Hbe7SE1axYkVx1x9ERjaShIQx0rNHD8FQwwwcspEnL0e/1LBRIzNDhww4Bn155dG4whPQQVjh2WlOHxLQqvyPwAsvvCgMdLCW4XjmHGt88+bNTad/X9++0ik2VnhsI6f03DAOf2yESUderG0507Dvrg5uZHnk6f/+9w/GYsiWfcrkYoQFr1PHGPnh0CGK8Oh4JJKbYHPzOSb345AeM2qEEiggAW6kevTsad6T4nznPQss4DxSyPlKGEXm97FYznfOe/LheAyQ/LZDR9BH4gY83F+GDo03s1ju8pGWssh76tQp85gwRgz283K0CV1Hf6iHNpHPVQ/tsLzK0TglEKgEqlWrLq7XMXQOfXLVM3SL/fy08YEHHpTPP//cXNfQKftxQ9e89jtj6B36hx5SPvWQB0d/gC4mJk4QdJr8xCMb/rwc+uvaL9lt8pSH9PZ1V/XdEyXP4ToI88xGY5SAEsiDAFY13m3BUoazrfFYw+39ceOeF6xodNQ8l84Fwy6SG07S2Y58dpy99VQH5VEfedmyTx7qIgwL4mcrVgp14AgnnnTIzNa1bDueNDmc7iqBXyXAucs5xDmVlDTNab0mHEcBbDk3cZyDpOXcZB9HftIR5uq306I7lE0+zl/Oe/LhyENe27nGowvkJc413M7nGsbsNekuXrwg1EU+6kMGuw5ks/3u2kR+0lA++chPmDolEGgEOL85l5EbPw4/eoF+cG6jC5zrOHQSfcLhzxmGPhCHs6+HlEFZlImfNOTD2fVRp+2QhzicHU95dn2EI5NrWTy6yDthPGpIHhzlsaU8/ORx9VMOjnIpH4dsbElPWvLYftIST72EqcsfAR2E5Y+TplICSkAJKAEl4EMCvqnKfocTCzqzcrwvYt9o+UYCrUUJKIHiJsCsF7NY6DWzZjwSyUCvuOvR8opGQAdhReOnuZWAElACSkAJBCwBbsyYLcOSjcM6HrCNUcGLh4CWEvAEMKQwi4VO45i5CvhGlcIG6CCsFB5UbZISUAJKQAkoASWgBJSAEggkAmVNVh2ElbUjru1VAkpACSgBJaAElIASUAJKoEQJ6CCsRPG7Vq5+JaAElIASUAJKQAkoASWgBMoCAR2ElYWjrG1UAnkR0DgloASUgBJQAkpACSgBnxLQQZhPcWtlSkAJKAElYBPQrRJQAkpACSiBskpAB2Fl9chru5WAElACSkAJlE0C2moloASUQIkT0EFYiR8CFUAJKAEloASUgBJQAkqg9BPQFiqBXwjoIOwXFupTAkpACSgBJaAElIASUAJKQAl4nYBPB2Feb41WoASUgBJQAkpACSgBJaAElIAS8HMCOgjz8wOk4hULAS1ECSgBJaAElIASUAJKQAn4DQEdhPnNoVBBlIASKH0EtEVKQAkoASWgBJSAEshNQAdhuZloiBJQAkpACSiBwCag0isBJaAElIBfE9BBmF8fHhVOCSgBJaAElIASUAKBQ0AlVQJKIH8EdBCWP06aSgkoASWgBJSAElACSkAJKAH/JBBwUukgLOAOmQqsBJSAElACSkAJKAEloASUQCAT0EFYIB89V9nVrwSUgBJQAkpACSgBJaAElEBAENBBWEAcJhVSCfgvAZVMCSgBJaAElIASUAJKoGAE/h8AAP//g0gN+QAAAAZJREFUAwDkp1xdMJzJ9QAAAABJRU5ErkJggg==&quot;"/>
    <we:property name="snapshotTimestamp" value="&quot;1755838425909&quot;"/>
    <we:property name="snapshotLastRefreshTime" value="&quot;8/22/25, 11:49 AM&quot;"/>
    <we:property name="snapshotAltText" value="&quot;User Behaviour Dashboard, Page 2&quot;"/>
    <we:property name="reportUrl" value="&quot;/groups/me/reports/e673620c-bb90-4afa-a043-1919e172469e/3d0208b0baa7481600bb?bookmarkGuid=031485f5-f4fd-44d2-8aba-b7196549964b&amp;bookmarkUsage=1&amp;ctid=db6e1183-4c65-405c-82ce-7cd53fa6e9dc&amp;fromEntryPoint=export&quot;"/>
    <we:property name="reportName" value="&quot;User Behaviour Dashboard&quot;"/>
    <we:property name="reportState" value="&quot;CONNECTED&quot;"/>
    <we:property name="embedUrl" value="&quot;/reportEmbed?reportId=e673620c-bb90-4afa-a043-1919e172469e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pageName" value="&quot;3d0208b0baa7481600bb&quot;"/>
    <we:property name="pageDisplayName" value="&quot;Page 2&quot;"/>
    <we:property name="datasetId" value="&quot;35ac173d-c228-467e-a878-a40b2f645518&quot;"/>
    <we:property name="backgroundColor" value="&quot;#FFFFFF&quot;"/>
    <we:property name="bookmark" value="&quot;H4sIAAAAAAAAA+1a32/bNhD+Vwo9bYAxUL+lvDVe9jRsQTP0pQiEE3mS2ciiQNFu3ML/+46Us7RZGnuJ48hd3sTjmbzv7rvTkfIXT8i+a2D1B8zRO/FOlbqag75643sTrx1kacRzlkcBizAMktLPgwhpVnVGqrb3Tr54BnSN5r3sF9DYhUj44XLiQdOcQ21HFTQ9TrwOda9aaORnHJRpyugFriceXneN0mCXvDBg0C67JHUakwn+LyHtCNzIJV4gN4M0FCxgWclKgDTK/ISxsiS1flBwlt2rYpd2209Va0C2tI2VJWmVp6TIUsZ5mMQYx7GVV7IxG5VydXbdaUJHmFeddc6UbK2Vlhwaz6HQ2A9Gf/GmqlnM3dPZN/ILtdAc32HlplojzYpW4qBFQdEwWpYLh3BNfjnXirx2q+C2tRMz9WmqkXYX3glbT17MoFJDKx606K1YQstJetect3WtsQazGZ49u61cLVrjZn5btBsWsX+bfkmSXrZ1s2HpLWH+GhDxZtETJVCcgp7OQBubDuVH4p1lCf1aaYH6dOWI8qvUN4wNJnfAjMUD68ub7KIffPwqfzZsGpA8J30u13ZW+JBXKWACoc8ikQbIwtGl4FMYr6WZzdFIbke/Y2UOzYL30CzwvhR4J+uZs+aCk7I4Ww68fzm+ftdSZ6B9w9jBn6QORhEhwkckcifxafn7Gs/njOdYylIVQJoEVRRleSjChLMAkteytE8EHTcFn8musJr9UfB5u8l7LFT/dBwDiCMvWv+zaI+ljKU5YyytwiwSuZ9yyNgO3dUoundBR9LiE5bf9/5/zSda5xia9m3A145tgrPET/04pQceAk+xdLn9oAsMXptSXX/rBbtanNFLLiyrNONREAETpUiPgyb7PeQdCUUePtdZEffjIIlzHkchYJaKJMnL4wjo9qr7gwZ1G/BNYEUcClEFIReYZ5hk3GejCOyiR130WM+xNW7BNz8FP9/FCMu64NTSSFP0XOl7zwbHGd49wR+CHPlRJhDyRGS+KKnMY8oPePgw1EL04IwqSpzBUlJXcweKbLma4w3iF78M3MVk633qgK+QvC8/78C9kUJQBpqi78jtxCJoUBwjkikdbtTc4flKe1c8hz08jYymz3G2eFTKD0eMOKrCiokqSVgaUs8RseyQNyUCS1No2V8V0EKz6mX/hFJ1SLNuXgQjqaDbDXYaRhUbf7ovdz9uqu7LH8+RrY/g/OY6ACPkYRZwEIlgKUDKsmPN1Ze72twOYybr2aBBEm5bwnoUN/b7s3z3i84dIrZvEEOLZFvy/h4Kba1IjWxH/o3olYGHvnx9ZMl1VfeWQ94cde3+6KIWpu+A4zm06MzphpUkOj3KD2iF5at71o5Hkmr0EJ7hw9qJ5/5k47lt3G5/A8NwZNbcIwAA&quot;"/>
    <we:property name="initialStateBookmark" value="&quot;H4sIAAAAAAAAA+1a32/bOAz+VwY/3YDgIP92+tbmei+7rUV72MuhMGiJdrQ6tiHLWbMi//soOb1uva7J2jR1dn2zKVriR36kKdnXjpBtU8LiA8zQOXCO6vpyBuryjeuMnGolOzl59/7w7F364fD9MYnrRsu6ap2Da0eDKlB/lG0HpZmBhP9cjBwoy1MozF0OZYsjp0HV1hWU8gv2yjSkVYfLkYNXTVkrMFOea9Bopp2TOt3T2u7vPq0IXMs5niPXvdQXzGNJxjKAOEjciLEsI7W2V7CW3atiprbLT+pKg6xoGSOL4nwckyKLGed+FGIYhkaey1KvVLLF8VWjCB1hXjTGKxOytaiV5FA6FoXCtjf62pnUZTezV8ffyc/rTnE8w9wOVVrqBc3EQYmUwqCVzDqLcEl+OVU1ee1WwS5rBqb154lCWl04B2w5ejGDMgWVeNCiQzGHipP0rjmHRaGwAL26PX52W3ndVdqO/NlVKxax/5p+QZJWVkW5YuktYf7uEfGya4kSKI5ATaagtEmH7BPxzrCEnq6VQHW0sET5Q6obxnqjO2CG4oHlxU120QOfvsmfFZt6JM9Jn4ulGRUujPMYMALfZYGIPWT+4FLwKYxXUk9nqCU3d39hrnfNgo9QdnhfCpzJYmqtOeekLI7nPe9fjq8/tNQaaN4w5uaE1EHXRAj/EYncSHxa/r7G8znjOZSylHsQR14eBMnYF37EmQfRa1naJoKG65RPZZMazXYv+Lze5C0Wqn87jh7Enhet/1m0h1LG4jFjLM79JBBjN+aQsA26q0F074L2oulnzH7s/Z/NJ5pnH5r2dcCXlm2Cs8iN3TCmC+4DjzGzuf2gCzRe6ay++t4LZrYwoZecn+VxwgMvACYyEe8HTba7ydsTijy8rzMi7oZeFI55GPiASSyiaJztR0DXV91fNKjrgK8CK0JfiNzzucBxglHCXTaIwHYtqrTFYoaVthO++c17excjzIuUU0sjddryWt27N9jP8G4Jfh/kwA0SgTCOROKKjMo8xnyHmw9NLUQL1qg0wynMJXU1d6DIitczvEH84oeBm5hsvE8d8CWS9+WXDbg3UAi1hjJtG3I7sQhKFPuIZEKbm3pm8XyjvSme3W6eBkbT59hbPCrl+y1GGOR+zkQeRSz2qecIWLLLkxKBmU6VbC9TqKBctLJ9QqnapVk3L4KBVND1BlsNXacrf9ovd79uqm7LH8+RrY/g/Oo4AAPkfuJxEJFgMUDMkn3N1Zc72lwPYyqLaa9BEm5awmIQJ/bbs3zzg84NIrZtEH2LZFry9h4Kra1IpawG/o3olYG7Pnx9ZMm1VfeWQ84MVWF/dKk73TbA8RQqtOY0/UwSrR7lB1TC8NVeK8sjSTW6D0//Ye3AsT/ZOHYRYrDMSlzzgPn1xrFmWeu+Arb3tZIFJAAA&quot;"/>
    <we:property name="isFiltersActionButtonVisible" value="true"/>
    <we:property name="isVisualContainerHeaderHidden" value="false"/>
    <we:property name="reportEmbeddedTime" value="&quot;2025-08-22T04:53:05.886Z&quot;"/>
    <we:property name="creatorTenantId" value="&quot;db6e1183-4c65-405c-82ce-7cd53fa6e9dc&quot;"/>
    <we:property name="creatorUserId" value="&quot;10032001696A809A&quot;"/>
    <we:property name="creatorSessionId" value="&quot;75328e35-2c23-45ef-8b94-9f5e6a1dd1cd&quot;"/>
    <we:property name="artifactViewState" value="&quot;protectedSnapsho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Aileron</vt:lpstr>
      <vt:lpstr>Aileron Bold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Cards &amp; Transaction Behavior</vt:lpstr>
      <vt:lpstr>Risk &amp; DTI</vt:lpstr>
      <vt:lpstr>Profiling &amp; Segmentation</vt:lpstr>
      <vt:lpstr>Gender Perspective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Putri Annisa</dc:creator>
  <cp:lastModifiedBy>Virginia Putri Annisa</cp:lastModifiedBy>
  <cp:revision>1</cp:revision>
  <dcterms:created xsi:type="dcterms:W3CDTF">2025-08-22T04:36:07Z</dcterms:created>
  <dcterms:modified xsi:type="dcterms:W3CDTF">2025-08-22T05:52:23Z</dcterms:modified>
</cp:coreProperties>
</file>