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907E"/>
    <a:srgbClr val="E474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29/04/2020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68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29/04/2020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33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29/04/2020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72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29/04/2020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64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29/04/2020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55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29/04/2020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27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29/04/2020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5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29/04/2020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896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29/04/2020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21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29/04/2020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15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29/04/2020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21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5E214-71AE-49E0-8511-3FE919ED9730}" type="datetimeFigureOut">
              <a:rPr lang="fr-FR" smtClean="0"/>
              <a:t>29/04/2020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07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e 121"/>
          <p:cNvGrpSpPr/>
          <p:nvPr/>
        </p:nvGrpSpPr>
        <p:grpSpPr>
          <a:xfrm>
            <a:off x="672740" y="433959"/>
            <a:ext cx="10502535" cy="6292132"/>
            <a:chOff x="672740" y="159636"/>
            <a:chExt cx="10502535" cy="6292132"/>
          </a:xfrm>
        </p:grpSpPr>
        <p:sp>
          <p:nvSpPr>
            <p:cNvPr id="86" name="Ellipse 85"/>
            <p:cNvSpPr/>
            <p:nvPr/>
          </p:nvSpPr>
          <p:spPr>
            <a:xfrm>
              <a:off x="9039500" y="1867953"/>
              <a:ext cx="1943102" cy="578158"/>
            </a:xfrm>
            <a:prstGeom prst="ellipse">
              <a:avLst/>
            </a:prstGeom>
            <a:solidFill>
              <a:srgbClr val="EA907E"/>
            </a:solidFill>
            <a:ln>
              <a:solidFill>
                <a:srgbClr val="C0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Ellipse 76"/>
            <p:cNvSpPr/>
            <p:nvPr/>
          </p:nvSpPr>
          <p:spPr>
            <a:xfrm>
              <a:off x="920934" y="3311411"/>
              <a:ext cx="1717762" cy="773864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Ellipse 65"/>
            <p:cNvSpPr/>
            <p:nvPr/>
          </p:nvSpPr>
          <p:spPr>
            <a:xfrm>
              <a:off x="6309364" y="1886347"/>
              <a:ext cx="1619792" cy="56774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Ellipse 58"/>
            <p:cNvSpPr/>
            <p:nvPr/>
          </p:nvSpPr>
          <p:spPr>
            <a:xfrm>
              <a:off x="3598821" y="1878365"/>
              <a:ext cx="1619792" cy="56774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Ellipse 53"/>
            <p:cNvSpPr/>
            <p:nvPr/>
          </p:nvSpPr>
          <p:spPr>
            <a:xfrm>
              <a:off x="979718" y="1881532"/>
              <a:ext cx="1619792" cy="56774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/>
            <p:cNvSpPr/>
            <p:nvPr/>
          </p:nvSpPr>
          <p:spPr>
            <a:xfrm>
              <a:off x="4901838" y="159636"/>
              <a:ext cx="1952898" cy="873686"/>
            </a:xfrm>
            <a:prstGeom prst="ellipse">
              <a:avLst/>
            </a:prstGeom>
            <a:noFill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ZoneTexte 3"/>
                <p:cNvSpPr txBox="1"/>
                <p:nvPr/>
              </p:nvSpPr>
              <p:spPr>
                <a:xfrm>
                  <a:off x="4728755" y="264897"/>
                  <a:ext cx="2338251" cy="668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b="1" dirty="0" smtClean="0">
                              <a:solidFill>
                                <a:srgbClr val="FF0000"/>
                              </a:solidFill>
                              <a:latin typeface="Sitka Text" panose="02000505000000020004" pitchFamily="2" charset="0"/>
                            </a:rPr>
                            <m:t>γ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𝒈𝒍𝒐𝒃𝒂𝒍</m:t>
                          </m:r>
                        </m:sub>
                      </m:sSub>
                    </m:oMath>
                  </a14:m>
                  <a:r>
                    <a:rPr lang="fr-FR" b="1" dirty="0" smtClean="0">
                      <a:solidFill>
                        <a:srgbClr val="FF0000"/>
                      </a:solidFill>
                    </a:rPr>
                    <a:t> =100%</a:t>
                  </a:r>
                  <a:endParaRPr lang="fr-FR" b="1" dirty="0">
                    <a:solidFill>
                      <a:srgbClr val="FF0000"/>
                    </a:solidFill>
                  </a:endParaRPr>
                </a:p>
                <a:p>
                  <a:pPr algn="ctr"/>
                  <a:r>
                    <a:rPr lang="fr-FR" dirty="0" smtClean="0"/>
                    <a:t>XX </a:t>
                  </a:r>
                  <a:r>
                    <a:rPr lang="en-US" dirty="0" smtClean="0"/>
                    <a:t>MOTUs</a:t>
                  </a:r>
                  <a:endParaRPr lang="en-US" dirty="0"/>
                </a:p>
              </p:txBody>
            </p:sp>
          </mc:Choice>
          <mc:Fallback>
            <p:sp>
              <p:nvSpPr>
                <p:cNvPr id="4" name="ZoneTexte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8755" y="264897"/>
                  <a:ext cx="2338251" cy="668901"/>
                </a:xfrm>
                <a:prstGeom prst="rect">
                  <a:avLst/>
                </a:prstGeom>
                <a:blipFill>
                  <a:blip r:embed="rId2"/>
                  <a:stretch>
                    <a:fillRect t="-3636" b="-1363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ZoneTexte 4"/>
            <p:cNvSpPr txBox="1"/>
            <p:nvPr/>
          </p:nvSpPr>
          <p:spPr>
            <a:xfrm>
              <a:off x="1175660" y="1985554"/>
              <a:ext cx="1240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Caribbean</a:t>
              </a:r>
              <a:endParaRPr lang="fr-FR" dirty="0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3618413" y="1985554"/>
              <a:ext cx="15936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Central Pacific</a:t>
              </a:r>
              <a:endParaRPr lang="fr-FR" dirty="0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6309362" y="1985554"/>
              <a:ext cx="1632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Western </a:t>
              </a:r>
              <a:r>
                <a:rPr lang="en-US" dirty="0" smtClean="0"/>
                <a:t>Indian</a:t>
              </a:r>
              <a:endParaRPr lang="en-US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9039500" y="1985554"/>
              <a:ext cx="2103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Central Indo-Pacific</a:t>
              </a:r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/>
                <p:cNvSpPr txBox="1"/>
                <p:nvPr/>
              </p:nvSpPr>
              <p:spPr>
                <a:xfrm>
                  <a:off x="783774" y="3304902"/>
                  <a:ext cx="2024743" cy="668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 smtClean="0"/>
                    <a:t>3 sites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𝑠𝑖𝑡𝑒</m:t>
                          </m:r>
                        </m:sub>
                      </m:sSub>
                    </m:oMath>
                  </a14:m>
                  <a:r>
                    <a:rPr lang="fr-FR" dirty="0" smtClean="0"/>
                    <a:t>= xx%</a:t>
                  </a:r>
                  <a:endParaRPr lang="fr-FR" dirty="0"/>
                </a:p>
              </p:txBody>
            </p:sp>
          </mc:Choice>
          <mc:Fallback xmlns="">
            <p:sp>
              <p:nvSpPr>
                <p:cNvPr id="9" name="ZoneTexte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774" y="3304902"/>
                  <a:ext cx="2024743" cy="668901"/>
                </a:xfrm>
                <a:prstGeom prst="rect">
                  <a:avLst/>
                </a:prstGeom>
                <a:blipFill>
                  <a:blip r:embed="rId3"/>
                  <a:stretch>
                    <a:fillRect t="-4545" b="-10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/>
                <p:cNvSpPr txBox="1"/>
                <p:nvPr/>
              </p:nvSpPr>
              <p:spPr>
                <a:xfrm>
                  <a:off x="3402875" y="3304902"/>
                  <a:ext cx="202474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1</a:t>
                  </a:r>
                  <a:r>
                    <a:rPr lang="fr-FR" dirty="0" smtClean="0"/>
                    <a:t> site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𝑠𝑖𝑡𝑒</m:t>
                          </m:r>
                        </m:sub>
                      </m:sSub>
                    </m:oMath>
                  </a14:m>
                  <a:r>
                    <a:rPr lang="fr-FR" dirty="0" smtClean="0"/>
                    <a:t>= 0%</a:t>
                  </a:r>
                  <a:endParaRPr lang="fr-FR" dirty="0"/>
                </a:p>
              </p:txBody>
            </p:sp>
          </mc:Choice>
          <mc:Fallback xmlns="">
            <p:sp>
              <p:nvSpPr>
                <p:cNvPr id="10" name="ZoneTexte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2875" y="3304902"/>
                  <a:ext cx="2024743" cy="646331"/>
                </a:xfrm>
                <a:prstGeom prst="rect">
                  <a:avLst/>
                </a:prstGeom>
                <a:blipFill>
                  <a:blip r:embed="rId4"/>
                  <a:stretch>
                    <a:fillRect t="-4717" b="-141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/>
                <p:cNvSpPr txBox="1"/>
                <p:nvPr/>
              </p:nvSpPr>
              <p:spPr>
                <a:xfrm>
                  <a:off x="6113419" y="3304902"/>
                  <a:ext cx="202474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 smtClean="0"/>
                    <a:t>XX sites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𝑠𝑖𝑡𝑒</m:t>
                          </m:r>
                        </m:sub>
                      </m:sSub>
                    </m:oMath>
                  </a14:m>
                  <a:r>
                    <a:rPr lang="fr-FR" dirty="0" smtClean="0"/>
                    <a:t>= xx%</a:t>
                  </a:r>
                  <a:endParaRPr lang="fr-FR" dirty="0"/>
                </a:p>
              </p:txBody>
            </p:sp>
          </mc:Choice>
          <mc:Fallback xmlns="">
            <p:sp>
              <p:nvSpPr>
                <p:cNvPr id="11" name="ZoneTexte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3419" y="3304902"/>
                  <a:ext cx="2024743" cy="646331"/>
                </a:xfrm>
                <a:prstGeom prst="rect">
                  <a:avLst/>
                </a:prstGeom>
                <a:blipFill>
                  <a:blip r:embed="rId5"/>
                  <a:stretch>
                    <a:fillRect t="-4717" b="-141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/>
                <p:cNvSpPr txBox="1"/>
                <p:nvPr/>
              </p:nvSpPr>
              <p:spPr>
                <a:xfrm>
                  <a:off x="9000310" y="3304901"/>
                  <a:ext cx="202474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 smtClean="0"/>
                    <a:t>11 sites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𝑠𝑖𝑡𝑒</m:t>
                          </m:r>
                        </m:sub>
                      </m:sSub>
                    </m:oMath>
                  </a14:m>
                  <a:r>
                    <a:rPr lang="fr-FR" dirty="0" smtClean="0"/>
                    <a:t>= xx%</a:t>
                  </a:r>
                  <a:endParaRPr lang="fr-FR" dirty="0"/>
                </a:p>
              </p:txBody>
            </p:sp>
          </mc:Choice>
          <mc:Fallback xmlns="">
            <p:sp>
              <p:nvSpPr>
                <p:cNvPr id="12" name="ZoneTexte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0310" y="3304901"/>
                  <a:ext cx="2024743" cy="646331"/>
                </a:xfrm>
                <a:prstGeom prst="rect">
                  <a:avLst/>
                </a:prstGeom>
                <a:blipFill>
                  <a:blip r:embed="rId6"/>
                  <a:stretch>
                    <a:fillRect t="-4717" b="-141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/>
                <p:cNvSpPr txBox="1"/>
                <p:nvPr/>
              </p:nvSpPr>
              <p:spPr>
                <a:xfrm>
                  <a:off x="672740" y="4901252"/>
                  <a:ext cx="2246810" cy="947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 smtClean="0"/>
                    <a:t>31 stations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dirty="0" smtClean="0"/>
                    <a:t>=xx%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dirty="0" smtClean="0"/>
                    <a:t>= xx%</a:t>
                  </a:r>
                  <a:endParaRPr lang="fr-FR" dirty="0"/>
                </a:p>
              </p:txBody>
            </p:sp>
          </mc:Choice>
          <mc:Fallback xmlns="">
            <p:sp>
              <p:nvSpPr>
                <p:cNvPr id="13" name="ZoneTexte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740" y="4901252"/>
                  <a:ext cx="2246810" cy="947760"/>
                </a:xfrm>
                <a:prstGeom prst="rect">
                  <a:avLst/>
                </a:prstGeom>
                <a:blipFill>
                  <a:blip r:embed="rId7"/>
                  <a:stretch>
                    <a:fillRect t="-3226" b="-774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/>
                <p:cNvSpPr txBox="1"/>
                <p:nvPr/>
              </p:nvSpPr>
              <p:spPr>
                <a:xfrm>
                  <a:off x="3278778" y="4901252"/>
                  <a:ext cx="2246810" cy="947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 smtClean="0"/>
                    <a:t>4 stations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dirty="0" smtClean="0"/>
                    <a:t>=xx%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dirty="0" smtClean="0"/>
                    <a:t>= xx%</a:t>
                  </a:r>
                  <a:endParaRPr lang="fr-FR" dirty="0"/>
                </a:p>
              </p:txBody>
            </p:sp>
          </mc:Choice>
          <mc:Fallback xmlns="">
            <p:sp>
              <p:nvSpPr>
                <p:cNvPr id="14" name="ZoneTexte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8778" y="4901252"/>
                  <a:ext cx="2246810" cy="947760"/>
                </a:xfrm>
                <a:prstGeom prst="rect">
                  <a:avLst/>
                </a:prstGeom>
                <a:blipFill>
                  <a:blip r:embed="rId8"/>
                  <a:stretch>
                    <a:fillRect t="-3226" b="-774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/>
                <p:cNvSpPr txBox="1"/>
                <p:nvPr/>
              </p:nvSpPr>
              <p:spPr>
                <a:xfrm>
                  <a:off x="6015448" y="4901252"/>
                  <a:ext cx="2246810" cy="947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 smtClean="0"/>
                    <a:t>xx stations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dirty="0" smtClean="0"/>
                    <a:t>=xx%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dirty="0" smtClean="0"/>
                    <a:t>= xx%</a:t>
                  </a:r>
                  <a:endParaRPr lang="fr-FR" dirty="0"/>
                </a:p>
              </p:txBody>
            </p:sp>
          </mc:Choice>
          <mc:Fallback xmlns="">
            <p:sp>
              <p:nvSpPr>
                <p:cNvPr id="15" name="ZoneTexte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5448" y="4901252"/>
                  <a:ext cx="2246810" cy="947760"/>
                </a:xfrm>
                <a:prstGeom prst="rect">
                  <a:avLst/>
                </a:prstGeom>
                <a:blipFill>
                  <a:blip r:embed="rId9"/>
                  <a:stretch>
                    <a:fillRect t="-3226" b="-774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/>
                <p:cNvSpPr txBox="1"/>
                <p:nvPr/>
              </p:nvSpPr>
              <p:spPr>
                <a:xfrm>
                  <a:off x="8928465" y="4901252"/>
                  <a:ext cx="2246810" cy="947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 smtClean="0"/>
                    <a:t>46 stations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dirty="0" smtClean="0"/>
                    <a:t>=xx%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dirty="0" smtClean="0"/>
                    <a:t>= xx%</a:t>
                  </a:r>
                  <a:endParaRPr lang="fr-FR" dirty="0"/>
                </a:p>
              </p:txBody>
            </p:sp>
          </mc:Choice>
          <mc:Fallback xmlns="">
            <p:sp>
              <p:nvSpPr>
                <p:cNvPr id="16" name="ZoneTexte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8465" y="4901252"/>
                  <a:ext cx="2246810" cy="947760"/>
                </a:xfrm>
                <a:prstGeom prst="rect">
                  <a:avLst/>
                </a:prstGeom>
                <a:blipFill>
                  <a:blip r:embed="rId10"/>
                  <a:stretch>
                    <a:fillRect t="-3226" b="-774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/>
                <p:cNvSpPr txBox="1"/>
                <p:nvPr/>
              </p:nvSpPr>
              <p:spPr>
                <a:xfrm>
                  <a:off x="5159826" y="6051658"/>
                  <a:ext cx="1933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</m:acc>
                        </m:e>
                        <m:sub>
                          <m:r>
                            <a:rPr lang="fr-FR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</m:oMath>
                  </a14:m>
                  <a:r>
                    <a:rPr lang="fr-FR" sz="2000" b="1" dirty="0" smtClean="0">
                      <a:solidFill>
                        <a:srgbClr val="FF0000"/>
                      </a:solidFill>
                    </a:rPr>
                    <a:t>= xx%</a:t>
                  </a:r>
                  <a:endParaRPr lang="fr-FR" sz="2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ZoneTexte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9826" y="6051658"/>
                  <a:ext cx="1933301" cy="400110"/>
                </a:xfrm>
                <a:prstGeom prst="rect">
                  <a:avLst/>
                </a:prstGeom>
                <a:blipFill>
                  <a:blip r:embed="rId11"/>
                  <a:stretch>
                    <a:fillRect t="-9231" b="-2769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4754877" y="4329992"/>
                  <a:ext cx="2743197" cy="4070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20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2000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0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</m:oMath>
                  </a14:m>
                  <a:r>
                    <a:rPr lang="fr-FR" sz="2000" b="1" dirty="0">
                      <a:solidFill>
                        <a:srgbClr val="FF0000"/>
                      </a:solidFill>
                    </a:rPr>
                    <a:t>= </a:t>
                  </a:r>
                  <a:r>
                    <a:rPr lang="fr-FR" sz="2000" b="1" dirty="0" smtClean="0">
                      <a:solidFill>
                        <a:srgbClr val="FF0000"/>
                      </a:solidFill>
                    </a:rPr>
                    <a:t>xx%</a:t>
                  </a:r>
                  <a:endParaRPr lang="fr-FR" sz="2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4877" y="4329992"/>
                  <a:ext cx="2743197" cy="407099"/>
                </a:xfrm>
                <a:prstGeom prst="rect">
                  <a:avLst/>
                </a:prstGeom>
                <a:blipFill>
                  <a:blip r:embed="rId12"/>
                  <a:stretch>
                    <a:fillRect l="-889" t="-4478" b="-2686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4957353" y="2733642"/>
                  <a:ext cx="2338250" cy="4070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20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2000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0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fr-FR" sz="2000" b="1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𝐢𝐭𝐞</m:t>
                          </m:r>
                        </m:sub>
                      </m:sSub>
                    </m:oMath>
                  </a14:m>
                  <a:r>
                    <a:rPr lang="fr-FR" sz="2000" b="1" dirty="0">
                      <a:solidFill>
                        <a:srgbClr val="FF0000"/>
                      </a:solidFill>
                    </a:rPr>
                    <a:t>= </a:t>
                  </a:r>
                  <a:r>
                    <a:rPr lang="fr-FR" sz="2000" b="1" dirty="0" smtClean="0">
                      <a:solidFill>
                        <a:srgbClr val="FF0000"/>
                      </a:solidFill>
                    </a:rPr>
                    <a:t>xx%</a:t>
                  </a:r>
                  <a:endParaRPr lang="fr-FR" sz="2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7353" y="2733642"/>
                  <a:ext cx="2338250" cy="407099"/>
                </a:xfrm>
                <a:prstGeom prst="rect">
                  <a:avLst/>
                </a:prstGeom>
                <a:blipFill>
                  <a:blip r:embed="rId13"/>
                  <a:stretch>
                    <a:fillRect l="-1042" t="-4478" b="-2686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necteur droit avec flèche 21"/>
            <p:cNvCxnSpPr>
              <a:stCxn id="54" idx="4"/>
              <a:endCxn id="9" idx="0"/>
            </p:cNvCxnSpPr>
            <p:nvPr/>
          </p:nvCxnSpPr>
          <p:spPr>
            <a:xfrm>
              <a:off x="1789614" y="2449278"/>
              <a:ext cx="6532" cy="8556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/>
            <p:cNvCxnSpPr>
              <a:stCxn id="59" idx="4"/>
              <a:endCxn id="10" idx="0"/>
            </p:cNvCxnSpPr>
            <p:nvPr/>
          </p:nvCxnSpPr>
          <p:spPr>
            <a:xfrm>
              <a:off x="4408717" y="2446111"/>
              <a:ext cx="6530" cy="858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66" idx="4"/>
              <a:endCxn id="11" idx="0"/>
            </p:cNvCxnSpPr>
            <p:nvPr/>
          </p:nvCxnSpPr>
          <p:spPr>
            <a:xfrm>
              <a:off x="7119260" y="2454093"/>
              <a:ext cx="6531" cy="850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/>
            <p:cNvCxnSpPr>
              <a:stCxn id="86" idx="4"/>
              <a:endCxn id="85" idx="0"/>
            </p:cNvCxnSpPr>
            <p:nvPr/>
          </p:nvCxnSpPr>
          <p:spPr>
            <a:xfrm>
              <a:off x="10011051" y="2446111"/>
              <a:ext cx="1630" cy="8610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>
              <a:stCxn id="77" idx="4"/>
              <a:endCxn id="100" idx="0"/>
            </p:cNvCxnSpPr>
            <p:nvPr/>
          </p:nvCxnSpPr>
          <p:spPr>
            <a:xfrm>
              <a:off x="1779815" y="4085275"/>
              <a:ext cx="1641" cy="789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>
              <a:stCxn id="83" idx="4"/>
              <a:endCxn id="103" idx="0"/>
            </p:cNvCxnSpPr>
            <p:nvPr/>
          </p:nvCxnSpPr>
          <p:spPr>
            <a:xfrm>
              <a:off x="4372800" y="4106914"/>
              <a:ext cx="4899" cy="751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>
              <a:stCxn id="84" idx="4"/>
              <a:endCxn id="108" idx="0"/>
            </p:cNvCxnSpPr>
            <p:nvPr/>
          </p:nvCxnSpPr>
          <p:spPr>
            <a:xfrm>
              <a:off x="7099662" y="4073985"/>
              <a:ext cx="4899" cy="8011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>
              <a:stCxn id="85" idx="4"/>
              <a:endCxn id="115" idx="0"/>
            </p:cNvCxnSpPr>
            <p:nvPr/>
          </p:nvCxnSpPr>
          <p:spPr>
            <a:xfrm>
              <a:off x="10012681" y="4080982"/>
              <a:ext cx="8155" cy="794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>
              <a:stCxn id="46" idx="4"/>
              <a:endCxn id="54" idx="0"/>
            </p:cNvCxnSpPr>
            <p:nvPr/>
          </p:nvCxnSpPr>
          <p:spPr>
            <a:xfrm flipH="1">
              <a:off x="1789614" y="1033322"/>
              <a:ext cx="4088673" cy="8482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>
              <a:stCxn id="46" idx="4"/>
              <a:endCxn id="59" idx="0"/>
            </p:cNvCxnSpPr>
            <p:nvPr/>
          </p:nvCxnSpPr>
          <p:spPr>
            <a:xfrm flipH="1">
              <a:off x="4408717" y="1033322"/>
              <a:ext cx="1469570" cy="845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>
              <a:stCxn id="46" idx="4"/>
              <a:endCxn id="66" idx="0"/>
            </p:cNvCxnSpPr>
            <p:nvPr/>
          </p:nvCxnSpPr>
          <p:spPr>
            <a:xfrm>
              <a:off x="5878287" y="1033322"/>
              <a:ext cx="1240973" cy="853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/>
            <p:cNvCxnSpPr>
              <a:stCxn id="46" idx="4"/>
              <a:endCxn id="86" idx="0"/>
            </p:cNvCxnSpPr>
            <p:nvPr/>
          </p:nvCxnSpPr>
          <p:spPr>
            <a:xfrm>
              <a:off x="5878287" y="1033322"/>
              <a:ext cx="4132764" cy="834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4774472" y="1330197"/>
                  <a:ext cx="2168438" cy="42928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𝛃</m:t>
                          </m:r>
                        </m:e>
                        <m:sub>
                          <m:r>
                            <a:rPr lang="fr-FR" sz="20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2000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000" b="1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𝐫𝐞𝐠𝐢𝐨𝐧</m:t>
                          </m:r>
                        </m:sub>
                      </m:sSub>
                    </m:oMath>
                  </a14:m>
                  <a:r>
                    <a:rPr lang="fr-FR" sz="2000" b="1" dirty="0">
                      <a:solidFill>
                        <a:srgbClr val="FF0000"/>
                      </a:solidFill>
                    </a:rPr>
                    <a:t>= </a:t>
                  </a:r>
                  <a:r>
                    <a:rPr lang="fr-FR" sz="2000" b="1" dirty="0" smtClean="0">
                      <a:solidFill>
                        <a:srgbClr val="FF0000"/>
                      </a:solidFill>
                    </a:rPr>
                    <a:t>xx%</a:t>
                  </a:r>
                  <a:endParaRPr lang="fr-FR" sz="2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4472" y="1330197"/>
                  <a:ext cx="2168438" cy="429285"/>
                </a:xfrm>
                <a:prstGeom prst="rect">
                  <a:avLst/>
                </a:prstGeom>
                <a:blipFill>
                  <a:blip r:embed="rId14"/>
                  <a:stretch>
                    <a:fillRect l="-1124" t="-5634" r="-1404" b="-1831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Ellipse 82"/>
            <p:cNvSpPr/>
            <p:nvPr/>
          </p:nvSpPr>
          <p:spPr>
            <a:xfrm>
              <a:off x="3513919" y="3333050"/>
              <a:ext cx="1717762" cy="773864"/>
            </a:xfrm>
            <a:prstGeom prst="ellipse">
              <a:avLst/>
            </a:prstGeom>
            <a:no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Ellipse 83"/>
            <p:cNvSpPr/>
            <p:nvPr/>
          </p:nvSpPr>
          <p:spPr>
            <a:xfrm>
              <a:off x="6240781" y="3300121"/>
              <a:ext cx="1717762" cy="773864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Ellipse 84"/>
            <p:cNvSpPr/>
            <p:nvPr/>
          </p:nvSpPr>
          <p:spPr>
            <a:xfrm>
              <a:off x="9153800" y="3307118"/>
              <a:ext cx="1717762" cy="77386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0" name="Ellipse 99"/>
            <p:cNvSpPr/>
            <p:nvPr/>
          </p:nvSpPr>
          <p:spPr>
            <a:xfrm>
              <a:off x="803377" y="4875112"/>
              <a:ext cx="1956158" cy="1176546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Ellipse 102"/>
            <p:cNvSpPr/>
            <p:nvPr/>
          </p:nvSpPr>
          <p:spPr>
            <a:xfrm>
              <a:off x="3399620" y="4858636"/>
              <a:ext cx="1956158" cy="1176546"/>
            </a:xfrm>
            <a:prstGeom prst="ellipse">
              <a:avLst/>
            </a:prstGeom>
            <a:no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" name="Ellipse 107"/>
            <p:cNvSpPr/>
            <p:nvPr/>
          </p:nvSpPr>
          <p:spPr>
            <a:xfrm>
              <a:off x="6126482" y="4875112"/>
              <a:ext cx="1956158" cy="1176546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" name="Ellipse 114"/>
            <p:cNvSpPr/>
            <p:nvPr/>
          </p:nvSpPr>
          <p:spPr>
            <a:xfrm>
              <a:off x="9042757" y="4875112"/>
              <a:ext cx="1956158" cy="117654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3" name="ZoneTexte 122"/>
          <p:cNvSpPr txBox="1"/>
          <p:nvPr/>
        </p:nvSpPr>
        <p:spPr>
          <a:xfrm>
            <a:off x="431074" y="182881"/>
            <a:ext cx="4526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 partitioning of MOTUs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/>
              <p:cNvSpPr txBox="1"/>
              <p:nvPr/>
            </p:nvSpPr>
            <p:spPr>
              <a:xfrm>
                <a:off x="7876907" y="252576"/>
                <a:ext cx="2782387" cy="1238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1" dirty="0" smtClean="0">
                            <a:solidFill>
                              <a:srgbClr val="FF0000"/>
                            </a:solidFill>
                            <a:latin typeface="Sitka Text" panose="02000505000000020004" pitchFamily="2" charset="0"/>
                          </a:rPr>
                          <m:t>γ</m:t>
                        </m:r>
                      </m:e>
                      <m:sub>
                        <m:r>
                          <a:rPr lang="fr-F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𝒈𝒍𝒐𝒃𝒂𝒍</m:t>
                        </m:r>
                      </m:sub>
                    </m:sSub>
                  </m:oMath>
                </a14:m>
                <a:r>
                  <a:rPr lang="fr-FR" b="1" dirty="0" smtClean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𝛃</m:t>
                        </m:r>
                      </m:e>
                      <m:sub>
                        <m:r>
                          <a:rPr lang="fr-FR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𝒊𝒏𝒕𝒆𝒓</m:t>
                        </m:r>
                        <m:r>
                          <a:rPr lang="fr-FR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𝐫𝐞𝐠𝐢𝐨𝐧</m:t>
                        </m:r>
                      </m:sub>
                    </m:sSub>
                  </m:oMath>
                </a14:m>
                <a:r>
                  <a:rPr lang="fr-FR" dirty="0" smtClean="0"/>
                  <a:t> </a:t>
                </a:r>
                <a:r>
                  <a:rPr lang="fr-FR" dirty="0" smtClean="0">
                    <a:solidFill>
                      <a:srgbClr val="FF0000"/>
                    </a:solidFill>
                  </a:rPr>
                  <a:t>+</a:t>
                </a:r>
              </a:p>
              <a:p>
                <a:r>
                  <a:rPr lang="fr-FR" b="1" dirty="0" smtClean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fr-FR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𝒊𝒏𝒕𝒆𝒓</m:t>
                        </m:r>
                        <m:r>
                          <a:rPr lang="fr-FR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fr-FR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𝐢𝐭𝐞</m:t>
                        </m:r>
                      </m:sub>
                    </m:sSub>
                  </m:oMath>
                </a14:m>
                <a:r>
                  <a:rPr lang="fr-FR" dirty="0" smtClean="0">
                    <a:solidFill>
                      <a:srgbClr val="FF0000"/>
                    </a:solidFill>
                  </a:rPr>
                  <a:t>+</a:t>
                </a:r>
              </a:p>
              <a:p>
                <a:r>
                  <a:rPr lang="fr-FR" b="1" dirty="0" smtClean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fr-FR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𝒊𝒏𝒕𝒆𝒓</m:t>
                        </m:r>
                        <m:r>
                          <a:rPr lang="fr-FR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𝒔𝒕𝒂𝒕𝒊𝒐𝒏</m:t>
                        </m:r>
                      </m:sub>
                    </m:sSub>
                  </m:oMath>
                </a14:m>
                <a:r>
                  <a:rPr lang="fr-FR" dirty="0" smtClean="0">
                    <a:solidFill>
                      <a:srgbClr val="FF0000"/>
                    </a:solidFill>
                  </a:rPr>
                  <a:t>+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e>
                        </m:acc>
                      </m:e>
                      <m:sub>
                        <m:r>
                          <a:rPr lang="fr-FR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𝒔𝒕𝒂𝒕𝒊𝒐𝒏</m:t>
                        </m:r>
                      </m:sub>
                    </m:sSub>
                  </m:oMath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4" name="ZoneTexte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907" y="252576"/>
                <a:ext cx="2782387" cy="1238994"/>
              </a:xfrm>
              <a:prstGeom prst="rect">
                <a:avLst/>
              </a:prstGeom>
              <a:blipFill>
                <a:blip r:embed="rId15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72657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27</Words>
  <Application>Microsoft Office PowerPoint</Application>
  <PresentationFormat>Grand écran</PresentationFormat>
  <Paragraphs>34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Sitka Text</vt:lpstr>
      <vt:lpstr>Times New Roman</vt:lpstr>
      <vt:lpstr>Thème Office</vt:lpstr>
      <vt:lpstr>Présentation PowerPoint</vt:lpstr>
    </vt:vector>
  </TitlesOfParts>
  <Company>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Laetitia MATHON</dc:creator>
  <cp:lastModifiedBy>Laetitia MATHON</cp:lastModifiedBy>
  <cp:revision>7</cp:revision>
  <dcterms:created xsi:type="dcterms:W3CDTF">2020-04-27T05:09:58Z</dcterms:created>
  <dcterms:modified xsi:type="dcterms:W3CDTF">2020-04-29T04:09:55Z</dcterms:modified>
</cp:coreProperties>
</file>