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07E"/>
    <a:srgbClr val="008080"/>
    <a:srgbClr val="E4745E"/>
    <a:srgbClr val="33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204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0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40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55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0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0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1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8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27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07/05/2020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9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e 242"/>
          <p:cNvGrpSpPr/>
          <p:nvPr/>
        </p:nvGrpSpPr>
        <p:grpSpPr>
          <a:xfrm>
            <a:off x="47112" y="468748"/>
            <a:ext cx="6693321" cy="6551438"/>
            <a:chOff x="36226" y="468748"/>
            <a:chExt cx="6693321" cy="6551438"/>
          </a:xfrm>
        </p:grpSpPr>
        <p:pic>
          <p:nvPicPr>
            <p:cNvPr id="221" name="Image 2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850" y="1808517"/>
              <a:ext cx="1255775" cy="893856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16" name="Image 2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492" y="1806690"/>
              <a:ext cx="1264200" cy="896248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77" name="Ellipse 76"/>
            <p:cNvSpPr/>
            <p:nvPr/>
          </p:nvSpPr>
          <p:spPr>
            <a:xfrm>
              <a:off x="1575882" y="3182922"/>
              <a:ext cx="937501" cy="437157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518662" y="468748"/>
              <a:ext cx="1065831" cy="4935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/>
                <p:cNvSpPr txBox="1"/>
                <p:nvPr/>
              </p:nvSpPr>
              <p:spPr>
                <a:xfrm>
                  <a:off x="3425472" y="518964"/>
                  <a:ext cx="1276145" cy="419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b="1" dirty="0">
                              <a:solidFill>
                                <a:srgbClr val="FF0000"/>
                              </a:solidFill>
                              <a:latin typeface="Sitka Text" panose="02000505000000020004" pitchFamily="2" charset="0"/>
                            </a:rPr>
                            <m:t>γ</m:t>
                          </m:r>
                        </m:e>
                        <m:sub>
                          <m:r>
                            <a:rPr lang="fr-FR" sz="101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𝒈𝒍𝒐𝒃𝒂𝒍</m:t>
                          </m:r>
                        </m:sub>
                      </m:sSub>
                    </m:oMath>
                  </a14:m>
                  <a:r>
                    <a:rPr lang="fr-FR" sz="1013" b="1" dirty="0">
                      <a:solidFill>
                        <a:srgbClr val="FF0000"/>
                      </a:solidFill>
                    </a:rPr>
                    <a:t> =100%</a:t>
                  </a:r>
                </a:p>
                <a:p>
                  <a:pPr algn="ctr"/>
                  <a:r>
                    <a:rPr lang="fr-FR" sz="1013" dirty="0" smtClean="0"/>
                    <a:t>1713 </a:t>
                  </a:r>
                  <a:r>
                    <a:rPr lang="en-US" sz="1013" dirty="0"/>
                    <a:t>MOTUs</a:t>
                  </a:r>
                </a:p>
              </p:txBody>
            </p:sp>
          </mc:Choice>
          <mc:Fallback xmlns="">
            <p:sp>
              <p:nvSpPr>
                <p:cNvPr id="4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472" y="518964"/>
                  <a:ext cx="1276145" cy="419154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ZoneTexte 4"/>
            <p:cNvSpPr txBox="1"/>
            <p:nvPr/>
          </p:nvSpPr>
          <p:spPr>
            <a:xfrm>
              <a:off x="1666818" y="1578245"/>
              <a:ext cx="77709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Caribbean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868725" y="1578245"/>
              <a:ext cx="999888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Central Pacific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241246" y="1583651"/>
              <a:ext cx="99810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 smtClean="0"/>
                <a:t>West </a:t>
              </a:r>
              <a:r>
                <a:rPr lang="en-US" sz="1013" dirty="0"/>
                <a:t>Indian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449331" y="1587567"/>
              <a:ext cx="1260837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Central Indo-Pacific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501023" y="3150670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3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11%</a:t>
                  </a:r>
                  <a:endParaRPr lang="fr-FR" sz="1013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23" y="3150670"/>
                  <a:ext cx="1105042" cy="404085"/>
                </a:xfrm>
                <a:prstGeom prst="rect">
                  <a:avLst/>
                </a:prstGeom>
                <a:blipFill>
                  <a:blip r:embed="rId5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2816148" y="3179245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1 site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0%</a:t>
                  </a:r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148" y="3179245"/>
                  <a:ext cx="1105042" cy="404085"/>
                </a:xfrm>
                <a:prstGeom prst="rect">
                  <a:avLst/>
                </a:prstGeom>
                <a:blipFill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4189343" y="3141145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</a:t>
                  </a:r>
                  <a:r>
                    <a:rPr lang="fr-FR" sz="1013" dirty="0" smtClean="0"/>
                    <a:t> </a:t>
                  </a:r>
                  <a:r>
                    <a:rPr lang="fr-FR" sz="1013" dirty="0"/>
                    <a:t>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11%</a:t>
                  </a:r>
                  <a:endParaRPr lang="fr-FR" sz="1013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343" y="3141145"/>
                  <a:ext cx="1105042" cy="404085"/>
                </a:xfrm>
                <a:prstGeom prst="rect">
                  <a:avLst/>
                </a:prstGeom>
                <a:blipFill>
                  <a:blip r:embed="rId7"/>
                  <a:stretch>
                    <a:fillRect b="-746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5523259" y="3150670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11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46%</a:t>
                  </a:r>
                  <a:endParaRPr lang="fr-FR" sz="1013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259" y="3150670"/>
                  <a:ext cx="1105042" cy="404085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1407683" y="4081026"/>
                  <a:ext cx="1293817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31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 smtClean="0"/>
                    <a:t>= 6.3%</a:t>
                  </a:r>
                  <a:endParaRPr lang="fr-FR" sz="1013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4.1%</a:t>
                  </a:r>
                  <a:endParaRPr lang="fr-FR" sz="1013" dirty="0"/>
                </a:p>
              </p:txBody>
            </p:sp>
          </mc:Choice>
          <mc:Fallback xmlns=""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683" y="4081026"/>
                  <a:ext cx="1293817" cy="563488"/>
                </a:xfrm>
                <a:prstGeom prst="rect">
                  <a:avLst/>
                </a:prstGeom>
                <a:blipFill>
                  <a:blip r:embed="rId9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2713583" y="4081026"/>
                  <a:ext cx="1289426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 smtClean="0"/>
                    <a:t>= 4.3%</a:t>
                  </a:r>
                  <a:endParaRPr lang="fr-FR" sz="1013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4.3%</a:t>
                  </a:r>
                  <a:endParaRPr lang="fr-FR" sz="1013" dirty="0"/>
                </a:p>
              </p:txBody>
            </p:sp>
          </mc:Choice>
          <mc:Fallback xmlns=""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583" y="4081026"/>
                  <a:ext cx="1289426" cy="563488"/>
                </a:xfrm>
                <a:prstGeom prst="rect">
                  <a:avLst/>
                </a:prstGeom>
                <a:blipFill>
                  <a:blip r:embed="rId10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4116823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 smtClean="0"/>
                    <a:t>16 </a:t>
                  </a:r>
                  <a:r>
                    <a:rPr lang="fr-FR" sz="1013" dirty="0"/>
                    <a:t>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 smtClean="0"/>
                    <a:t>= 5%</a:t>
                  </a:r>
                  <a:endParaRPr lang="fr-FR" sz="1013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5%</a:t>
                  </a:r>
                  <a:endParaRPr lang="fr-FR" sz="1013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823" y="4081026"/>
                  <a:ext cx="1226239" cy="563488"/>
                </a:xfrm>
                <a:prstGeom prst="rect">
                  <a:avLst/>
                </a:prstGeom>
                <a:blipFill>
                  <a:blip r:embed="rId11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5405295" y="4081026"/>
                  <a:ext cx="1324252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46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 smtClean="0"/>
                    <a:t>= 10.6%</a:t>
                  </a:r>
                  <a:endParaRPr lang="fr-FR" sz="1013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7.3%</a:t>
                  </a:r>
                  <a:endParaRPr lang="fr-FR" sz="1013" dirty="0"/>
                </a:p>
              </p:txBody>
            </p:sp>
          </mc:Choice>
          <mc:Fallback xmlns=""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295" y="4081026"/>
                  <a:ext cx="1324252" cy="563488"/>
                </a:xfrm>
                <a:prstGeom prst="rect">
                  <a:avLst/>
                </a:prstGeom>
                <a:blipFill>
                  <a:blip r:embed="rId12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3535976" y="4709858"/>
                  <a:ext cx="1055136" cy="265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 smtClean="0">
                      <a:solidFill>
                        <a:srgbClr val="FF0000"/>
                      </a:solidFill>
                    </a:rPr>
                    <a:t>5%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976" y="4709858"/>
                  <a:ext cx="1055136" cy="265457"/>
                </a:xfrm>
                <a:prstGeom prst="rect">
                  <a:avLst/>
                </a:prstGeom>
                <a:blipFill>
                  <a:blip r:embed="rId13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3337489" y="3685425"/>
                  <a:ext cx="1497152" cy="269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 smtClean="0">
                      <a:solidFill>
                        <a:srgbClr val="FF0000"/>
                      </a:solidFill>
                    </a:rPr>
                    <a:t>6.5%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89" y="3685425"/>
                  <a:ext cx="1497152" cy="269433"/>
                </a:xfrm>
                <a:prstGeom prst="rect">
                  <a:avLst/>
                </a:prstGeom>
                <a:blipFill>
                  <a:blip r:embed="rId14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3448671" y="2791930"/>
                  <a:ext cx="1276144" cy="269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 smtClean="0">
                      <a:solidFill>
                        <a:srgbClr val="FF0000"/>
                      </a:solidFill>
                    </a:rPr>
                    <a:t>17%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671" y="2791930"/>
                  <a:ext cx="1276144" cy="269433"/>
                </a:xfrm>
                <a:prstGeom prst="rect">
                  <a:avLst/>
                </a:prstGeom>
                <a:blipFill>
                  <a:blip r:embed="rId15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/>
            <p:cNvCxnSpPr>
              <a:stCxn id="201" idx="2"/>
              <a:endCxn id="9" idx="0"/>
            </p:cNvCxnSpPr>
            <p:nvPr/>
          </p:nvCxnSpPr>
          <p:spPr>
            <a:xfrm>
              <a:off x="2051478" y="2695236"/>
              <a:ext cx="2066" cy="45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216" idx="2"/>
              <a:endCxn id="10" idx="0"/>
            </p:cNvCxnSpPr>
            <p:nvPr/>
          </p:nvCxnSpPr>
          <p:spPr>
            <a:xfrm flipH="1">
              <a:off x="3368669" y="2718093"/>
              <a:ext cx="9923" cy="461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21" idx="2"/>
              <a:endCxn id="84" idx="0"/>
            </p:cNvCxnSpPr>
            <p:nvPr/>
          </p:nvCxnSpPr>
          <p:spPr>
            <a:xfrm>
              <a:off x="4718738" y="2702373"/>
              <a:ext cx="8867" cy="474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231" idx="2"/>
              <a:endCxn id="85" idx="0"/>
            </p:cNvCxnSpPr>
            <p:nvPr/>
          </p:nvCxnSpPr>
          <p:spPr>
            <a:xfrm flipH="1">
              <a:off x="6067071" y="2695236"/>
              <a:ext cx="3442" cy="48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77" idx="4"/>
              <a:endCxn id="100" idx="0"/>
            </p:cNvCxnSpPr>
            <p:nvPr/>
          </p:nvCxnSpPr>
          <p:spPr>
            <a:xfrm>
              <a:off x="2044633" y="3620079"/>
              <a:ext cx="133" cy="446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83" idx="4"/>
              <a:endCxn id="103" idx="0"/>
            </p:cNvCxnSpPr>
            <p:nvPr/>
          </p:nvCxnSpPr>
          <p:spPr>
            <a:xfrm>
              <a:off x="3345504" y="3632303"/>
              <a:ext cx="7529" cy="424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84" idx="4"/>
              <a:endCxn id="108" idx="0"/>
            </p:cNvCxnSpPr>
            <p:nvPr/>
          </p:nvCxnSpPr>
          <p:spPr>
            <a:xfrm>
              <a:off x="4727605" y="3613701"/>
              <a:ext cx="2674" cy="452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85" idx="4"/>
              <a:endCxn id="115" idx="0"/>
            </p:cNvCxnSpPr>
            <p:nvPr/>
          </p:nvCxnSpPr>
          <p:spPr>
            <a:xfrm>
              <a:off x="6067071" y="3617654"/>
              <a:ext cx="6418" cy="448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46" idx="4"/>
              <a:endCxn id="6" idx="0"/>
            </p:cNvCxnSpPr>
            <p:nvPr/>
          </p:nvCxnSpPr>
          <p:spPr>
            <a:xfrm flipH="1">
              <a:off x="3368669" y="962295"/>
              <a:ext cx="682909" cy="61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46" idx="4"/>
              <a:endCxn id="7" idx="0"/>
            </p:cNvCxnSpPr>
            <p:nvPr/>
          </p:nvCxnSpPr>
          <p:spPr>
            <a:xfrm>
              <a:off x="4051578" y="962295"/>
              <a:ext cx="688719" cy="621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3358261" y="1131092"/>
                  <a:ext cx="1420514" cy="281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 smtClean="0">
                      <a:solidFill>
                        <a:srgbClr val="FF0000"/>
                      </a:solidFill>
                    </a:rPr>
                    <a:t>71.5%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261" y="1131092"/>
                  <a:ext cx="1420514" cy="281872"/>
                </a:xfrm>
                <a:prstGeom prst="rect">
                  <a:avLst/>
                </a:prstGeom>
                <a:blipFill>
                  <a:blip r:embed="rId1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Ellipse 82"/>
            <p:cNvSpPr/>
            <p:nvPr/>
          </p:nvSpPr>
          <p:spPr>
            <a:xfrm>
              <a:off x="2876753" y="3195146"/>
              <a:ext cx="937501" cy="437157"/>
            </a:xfrm>
            <a:prstGeom prst="ellipse">
              <a:avLst/>
            </a:prstGeom>
            <a:noFill/>
            <a:ln>
              <a:solidFill>
                <a:srgbClr val="3333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258854" y="3176544"/>
              <a:ext cx="937501" cy="437157"/>
            </a:xfrm>
            <a:prstGeom prst="ellipse">
              <a:avLst/>
            </a:prstGeom>
            <a:noFill/>
            <a:ln>
              <a:solidFill>
                <a:srgbClr val="EA90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85" name="Ellipse 84"/>
            <p:cNvSpPr/>
            <p:nvPr/>
          </p:nvSpPr>
          <p:spPr>
            <a:xfrm>
              <a:off x="5598320" y="3180497"/>
              <a:ext cx="937501" cy="437157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1504349" y="4066260"/>
              <a:ext cx="1080834" cy="664633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2799624" y="4056953"/>
              <a:ext cx="1106818" cy="664633"/>
            </a:xfrm>
            <a:prstGeom prst="ellipse">
              <a:avLst/>
            </a:prstGeom>
            <a:noFill/>
            <a:ln>
              <a:solidFill>
                <a:srgbClr val="3333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4196473" y="4066260"/>
              <a:ext cx="1067611" cy="664633"/>
            </a:xfrm>
            <a:prstGeom prst="ellipse">
              <a:avLst/>
            </a:prstGeom>
            <a:noFill/>
            <a:ln>
              <a:solidFill>
                <a:srgbClr val="EA90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5472050" y="4066260"/>
              <a:ext cx="1202878" cy="664633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465771" y="714579"/>
              <a:ext cx="2815332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1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Diversity partitioning of all MOTUs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356812" y="5346843"/>
                  <a:ext cx="5241508" cy="1673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4313" indent="-214313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MOTUs from cryptobenthic families:</a:t>
                  </a: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74%,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18%,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4.5%,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3.5%</a:t>
                  </a:r>
                  <a:endParaRPr lang="fr-FR" sz="1050" b="1" dirty="0"/>
                </a:p>
                <a:p>
                  <a:r>
                    <a:rPr lang="fr-FR" sz="1050" b="1" dirty="0">
                      <a:solidFill>
                        <a:srgbClr val="FF0000"/>
                      </a:solidFill>
                    </a:rPr>
                    <a:t> 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MOTUs from pelagic families:</a:t>
                  </a: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70.8%,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15.8%,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7.8%,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5.6%</a:t>
                  </a:r>
                </a:p>
                <a:p>
                  <a:endParaRPr lang="fr-FR" sz="1050" b="1" dirty="0" smtClean="0"/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 partitioning of </a:t>
                  </a:r>
                  <a:r>
                    <a:rPr lang="en-US" sz="105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MOTUs assigned to species:</a:t>
                  </a:r>
                  <a:endParaRPr 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10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68%,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15.7%,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05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8.3%,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5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050" b="1" i="1" dirty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050" b="1" dirty="0"/>
                    <a:t>= </a:t>
                  </a:r>
                  <a:r>
                    <a:rPr lang="fr-FR" sz="1050" b="1" dirty="0" smtClean="0"/>
                    <a:t>8%</a:t>
                  </a:r>
                  <a:endParaRPr lang="fr-FR" sz="1050" b="1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fr-FR" sz="1050" b="1" dirty="0"/>
                </a:p>
              </p:txBody>
            </p:sp>
          </mc:Choice>
          <mc:Fallback xmlns=""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12" y="5346843"/>
                  <a:ext cx="5241508" cy="16733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1" name="Image 200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441" y="1803302"/>
              <a:ext cx="1252073" cy="891934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02" name="Image 20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6" y="3026538"/>
              <a:ext cx="1251359" cy="822181"/>
            </a:xfrm>
            <a:prstGeom prst="rect">
              <a:avLst/>
            </a:prstGeom>
          </p:spPr>
        </p:pic>
        <p:pic>
          <p:nvPicPr>
            <p:cNvPr id="203" name="Image 20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4" y="3961052"/>
              <a:ext cx="1251573" cy="938679"/>
            </a:xfrm>
            <a:prstGeom prst="rect">
              <a:avLst/>
            </a:prstGeom>
          </p:spPr>
        </p:pic>
        <p:pic>
          <p:nvPicPr>
            <p:cNvPr id="231" name="Image 230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976" y="1803302"/>
              <a:ext cx="1253074" cy="891934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39" name="Connecteur droit avec flèche 38"/>
            <p:cNvCxnSpPr>
              <a:stCxn id="46" idx="4"/>
              <a:endCxn id="5" idx="0"/>
            </p:cNvCxnSpPr>
            <p:nvPr/>
          </p:nvCxnSpPr>
          <p:spPr>
            <a:xfrm flipH="1">
              <a:off x="2055364" y="962295"/>
              <a:ext cx="1996214" cy="61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6" idx="4"/>
              <a:endCxn id="8" idx="0"/>
            </p:cNvCxnSpPr>
            <p:nvPr/>
          </p:nvCxnSpPr>
          <p:spPr>
            <a:xfrm>
              <a:off x="4051578" y="962295"/>
              <a:ext cx="2028172" cy="625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36</Words>
  <Application>Microsoft Office PowerPoint</Application>
  <PresentationFormat>Format A4 (210 x 297 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24</cp:revision>
  <dcterms:created xsi:type="dcterms:W3CDTF">2020-04-27T05:09:58Z</dcterms:created>
  <dcterms:modified xsi:type="dcterms:W3CDTF">2020-05-07T00:25:44Z</dcterms:modified>
</cp:coreProperties>
</file>