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907E"/>
    <a:srgbClr val="E474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14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09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59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40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8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55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65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02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50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01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86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27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5E214-71AE-49E0-8511-3FE919ED9730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91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roupe 242"/>
          <p:cNvGrpSpPr/>
          <p:nvPr/>
        </p:nvGrpSpPr>
        <p:grpSpPr>
          <a:xfrm>
            <a:off x="24431" y="468748"/>
            <a:ext cx="6674123" cy="5889782"/>
            <a:chOff x="24431" y="468748"/>
            <a:chExt cx="6674123" cy="5889782"/>
          </a:xfrm>
        </p:grpSpPr>
        <p:pic>
          <p:nvPicPr>
            <p:cNvPr id="221" name="Image 22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10" t="15040" r="3334" b="3059"/>
            <a:stretch/>
          </p:blipFill>
          <p:spPr>
            <a:xfrm>
              <a:off x="4061920" y="1774839"/>
              <a:ext cx="1230275" cy="943060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</p:pic>
        <p:pic>
          <p:nvPicPr>
            <p:cNvPr id="216" name="Image 2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05" t="9509" r="9619" b="7083"/>
            <a:stretch/>
          </p:blipFill>
          <p:spPr>
            <a:xfrm>
              <a:off x="2746492" y="1791536"/>
              <a:ext cx="1264200" cy="926557"/>
            </a:xfrm>
            <a:prstGeom prst="rect">
              <a:avLst/>
            </a:prstGeom>
            <a:ln w="12700">
              <a:solidFill>
                <a:schemeClr val="accent4"/>
              </a:solidFill>
            </a:ln>
          </p:spPr>
        </p:pic>
        <p:sp>
          <p:nvSpPr>
            <p:cNvPr id="77" name="Ellipse 76"/>
            <p:cNvSpPr/>
            <p:nvPr/>
          </p:nvSpPr>
          <p:spPr>
            <a:xfrm>
              <a:off x="1575882" y="3182922"/>
              <a:ext cx="937501" cy="437157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p:sp>
          <p:nvSpPr>
            <p:cNvPr id="46" name="Ellipse 45"/>
            <p:cNvSpPr/>
            <p:nvPr/>
          </p:nvSpPr>
          <p:spPr>
            <a:xfrm>
              <a:off x="3518662" y="468748"/>
              <a:ext cx="1065831" cy="493547"/>
            </a:xfrm>
            <a:prstGeom prst="ellipse">
              <a:avLst/>
            </a:prstGeom>
            <a:noFill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ZoneTexte 3"/>
                <p:cNvSpPr txBox="1"/>
                <p:nvPr/>
              </p:nvSpPr>
              <p:spPr>
                <a:xfrm>
                  <a:off x="3425472" y="518964"/>
                  <a:ext cx="1276145" cy="4191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1013" b="1" dirty="0">
                              <a:solidFill>
                                <a:srgbClr val="FF0000"/>
                              </a:solidFill>
                              <a:latin typeface="Sitka Text" panose="02000505000000020004" pitchFamily="2" charset="0"/>
                            </a:rPr>
                            <m:t>γ</m:t>
                          </m:r>
                        </m:e>
                        <m:sub>
                          <m:r>
                            <a:rPr lang="fr-FR" sz="1013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𝒈𝒍𝒐𝒃𝒂𝒍</m:t>
                          </m:r>
                        </m:sub>
                      </m:sSub>
                    </m:oMath>
                  </a14:m>
                  <a:r>
                    <a:rPr lang="fr-FR" sz="1013" b="1" dirty="0">
                      <a:solidFill>
                        <a:srgbClr val="FF0000"/>
                      </a:solidFill>
                    </a:rPr>
                    <a:t> =100%</a:t>
                  </a:r>
                  <a:endParaRPr lang="fr-FR" sz="1013" b="1" dirty="0">
                    <a:solidFill>
                      <a:srgbClr val="FF0000"/>
                    </a:solidFill>
                  </a:endParaRPr>
                </a:p>
                <a:p>
                  <a:pPr algn="ctr"/>
                  <a:r>
                    <a:rPr lang="fr-FR" sz="1013" dirty="0"/>
                    <a:t>XX </a:t>
                  </a:r>
                  <a:r>
                    <a:rPr lang="en-US" sz="1013" dirty="0"/>
                    <a:t>MOTUs</a:t>
                  </a:r>
                  <a:endParaRPr lang="en-US" sz="1013" dirty="0"/>
                </a:p>
              </p:txBody>
            </p:sp>
          </mc:Choice>
          <mc:Fallback>
            <p:sp>
              <p:nvSpPr>
                <p:cNvPr id="4" name="ZoneTexte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472" y="518964"/>
                  <a:ext cx="1276145" cy="419154"/>
                </a:xfrm>
                <a:prstGeom prst="rect">
                  <a:avLst/>
                </a:prstGeom>
                <a:blipFill>
                  <a:blip r:embed="rId4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ZoneTexte 4"/>
            <p:cNvSpPr txBox="1"/>
            <p:nvPr/>
          </p:nvSpPr>
          <p:spPr>
            <a:xfrm>
              <a:off x="1656086" y="1556444"/>
              <a:ext cx="777092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13" dirty="0"/>
                <a:t>Caribbean</a:t>
              </a:r>
              <a:endParaRPr lang="fr-FR" sz="1013" dirty="0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2849127" y="1556443"/>
              <a:ext cx="999888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13" dirty="0"/>
                <a:t>Central Pacific</a:t>
              </a:r>
              <a:endParaRPr lang="fr-FR" sz="1013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4250135" y="1548483"/>
              <a:ext cx="998102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13" dirty="0"/>
                <a:t>Western </a:t>
              </a:r>
              <a:r>
                <a:rPr lang="en-US" sz="1013" dirty="0"/>
                <a:t>Indian</a:t>
              </a:r>
              <a:endParaRPr lang="en-US" sz="1013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412263" y="1551454"/>
              <a:ext cx="1260837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13" dirty="0"/>
                <a:t>Central Indo-Pacific</a:t>
              </a:r>
              <a:endParaRPr lang="fr-FR" sz="1013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ZoneTexte 8"/>
                <p:cNvSpPr txBox="1"/>
                <p:nvPr/>
              </p:nvSpPr>
              <p:spPr>
                <a:xfrm>
                  <a:off x="1501023" y="3150670"/>
                  <a:ext cx="1105042" cy="4040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13" dirty="0"/>
                    <a:t>3 sites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1013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𝑠𝑖𝑡𝑒</m:t>
                          </m:r>
                        </m:sub>
                      </m:sSub>
                    </m:oMath>
                  </a14:m>
                  <a:r>
                    <a:rPr lang="fr-FR" sz="1013" dirty="0"/>
                    <a:t>= xx%</a:t>
                  </a:r>
                  <a:endParaRPr lang="fr-FR" sz="1013" dirty="0"/>
                </a:p>
              </p:txBody>
            </p:sp>
          </mc:Choice>
          <mc:Fallback>
            <p:sp>
              <p:nvSpPr>
                <p:cNvPr id="9" name="ZoneTexte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023" y="3150670"/>
                  <a:ext cx="1105042" cy="404085"/>
                </a:xfrm>
                <a:prstGeom prst="rect">
                  <a:avLst/>
                </a:prstGeom>
                <a:blipFill>
                  <a:blip r:embed="rId5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ZoneTexte 9"/>
                <p:cNvSpPr txBox="1"/>
                <p:nvPr/>
              </p:nvSpPr>
              <p:spPr>
                <a:xfrm>
                  <a:off x="2816148" y="3179245"/>
                  <a:ext cx="1105042" cy="4040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13" dirty="0"/>
                    <a:t>1 site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1013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𝑠𝑖𝑡𝑒</m:t>
                          </m:r>
                        </m:sub>
                      </m:sSub>
                    </m:oMath>
                  </a14:m>
                  <a:r>
                    <a:rPr lang="fr-FR" sz="1013" dirty="0"/>
                    <a:t>= 0%</a:t>
                  </a:r>
                  <a:endParaRPr lang="fr-FR" sz="1013" dirty="0"/>
                </a:p>
              </p:txBody>
            </p:sp>
          </mc:Choice>
          <mc:Fallback>
            <p:sp>
              <p:nvSpPr>
                <p:cNvPr id="10" name="ZoneTexte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6148" y="3179245"/>
                  <a:ext cx="1105042" cy="404085"/>
                </a:xfrm>
                <a:prstGeom prst="rect">
                  <a:avLst/>
                </a:prstGeom>
                <a:blipFill>
                  <a:blip r:embed="rId6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ZoneTexte 10"/>
                <p:cNvSpPr txBox="1"/>
                <p:nvPr/>
              </p:nvSpPr>
              <p:spPr>
                <a:xfrm>
                  <a:off x="4200229" y="3141145"/>
                  <a:ext cx="1105042" cy="4040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13" dirty="0"/>
                    <a:t>XX sites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1013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𝑠𝑖𝑡𝑒</m:t>
                          </m:r>
                        </m:sub>
                      </m:sSub>
                    </m:oMath>
                  </a14:m>
                  <a:r>
                    <a:rPr lang="fr-FR" sz="1013" dirty="0"/>
                    <a:t>= xx%</a:t>
                  </a:r>
                  <a:endParaRPr lang="fr-FR" sz="1013" dirty="0"/>
                </a:p>
              </p:txBody>
            </p:sp>
          </mc:Choice>
          <mc:Fallback>
            <p:sp>
              <p:nvSpPr>
                <p:cNvPr id="11" name="ZoneTexte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0229" y="3141145"/>
                  <a:ext cx="1105042" cy="404085"/>
                </a:xfrm>
                <a:prstGeom prst="rect">
                  <a:avLst/>
                </a:prstGeom>
                <a:blipFill>
                  <a:blip r:embed="rId7"/>
                  <a:stretch>
                    <a:fillRect b="-746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ZoneTexte 11"/>
                <p:cNvSpPr txBox="1"/>
                <p:nvPr/>
              </p:nvSpPr>
              <p:spPr>
                <a:xfrm>
                  <a:off x="5471005" y="3150670"/>
                  <a:ext cx="1105042" cy="4040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13" dirty="0"/>
                    <a:t>11 sites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1013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𝑠𝑖𝑡𝑒</m:t>
                          </m:r>
                        </m:sub>
                      </m:sSub>
                    </m:oMath>
                  </a14:m>
                  <a:r>
                    <a:rPr lang="fr-FR" sz="1013" dirty="0"/>
                    <a:t>= xx%</a:t>
                  </a:r>
                  <a:endParaRPr lang="fr-FR" sz="1013" dirty="0"/>
                </a:p>
              </p:txBody>
            </p:sp>
          </mc:Choice>
          <mc:Fallback>
            <p:sp>
              <p:nvSpPr>
                <p:cNvPr id="12" name="ZoneTexte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1005" y="3150670"/>
                  <a:ext cx="1105042" cy="404085"/>
                </a:xfrm>
                <a:prstGeom prst="rect">
                  <a:avLst/>
                </a:prstGeom>
                <a:blipFill>
                  <a:blip r:embed="rId8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ZoneTexte 12"/>
                <p:cNvSpPr txBox="1"/>
                <p:nvPr/>
              </p:nvSpPr>
              <p:spPr>
                <a:xfrm>
                  <a:off x="1440425" y="4081026"/>
                  <a:ext cx="1226239" cy="563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13" dirty="0"/>
                    <a:t>31 stations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13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1013" dirty="0"/>
                    <a:t>=xx%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13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1013" dirty="0"/>
                    <a:t>= xx%</a:t>
                  </a:r>
                  <a:endParaRPr lang="fr-FR" sz="1013" dirty="0"/>
                </a:p>
              </p:txBody>
            </p:sp>
          </mc:Choice>
          <mc:Fallback>
            <p:sp>
              <p:nvSpPr>
                <p:cNvPr id="13" name="ZoneTexte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0425" y="4081026"/>
                  <a:ext cx="1226239" cy="563488"/>
                </a:xfrm>
                <a:prstGeom prst="rect">
                  <a:avLst/>
                </a:prstGeom>
                <a:blipFill>
                  <a:blip r:embed="rId9"/>
                  <a:stretch>
                    <a:fillRect b="-537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ZoneTexte 13"/>
                <p:cNvSpPr txBox="1"/>
                <p:nvPr/>
              </p:nvSpPr>
              <p:spPr>
                <a:xfrm>
                  <a:off x="2748419" y="4081026"/>
                  <a:ext cx="1226239" cy="563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13" dirty="0"/>
                    <a:t>4 stations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13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1013" dirty="0"/>
                    <a:t>=xx%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13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1013" dirty="0"/>
                    <a:t>= xx%</a:t>
                  </a:r>
                  <a:endParaRPr lang="fr-FR" sz="1013" dirty="0"/>
                </a:p>
              </p:txBody>
            </p:sp>
          </mc:Choice>
          <mc:Fallback>
            <p:sp>
              <p:nvSpPr>
                <p:cNvPr id="14" name="ZoneTexte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419" y="4081026"/>
                  <a:ext cx="1226239" cy="563488"/>
                </a:xfrm>
                <a:prstGeom prst="rect">
                  <a:avLst/>
                </a:prstGeom>
                <a:blipFill>
                  <a:blip r:embed="rId10"/>
                  <a:stretch>
                    <a:fillRect b="-537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ZoneTexte 14"/>
                <p:cNvSpPr txBox="1"/>
                <p:nvPr/>
              </p:nvSpPr>
              <p:spPr>
                <a:xfrm>
                  <a:off x="4127709" y="4081026"/>
                  <a:ext cx="1226239" cy="563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13" dirty="0"/>
                    <a:t>xx stations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13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1013" dirty="0"/>
                    <a:t>=xx%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13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1013" dirty="0"/>
                    <a:t>= xx%</a:t>
                  </a:r>
                  <a:endParaRPr lang="fr-FR" sz="1013" dirty="0"/>
                </a:p>
              </p:txBody>
            </p:sp>
          </mc:Choice>
          <mc:Fallback>
            <p:sp>
              <p:nvSpPr>
                <p:cNvPr id="15" name="ZoneTexte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7709" y="4081026"/>
                  <a:ext cx="1226239" cy="563488"/>
                </a:xfrm>
                <a:prstGeom prst="rect">
                  <a:avLst/>
                </a:prstGeom>
                <a:blipFill>
                  <a:blip r:embed="rId11"/>
                  <a:stretch>
                    <a:fillRect b="-537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ZoneTexte 15"/>
                <p:cNvSpPr txBox="1"/>
                <p:nvPr/>
              </p:nvSpPr>
              <p:spPr>
                <a:xfrm>
                  <a:off x="5431795" y="4081026"/>
                  <a:ext cx="1226239" cy="563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13" dirty="0"/>
                    <a:t>46 stations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13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1013" dirty="0"/>
                    <a:t>=xx%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13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1013" dirty="0"/>
                    <a:t>= xx%</a:t>
                  </a:r>
                  <a:endParaRPr lang="fr-FR" sz="1013" dirty="0"/>
                </a:p>
              </p:txBody>
            </p:sp>
          </mc:Choice>
          <mc:Fallback>
            <p:sp>
              <p:nvSpPr>
                <p:cNvPr id="16" name="ZoneTexte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795" y="4081026"/>
                  <a:ext cx="1226239" cy="563488"/>
                </a:xfrm>
                <a:prstGeom prst="rect">
                  <a:avLst/>
                </a:prstGeom>
                <a:blipFill>
                  <a:blip r:embed="rId12"/>
                  <a:stretch>
                    <a:fillRect b="-537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3534352" y="4721586"/>
                  <a:ext cx="1055136" cy="2654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2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125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125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</m:acc>
                        </m:e>
                        <m:sub>
                          <m:r>
                            <a:rPr lang="fr-FR" sz="1125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</m:oMath>
                  </a14:m>
                  <a:r>
                    <a:rPr lang="fr-FR" sz="1125" b="1" dirty="0">
                      <a:solidFill>
                        <a:srgbClr val="FF0000"/>
                      </a:solidFill>
                    </a:rPr>
                    <a:t>= xx%</a:t>
                  </a:r>
                  <a:endParaRPr lang="fr-FR" sz="1125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4352" y="4721586"/>
                  <a:ext cx="1055136" cy="265457"/>
                </a:xfrm>
                <a:prstGeom prst="rect">
                  <a:avLst/>
                </a:prstGeom>
                <a:blipFill>
                  <a:blip r:embed="rId13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3451653" y="3691620"/>
                  <a:ext cx="1497152" cy="2694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2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125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125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125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125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125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</m:oMath>
                  </a14:m>
                  <a:r>
                    <a:rPr lang="fr-FR" sz="1125" b="1" dirty="0">
                      <a:solidFill>
                        <a:srgbClr val="FF0000"/>
                      </a:solidFill>
                    </a:rPr>
                    <a:t>= </a:t>
                  </a:r>
                  <a:r>
                    <a:rPr lang="fr-FR" sz="1125" b="1" dirty="0">
                      <a:solidFill>
                        <a:srgbClr val="FF0000"/>
                      </a:solidFill>
                    </a:rPr>
                    <a:t>xx%</a:t>
                  </a:r>
                  <a:endParaRPr lang="fr-FR" sz="1125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1653" y="3691620"/>
                  <a:ext cx="1497152" cy="269433"/>
                </a:xfrm>
                <a:prstGeom prst="rect">
                  <a:avLst/>
                </a:prstGeom>
                <a:blipFill>
                  <a:blip r:embed="rId14"/>
                  <a:stretch>
                    <a:fillRect b="-1590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3518662" y="2799598"/>
                  <a:ext cx="1276144" cy="2694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2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125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125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125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125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125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fr-FR" sz="1125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𝐢𝐭𝐞</m:t>
                          </m:r>
                        </m:sub>
                      </m:sSub>
                    </m:oMath>
                  </a14:m>
                  <a:r>
                    <a:rPr lang="fr-FR" sz="1125" b="1" dirty="0">
                      <a:solidFill>
                        <a:srgbClr val="FF0000"/>
                      </a:solidFill>
                    </a:rPr>
                    <a:t>= </a:t>
                  </a:r>
                  <a:r>
                    <a:rPr lang="fr-FR" sz="1125" b="1" dirty="0">
                      <a:solidFill>
                        <a:srgbClr val="FF0000"/>
                      </a:solidFill>
                    </a:rPr>
                    <a:t>xx%</a:t>
                  </a:r>
                  <a:endParaRPr lang="fr-FR" sz="1125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8662" y="2799598"/>
                  <a:ext cx="1276144" cy="269433"/>
                </a:xfrm>
                <a:prstGeom prst="rect">
                  <a:avLst/>
                </a:prstGeom>
                <a:blipFill>
                  <a:blip r:embed="rId15"/>
                  <a:stretch>
                    <a:fillRect b="-1590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avec flèche 21"/>
            <p:cNvCxnSpPr>
              <a:stCxn id="201" idx="2"/>
              <a:endCxn id="9" idx="0"/>
            </p:cNvCxnSpPr>
            <p:nvPr/>
          </p:nvCxnSpPr>
          <p:spPr>
            <a:xfrm>
              <a:off x="2051478" y="2695236"/>
              <a:ext cx="2066" cy="455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>
              <a:stCxn id="216" idx="2"/>
              <a:endCxn id="10" idx="0"/>
            </p:cNvCxnSpPr>
            <p:nvPr/>
          </p:nvCxnSpPr>
          <p:spPr>
            <a:xfrm flipH="1">
              <a:off x="3368669" y="2718093"/>
              <a:ext cx="9923" cy="4611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221" idx="2"/>
            </p:cNvCxnSpPr>
            <p:nvPr/>
          </p:nvCxnSpPr>
          <p:spPr>
            <a:xfrm flipH="1">
              <a:off x="4665573" y="2717899"/>
              <a:ext cx="11485" cy="423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>
              <a:stCxn id="231" idx="2"/>
              <a:endCxn id="85" idx="0"/>
            </p:cNvCxnSpPr>
            <p:nvPr/>
          </p:nvCxnSpPr>
          <p:spPr>
            <a:xfrm>
              <a:off x="6021489" y="2717899"/>
              <a:ext cx="2037" cy="462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>
              <a:stCxn id="77" idx="4"/>
              <a:endCxn id="100" idx="0"/>
            </p:cNvCxnSpPr>
            <p:nvPr/>
          </p:nvCxnSpPr>
          <p:spPr>
            <a:xfrm>
              <a:off x="2044632" y="3620079"/>
              <a:ext cx="896" cy="4461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>
              <a:stCxn id="83" idx="4"/>
              <a:endCxn id="103" idx="0"/>
            </p:cNvCxnSpPr>
            <p:nvPr/>
          </p:nvCxnSpPr>
          <p:spPr>
            <a:xfrm>
              <a:off x="3345503" y="3632303"/>
              <a:ext cx="2674" cy="424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>
              <a:stCxn id="84" idx="4"/>
              <a:endCxn id="108" idx="0"/>
            </p:cNvCxnSpPr>
            <p:nvPr/>
          </p:nvCxnSpPr>
          <p:spPr>
            <a:xfrm>
              <a:off x="4738491" y="3613701"/>
              <a:ext cx="2674" cy="4525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>
              <a:stCxn id="85" idx="4"/>
              <a:endCxn id="115" idx="0"/>
            </p:cNvCxnSpPr>
            <p:nvPr/>
          </p:nvCxnSpPr>
          <p:spPr>
            <a:xfrm>
              <a:off x="6023526" y="3617654"/>
              <a:ext cx="4451" cy="4486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>
              <a:stCxn id="46" idx="4"/>
              <a:endCxn id="5" idx="0"/>
            </p:cNvCxnSpPr>
            <p:nvPr/>
          </p:nvCxnSpPr>
          <p:spPr>
            <a:xfrm flipH="1">
              <a:off x="2044632" y="962295"/>
              <a:ext cx="2006946" cy="594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>
              <a:stCxn id="46" idx="4"/>
              <a:endCxn id="6" idx="0"/>
            </p:cNvCxnSpPr>
            <p:nvPr/>
          </p:nvCxnSpPr>
          <p:spPr>
            <a:xfrm flipH="1">
              <a:off x="3349071" y="962295"/>
              <a:ext cx="702507" cy="5941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>
              <a:stCxn id="46" idx="4"/>
              <a:endCxn id="7" idx="0"/>
            </p:cNvCxnSpPr>
            <p:nvPr/>
          </p:nvCxnSpPr>
          <p:spPr>
            <a:xfrm>
              <a:off x="4051578" y="962295"/>
              <a:ext cx="697608" cy="5861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/>
            <p:cNvCxnSpPr>
              <a:stCxn id="46" idx="4"/>
              <a:endCxn id="8" idx="0"/>
            </p:cNvCxnSpPr>
            <p:nvPr/>
          </p:nvCxnSpPr>
          <p:spPr>
            <a:xfrm>
              <a:off x="4051578" y="962295"/>
              <a:ext cx="1991104" cy="589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3416833" y="1122550"/>
                  <a:ext cx="1290174" cy="281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2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2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𝛃</m:t>
                          </m:r>
                        </m:e>
                        <m:sub>
                          <m:r>
                            <a:rPr lang="fr-FR" sz="1125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125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125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𝐫𝐞𝐠𝐢𝐨𝐧</m:t>
                          </m:r>
                        </m:sub>
                      </m:sSub>
                    </m:oMath>
                  </a14:m>
                  <a:r>
                    <a:rPr lang="fr-FR" sz="1125" b="1" dirty="0">
                      <a:solidFill>
                        <a:srgbClr val="FF0000"/>
                      </a:solidFill>
                    </a:rPr>
                    <a:t>= </a:t>
                  </a:r>
                  <a:r>
                    <a:rPr lang="fr-FR" sz="1125" b="1" dirty="0">
                      <a:solidFill>
                        <a:srgbClr val="FF0000"/>
                      </a:solidFill>
                    </a:rPr>
                    <a:t>xx%</a:t>
                  </a:r>
                  <a:endParaRPr lang="fr-FR" sz="1125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6833" y="1122550"/>
                  <a:ext cx="1290174" cy="281872"/>
                </a:xfrm>
                <a:prstGeom prst="rect">
                  <a:avLst/>
                </a:prstGeom>
                <a:blipFill>
                  <a:blip r:embed="rId16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Ellipse 82"/>
            <p:cNvSpPr/>
            <p:nvPr/>
          </p:nvSpPr>
          <p:spPr>
            <a:xfrm>
              <a:off x="2876753" y="3195146"/>
              <a:ext cx="937501" cy="437157"/>
            </a:xfrm>
            <a:prstGeom prst="ellipse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p:sp>
          <p:nvSpPr>
            <p:cNvPr id="84" name="Ellipse 83"/>
            <p:cNvSpPr/>
            <p:nvPr/>
          </p:nvSpPr>
          <p:spPr>
            <a:xfrm>
              <a:off x="4269740" y="3176544"/>
              <a:ext cx="937501" cy="437157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p:sp>
          <p:nvSpPr>
            <p:cNvPr id="85" name="Ellipse 84"/>
            <p:cNvSpPr/>
            <p:nvPr/>
          </p:nvSpPr>
          <p:spPr>
            <a:xfrm>
              <a:off x="5554775" y="3180497"/>
              <a:ext cx="937501" cy="437157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p:sp>
          <p:nvSpPr>
            <p:cNvPr id="100" name="Ellipse 99"/>
            <p:cNvSpPr/>
            <p:nvPr/>
          </p:nvSpPr>
          <p:spPr>
            <a:xfrm>
              <a:off x="1511723" y="4066260"/>
              <a:ext cx="1067611" cy="664633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p:sp>
          <p:nvSpPr>
            <p:cNvPr id="103" name="Ellipse 102"/>
            <p:cNvSpPr/>
            <p:nvPr/>
          </p:nvSpPr>
          <p:spPr>
            <a:xfrm>
              <a:off x="2814372" y="4056953"/>
              <a:ext cx="1067611" cy="664633"/>
            </a:xfrm>
            <a:prstGeom prst="ellipse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p:sp>
          <p:nvSpPr>
            <p:cNvPr id="108" name="Ellipse 107"/>
            <p:cNvSpPr/>
            <p:nvPr/>
          </p:nvSpPr>
          <p:spPr>
            <a:xfrm>
              <a:off x="4207359" y="4066260"/>
              <a:ext cx="1067611" cy="664633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p:sp>
          <p:nvSpPr>
            <p:cNvPr id="115" name="Ellipse 114"/>
            <p:cNvSpPr/>
            <p:nvPr/>
          </p:nvSpPr>
          <p:spPr>
            <a:xfrm>
              <a:off x="5494172" y="4066260"/>
              <a:ext cx="1067611" cy="664633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p:sp>
          <p:nvSpPr>
            <p:cNvPr id="123" name="ZoneTexte 122"/>
            <p:cNvSpPr txBox="1"/>
            <p:nvPr/>
          </p:nvSpPr>
          <p:spPr>
            <a:xfrm>
              <a:off x="465771" y="714579"/>
              <a:ext cx="2815332" cy="265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1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Diversity partitioning of all MOTUs</a:t>
              </a:r>
              <a:endParaRPr lang="en-US" sz="11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ZoneTexte 2"/>
                <p:cNvSpPr txBox="1"/>
                <p:nvPr/>
              </p:nvSpPr>
              <p:spPr>
                <a:xfrm>
                  <a:off x="356812" y="5346843"/>
                  <a:ext cx="4817460" cy="10116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14313" indent="-214313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05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Diversity partitioning of MOTUs from cryptobenthic families:</a:t>
                  </a:r>
                </a:p>
                <a:p>
                  <a:r>
                    <a:rPr lang="en-US" sz="105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𝛃</m:t>
                          </m:r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𝐫𝐞𝐠𝐢𝐨𝐧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xx</a:t>
                  </a:r>
                  <a:r>
                    <a:rPr lang="fr-FR" sz="1050" b="1" dirty="0"/>
                    <a:t>%,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5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5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𝐢𝐭𝐞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xx</a:t>
                  </a:r>
                  <a:r>
                    <a:rPr lang="fr-FR" sz="1050" b="1" dirty="0"/>
                    <a:t>%,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5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5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xx</a:t>
                  </a:r>
                  <a:r>
                    <a:rPr lang="fr-FR" sz="1050" b="1" dirty="0"/>
                    <a:t>%,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5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5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</m:acc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xx%</a:t>
                  </a:r>
                </a:p>
                <a:p>
                  <a:r>
                    <a:rPr lang="fr-FR" sz="1050" b="1" dirty="0">
                      <a:solidFill>
                        <a:srgbClr val="FF0000"/>
                      </a:solidFill>
                    </a:rPr>
                    <a:t> </a:t>
                  </a:r>
                  <a:endParaRPr lang="fr-FR" sz="1050" b="1" dirty="0">
                    <a:solidFill>
                      <a:srgbClr val="FF0000"/>
                    </a:solidFill>
                  </a:endParaRPr>
                </a:p>
                <a:p>
                  <a:pPr marL="214313" indent="-214313">
                    <a:buFont typeface="Arial" panose="020B0604020202020204" pitchFamily="34" charset="0"/>
                    <a:buChar char="•"/>
                  </a:pPr>
                  <a:r>
                    <a:rPr lang="en-US" sz="105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Diversity partitioning of MOTUs from pelagic families:</a:t>
                  </a:r>
                </a:p>
                <a:p>
                  <a:r>
                    <a:rPr lang="en-US" sz="105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𝛃</m:t>
                          </m:r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𝐫𝐞𝐠𝐢𝐨𝐧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xx</a:t>
                  </a:r>
                  <a:r>
                    <a:rPr lang="fr-FR" sz="1050" b="1" dirty="0"/>
                    <a:t>%,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5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5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𝐢𝐭𝐞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xx</a:t>
                  </a:r>
                  <a:r>
                    <a:rPr lang="fr-FR" sz="1050" b="1" dirty="0"/>
                    <a:t>%,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5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5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xx</a:t>
                  </a:r>
                  <a:r>
                    <a:rPr lang="fr-FR" sz="1050" b="1" dirty="0"/>
                    <a:t>%,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5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5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</m:acc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xx</a:t>
                  </a:r>
                  <a:r>
                    <a:rPr lang="fr-FR" sz="1050" b="1" dirty="0"/>
                    <a:t>%</a:t>
                  </a:r>
                  <a:endParaRPr lang="fr-FR" sz="1050" b="1" dirty="0"/>
                </a:p>
              </p:txBody>
            </p:sp>
          </mc:Choice>
          <mc:Fallback>
            <p:sp>
              <p:nvSpPr>
                <p:cNvPr id="3" name="ZoneTexte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812" y="5346843"/>
                  <a:ext cx="4817460" cy="1011687"/>
                </a:xfrm>
                <a:prstGeom prst="rect">
                  <a:avLst/>
                </a:prstGeom>
                <a:blipFill>
                  <a:blip r:embed="rId17"/>
                  <a:stretch>
                    <a:fillRect b="-180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01" name="Image 200"/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68" t="7459" r="8395" b="8662"/>
            <a:stretch/>
          </p:blipFill>
          <p:spPr>
            <a:xfrm>
              <a:off x="1414382" y="1803302"/>
              <a:ext cx="1274191" cy="891934"/>
            </a:xfrm>
            <a:prstGeom prst="rect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</p:pic>
        <p:pic>
          <p:nvPicPr>
            <p:cNvPr id="202" name="Image 201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4" y="3007428"/>
              <a:ext cx="1267143" cy="832552"/>
            </a:xfrm>
            <a:prstGeom prst="rect">
              <a:avLst/>
            </a:prstGeom>
          </p:spPr>
        </p:pic>
        <p:pic>
          <p:nvPicPr>
            <p:cNvPr id="203" name="Image 202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966"/>
            <a:stretch/>
          </p:blipFill>
          <p:spPr>
            <a:xfrm>
              <a:off x="24431" y="3924978"/>
              <a:ext cx="1270363" cy="876867"/>
            </a:xfrm>
            <a:prstGeom prst="rect">
              <a:avLst/>
            </a:prstGeom>
          </p:spPr>
        </p:pic>
        <p:pic>
          <p:nvPicPr>
            <p:cNvPr id="231" name="Image 230"/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8" t="2783" r="1616" b="1849"/>
            <a:stretch/>
          </p:blipFill>
          <p:spPr>
            <a:xfrm>
              <a:off x="5344423" y="1770327"/>
              <a:ext cx="1354131" cy="947572"/>
            </a:xfrm>
            <a:prstGeom prst="rect">
              <a:avLst/>
            </a:prstGeom>
            <a:ln w="12700">
              <a:solidFill>
                <a:srgbClr val="C0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2172657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36</Words>
  <Application>Microsoft Office PowerPoint</Application>
  <PresentationFormat>Format A4 (210 x 297 mm)</PresentationFormat>
  <Paragraphs>36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Sitka Text</vt:lpstr>
      <vt:lpstr>Times New Roman</vt:lpstr>
      <vt:lpstr>Thème Office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Laetitia MATHON</dc:creator>
  <cp:lastModifiedBy>Laetitia MATHON</cp:lastModifiedBy>
  <cp:revision>12</cp:revision>
  <dcterms:created xsi:type="dcterms:W3CDTF">2020-04-27T05:09:58Z</dcterms:created>
  <dcterms:modified xsi:type="dcterms:W3CDTF">2020-04-30T03:52:47Z</dcterms:modified>
</cp:coreProperties>
</file>