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727"/>
    <a:srgbClr val="769376"/>
    <a:srgbClr val="EA907E"/>
    <a:srgbClr val="008080"/>
    <a:srgbClr val="E4745E"/>
    <a:srgbClr val="33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2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4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e 242"/>
          <p:cNvGrpSpPr/>
          <p:nvPr/>
        </p:nvGrpSpPr>
        <p:grpSpPr>
          <a:xfrm>
            <a:off x="1447915" y="324518"/>
            <a:ext cx="5847183" cy="3148391"/>
            <a:chOff x="-1644787" y="468748"/>
            <a:chExt cx="8445930" cy="4547676"/>
          </a:xfrm>
        </p:grpSpPr>
        <p:pic>
          <p:nvPicPr>
            <p:cNvPr id="221" name="Image 2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850" y="1808517"/>
              <a:ext cx="1255775" cy="893856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16" name="Image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492" y="1806690"/>
              <a:ext cx="1264200" cy="896248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77" name="Ellipse 76"/>
            <p:cNvSpPr/>
            <p:nvPr/>
          </p:nvSpPr>
          <p:spPr>
            <a:xfrm>
              <a:off x="1529725" y="3182921"/>
              <a:ext cx="1019783" cy="437157"/>
            </a:xfrm>
            <a:prstGeom prst="ellipse">
              <a:avLst/>
            </a:prstGeom>
            <a:noFill/>
            <a:ln w="12700">
              <a:solidFill>
                <a:srgbClr val="E6A727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518662" y="468748"/>
              <a:ext cx="1065831" cy="4935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/>
                <p:cNvSpPr txBox="1"/>
                <p:nvPr/>
              </p:nvSpPr>
              <p:spPr>
                <a:xfrm>
                  <a:off x="3425472" y="518964"/>
                  <a:ext cx="1276145" cy="459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701" b="1" dirty="0">
                              <a:solidFill>
                                <a:srgbClr val="FF0000"/>
                              </a:solidFill>
                              <a:latin typeface="Sitka Text" panose="02000505000000020004" pitchFamily="2" charset="0"/>
                            </a:rPr>
                            <m:t>γ</m:t>
                          </m:r>
                        </m:e>
                        <m:sub>
                          <m:r>
                            <a:rPr lang="fr-FR" sz="701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𝒈𝒍𝒐𝒃𝒂𝒍</m:t>
                          </m:r>
                        </m:sub>
                      </m:sSub>
                    </m:oMath>
                  </a14:m>
                  <a:r>
                    <a:rPr lang="fr-FR" sz="701" b="1" dirty="0">
                      <a:solidFill>
                        <a:srgbClr val="FF0000"/>
                      </a:solidFill>
                    </a:rPr>
                    <a:t> =100%</a:t>
                  </a:r>
                </a:p>
                <a:p>
                  <a:pPr algn="ctr"/>
                  <a:r>
                    <a:rPr lang="fr-FR" sz="701" dirty="0"/>
                    <a:t>1713 </a:t>
                  </a:r>
                  <a:r>
                    <a:rPr lang="en-US" sz="701" dirty="0"/>
                    <a:t>MOTUs</a:t>
                  </a:r>
                </a:p>
              </p:txBody>
            </p:sp>
          </mc:Choice>
          <mc:Fallback>
            <p:sp>
              <p:nvSpPr>
                <p:cNvPr id="4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472" y="518964"/>
                  <a:ext cx="1276145" cy="459478"/>
                </a:xfrm>
                <a:prstGeom prst="rect">
                  <a:avLst/>
                </a:prstGeom>
                <a:blipFill>
                  <a:blip r:embed="rId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ZoneTexte 4"/>
            <p:cNvSpPr txBox="1"/>
            <p:nvPr/>
          </p:nvSpPr>
          <p:spPr>
            <a:xfrm>
              <a:off x="1630462" y="1578245"/>
              <a:ext cx="868027" cy="28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1" dirty="0"/>
                <a:t>Caribbean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868725" y="1578245"/>
              <a:ext cx="1085503" cy="28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1" dirty="0"/>
                <a:t>Central Pacific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241246" y="1583651"/>
              <a:ext cx="998102" cy="28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1" dirty="0"/>
                <a:t>West </a:t>
              </a:r>
              <a:r>
                <a:rPr lang="en-US" sz="701" dirty="0"/>
                <a:t>Indian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449332" y="1587567"/>
              <a:ext cx="1260837" cy="28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1" dirty="0"/>
                <a:t>Central </a:t>
              </a:r>
              <a:r>
                <a:rPr lang="fr-FR" sz="701" dirty="0" err="1"/>
                <a:t>IndoPacific</a:t>
              </a:r>
              <a:endParaRPr lang="fr-FR" sz="70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342163" y="3139754"/>
                  <a:ext cx="1382124" cy="444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3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70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/>
                    <a:t>11%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163" y="3139754"/>
                  <a:ext cx="1382124" cy="44493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2816149" y="3146498"/>
                  <a:ext cx="1105042" cy="444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1 site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70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701" dirty="0"/>
                    <a:t>= 0%</a:t>
                  </a:r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149" y="3146498"/>
                  <a:ext cx="1105042" cy="444937"/>
                </a:xfrm>
                <a:prstGeom prst="rect">
                  <a:avLst/>
                </a:prstGeom>
                <a:blipFill>
                  <a:blip r:embed="rId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4152414" y="3141145"/>
                  <a:ext cx="1141970" cy="444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4</a:t>
                  </a:r>
                  <a:r>
                    <a:rPr lang="fr-FR" sz="701" dirty="0"/>
                    <a:t> </a:t>
                  </a:r>
                  <a:r>
                    <a:rPr lang="fr-FR" sz="701" dirty="0"/>
                    <a:t>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70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/>
                    <a:t>11%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414" y="3141145"/>
                  <a:ext cx="1141970" cy="444937"/>
                </a:xfrm>
                <a:prstGeom prst="rect">
                  <a:avLst/>
                </a:prstGeom>
                <a:blipFill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5501427" y="3139754"/>
                  <a:ext cx="1206289" cy="444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11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70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/>
                    <a:t>46%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427" y="3139754"/>
                  <a:ext cx="1206289" cy="444937"/>
                </a:xfrm>
                <a:prstGeom prst="rect">
                  <a:avLst/>
                </a:prstGeom>
                <a:blipFill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1374911" y="4081026"/>
                  <a:ext cx="1359336" cy="604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31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6.3%</a:t>
                  </a:r>
                  <a:endParaRPr lang="fr-FR" sz="701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/>
                    <a:t>4.1%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11" y="4081026"/>
                  <a:ext cx="1359336" cy="604332"/>
                </a:xfrm>
                <a:prstGeom prst="rect">
                  <a:avLst/>
                </a:prstGeom>
                <a:blipFill>
                  <a:blip r:embed="rId9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2686664" y="4081026"/>
                  <a:ext cx="1338177" cy="604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4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4.3%</a:t>
                  </a:r>
                  <a:endParaRPr lang="fr-FR" sz="701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/>
                    <a:t>4.3%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664" y="4081026"/>
                  <a:ext cx="1338177" cy="604332"/>
                </a:xfrm>
                <a:prstGeom prst="rect">
                  <a:avLst/>
                </a:prstGeom>
                <a:blipFill>
                  <a:blip r:embed="rId10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4116823" y="4081026"/>
                  <a:ext cx="1283101" cy="604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16 </a:t>
                  </a:r>
                  <a:r>
                    <a:rPr lang="fr-FR" sz="701" dirty="0"/>
                    <a:t>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5%</a:t>
                  </a:r>
                  <a:endParaRPr lang="fr-FR" sz="701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/>
                    <a:t>5%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823" y="4081026"/>
                  <a:ext cx="1283101" cy="604332"/>
                </a:xfrm>
                <a:prstGeom prst="rect">
                  <a:avLst/>
                </a:prstGeom>
                <a:blipFill>
                  <a:blip r:embed="rId11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5390054" y="4095953"/>
                  <a:ext cx="1411089" cy="604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46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10.6%</a:t>
                  </a:r>
                  <a:endParaRPr lang="fr-FR" sz="701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/>
                    <a:t>7.3%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054" y="4095953"/>
                  <a:ext cx="1411089" cy="604332"/>
                </a:xfrm>
                <a:prstGeom prst="rect">
                  <a:avLst/>
                </a:prstGeom>
                <a:blipFill>
                  <a:blip r:embed="rId12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3535976" y="4709858"/>
                  <a:ext cx="1055136" cy="306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79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7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7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779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779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779" b="1" dirty="0">
                      <a:solidFill>
                        <a:srgbClr val="FF0000"/>
                      </a:solidFill>
                    </a:rPr>
                    <a:t>5%</a:t>
                  </a:r>
                  <a:endParaRPr lang="fr-FR" sz="779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976" y="4709858"/>
                  <a:ext cx="1055136" cy="306566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3337489" y="3685425"/>
                  <a:ext cx="1497152" cy="310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79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7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7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779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779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79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779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779" b="1" dirty="0">
                      <a:solidFill>
                        <a:srgbClr val="FF0000"/>
                      </a:solidFill>
                    </a:rPr>
                    <a:t>6.5%</a:t>
                  </a:r>
                  <a:endParaRPr lang="fr-FR" sz="779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89" y="3685425"/>
                  <a:ext cx="1497152" cy="310548"/>
                </a:xfrm>
                <a:prstGeom prst="rect">
                  <a:avLst/>
                </a:prstGeom>
                <a:blipFill>
                  <a:blip r:embed="rId14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3448671" y="2791930"/>
                  <a:ext cx="1276143" cy="310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79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7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7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779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779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79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779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779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779" b="1" dirty="0">
                      <a:solidFill>
                        <a:srgbClr val="FF0000"/>
                      </a:solidFill>
                    </a:rPr>
                    <a:t>17%</a:t>
                  </a:r>
                  <a:endParaRPr lang="fr-FR" sz="779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671" y="2791930"/>
                  <a:ext cx="1276143" cy="310548"/>
                </a:xfrm>
                <a:prstGeom prst="rect">
                  <a:avLst/>
                </a:prstGeom>
                <a:blipFill>
                  <a:blip r:embed="rId15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/>
            <p:cNvCxnSpPr>
              <a:stCxn id="201" idx="2"/>
              <a:endCxn id="9" idx="0"/>
            </p:cNvCxnSpPr>
            <p:nvPr/>
          </p:nvCxnSpPr>
          <p:spPr>
            <a:xfrm flipH="1">
              <a:off x="2033226" y="2695236"/>
              <a:ext cx="7335" cy="444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216" idx="2"/>
              <a:endCxn id="10" idx="0"/>
            </p:cNvCxnSpPr>
            <p:nvPr/>
          </p:nvCxnSpPr>
          <p:spPr>
            <a:xfrm flipH="1">
              <a:off x="3368670" y="2702938"/>
              <a:ext cx="9922" cy="443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21" idx="2"/>
              <a:endCxn id="84" idx="0"/>
            </p:cNvCxnSpPr>
            <p:nvPr/>
          </p:nvCxnSpPr>
          <p:spPr>
            <a:xfrm>
              <a:off x="4718739" y="2702372"/>
              <a:ext cx="10348" cy="474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231" idx="2"/>
              <a:endCxn id="85" idx="0"/>
            </p:cNvCxnSpPr>
            <p:nvPr/>
          </p:nvCxnSpPr>
          <p:spPr>
            <a:xfrm>
              <a:off x="6070513" y="2695236"/>
              <a:ext cx="5885" cy="48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77" idx="4"/>
              <a:endCxn id="100" idx="0"/>
            </p:cNvCxnSpPr>
            <p:nvPr/>
          </p:nvCxnSpPr>
          <p:spPr>
            <a:xfrm>
              <a:off x="2039617" y="3620078"/>
              <a:ext cx="5149" cy="446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83" idx="4"/>
              <a:endCxn id="103" idx="0"/>
            </p:cNvCxnSpPr>
            <p:nvPr/>
          </p:nvCxnSpPr>
          <p:spPr>
            <a:xfrm>
              <a:off x="3345504" y="3632303"/>
              <a:ext cx="7529" cy="424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84" idx="4"/>
              <a:endCxn id="108" idx="0"/>
            </p:cNvCxnSpPr>
            <p:nvPr/>
          </p:nvCxnSpPr>
          <p:spPr>
            <a:xfrm>
              <a:off x="4729087" y="3613701"/>
              <a:ext cx="1192" cy="452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85" idx="4"/>
              <a:endCxn id="115" idx="0"/>
            </p:cNvCxnSpPr>
            <p:nvPr/>
          </p:nvCxnSpPr>
          <p:spPr>
            <a:xfrm flipH="1">
              <a:off x="6073489" y="3617654"/>
              <a:ext cx="2909" cy="44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46" idx="4"/>
              <a:endCxn id="6" idx="0"/>
            </p:cNvCxnSpPr>
            <p:nvPr/>
          </p:nvCxnSpPr>
          <p:spPr>
            <a:xfrm flipH="1">
              <a:off x="3411476" y="962294"/>
              <a:ext cx="640101" cy="61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46" idx="4"/>
              <a:endCxn id="7" idx="0"/>
            </p:cNvCxnSpPr>
            <p:nvPr/>
          </p:nvCxnSpPr>
          <p:spPr>
            <a:xfrm>
              <a:off x="4051578" y="962294"/>
              <a:ext cx="688720" cy="621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3281102" y="1131092"/>
                  <a:ext cx="1497674" cy="32305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79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79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779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779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79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779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779" b="1" dirty="0">
                      <a:solidFill>
                        <a:srgbClr val="FF0000"/>
                      </a:solidFill>
                    </a:rPr>
                    <a:t>71.5%</a:t>
                  </a:r>
                  <a:endParaRPr lang="fr-FR" sz="779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102" y="1131092"/>
                  <a:ext cx="1497674" cy="32305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Ellipse 82"/>
            <p:cNvSpPr/>
            <p:nvPr/>
          </p:nvSpPr>
          <p:spPr>
            <a:xfrm>
              <a:off x="2876753" y="3195146"/>
              <a:ext cx="937501" cy="437157"/>
            </a:xfrm>
            <a:prstGeom prst="ellipse">
              <a:avLst/>
            </a:prstGeom>
            <a:noFill/>
            <a:ln>
              <a:solidFill>
                <a:srgbClr val="3333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194091" y="3176544"/>
              <a:ext cx="1069992" cy="437157"/>
            </a:xfrm>
            <a:prstGeom prst="ellipse">
              <a:avLst/>
            </a:prstGeom>
            <a:noFill/>
            <a:ln>
              <a:solidFill>
                <a:srgbClr val="EA90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5548767" y="3180498"/>
              <a:ext cx="1055262" cy="437157"/>
            </a:xfrm>
            <a:prstGeom prst="ellipse">
              <a:avLst/>
            </a:prstGeom>
            <a:noFill/>
            <a:ln>
              <a:solidFill>
                <a:srgbClr val="76937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1504349" y="4066260"/>
              <a:ext cx="1080834" cy="664633"/>
            </a:xfrm>
            <a:prstGeom prst="ellipse">
              <a:avLst/>
            </a:prstGeom>
            <a:noFill/>
            <a:ln w="12700">
              <a:solidFill>
                <a:srgbClr val="E6A727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2799624" y="4056953"/>
              <a:ext cx="1106818" cy="664633"/>
            </a:xfrm>
            <a:prstGeom prst="ellipse">
              <a:avLst/>
            </a:prstGeom>
            <a:noFill/>
            <a:ln>
              <a:solidFill>
                <a:srgbClr val="3333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4196473" y="4066260"/>
              <a:ext cx="1067611" cy="664633"/>
            </a:xfrm>
            <a:prstGeom prst="ellipse">
              <a:avLst/>
            </a:prstGeom>
            <a:noFill/>
            <a:ln>
              <a:solidFill>
                <a:srgbClr val="EA90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5472050" y="4066260"/>
              <a:ext cx="1202878" cy="664633"/>
            </a:xfrm>
            <a:prstGeom prst="ellipse">
              <a:avLst/>
            </a:prstGeom>
            <a:noFill/>
            <a:ln>
              <a:solidFill>
                <a:srgbClr val="76937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465771" y="714579"/>
              <a:ext cx="2815332" cy="306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8369" indent="-148369">
                <a:buFont typeface="Arial" panose="020B0604020202020204" pitchFamily="34" charset="0"/>
                <a:buChar char="•"/>
              </a:pPr>
              <a:r>
                <a:rPr lang="en-US" sz="77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Diversity partitioning of all MOTUs</a:t>
              </a:r>
            </a:p>
          </p:txBody>
        </p:sp>
        <p:pic>
          <p:nvPicPr>
            <p:cNvPr id="201" name="Image 20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525" y="1803302"/>
              <a:ext cx="1252073" cy="891934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02" name="Image 20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44787" y="3026539"/>
              <a:ext cx="1251360" cy="822181"/>
            </a:xfrm>
            <a:prstGeom prst="rect">
              <a:avLst/>
            </a:prstGeom>
          </p:spPr>
        </p:pic>
        <p:pic>
          <p:nvPicPr>
            <p:cNvPr id="203" name="Image 20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39389" y="3961052"/>
              <a:ext cx="1251573" cy="938679"/>
            </a:xfrm>
            <a:prstGeom prst="rect">
              <a:avLst/>
            </a:prstGeom>
          </p:spPr>
        </p:pic>
        <p:pic>
          <p:nvPicPr>
            <p:cNvPr id="231" name="Image 23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976" y="1803302"/>
              <a:ext cx="1253074" cy="891934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39" name="Connecteur droit avec flèche 38"/>
            <p:cNvCxnSpPr>
              <a:stCxn id="46" idx="4"/>
              <a:endCxn id="5" idx="0"/>
            </p:cNvCxnSpPr>
            <p:nvPr/>
          </p:nvCxnSpPr>
          <p:spPr>
            <a:xfrm flipH="1">
              <a:off x="2064476" y="962294"/>
              <a:ext cx="1987102" cy="61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6" idx="4"/>
              <a:endCxn id="8" idx="0"/>
            </p:cNvCxnSpPr>
            <p:nvPr/>
          </p:nvCxnSpPr>
          <p:spPr>
            <a:xfrm>
              <a:off x="4051578" y="962294"/>
              <a:ext cx="2028173" cy="62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587491"/>
                  </p:ext>
                </p:extLst>
              </p:nvPr>
            </p:nvGraphicFramePr>
            <p:xfrm>
              <a:off x="2984031" y="3726210"/>
              <a:ext cx="3980249" cy="897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6305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70.8%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5.6%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MOTUs assigned to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587491"/>
                  </p:ext>
                </p:extLst>
              </p:nvPr>
            </p:nvGraphicFramePr>
            <p:xfrm>
              <a:off x="2984031" y="3726210"/>
              <a:ext cx="3980249" cy="897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6305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04630" r="-300926" b="-3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01835" r="-198165" b="-3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05556" r="-100000" b="-3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05556" b="-3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70.8%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5.6%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MOTUs assigned to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60</Words>
  <Application>Microsoft Office PowerPoint</Application>
  <PresentationFormat>Format A4 (210 x 297 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29</cp:revision>
  <dcterms:created xsi:type="dcterms:W3CDTF">2020-04-27T05:09:58Z</dcterms:created>
  <dcterms:modified xsi:type="dcterms:W3CDTF">2020-05-20T07:13:30Z</dcterms:modified>
</cp:coreProperties>
</file>