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907E"/>
    <a:srgbClr val="008080"/>
    <a:srgbClr val="E4745E"/>
    <a:srgbClr val="33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0" d="100"/>
          <a:sy n="120" d="100"/>
        </p:scale>
        <p:origin x="22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09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59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40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8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55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65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02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50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01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86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27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5E214-71AE-49E0-8511-3FE919ED9730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91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roupe 242"/>
          <p:cNvGrpSpPr/>
          <p:nvPr/>
        </p:nvGrpSpPr>
        <p:grpSpPr>
          <a:xfrm>
            <a:off x="47112" y="468748"/>
            <a:ext cx="6693321" cy="4506567"/>
            <a:chOff x="36226" y="468748"/>
            <a:chExt cx="6693321" cy="4506567"/>
          </a:xfrm>
        </p:grpSpPr>
        <p:pic>
          <p:nvPicPr>
            <p:cNvPr id="221" name="Image 2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0850" y="1808517"/>
              <a:ext cx="1255775" cy="893856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216" name="Image 2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6492" y="1806690"/>
              <a:ext cx="1264200" cy="896248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77" name="Ellipse 76"/>
            <p:cNvSpPr/>
            <p:nvPr/>
          </p:nvSpPr>
          <p:spPr>
            <a:xfrm>
              <a:off x="1575882" y="3182922"/>
              <a:ext cx="937501" cy="437157"/>
            </a:xfrm>
            <a:prstGeom prst="ellipse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  <p:sp>
          <p:nvSpPr>
            <p:cNvPr id="46" name="Ellipse 45"/>
            <p:cNvSpPr/>
            <p:nvPr/>
          </p:nvSpPr>
          <p:spPr>
            <a:xfrm>
              <a:off x="3518662" y="468748"/>
              <a:ext cx="1065831" cy="4935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ZoneTexte 3"/>
                <p:cNvSpPr txBox="1"/>
                <p:nvPr/>
              </p:nvSpPr>
              <p:spPr>
                <a:xfrm>
                  <a:off x="3425472" y="518964"/>
                  <a:ext cx="1276145" cy="4191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1013" b="1" dirty="0">
                              <a:solidFill>
                                <a:srgbClr val="FF0000"/>
                              </a:solidFill>
                              <a:latin typeface="Sitka Text" panose="02000505000000020004" pitchFamily="2" charset="0"/>
                            </a:rPr>
                            <m:t>γ</m:t>
                          </m:r>
                        </m:e>
                        <m:sub>
                          <m:r>
                            <a:rPr lang="fr-FR" sz="1013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𝒈𝒍𝒐𝒃𝒂𝒍</m:t>
                          </m:r>
                        </m:sub>
                      </m:sSub>
                    </m:oMath>
                  </a14:m>
                  <a:r>
                    <a:rPr lang="fr-FR" sz="1013" b="1" dirty="0">
                      <a:solidFill>
                        <a:srgbClr val="FF0000"/>
                      </a:solidFill>
                    </a:rPr>
                    <a:t> =100%</a:t>
                  </a:r>
                </a:p>
                <a:p>
                  <a:pPr algn="ctr"/>
                  <a:r>
                    <a:rPr lang="fr-FR" sz="1013" dirty="0" smtClean="0"/>
                    <a:t>1713 </a:t>
                  </a:r>
                  <a:r>
                    <a:rPr lang="en-US" sz="1013" dirty="0"/>
                    <a:t>MOTUs</a:t>
                  </a:r>
                </a:p>
              </p:txBody>
            </p:sp>
          </mc:Choice>
          <mc:Fallback xmlns="">
            <p:sp>
              <p:nvSpPr>
                <p:cNvPr id="4" name="ZoneTexte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5472" y="518964"/>
                  <a:ext cx="1276145" cy="419154"/>
                </a:xfrm>
                <a:prstGeom prst="rect">
                  <a:avLst/>
                </a:prstGeom>
                <a:blipFill>
                  <a:blip r:embed="rId4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ZoneTexte 4"/>
            <p:cNvSpPr txBox="1"/>
            <p:nvPr/>
          </p:nvSpPr>
          <p:spPr>
            <a:xfrm>
              <a:off x="1666818" y="1578245"/>
              <a:ext cx="777092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13" dirty="0"/>
                <a:t>Caribbean</a:t>
              </a:r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2868725" y="1578245"/>
              <a:ext cx="999888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13" dirty="0"/>
                <a:t>Central Pacific</a:t>
              </a: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4241246" y="1583651"/>
              <a:ext cx="998102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13" dirty="0" smtClean="0"/>
                <a:t>West </a:t>
              </a:r>
              <a:r>
                <a:rPr lang="en-US" sz="1013" dirty="0"/>
                <a:t>Indian</a:t>
              </a: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449331" y="1587567"/>
              <a:ext cx="1260837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13" dirty="0"/>
                <a:t>Central </a:t>
              </a:r>
              <a:r>
                <a:rPr lang="fr-FR" sz="1013" dirty="0" err="1" smtClean="0"/>
                <a:t>IndoPacific</a:t>
              </a:r>
              <a:endParaRPr lang="fr-FR" sz="1013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/>
                <p:cNvSpPr txBox="1"/>
                <p:nvPr/>
              </p:nvSpPr>
              <p:spPr>
                <a:xfrm>
                  <a:off x="1501023" y="3150670"/>
                  <a:ext cx="1105042" cy="4040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13" dirty="0"/>
                    <a:t>3 sites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1013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𝑠𝑖𝑡𝑒</m:t>
                          </m:r>
                        </m:sub>
                      </m:sSub>
                    </m:oMath>
                  </a14:m>
                  <a:r>
                    <a:rPr lang="fr-FR" sz="1013" dirty="0"/>
                    <a:t>= </a:t>
                  </a:r>
                  <a:r>
                    <a:rPr lang="fr-FR" sz="1013" dirty="0" smtClean="0"/>
                    <a:t>11%</a:t>
                  </a:r>
                  <a:endParaRPr lang="fr-FR" sz="1013" dirty="0"/>
                </a:p>
              </p:txBody>
            </p:sp>
          </mc:Choice>
          <mc:Fallback xmlns="">
            <p:sp>
              <p:nvSpPr>
                <p:cNvPr id="9" name="ZoneTexte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023" y="3150670"/>
                  <a:ext cx="1105042" cy="404085"/>
                </a:xfrm>
                <a:prstGeom prst="rect">
                  <a:avLst/>
                </a:prstGeom>
                <a:blipFill>
                  <a:blip r:embed="rId5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/>
                <p:cNvSpPr txBox="1"/>
                <p:nvPr/>
              </p:nvSpPr>
              <p:spPr>
                <a:xfrm>
                  <a:off x="2816148" y="3179245"/>
                  <a:ext cx="1105042" cy="4040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13" dirty="0"/>
                    <a:t>1 site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1013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𝑠𝑖𝑡𝑒</m:t>
                          </m:r>
                        </m:sub>
                      </m:sSub>
                    </m:oMath>
                  </a14:m>
                  <a:r>
                    <a:rPr lang="fr-FR" sz="1013" dirty="0"/>
                    <a:t>= 0%</a:t>
                  </a:r>
                </a:p>
              </p:txBody>
            </p:sp>
          </mc:Choice>
          <mc:Fallback xmlns="">
            <p:sp>
              <p:nvSpPr>
                <p:cNvPr id="10" name="ZoneTexte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6148" y="3179245"/>
                  <a:ext cx="1105042" cy="404085"/>
                </a:xfrm>
                <a:prstGeom prst="rect">
                  <a:avLst/>
                </a:prstGeom>
                <a:blipFill>
                  <a:blip r:embed="rId6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/>
                <p:cNvSpPr txBox="1"/>
                <p:nvPr/>
              </p:nvSpPr>
              <p:spPr>
                <a:xfrm>
                  <a:off x="4189343" y="3141145"/>
                  <a:ext cx="1105042" cy="4040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13" dirty="0"/>
                    <a:t>4</a:t>
                  </a:r>
                  <a:r>
                    <a:rPr lang="fr-FR" sz="1013" dirty="0" smtClean="0"/>
                    <a:t> </a:t>
                  </a:r>
                  <a:r>
                    <a:rPr lang="fr-FR" sz="1013" dirty="0"/>
                    <a:t>sites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1013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𝑠𝑖𝑡𝑒</m:t>
                          </m:r>
                        </m:sub>
                      </m:sSub>
                    </m:oMath>
                  </a14:m>
                  <a:r>
                    <a:rPr lang="fr-FR" sz="1013" dirty="0"/>
                    <a:t>= </a:t>
                  </a:r>
                  <a:r>
                    <a:rPr lang="fr-FR" sz="1013" dirty="0" smtClean="0"/>
                    <a:t>11%</a:t>
                  </a:r>
                  <a:endParaRPr lang="fr-FR" sz="1013" dirty="0"/>
                </a:p>
              </p:txBody>
            </p:sp>
          </mc:Choice>
          <mc:Fallback xmlns="">
            <p:sp>
              <p:nvSpPr>
                <p:cNvPr id="11" name="ZoneTexte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9343" y="3141145"/>
                  <a:ext cx="1105042" cy="404085"/>
                </a:xfrm>
                <a:prstGeom prst="rect">
                  <a:avLst/>
                </a:prstGeom>
                <a:blipFill>
                  <a:blip r:embed="rId7"/>
                  <a:stretch>
                    <a:fillRect b="-746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/>
                <p:cNvSpPr txBox="1"/>
                <p:nvPr/>
              </p:nvSpPr>
              <p:spPr>
                <a:xfrm>
                  <a:off x="5523259" y="3150670"/>
                  <a:ext cx="1105042" cy="4040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13" dirty="0"/>
                    <a:t>11 sites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1013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𝑠𝑖𝑡𝑒</m:t>
                          </m:r>
                        </m:sub>
                      </m:sSub>
                    </m:oMath>
                  </a14:m>
                  <a:r>
                    <a:rPr lang="fr-FR" sz="1013" dirty="0"/>
                    <a:t>= </a:t>
                  </a:r>
                  <a:r>
                    <a:rPr lang="fr-FR" sz="1013" dirty="0" smtClean="0"/>
                    <a:t>46%</a:t>
                  </a:r>
                  <a:endParaRPr lang="fr-FR" sz="1013" dirty="0"/>
                </a:p>
              </p:txBody>
            </p:sp>
          </mc:Choice>
          <mc:Fallback xmlns="">
            <p:sp>
              <p:nvSpPr>
                <p:cNvPr id="12" name="ZoneTexte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3259" y="3150670"/>
                  <a:ext cx="1105042" cy="404085"/>
                </a:xfrm>
                <a:prstGeom prst="rect">
                  <a:avLst/>
                </a:prstGeom>
                <a:blipFill>
                  <a:blip r:embed="rId8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/>
                <p:cNvSpPr txBox="1"/>
                <p:nvPr/>
              </p:nvSpPr>
              <p:spPr>
                <a:xfrm>
                  <a:off x="1407683" y="4081026"/>
                  <a:ext cx="1293817" cy="563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13" dirty="0"/>
                    <a:t>31 stations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13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1013" dirty="0" smtClean="0"/>
                    <a:t>= 6.3%</a:t>
                  </a:r>
                  <a:endParaRPr lang="fr-FR" sz="1013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13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1013" dirty="0"/>
                    <a:t>= </a:t>
                  </a:r>
                  <a:r>
                    <a:rPr lang="fr-FR" sz="1013" dirty="0" smtClean="0"/>
                    <a:t>4.1%</a:t>
                  </a:r>
                  <a:endParaRPr lang="fr-FR" sz="1013" dirty="0"/>
                </a:p>
              </p:txBody>
            </p:sp>
          </mc:Choice>
          <mc:Fallback xmlns="">
            <p:sp>
              <p:nvSpPr>
                <p:cNvPr id="13" name="ZoneTexte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7683" y="4081026"/>
                  <a:ext cx="1293817" cy="563488"/>
                </a:xfrm>
                <a:prstGeom prst="rect">
                  <a:avLst/>
                </a:prstGeom>
                <a:blipFill>
                  <a:blip r:embed="rId9"/>
                  <a:stretch>
                    <a:fillRect b="-537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/>
                <p:cNvSpPr txBox="1"/>
                <p:nvPr/>
              </p:nvSpPr>
              <p:spPr>
                <a:xfrm>
                  <a:off x="2713583" y="4081026"/>
                  <a:ext cx="1289426" cy="563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13" dirty="0"/>
                    <a:t>4 stations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13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1013" dirty="0" smtClean="0"/>
                    <a:t>= 4.3%</a:t>
                  </a:r>
                  <a:endParaRPr lang="fr-FR" sz="1013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13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1013" dirty="0"/>
                    <a:t>= </a:t>
                  </a:r>
                  <a:r>
                    <a:rPr lang="fr-FR" sz="1013" dirty="0" smtClean="0"/>
                    <a:t>4.3%</a:t>
                  </a:r>
                  <a:endParaRPr lang="fr-FR" sz="1013" dirty="0"/>
                </a:p>
              </p:txBody>
            </p:sp>
          </mc:Choice>
          <mc:Fallback xmlns="">
            <p:sp>
              <p:nvSpPr>
                <p:cNvPr id="14" name="ZoneTexte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3583" y="4081026"/>
                  <a:ext cx="1289426" cy="563488"/>
                </a:xfrm>
                <a:prstGeom prst="rect">
                  <a:avLst/>
                </a:prstGeom>
                <a:blipFill>
                  <a:blip r:embed="rId10"/>
                  <a:stretch>
                    <a:fillRect b="-537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/>
                <p:cNvSpPr txBox="1"/>
                <p:nvPr/>
              </p:nvSpPr>
              <p:spPr>
                <a:xfrm>
                  <a:off x="4116823" y="4081026"/>
                  <a:ext cx="1226239" cy="563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13" dirty="0" smtClean="0"/>
                    <a:t>16 </a:t>
                  </a:r>
                  <a:r>
                    <a:rPr lang="fr-FR" sz="1013" dirty="0"/>
                    <a:t>stations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13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1013" dirty="0" smtClean="0"/>
                    <a:t>= 5%</a:t>
                  </a:r>
                  <a:endParaRPr lang="fr-FR" sz="1013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13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1013" dirty="0"/>
                    <a:t>= </a:t>
                  </a:r>
                  <a:r>
                    <a:rPr lang="fr-FR" sz="1013" dirty="0" smtClean="0"/>
                    <a:t>5%</a:t>
                  </a:r>
                  <a:endParaRPr lang="fr-FR" sz="1013" dirty="0"/>
                </a:p>
              </p:txBody>
            </p:sp>
          </mc:Choice>
          <mc:Fallback xmlns="">
            <p:sp>
              <p:nvSpPr>
                <p:cNvPr id="15" name="ZoneTexte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6823" y="4081026"/>
                  <a:ext cx="1226239" cy="563488"/>
                </a:xfrm>
                <a:prstGeom prst="rect">
                  <a:avLst/>
                </a:prstGeom>
                <a:blipFill>
                  <a:blip r:embed="rId11"/>
                  <a:stretch>
                    <a:fillRect b="-537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/>
                <p:cNvSpPr txBox="1"/>
                <p:nvPr/>
              </p:nvSpPr>
              <p:spPr>
                <a:xfrm>
                  <a:off x="5405295" y="4081026"/>
                  <a:ext cx="1324252" cy="563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13" dirty="0"/>
                    <a:t>46 stations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13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𝑖𝑛𝑡𝑒𝑟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1013" dirty="0" smtClean="0"/>
                    <a:t>= 10.6%</a:t>
                  </a:r>
                  <a:endParaRPr lang="fr-FR" sz="1013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013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0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fr-FR" sz="1013" i="1" dirty="0">
                              <a:latin typeface="Cambria Math" panose="02040503050406030204" pitchFamily="18" charset="0"/>
                            </a:rPr>
                            <m:t>𝑠𝑡𝑎𝑡𝑖𝑜𝑛</m:t>
                          </m:r>
                        </m:sub>
                      </m:sSub>
                    </m:oMath>
                  </a14:m>
                  <a:r>
                    <a:rPr lang="fr-FR" sz="1013" dirty="0"/>
                    <a:t>= </a:t>
                  </a:r>
                  <a:r>
                    <a:rPr lang="fr-FR" sz="1013" dirty="0" smtClean="0"/>
                    <a:t>7.3%</a:t>
                  </a:r>
                  <a:endParaRPr lang="fr-FR" sz="1013" dirty="0"/>
                </a:p>
              </p:txBody>
            </p:sp>
          </mc:Choice>
          <mc:Fallback xmlns="">
            <p:sp>
              <p:nvSpPr>
                <p:cNvPr id="16" name="ZoneTexte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295" y="4081026"/>
                  <a:ext cx="1324252" cy="563488"/>
                </a:xfrm>
                <a:prstGeom prst="rect">
                  <a:avLst/>
                </a:prstGeom>
                <a:blipFill>
                  <a:blip r:embed="rId12"/>
                  <a:stretch>
                    <a:fillRect b="-537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/>
                <p:cNvSpPr txBox="1"/>
                <p:nvPr/>
              </p:nvSpPr>
              <p:spPr>
                <a:xfrm>
                  <a:off x="3535976" y="4709858"/>
                  <a:ext cx="1055136" cy="2654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2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125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125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</m:acc>
                        </m:e>
                        <m:sub>
                          <m:r>
                            <a:rPr lang="fr-FR" sz="1125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</m:oMath>
                  </a14:m>
                  <a:r>
                    <a:rPr lang="fr-FR" sz="1125" b="1" dirty="0">
                      <a:solidFill>
                        <a:srgbClr val="FF0000"/>
                      </a:solidFill>
                    </a:rPr>
                    <a:t>= </a:t>
                  </a:r>
                  <a:r>
                    <a:rPr lang="fr-FR" sz="1125" b="1" dirty="0" smtClean="0">
                      <a:solidFill>
                        <a:srgbClr val="FF0000"/>
                      </a:solidFill>
                    </a:rPr>
                    <a:t>5%</a:t>
                  </a:r>
                  <a:endParaRPr lang="fr-FR" sz="1125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ZoneText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976" y="4709858"/>
                  <a:ext cx="1055136" cy="265457"/>
                </a:xfrm>
                <a:prstGeom prst="rect">
                  <a:avLst/>
                </a:prstGeom>
                <a:blipFill>
                  <a:blip r:embed="rId13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3337489" y="3685425"/>
                  <a:ext cx="1497152" cy="2694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2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125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125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125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125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125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</m:oMath>
                  </a14:m>
                  <a:r>
                    <a:rPr lang="fr-FR" sz="1125" b="1" dirty="0">
                      <a:solidFill>
                        <a:srgbClr val="FF0000"/>
                      </a:solidFill>
                    </a:rPr>
                    <a:t>= </a:t>
                  </a:r>
                  <a:r>
                    <a:rPr lang="fr-FR" sz="1125" b="1" dirty="0" smtClean="0">
                      <a:solidFill>
                        <a:srgbClr val="FF0000"/>
                      </a:solidFill>
                    </a:rPr>
                    <a:t>6.5%</a:t>
                  </a:r>
                  <a:endParaRPr lang="fr-FR" sz="1125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7489" y="3685425"/>
                  <a:ext cx="1497152" cy="269433"/>
                </a:xfrm>
                <a:prstGeom prst="rect">
                  <a:avLst/>
                </a:prstGeom>
                <a:blipFill>
                  <a:blip r:embed="rId14"/>
                  <a:stretch>
                    <a:fillRect b="-1590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/>
                <p:cNvSpPr txBox="1"/>
                <p:nvPr/>
              </p:nvSpPr>
              <p:spPr>
                <a:xfrm>
                  <a:off x="3448671" y="2791930"/>
                  <a:ext cx="1276144" cy="2694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2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125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125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125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125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125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fr-FR" sz="1125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𝐢𝐭𝐞</m:t>
                          </m:r>
                        </m:sub>
                      </m:sSub>
                    </m:oMath>
                  </a14:m>
                  <a:r>
                    <a:rPr lang="fr-FR" sz="1125" b="1" dirty="0">
                      <a:solidFill>
                        <a:srgbClr val="FF0000"/>
                      </a:solidFill>
                    </a:rPr>
                    <a:t>= </a:t>
                  </a:r>
                  <a:r>
                    <a:rPr lang="fr-FR" sz="1125" b="1" dirty="0" smtClean="0">
                      <a:solidFill>
                        <a:srgbClr val="FF0000"/>
                      </a:solidFill>
                    </a:rPr>
                    <a:t>17%</a:t>
                  </a:r>
                  <a:endParaRPr lang="fr-FR" sz="1125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ZoneTexte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671" y="2791930"/>
                  <a:ext cx="1276144" cy="269433"/>
                </a:xfrm>
                <a:prstGeom prst="rect">
                  <a:avLst/>
                </a:prstGeom>
                <a:blipFill>
                  <a:blip r:embed="rId15"/>
                  <a:stretch>
                    <a:fillRect b="-1590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eur droit avec flèche 21"/>
            <p:cNvCxnSpPr>
              <a:stCxn id="201" idx="2"/>
              <a:endCxn id="9" idx="0"/>
            </p:cNvCxnSpPr>
            <p:nvPr/>
          </p:nvCxnSpPr>
          <p:spPr>
            <a:xfrm>
              <a:off x="2051478" y="2695236"/>
              <a:ext cx="2066" cy="455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/>
            <p:cNvCxnSpPr>
              <a:stCxn id="216" idx="2"/>
              <a:endCxn id="10" idx="0"/>
            </p:cNvCxnSpPr>
            <p:nvPr/>
          </p:nvCxnSpPr>
          <p:spPr>
            <a:xfrm flipH="1">
              <a:off x="3368669" y="2718093"/>
              <a:ext cx="9923" cy="4611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221" idx="2"/>
              <a:endCxn id="84" idx="0"/>
            </p:cNvCxnSpPr>
            <p:nvPr/>
          </p:nvCxnSpPr>
          <p:spPr>
            <a:xfrm>
              <a:off x="4718738" y="2702373"/>
              <a:ext cx="8867" cy="474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/>
            <p:cNvCxnSpPr>
              <a:stCxn id="231" idx="2"/>
              <a:endCxn id="85" idx="0"/>
            </p:cNvCxnSpPr>
            <p:nvPr/>
          </p:nvCxnSpPr>
          <p:spPr>
            <a:xfrm flipH="1">
              <a:off x="6067071" y="2695236"/>
              <a:ext cx="3442" cy="4852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>
              <a:stCxn id="77" idx="4"/>
              <a:endCxn id="100" idx="0"/>
            </p:cNvCxnSpPr>
            <p:nvPr/>
          </p:nvCxnSpPr>
          <p:spPr>
            <a:xfrm>
              <a:off x="2044633" y="3620079"/>
              <a:ext cx="133" cy="4461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>
              <a:stCxn id="83" idx="4"/>
              <a:endCxn id="103" idx="0"/>
            </p:cNvCxnSpPr>
            <p:nvPr/>
          </p:nvCxnSpPr>
          <p:spPr>
            <a:xfrm>
              <a:off x="3345504" y="3632303"/>
              <a:ext cx="7529" cy="424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>
              <a:stCxn id="84" idx="4"/>
              <a:endCxn id="108" idx="0"/>
            </p:cNvCxnSpPr>
            <p:nvPr/>
          </p:nvCxnSpPr>
          <p:spPr>
            <a:xfrm>
              <a:off x="4727605" y="3613701"/>
              <a:ext cx="2674" cy="4525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>
              <a:stCxn id="85" idx="4"/>
              <a:endCxn id="115" idx="0"/>
            </p:cNvCxnSpPr>
            <p:nvPr/>
          </p:nvCxnSpPr>
          <p:spPr>
            <a:xfrm>
              <a:off x="6067071" y="3617654"/>
              <a:ext cx="6418" cy="4486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>
              <a:stCxn id="46" idx="4"/>
              <a:endCxn id="6" idx="0"/>
            </p:cNvCxnSpPr>
            <p:nvPr/>
          </p:nvCxnSpPr>
          <p:spPr>
            <a:xfrm flipH="1">
              <a:off x="3368669" y="962295"/>
              <a:ext cx="682909" cy="615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>
              <a:stCxn id="46" idx="4"/>
              <a:endCxn id="7" idx="0"/>
            </p:cNvCxnSpPr>
            <p:nvPr/>
          </p:nvCxnSpPr>
          <p:spPr>
            <a:xfrm>
              <a:off x="4051578" y="962295"/>
              <a:ext cx="688719" cy="621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/>
                <p:cNvSpPr txBox="1"/>
                <p:nvPr/>
              </p:nvSpPr>
              <p:spPr>
                <a:xfrm>
                  <a:off x="3358261" y="1131092"/>
                  <a:ext cx="1420514" cy="2818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2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2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𝛃</m:t>
                          </m:r>
                        </m:e>
                        <m:sub>
                          <m:r>
                            <a:rPr lang="fr-FR" sz="1125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125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125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𝐫𝐞𝐠𝐢𝐨𝐧</m:t>
                          </m:r>
                        </m:sub>
                      </m:sSub>
                    </m:oMath>
                  </a14:m>
                  <a:r>
                    <a:rPr lang="fr-FR" sz="1125" b="1" dirty="0">
                      <a:solidFill>
                        <a:srgbClr val="FF0000"/>
                      </a:solidFill>
                    </a:rPr>
                    <a:t>= </a:t>
                  </a:r>
                  <a:r>
                    <a:rPr lang="fr-FR" sz="1125" b="1" dirty="0" smtClean="0">
                      <a:solidFill>
                        <a:srgbClr val="FF0000"/>
                      </a:solidFill>
                    </a:rPr>
                    <a:t>71.5%</a:t>
                  </a:r>
                  <a:endParaRPr lang="fr-FR" sz="1125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8261" y="1131092"/>
                  <a:ext cx="1420514" cy="281872"/>
                </a:xfrm>
                <a:prstGeom prst="rect">
                  <a:avLst/>
                </a:prstGeom>
                <a:blipFill>
                  <a:blip r:embed="rId16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Ellipse 82"/>
            <p:cNvSpPr/>
            <p:nvPr/>
          </p:nvSpPr>
          <p:spPr>
            <a:xfrm>
              <a:off x="2876753" y="3195146"/>
              <a:ext cx="937501" cy="437157"/>
            </a:xfrm>
            <a:prstGeom prst="ellipse">
              <a:avLst/>
            </a:prstGeom>
            <a:noFill/>
            <a:ln>
              <a:solidFill>
                <a:srgbClr val="3333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  <p:sp>
          <p:nvSpPr>
            <p:cNvPr id="84" name="Ellipse 83"/>
            <p:cNvSpPr/>
            <p:nvPr/>
          </p:nvSpPr>
          <p:spPr>
            <a:xfrm>
              <a:off x="4258854" y="3176544"/>
              <a:ext cx="937501" cy="437157"/>
            </a:xfrm>
            <a:prstGeom prst="ellipse">
              <a:avLst/>
            </a:prstGeom>
            <a:noFill/>
            <a:ln>
              <a:solidFill>
                <a:srgbClr val="EA907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  <p:sp>
          <p:nvSpPr>
            <p:cNvPr id="85" name="Ellipse 84"/>
            <p:cNvSpPr/>
            <p:nvPr/>
          </p:nvSpPr>
          <p:spPr>
            <a:xfrm>
              <a:off x="5598320" y="3180497"/>
              <a:ext cx="937501" cy="437157"/>
            </a:xfrm>
            <a:prstGeom prst="ellipse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  <p:sp>
          <p:nvSpPr>
            <p:cNvPr id="100" name="Ellipse 99"/>
            <p:cNvSpPr/>
            <p:nvPr/>
          </p:nvSpPr>
          <p:spPr>
            <a:xfrm>
              <a:off x="1504349" y="4066260"/>
              <a:ext cx="1080834" cy="664633"/>
            </a:xfrm>
            <a:prstGeom prst="ellipse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  <p:sp>
          <p:nvSpPr>
            <p:cNvPr id="103" name="Ellipse 102"/>
            <p:cNvSpPr/>
            <p:nvPr/>
          </p:nvSpPr>
          <p:spPr>
            <a:xfrm>
              <a:off x="2799624" y="4056953"/>
              <a:ext cx="1106818" cy="664633"/>
            </a:xfrm>
            <a:prstGeom prst="ellipse">
              <a:avLst/>
            </a:prstGeom>
            <a:noFill/>
            <a:ln>
              <a:solidFill>
                <a:srgbClr val="3333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  <p:sp>
          <p:nvSpPr>
            <p:cNvPr id="108" name="Ellipse 107"/>
            <p:cNvSpPr/>
            <p:nvPr/>
          </p:nvSpPr>
          <p:spPr>
            <a:xfrm>
              <a:off x="4196473" y="4066260"/>
              <a:ext cx="1067611" cy="664633"/>
            </a:xfrm>
            <a:prstGeom prst="ellipse">
              <a:avLst/>
            </a:prstGeom>
            <a:noFill/>
            <a:ln>
              <a:solidFill>
                <a:srgbClr val="EA907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  <p:sp>
          <p:nvSpPr>
            <p:cNvPr id="115" name="Ellipse 114"/>
            <p:cNvSpPr/>
            <p:nvPr/>
          </p:nvSpPr>
          <p:spPr>
            <a:xfrm>
              <a:off x="5472050" y="4066260"/>
              <a:ext cx="1202878" cy="664633"/>
            </a:xfrm>
            <a:prstGeom prst="ellipse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13"/>
            </a:p>
          </p:txBody>
        </p:sp>
        <p:sp>
          <p:nvSpPr>
            <p:cNvPr id="123" name="ZoneTexte 122"/>
            <p:cNvSpPr txBox="1"/>
            <p:nvPr/>
          </p:nvSpPr>
          <p:spPr>
            <a:xfrm>
              <a:off x="465771" y="714579"/>
              <a:ext cx="2815332" cy="265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1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Diversity partitioning of all MOTUs</a:t>
              </a:r>
            </a:p>
          </p:txBody>
        </p:sp>
        <p:pic>
          <p:nvPicPr>
            <p:cNvPr id="201" name="Image 200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5441" y="1803302"/>
              <a:ext cx="1252073" cy="891934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202" name="Image 201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26" y="3026538"/>
              <a:ext cx="1251359" cy="822181"/>
            </a:xfrm>
            <a:prstGeom prst="rect">
              <a:avLst/>
            </a:prstGeom>
          </p:spPr>
        </p:pic>
        <p:pic>
          <p:nvPicPr>
            <p:cNvPr id="203" name="Image 202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24" y="3961052"/>
              <a:ext cx="1251573" cy="938679"/>
            </a:xfrm>
            <a:prstGeom prst="rect">
              <a:avLst/>
            </a:prstGeom>
          </p:spPr>
        </p:pic>
        <p:pic>
          <p:nvPicPr>
            <p:cNvPr id="231" name="Image 230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3976" y="1803302"/>
              <a:ext cx="1253074" cy="891934"/>
            </a:xfrm>
            <a:prstGeom prst="rect">
              <a:avLst/>
            </a:prstGeom>
            <a:ln w="12700">
              <a:noFill/>
            </a:ln>
          </p:spPr>
        </p:pic>
        <p:cxnSp>
          <p:nvCxnSpPr>
            <p:cNvPr id="39" name="Connecteur droit avec flèche 38"/>
            <p:cNvCxnSpPr>
              <a:stCxn id="46" idx="4"/>
              <a:endCxn id="5" idx="0"/>
            </p:cNvCxnSpPr>
            <p:nvPr/>
          </p:nvCxnSpPr>
          <p:spPr>
            <a:xfrm flipH="1">
              <a:off x="2055364" y="962295"/>
              <a:ext cx="1996214" cy="615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/>
            <p:cNvCxnSpPr>
              <a:stCxn id="46" idx="4"/>
              <a:endCxn id="8" idx="0"/>
            </p:cNvCxnSpPr>
            <p:nvPr/>
          </p:nvCxnSpPr>
          <p:spPr>
            <a:xfrm>
              <a:off x="4051578" y="962295"/>
              <a:ext cx="2028172" cy="6252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7587491"/>
                  </p:ext>
                </p:extLst>
              </p:nvPr>
            </p:nvGraphicFramePr>
            <p:xfrm>
              <a:off x="584933" y="5382304"/>
              <a:ext cx="5749247" cy="129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44663">
                      <a:extLst>
                        <a:ext uri="{9D8B030D-6E8A-4147-A177-3AD203B41FA5}">
                          <a16:colId xmlns:a16="http://schemas.microsoft.com/office/drawing/2014/main" val="1067048240"/>
                        </a:ext>
                      </a:extLst>
                    </a:gridCol>
                    <a:gridCol w="951146">
                      <a:extLst>
                        <a:ext uri="{9D8B030D-6E8A-4147-A177-3AD203B41FA5}">
                          <a16:colId xmlns:a16="http://schemas.microsoft.com/office/drawing/2014/main" val="3084419488"/>
                        </a:ext>
                      </a:extLst>
                    </a:gridCol>
                    <a:gridCol w="951146">
                      <a:extLst>
                        <a:ext uri="{9D8B030D-6E8A-4147-A177-3AD203B41FA5}">
                          <a16:colId xmlns:a16="http://schemas.microsoft.com/office/drawing/2014/main" val="3836093460"/>
                        </a:ext>
                      </a:extLst>
                    </a:gridCol>
                    <a:gridCol w="951146">
                      <a:extLst>
                        <a:ext uri="{9D8B030D-6E8A-4147-A177-3AD203B41FA5}">
                          <a16:colId xmlns:a16="http://schemas.microsoft.com/office/drawing/2014/main" val="4109928961"/>
                        </a:ext>
                      </a:extLst>
                    </a:gridCol>
                    <a:gridCol w="951146">
                      <a:extLst>
                        <a:ext uri="{9D8B030D-6E8A-4147-A177-3AD203B41FA5}">
                          <a16:colId xmlns:a16="http://schemas.microsoft.com/office/drawing/2014/main" val="2333253021"/>
                        </a:ext>
                      </a:extLst>
                    </a:gridCol>
                  </a:tblGrid>
                  <a:tr h="324000">
                    <a:tc>
                      <a:txBody>
                        <a:bodyPr/>
                        <a:lstStyle/>
                        <a:p>
                          <a:endParaRPr lang="fr-FR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fr-FR" sz="11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𝒊𝒏𝒕𝒆𝒓</m:t>
                                    </m:r>
                                    <m:r>
                                      <a:rPr lang="fr-FR" sz="1100" b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11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𝒓𝒆𝒈𝒊𝒐𝒏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fr-FR" sz="11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11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11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𝒊𝒏𝒕𝒆𝒓</m:t>
                                    </m:r>
                                    <m:r>
                                      <a:rPr lang="fr-FR" sz="1100" b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11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𝒔𝒊𝒕𝒆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fr-FR" sz="11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11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11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𝒊𝒏𝒕𝒆𝒓</m:t>
                                    </m:r>
                                    <m:r>
                                      <a:rPr lang="fr-FR" sz="1100" b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11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𝒔𝒕𝒂𝒕𝒊𝒐𝒏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fr-FR" sz="11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11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𝜶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11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𝒔𝒕𝒂𝒕𝒊𝒐𝒏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4895143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1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Cryptobenthic families</a:t>
                          </a:r>
                          <a:endParaRPr lang="fr-FR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74%</a:t>
                          </a:r>
                          <a:endParaRPr lang="fr-FR" sz="11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18%</a:t>
                          </a:r>
                          <a:endParaRPr lang="fr-FR" sz="11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4.5%</a:t>
                          </a:r>
                          <a:endParaRPr lang="fr-FR" sz="11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3.5%</a:t>
                          </a:r>
                          <a:endParaRPr lang="fr-FR" sz="11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0189956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1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Pelagic families</a:t>
                          </a:r>
                          <a:endParaRPr lang="fr-FR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70.8%</a:t>
                          </a:r>
                          <a:endParaRPr lang="fr-FR" sz="11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15.8%</a:t>
                          </a:r>
                          <a:endParaRPr lang="fr-FR" sz="11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7.8%</a:t>
                          </a:r>
                          <a:endParaRPr lang="fr-FR" sz="11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5.6%</a:t>
                          </a:r>
                          <a:endParaRPr lang="fr-FR" sz="11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5435536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1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MOTUs assigned to species</a:t>
                          </a:r>
                          <a:endParaRPr lang="fr-FR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68%</a:t>
                          </a:r>
                          <a:endParaRPr lang="fr-FR" sz="11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15.7%</a:t>
                          </a:r>
                          <a:endParaRPr lang="fr-FR" sz="11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8.3%</a:t>
                          </a:r>
                          <a:endParaRPr lang="fr-FR" sz="11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8%</a:t>
                          </a:r>
                          <a:endParaRPr lang="fr-FR" sz="11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01826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7587491"/>
                  </p:ext>
                </p:extLst>
              </p:nvPr>
            </p:nvGraphicFramePr>
            <p:xfrm>
              <a:off x="584933" y="5382304"/>
              <a:ext cx="5749247" cy="129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44663">
                      <a:extLst>
                        <a:ext uri="{9D8B030D-6E8A-4147-A177-3AD203B41FA5}">
                          <a16:colId xmlns:a16="http://schemas.microsoft.com/office/drawing/2014/main" val="1067048240"/>
                        </a:ext>
                      </a:extLst>
                    </a:gridCol>
                    <a:gridCol w="951146">
                      <a:extLst>
                        <a:ext uri="{9D8B030D-6E8A-4147-A177-3AD203B41FA5}">
                          <a16:colId xmlns:a16="http://schemas.microsoft.com/office/drawing/2014/main" val="3084419488"/>
                        </a:ext>
                      </a:extLst>
                    </a:gridCol>
                    <a:gridCol w="951146">
                      <a:extLst>
                        <a:ext uri="{9D8B030D-6E8A-4147-A177-3AD203B41FA5}">
                          <a16:colId xmlns:a16="http://schemas.microsoft.com/office/drawing/2014/main" val="3836093460"/>
                        </a:ext>
                      </a:extLst>
                    </a:gridCol>
                    <a:gridCol w="951146">
                      <a:extLst>
                        <a:ext uri="{9D8B030D-6E8A-4147-A177-3AD203B41FA5}">
                          <a16:colId xmlns:a16="http://schemas.microsoft.com/office/drawing/2014/main" val="4109928961"/>
                        </a:ext>
                      </a:extLst>
                    </a:gridCol>
                    <a:gridCol w="951146">
                      <a:extLst>
                        <a:ext uri="{9D8B030D-6E8A-4147-A177-3AD203B41FA5}">
                          <a16:colId xmlns:a16="http://schemas.microsoft.com/office/drawing/2014/main" val="2333253021"/>
                        </a:ext>
                      </a:extLst>
                    </a:gridCol>
                  </a:tblGrid>
                  <a:tr h="324000">
                    <a:tc>
                      <a:txBody>
                        <a:bodyPr/>
                        <a:lstStyle/>
                        <a:p>
                          <a:endParaRPr lang="fr-FR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205128" r="-30064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05128" r="-20064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402548" r="-9936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0576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4895143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1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Cryptobenthic families</a:t>
                          </a:r>
                          <a:endParaRPr lang="fr-FR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74%</a:t>
                          </a:r>
                          <a:endParaRPr lang="fr-FR" sz="11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18%</a:t>
                          </a:r>
                          <a:endParaRPr lang="fr-FR" sz="11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4.5%</a:t>
                          </a:r>
                          <a:endParaRPr lang="fr-FR" sz="11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3.5%</a:t>
                          </a:r>
                          <a:endParaRPr lang="fr-FR" sz="11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0189956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1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Pelagic families</a:t>
                          </a:r>
                          <a:endParaRPr lang="fr-FR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70.8%</a:t>
                          </a:r>
                          <a:endParaRPr lang="fr-FR" sz="11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15.8%</a:t>
                          </a:r>
                          <a:endParaRPr lang="fr-FR" sz="11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7.8%</a:t>
                          </a:r>
                          <a:endParaRPr lang="fr-FR" sz="11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5.6%</a:t>
                          </a:r>
                          <a:endParaRPr lang="fr-FR" sz="11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5435536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1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MOTUs assigned to species</a:t>
                          </a:r>
                          <a:endParaRPr lang="fr-FR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68%</a:t>
                          </a:r>
                          <a:endParaRPr lang="fr-FR" sz="11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15.7%</a:t>
                          </a:r>
                          <a:endParaRPr lang="fr-FR" sz="11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8.3%</a:t>
                          </a:r>
                          <a:endParaRPr lang="fr-FR" sz="11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1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8%</a:t>
                          </a:r>
                          <a:endParaRPr lang="fr-FR" sz="11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018261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172657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</TotalTime>
  <Words>60</Words>
  <Application>Microsoft Office PowerPoint</Application>
  <PresentationFormat>Format A4 (210 x 297 mm)</PresentationFormat>
  <Paragraphs>50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Sitka Text</vt:lpstr>
      <vt:lpstr>Times New Roman</vt:lpstr>
      <vt:lpstr>Thème Office</vt:lpstr>
      <vt:lpstr>Présentation PowerPoint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Laetitia MATHON</dc:creator>
  <cp:lastModifiedBy>Laetitia MATHON</cp:lastModifiedBy>
  <cp:revision>27</cp:revision>
  <dcterms:created xsi:type="dcterms:W3CDTF">2020-04-27T05:09:58Z</dcterms:created>
  <dcterms:modified xsi:type="dcterms:W3CDTF">2020-05-11T00:56:28Z</dcterms:modified>
</cp:coreProperties>
</file>