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B28C"/>
    <a:srgbClr val="AE6348"/>
    <a:srgbClr val="49471D"/>
    <a:srgbClr val="E6A829"/>
    <a:srgbClr val="893C34"/>
    <a:srgbClr val="873B34"/>
    <a:srgbClr val="553634"/>
    <a:srgbClr val="652D28"/>
    <a:srgbClr val="E6A727"/>
    <a:srgbClr val="769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16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26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5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38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56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65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52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2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22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54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46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5E214-71AE-49E0-8511-3FE919ED9730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55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9.png"/><Relationship Id="rId5" Type="http://schemas.openxmlformats.org/officeDocument/2006/relationships/image" Target="../media/image16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Image 2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41" y="1252050"/>
            <a:ext cx="869383" cy="618823"/>
          </a:xfrm>
          <a:prstGeom prst="rect">
            <a:avLst/>
          </a:prstGeom>
          <a:ln w="12700">
            <a:noFill/>
          </a:ln>
        </p:spPr>
      </p:pic>
      <p:pic>
        <p:nvPicPr>
          <p:cNvPr id="216" name="Image 2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032" y="1250786"/>
            <a:ext cx="875215" cy="620479"/>
          </a:xfrm>
          <a:prstGeom prst="rect">
            <a:avLst/>
          </a:prstGeom>
          <a:ln w="12700">
            <a:noFill/>
          </a:ln>
        </p:spPr>
      </p:pic>
      <p:sp>
        <p:nvSpPr>
          <p:cNvPr id="77" name="Ellipse 76"/>
          <p:cNvSpPr/>
          <p:nvPr/>
        </p:nvSpPr>
        <p:spPr>
          <a:xfrm>
            <a:off x="3645654" y="2243316"/>
            <a:ext cx="706004" cy="302647"/>
          </a:xfrm>
          <a:prstGeom prst="ellipse">
            <a:avLst/>
          </a:prstGeom>
          <a:noFill/>
          <a:ln w="12700">
            <a:solidFill>
              <a:srgbClr val="E6A72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46" name="Ellipse 45"/>
          <p:cNvSpPr/>
          <p:nvPr/>
        </p:nvSpPr>
        <p:spPr>
          <a:xfrm>
            <a:off x="4577355" y="324518"/>
            <a:ext cx="737883" cy="3416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4512839" y="359283"/>
                <a:ext cx="883485" cy="318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b="1" dirty="0">
                            <a:solidFill>
                              <a:srgbClr val="FF0000"/>
                            </a:solidFill>
                            <a:latin typeface="Sitka Text" panose="02000505000000020004" pitchFamily="2" charset="0"/>
                          </a:rPr>
                          <m:t>γ</m:t>
                        </m:r>
                      </m:e>
                      <m:sub>
                        <m:r>
                          <a:rPr lang="fr-FR" sz="701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𝒈𝒍𝒐𝒃𝒂𝒍</m:t>
                        </m:r>
                      </m:sub>
                    </m:sSub>
                  </m:oMath>
                </a14:m>
                <a:r>
                  <a:rPr lang="fr-FR" sz="701" b="1" dirty="0">
                    <a:solidFill>
                      <a:srgbClr val="FF0000"/>
                    </a:solidFill>
                  </a:rPr>
                  <a:t> =100%</a:t>
                </a:r>
              </a:p>
              <a:p>
                <a:pPr algn="ctr"/>
                <a:r>
                  <a:rPr lang="fr-FR" sz="701" dirty="0" smtClean="0"/>
                  <a:t>2160 </a:t>
                </a:r>
                <a:r>
                  <a:rPr lang="en-US" sz="701" dirty="0"/>
                  <a:t>MOTUs</a:t>
                </a:r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839" y="359283"/>
                <a:ext cx="883485" cy="318100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3715395" y="1092631"/>
            <a:ext cx="600942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/>
              <a:t>Caribbean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654" y="1092631"/>
            <a:ext cx="751502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/>
              <a:t>Central Pacific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522861" y="1096374"/>
            <a:ext cx="690994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/>
              <a:t>West </a:t>
            </a:r>
            <a:r>
              <a:rPr lang="en-US" sz="701" dirty="0"/>
              <a:t>Indian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335376" y="1099085"/>
            <a:ext cx="931202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/>
              <a:t>Central </a:t>
            </a:r>
            <a:r>
              <a:rPr lang="fr-FR" sz="701" dirty="0" smtClean="0"/>
              <a:t>Indo Pacific</a:t>
            </a:r>
            <a:endParaRPr lang="fr-FR" sz="7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3515804" y="2213431"/>
                <a:ext cx="956855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3 sites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8.6%</a:t>
                </a:r>
                <a:endParaRPr lang="fr-FR" sz="701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804" y="2213431"/>
                <a:ext cx="956855" cy="308033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552158" y="2202198"/>
                <a:ext cx="765029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1 site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0%</a:t>
                </a: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158" y="2202198"/>
                <a:ext cx="765029" cy="308033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5444092" y="2207570"/>
                <a:ext cx="855633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4 sites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8.2%</a:t>
                </a:r>
                <a:endParaRPr lang="fr-FR" sz="701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092" y="2207570"/>
                <a:ext cx="855633" cy="308033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6354351" y="2206607"/>
                <a:ext cx="899803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11 sites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35.6%</a:t>
                </a:r>
                <a:endParaRPr lang="fr-FR" sz="701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351" y="2206607"/>
                <a:ext cx="899803" cy="308033"/>
              </a:xfrm>
              <a:prstGeom prst="rect">
                <a:avLst/>
              </a:prstGeom>
              <a:blipFill>
                <a:blip r:embed="rId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3538475" y="2976395"/>
                <a:ext cx="941079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31 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5%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4.2%</a:t>
                </a:r>
                <a:endParaRPr lang="fr-FR" sz="701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475" y="2976395"/>
                <a:ext cx="941079" cy="418384"/>
              </a:xfrm>
              <a:prstGeom prst="rect">
                <a:avLst/>
              </a:prstGeom>
              <a:blipFill>
                <a:blip r:embed="rId9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4462514" y="2976395"/>
                <a:ext cx="926430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4 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3.4%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3.4%</a:t>
                </a:r>
                <a:endParaRPr lang="fr-FR" sz="701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514" y="2976395"/>
                <a:ext cx="926430" cy="418384"/>
              </a:xfrm>
              <a:prstGeom prst="rect">
                <a:avLst/>
              </a:prstGeom>
              <a:blipFill>
                <a:blip r:embed="rId10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5436722" y="2976395"/>
                <a:ext cx="888301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16 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4</a:t>
                </a:r>
                <a:r>
                  <a:rPr lang="fr-FR" sz="701" dirty="0" smtClean="0"/>
                  <a:t>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4%</a:t>
                </a:r>
                <a:endParaRPr lang="fr-FR" sz="701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722" y="2976395"/>
                <a:ext cx="888301" cy="418384"/>
              </a:xfrm>
              <a:prstGeom prst="rect">
                <a:avLst/>
              </a:prstGeom>
              <a:blipFill>
                <a:blip r:embed="rId11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6318190" y="2986729"/>
                <a:ext cx="976908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46 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8.4%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5</a:t>
                </a:r>
                <a:r>
                  <a:rPr lang="fr-FR" sz="701" dirty="0" smtClean="0"/>
                  <a:t>%</a:t>
                </a:r>
                <a:endParaRPr lang="fr-FR" sz="701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190" y="2986729"/>
                <a:ext cx="976908" cy="418384"/>
              </a:xfrm>
              <a:prstGeom prst="rect">
                <a:avLst/>
              </a:prstGeom>
              <a:blipFill>
                <a:blip r:embed="rId12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4583680" y="3420956"/>
                <a:ext cx="811350" cy="212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</m:acc>
                      </m:e>
                      <m:sub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𝒔𝒕𝒂𝒕𝒊𝒐𝒏</m:t>
                        </m:r>
                      </m:sub>
                    </m:sSub>
                  </m:oMath>
                </a14:m>
                <a:r>
                  <a:rPr lang="fr-FR" sz="779" b="1" dirty="0">
                    <a:solidFill>
                      <a:srgbClr val="FF0000"/>
                    </a:solidFill>
                  </a:rPr>
                  <a:t>= </a:t>
                </a:r>
                <a:r>
                  <a:rPr lang="fr-FR" sz="779" b="1" dirty="0" smtClean="0">
                    <a:solidFill>
                      <a:srgbClr val="FF0000"/>
                    </a:solidFill>
                  </a:rPr>
                  <a:t>4.5%</a:t>
                </a:r>
                <a:endParaRPr lang="fr-FR" sz="7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680" y="3420956"/>
                <a:ext cx="811350" cy="212238"/>
              </a:xfrm>
              <a:prstGeom prst="rect">
                <a:avLst/>
              </a:prstGeom>
              <a:blipFill>
                <a:blip r:embed="rId1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/>
          <p:cNvCxnSpPr>
            <a:stCxn id="201" idx="2"/>
            <a:endCxn id="9" idx="0"/>
          </p:cNvCxnSpPr>
          <p:nvPr/>
        </p:nvCxnSpPr>
        <p:spPr>
          <a:xfrm flipH="1">
            <a:off x="3994232" y="1865933"/>
            <a:ext cx="5078" cy="34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216" idx="2"/>
            <a:endCxn id="83" idx="0"/>
          </p:cNvCxnSpPr>
          <p:nvPr/>
        </p:nvCxnSpPr>
        <p:spPr>
          <a:xfrm>
            <a:off x="4925640" y="1871265"/>
            <a:ext cx="8896" cy="38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221" idx="2"/>
            <a:endCxn id="84" idx="0"/>
          </p:cNvCxnSpPr>
          <p:nvPr/>
        </p:nvCxnSpPr>
        <p:spPr>
          <a:xfrm>
            <a:off x="5853433" y="1870873"/>
            <a:ext cx="7165" cy="36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31" idx="2"/>
            <a:endCxn id="85" idx="0"/>
          </p:cNvCxnSpPr>
          <p:nvPr/>
        </p:nvCxnSpPr>
        <p:spPr>
          <a:xfrm>
            <a:off x="6789278" y="1865933"/>
            <a:ext cx="4073" cy="37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100" idx="0"/>
          </p:cNvCxnSpPr>
          <p:nvPr/>
        </p:nvCxnSpPr>
        <p:spPr>
          <a:xfrm>
            <a:off x="3998656" y="2545963"/>
            <a:ext cx="3565" cy="42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83" idx="4"/>
            <a:endCxn id="103" idx="0"/>
          </p:cNvCxnSpPr>
          <p:nvPr/>
        </p:nvCxnSpPr>
        <p:spPr>
          <a:xfrm flipH="1">
            <a:off x="4931798" y="2554426"/>
            <a:ext cx="2738" cy="40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84" idx="4"/>
            <a:endCxn id="108" idx="0"/>
          </p:cNvCxnSpPr>
          <p:nvPr/>
        </p:nvCxnSpPr>
        <p:spPr>
          <a:xfrm>
            <a:off x="5860598" y="2541548"/>
            <a:ext cx="825" cy="42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85" idx="4"/>
            <a:endCxn id="115" idx="0"/>
          </p:cNvCxnSpPr>
          <p:nvPr/>
        </p:nvCxnSpPr>
        <p:spPr>
          <a:xfrm flipH="1">
            <a:off x="6791338" y="2544285"/>
            <a:ext cx="2013" cy="42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46" idx="4"/>
            <a:endCxn id="6" idx="0"/>
          </p:cNvCxnSpPr>
          <p:nvPr/>
        </p:nvCxnSpPr>
        <p:spPr>
          <a:xfrm>
            <a:off x="4946297" y="666204"/>
            <a:ext cx="2108" cy="42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46" idx="4"/>
            <a:endCxn id="7" idx="0"/>
          </p:cNvCxnSpPr>
          <p:nvPr/>
        </p:nvCxnSpPr>
        <p:spPr>
          <a:xfrm>
            <a:off x="4946297" y="666204"/>
            <a:ext cx="922061" cy="43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4610016" y="2251779"/>
            <a:ext cx="649039" cy="302647"/>
          </a:xfrm>
          <a:prstGeom prst="ellipse">
            <a:avLst/>
          </a:prstGeom>
          <a:noFill/>
          <a:ln>
            <a:solidFill>
              <a:srgbClr val="3333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84" name="Ellipse 83"/>
          <p:cNvSpPr/>
          <p:nvPr/>
        </p:nvSpPr>
        <p:spPr>
          <a:xfrm>
            <a:off x="5490216" y="2238901"/>
            <a:ext cx="740764" cy="302647"/>
          </a:xfrm>
          <a:prstGeom prst="ellipse">
            <a:avLst/>
          </a:prstGeom>
          <a:noFill/>
          <a:ln>
            <a:solidFill>
              <a:srgbClr val="EA90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85" name="Ellipse 84"/>
          <p:cNvSpPr/>
          <p:nvPr/>
        </p:nvSpPr>
        <p:spPr>
          <a:xfrm>
            <a:off x="6428068" y="2241638"/>
            <a:ext cx="730566" cy="302647"/>
          </a:xfrm>
          <a:prstGeom prst="ellipse">
            <a:avLst/>
          </a:prstGeom>
          <a:noFill/>
          <a:ln>
            <a:solidFill>
              <a:srgbClr val="76937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00" name="Ellipse 99"/>
          <p:cNvSpPr/>
          <p:nvPr/>
        </p:nvSpPr>
        <p:spPr>
          <a:xfrm>
            <a:off x="3628086" y="2966172"/>
            <a:ext cx="748270" cy="460131"/>
          </a:xfrm>
          <a:prstGeom prst="ellipse">
            <a:avLst/>
          </a:prstGeom>
          <a:noFill/>
          <a:ln w="12700">
            <a:solidFill>
              <a:srgbClr val="E6A72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03" name="Ellipse 102"/>
          <p:cNvSpPr/>
          <p:nvPr/>
        </p:nvSpPr>
        <p:spPr>
          <a:xfrm>
            <a:off x="4548668" y="2959729"/>
            <a:ext cx="766259" cy="460131"/>
          </a:xfrm>
          <a:prstGeom prst="ellipse">
            <a:avLst/>
          </a:prstGeom>
          <a:noFill/>
          <a:ln>
            <a:solidFill>
              <a:srgbClr val="3333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08" name="Ellipse 107"/>
          <p:cNvSpPr/>
          <p:nvPr/>
        </p:nvSpPr>
        <p:spPr>
          <a:xfrm>
            <a:off x="5491865" y="2966172"/>
            <a:ext cx="739115" cy="460131"/>
          </a:xfrm>
          <a:prstGeom prst="ellipse">
            <a:avLst/>
          </a:prstGeom>
          <a:noFill/>
          <a:ln>
            <a:solidFill>
              <a:srgbClr val="EA90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15" name="Ellipse 114"/>
          <p:cNvSpPr/>
          <p:nvPr/>
        </p:nvSpPr>
        <p:spPr>
          <a:xfrm>
            <a:off x="6374957" y="2966172"/>
            <a:ext cx="832762" cy="460131"/>
          </a:xfrm>
          <a:prstGeom prst="ellipse">
            <a:avLst/>
          </a:prstGeom>
          <a:noFill/>
          <a:ln>
            <a:solidFill>
              <a:srgbClr val="76937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23" name="ZoneTexte 122"/>
          <p:cNvSpPr txBox="1"/>
          <p:nvPr/>
        </p:nvSpPr>
        <p:spPr>
          <a:xfrm>
            <a:off x="1836916" y="518333"/>
            <a:ext cx="1949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779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Diversity </a:t>
            </a:r>
            <a:r>
              <a:rPr lang="en-US" sz="77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of all MOTUs</a:t>
            </a:r>
          </a:p>
        </p:txBody>
      </p:sp>
      <p:pic>
        <p:nvPicPr>
          <p:cNvPr id="201" name="Image 20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900" y="1248440"/>
            <a:ext cx="866820" cy="617493"/>
          </a:xfrm>
          <a:prstGeom prst="rect">
            <a:avLst/>
          </a:prstGeom>
          <a:ln w="12700">
            <a:noFill/>
          </a:ln>
        </p:spPr>
      </p:pic>
      <p:pic>
        <p:nvPicPr>
          <p:cNvPr id="202" name="Image 20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83" y="2095296"/>
            <a:ext cx="866326" cy="569202"/>
          </a:xfrm>
          <a:prstGeom prst="rect">
            <a:avLst/>
          </a:prstGeom>
        </p:spPr>
      </p:pic>
      <p:pic>
        <p:nvPicPr>
          <p:cNvPr id="203" name="Image 20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20" y="2830979"/>
            <a:ext cx="866474" cy="649855"/>
          </a:xfrm>
          <a:prstGeom prst="rect">
            <a:avLst/>
          </a:prstGeom>
        </p:spPr>
      </p:pic>
      <p:pic>
        <p:nvPicPr>
          <p:cNvPr id="231" name="Image 23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521" y="1248440"/>
            <a:ext cx="867513" cy="617493"/>
          </a:xfrm>
          <a:prstGeom prst="rect">
            <a:avLst/>
          </a:prstGeom>
          <a:ln w="12700">
            <a:noFill/>
          </a:ln>
        </p:spPr>
      </p:pic>
      <p:cxnSp>
        <p:nvCxnSpPr>
          <p:cNvPr id="39" name="Connecteur droit avec flèche 38"/>
          <p:cNvCxnSpPr>
            <a:stCxn id="46" idx="4"/>
            <a:endCxn id="5" idx="0"/>
          </p:cNvCxnSpPr>
          <p:nvPr/>
        </p:nvCxnSpPr>
        <p:spPr>
          <a:xfrm flipH="1">
            <a:off x="4015866" y="666204"/>
            <a:ext cx="930431" cy="42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4406494" y="775330"/>
                <a:ext cx="1054867" cy="2236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𝛃</m:t>
                        </m:r>
                      </m:e>
                      <m:sub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𝒊𝒏𝒕𝒆𝒓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𝐫𝐞𝐠𝐢𝐨𝐧</m:t>
                        </m:r>
                      </m:sub>
                    </m:sSub>
                  </m:oMath>
                </a14:m>
                <a:r>
                  <a:rPr lang="fr-FR" sz="779" b="1" dirty="0">
                    <a:solidFill>
                      <a:srgbClr val="FF0000"/>
                    </a:solidFill>
                  </a:rPr>
                  <a:t>= </a:t>
                </a:r>
                <a:r>
                  <a:rPr lang="fr-FR" sz="779" b="1" dirty="0" smtClean="0">
                    <a:solidFill>
                      <a:srgbClr val="FF0000"/>
                    </a:solidFill>
                  </a:rPr>
                  <a:t>74.5</a:t>
                </a:r>
                <a:r>
                  <a:rPr lang="fr-FR" sz="779" b="1" dirty="0">
                    <a:solidFill>
                      <a:srgbClr val="FF0000"/>
                    </a:solidFill>
                  </a:rPr>
                  <a:t>%</a:t>
                </a:r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494" y="775330"/>
                <a:ext cx="1054867" cy="22365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502360" y="1907581"/>
                <a:ext cx="883484" cy="2149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𝒊𝒏𝒕𝒆𝒓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𝐢𝐭𝐞</m:t>
                        </m:r>
                      </m:sub>
                    </m:sSub>
                  </m:oMath>
                </a14:m>
                <a:r>
                  <a:rPr lang="fr-FR" sz="779" b="1" dirty="0">
                    <a:solidFill>
                      <a:srgbClr val="FF0000"/>
                    </a:solidFill>
                  </a:rPr>
                  <a:t>= </a:t>
                </a:r>
                <a:r>
                  <a:rPr lang="fr-FR" sz="779" b="1" dirty="0" smtClean="0">
                    <a:solidFill>
                      <a:srgbClr val="FF0000"/>
                    </a:solidFill>
                  </a:rPr>
                  <a:t>14%</a:t>
                </a:r>
                <a:endParaRPr lang="fr-FR" sz="7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60" y="1907581"/>
                <a:ext cx="883484" cy="214995"/>
              </a:xfrm>
              <a:prstGeom prst="rect">
                <a:avLst/>
              </a:prstGeom>
              <a:blipFill>
                <a:blip r:embed="rId19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4468367" y="2624432"/>
                <a:ext cx="992994" cy="2149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𝒊𝒏𝒕𝒆𝒓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𝒔𝒕𝒂𝒕𝒊𝒐𝒏</m:t>
                        </m:r>
                      </m:sub>
                    </m:sSub>
                  </m:oMath>
                </a14:m>
                <a:r>
                  <a:rPr lang="fr-FR" sz="779" b="1" dirty="0">
                    <a:solidFill>
                      <a:srgbClr val="FF0000"/>
                    </a:solidFill>
                  </a:rPr>
                  <a:t>= 7</a:t>
                </a:r>
                <a:r>
                  <a:rPr lang="fr-FR" sz="779" b="1" dirty="0" smtClean="0">
                    <a:solidFill>
                      <a:srgbClr val="FF0000"/>
                    </a:solidFill>
                  </a:rPr>
                  <a:t>%</a:t>
                </a:r>
                <a:endParaRPr lang="fr-FR" sz="7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367" y="2624432"/>
                <a:ext cx="992994" cy="214995"/>
              </a:xfrm>
              <a:prstGeom prst="rect">
                <a:avLst/>
              </a:prstGeom>
              <a:blipFill>
                <a:blip r:embed="rId20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avec flèche 44"/>
          <p:cNvCxnSpPr>
            <a:stCxn id="46" idx="4"/>
            <a:endCxn id="8" idx="0"/>
          </p:cNvCxnSpPr>
          <p:nvPr/>
        </p:nvCxnSpPr>
        <p:spPr>
          <a:xfrm>
            <a:off x="4946297" y="666204"/>
            <a:ext cx="1854680" cy="43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9824515"/>
                  </p:ext>
                </p:extLst>
              </p:nvPr>
            </p:nvGraphicFramePr>
            <p:xfrm>
              <a:off x="2313299" y="3726210"/>
              <a:ext cx="4650980" cy="9764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9860">
                      <a:extLst>
                        <a:ext uri="{9D8B030D-6E8A-4147-A177-3AD203B41FA5}">
                          <a16:colId xmlns:a16="http://schemas.microsoft.com/office/drawing/2014/main" val="106704824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1671461065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084419488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83609346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4109928961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2333253021"/>
                        </a:ext>
                      </a:extLst>
                    </a:gridCol>
                  </a:tblGrid>
                  <a:tr h="224308">
                    <a:tc>
                      <a:txBody>
                        <a:bodyPr/>
                        <a:lstStyle/>
                        <a:p>
                          <a:r>
                            <a:rPr lang="fr-FR" sz="800" b="1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MOTUs assigned to…</a:t>
                          </a:r>
                          <a:endParaRPr lang="fr-FR" sz="8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8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800" b="1" i="1" kern="12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fr-FR" sz="800" b="1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𝒈𝒍𝒐𝒃𝒂𝒍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fr-FR" sz="7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(MOTUs)</a:t>
                          </a:r>
                          <a:endParaRPr lang="fr-FR" sz="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𝒓𝒆𝒈𝒊𝒐𝒏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𝒔𝒊𝒕𝒆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𝒔𝒕𝒂𝒕𝒊𝒐𝒏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𝒔𝒕𝒂𝒕𝒊𝒐𝒏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4895143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Cryptobenthic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275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14.7%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1899567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Pelagic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171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74.3%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13.5%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7.7%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5435536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388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69.5%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14.1%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9.4%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1826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9824515"/>
                  </p:ext>
                </p:extLst>
              </p:nvPr>
            </p:nvGraphicFramePr>
            <p:xfrm>
              <a:off x="2313299" y="3726210"/>
              <a:ext cx="4650980" cy="9764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9860">
                      <a:extLst>
                        <a:ext uri="{9D8B030D-6E8A-4147-A177-3AD203B41FA5}">
                          <a16:colId xmlns:a16="http://schemas.microsoft.com/office/drawing/2014/main" val="106704824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1671461065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084419488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83609346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4109928961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2333253021"/>
                        </a:ext>
                      </a:extLst>
                    </a:gridCol>
                  </a:tblGrid>
                  <a:tr h="303525">
                    <a:tc>
                      <a:txBody>
                        <a:bodyPr/>
                        <a:lstStyle/>
                        <a:p>
                          <a:r>
                            <a:rPr lang="fr-FR" sz="800" b="1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MOTUs assigned to…</a:t>
                          </a:r>
                          <a:endParaRPr lang="fr-FR" sz="8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205556" r="-401852" b="-2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02752" r="-298165" b="-2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406481" r="-200926" b="-2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01835" r="-99083" b="-2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607407" b="-22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4895143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Cryptobenthic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275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14.7%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1899567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Pelagic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171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74.3%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13.5%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7.7%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5435536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388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69.5%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14.1%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9.4%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18261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9" name="Image 4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472" y="1248440"/>
            <a:ext cx="906862" cy="617492"/>
          </a:xfrm>
          <a:prstGeom prst="rect">
            <a:avLst/>
          </a:prstGeom>
          <a:ln w="12700">
            <a:noFill/>
          </a:ln>
        </p:spPr>
      </p:pic>
      <p:sp>
        <p:nvSpPr>
          <p:cNvPr id="50" name="ZoneTexte 49"/>
          <p:cNvSpPr txBox="1"/>
          <p:nvPr/>
        </p:nvSpPr>
        <p:spPr>
          <a:xfrm>
            <a:off x="2577258" y="1099085"/>
            <a:ext cx="870285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 smtClean="0"/>
              <a:t>South West Pacific</a:t>
            </a:r>
            <a:endParaRPr lang="fr-FR" sz="701" dirty="0"/>
          </a:p>
        </p:txBody>
      </p:sp>
      <p:sp>
        <p:nvSpPr>
          <p:cNvPr id="52" name="Ellipse 51"/>
          <p:cNvSpPr/>
          <p:nvPr/>
        </p:nvSpPr>
        <p:spPr>
          <a:xfrm>
            <a:off x="2631027" y="2244647"/>
            <a:ext cx="770116" cy="302647"/>
          </a:xfrm>
          <a:prstGeom prst="ellipse">
            <a:avLst/>
          </a:prstGeom>
          <a:noFill/>
          <a:ln w="12700">
            <a:solidFill>
              <a:srgbClr val="652D28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531169" y="2207938"/>
                <a:ext cx="956855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6</a:t>
                </a:r>
                <a:r>
                  <a:rPr lang="fr-FR" sz="701" dirty="0" smtClean="0"/>
                  <a:t> </a:t>
                </a:r>
                <a:r>
                  <a:rPr lang="fr-FR" sz="701" dirty="0"/>
                  <a:t>sites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18.3%</a:t>
                </a:r>
                <a:endParaRPr lang="fr-FR" sz="701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169" y="2207938"/>
                <a:ext cx="956855" cy="308033"/>
              </a:xfrm>
              <a:prstGeom prst="rect">
                <a:avLst/>
              </a:prstGeom>
              <a:blipFill>
                <a:blip r:embed="rId2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2553840" y="2977726"/>
                <a:ext cx="941079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4</a:t>
                </a:r>
                <a:r>
                  <a:rPr lang="fr-FR" sz="701" dirty="0" smtClean="0"/>
                  <a:t>8 </a:t>
                </a:r>
                <a:r>
                  <a:rPr lang="fr-FR" sz="701" dirty="0"/>
                  <a:t>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14%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5.4%</a:t>
                </a:r>
                <a:endParaRPr lang="fr-FR" sz="701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840" y="2977726"/>
                <a:ext cx="941079" cy="418384"/>
              </a:xfrm>
              <a:prstGeom prst="rect">
                <a:avLst/>
              </a:prstGeom>
              <a:blipFill>
                <a:blip r:embed="rId2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avec flèche 54"/>
          <p:cNvCxnSpPr>
            <a:stCxn id="49" idx="2"/>
            <a:endCxn id="53" idx="0"/>
          </p:cNvCxnSpPr>
          <p:nvPr/>
        </p:nvCxnSpPr>
        <p:spPr>
          <a:xfrm flipH="1">
            <a:off x="3009597" y="1865932"/>
            <a:ext cx="2306" cy="34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52" idx="4"/>
            <a:endCxn id="57" idx="0"/>
          </p:cNvCxnSpPr>
          <p:nvPr/>
        </p:nvCxnSpPr>
        <p:spPr>
          <a:xfrm>
            <a:off x="3016085" y="2547294"/>
            <a:ext cx="1501" cy="42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2643451" y="2967503"/>
            <a:ext cx="748270" cy="460131"/>
          </a:xfrm>
          <a:prstGeom prst="ellipse">
            <a:avLst/>
          </a:prstGeom>
          <a:noFill/>
          <a:ln w="12700">
            <a:solidFill>
              <a:srgbClr val="652D28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cxnSp>
        <p:nvCxnSpPr>
          <p:cNvPr id="66" name="Connecteur droit avec flèche 65"/>
          <p:cNvCxnSpPr>
            <a:stCxn id="4" idx="2"/>
            <a:endCxn id="50" idx="0"/>
          </p:cNvCxnSpPr>
          <p:nvPr/>
        </p:nvCxnSpPr>
        <p:spPr>
          <a:xfrm flipH="1">
            <a:off x="3012401" y="677383"/>
            <a:ext cx="1942181" cy="42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1836916" y="3767524"/>
            <a:ext cx="269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au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4146629"/>
                  </p:ext>
                </p:extLst>
              </p:nvPr>
            </p:nvGraphicFramePr>
            <p:xfrm>
              <a:off x="2313299" y="4861571"/>
              <a:ext cx="4650980" cy="4486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9860">
                      <a:extLst>
                        <a:ext uri="{9D8B030D-6E8A-4147-A177-3AD203B41FA5}">
                          <a16:colId xmlns:a16="http://schemas.microsoft.com/office/drawing/2014/main" val="106704824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1671461065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084419488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83609346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4109928961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2333253021"/>
                        </a:ext>
                      </a:extLst>
                    </a:gridCol>
                  </a:tblGrid>
                  <a:tr h="224308">
                    <a:tc>
                      <a:txBody>
                        <a:bodyPr/>
                        <a:lstStyle/>
                        <a:p>
                          <a:endParaRPr lang="fr-FR" sz="8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800" b="1" i="1" kern="12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fr-FR" sz="8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𝒈𝒍𝒐𝒃𝒂𝒍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𝒓𝒆𝒈𝒊𝒐𝒏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𝒔𝒊𝒕𝒆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𝒕𝒓𝒂𝒏𝒔𝒆𝒄𝒕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𝒕𝒓𝒂𝒏𝒔𝒆𝒄𝒕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4895143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RLS species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1786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88.4%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1899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au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4146629"/>
                  </p:ext>
                </p:extLst>
              </p:nvPr>
            </p:nvGraphicFramePr>
            <p:xfrm>
              <a:off x="2313299" y="4861571"/>
              <a:ext cx="4650980" cy="4486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9860">
                      <a:extLst>
                        <a:ext uri="{9D8B030D-6E8A-4147-A177-3AD203B41FA5}">
                          <a16:colId xmlns:a16="http://schemas.microsoft.com/office/drawing/2014/main" val="106704824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1671461065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084419488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83609346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4109928961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2333253021"/>
                        </a:ext>
                      </a:extLst>
                    </a:gridCol>
                  </a:tblGrid>
                  <a:tr h="224308">
                    <a:tc>
                      <a:txBody>
                        <a:bodyPr/>
                        <a:lstStyle/>
                        <a:p>
                          <a:endParaRPr lang="fr-FR" sz="8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205556" r="-40185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302752" r="-29816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406481" r="-20092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501835" r="-9908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607407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4895143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RLS species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1786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88.4%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18995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0" name="ZoneTexte 59"/>
          <p:cNvSpPr txBox="1"/>
          <p:nvPr/>
        </p:nvSpPr>
        <p:spPr>
          <a:xfrm>
            <a:off x="1836915" y="4873641"/>
            <a:ext cx="269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1726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Ellipse 79"/>
          <p:cNvSpPr/>
          <p:nvPr/>
        </p:nvSpPr>
        <p:spPr>
          <a:xfrm>
            <a:off x="931021" y="4018399"/>
            <a:ext cx="72000" cy="72000"/>
          </a:xfrm>
          <a:prstGeom prst="ellipse">
            <a:avLst/>
          </a:prstGeom>
          <a:solidFill>
            <a:srgbClr val="8CB28C"/>
          </a:solidFill>
          <a:ln>
            <a:solidFill>
              <a:srgbClr val="8CB2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872819" y="4018399"/>
            <a:ext cx="72000" cy="72000"/>
          </a:xfrm>
          <a:prstGeom prst="ellipse">
            <a:avLst/>
          </a:prstGeom>
          <a:solidFill>
            <a:srgbClr val="E6A829"/>
          </a:solidFill>
          <a:ln>
            <a:solidFill>
              <a:srgbClr val="E6A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1870353" y="3004246"/>
            <a:ext cx="72000" cy="72000"/>
          </a:xfrm>
          <a:prstGeom prst="ellipse">
            <a:avLst/>
          </a:prstGeom>
          <a:solidFill>
            <a:srgbClr val="893C34"/>
          </a:solidFill>
          <a:ln>
            <a:solidFill>
              <a:srgbClr val="87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1573865" y="3514095"/>
            <a:ext cx="72000" cy="72000"/>
          </a:xfrm>
          <a:prstGeom prst="ellipse">
            <a:avLst/>
          </a:prstGeom>
          <a:solidFill>
            <a:srgbClr val="893C34"/>
          </a:solidFill>
          <a:ln>
            <a:solidFill>
              <a:srgbClr val="87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991969" y="4012861"/>
            <a:ext cx="72000" cy="72000"/>
          </a:xfrm>
          <a:prstGeom prst="ellipse">
            <a:avLst/>
          </a:prstGeom>
          <a:solidFill>
            <a:srgbClr val="893C34"/>
          </a:solidFill>
          <a:ln>
            <a:solidFill>
              <a:srgbClr val="87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/>
          <p:cNvSpPr/>
          <p:nvPr/>
        </p:nvSpPr>
        <p:spPr>
          <a:xfrm>
            <a:off x="1183171" y="3007012"/>
            <a:ext cx="72000" cy="72000"/>
          </a:xfrm>
          <a:prstGeom prst="ellipse">
            <a:avLst/>
          </a:prstGeom>
          <a:solidFill>
            <a:srgbClr val="E6A829"/>
          </a:solidFill>
          <a:ln>
            <a:solidFill>
              <a:srgbClr val="E6A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953180" y="3516865"/>
            <a:ext cx="72000" cy="72000"/>
          </a:xfrm>
          <a:prstGeom prst="ellipse">
            <a:avLst/>
          </a:prstGeom>
          <a:solidFill>
            <a:srgbClr val="E6A829"/>
          </a:solidFill>
          <a:ln>
            <a:solidFill>
              <a:srgbClr val="E6A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/>
          <p:cNvSpPr/>
          <p:nvPr/>
        </p:nvSpPr>
        <p:spPr>
          <a:xfrm>
            <a:off x="786924" y="3516863"/>
            <a:ext cx="72000" cy="72000"/>
          </a:xfrm>
          <a:prstGeom prst="ellipse">
            <a:avLst/>
          </a:prstGeom>
          <a:solidFill>
            <a:srgbClr val="49471D"/>
          </a:solidFill>
          <a:ln>
            <a:solidFill>
              <a:srgbClr val="494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798003" y="4018399"/>
            <a:ext cx="72000" cy="72000"/>
          </a:xfrm>
          <a:prstGeom prst="ellipse">
            <a:avLst/>
          </a:prstGeom>
          <a:solidFill>
            <a:srgbClr val="49471D"/>
          </a:solidFill>
          <a:ln>
            <a:solidFill>
              <a:srgbClr val="494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1124979" y="3007012"/>
            <a:ext cx="72000" cy="72000"/>
          </a:xfrm>
          <a:prstGeom prst="ellipse">
            <a:avLst/>
          </a:prstGeom>
          <a:solidFill>
            <a:srgbClr val="AE6348"/>
          </a:solidFill>
          <a:ln>
            <a:solidFill>
              <a:srgbClr val="AE63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/>
          <p:cNvSpPr/>
          <p:nvPr/>
        </p:nvSpPr>
        <p:spPr>
          <a:xfrm>
            <a:off x="836804" y="3516860"/>
            <a:ext cx="72000" cy="72000"/>
          </a:xfrm>
          <a:prstGeom prst="ellipse">
            <a:avLst/>
          </a:prstGeom>
          <a:solidFill>
            <a:srgbClr val="AE6348"/>
          </a:solidFill>
          <a:ln>
            <a:solidFill>
              <a:srgbClr val="AE63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/>
          <p:cNvSpPr/>
          <p:nvPr/>
        </p:nvSpPr>
        <p:spPr>
          <a:xfrm>
            <a:off x="839570" y="4018396"/>
            <a:ext cx="72000" cy="72000"/>
          </a:xfrm>
          <a:prstGeom prst="ellipse">
            <a:avLst/>
          </a:prstGeom>
          <a:solidFill>
            <a:srgbClr val="AE6348"/>
          </a:solidFill>
          <a:ln>
            <a:solidFill>
              <a:srgbClr val="AE63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/>
          <p:cNvSpPr/>
          <p:nvPr/>
        </p:nvSpPr>
        <p:spPr>
          <a:xfrm>
            <a:off x="3120038" y="3015328"/>
            <a:ext cx="72000" cy="72000"/>
          </a:xfrm>
          <a:prstGeom prst="ellipse">
            <a:avLst/>
          </a:prstGeom>
          <a:solidFill>
            <a:srgbClr val="8CB28C"/>
          </a:solidFill>
          <a:ln>
            <a:solidFill>
              <a:srgbClr val="8CB2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1177631" y="3516862"/>
            <a:ext cx="72000" cy="72000"/>
          </a:xfrm>
          <a:prstGeom prst="ellipse">
            <a:avLst/>
          </a:prstGeom>
          <a:solidFill>
            <a:srgbClr val="8CB28C"/>
          </a:solidFill>
          <a:ln>
            <a:solidFill>
              <a:srgbClr val="8CB2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8" name="Groupe 87"/>
          <p:cNvGrpSpPr/>
          <p:nvPr/>
        </p:nvGrpSpPr>
        <p:grpSpPr>
          <a:xfrm>
            <a:off x="490444" y="139918"/>
            <a:ext cx="8948165" cy="4322926"/>
            <a:chOff x="490444" y="139918"/>
            <a:chExt cx="8948165" cy="4322926"/>
          </a:xfrm>
        </p:grpSpPr>
        <p:grpSp>
          <p:nvGrpSpPr>
            <p:cNvPr id="81" name="Groupe 80"/>
            <p:cNvGrpSpPr/>
            <p:nvPr/>
          </p:nvGrpSpPr>
          <p:grpSpPr>
            <a:xfrm>
              <a:off x="490444" y="139918"/>
              <a:ext cx="8948165" cy="4322926"/>
              <a:chOff x="490444" y="139918"/>
              <a:chExt cx="8948165" cy="4322926"/>
            </a:xfrm>
          </p:grpSpPr>
          <p:pic>
            <p:nvPicPr>
              <p:cNvPr id="4" name="Image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272" y="435615"/>
                <a:ext cx="1422394" cy="1012454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5" name="Image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1836" y="432533"/>
                <a:ext cx="1420176" cy="1006826"/>
              </a:xfrm>
              <a:prstGeom prst="rect">
                <a:avLst/>
              </a:prstGeom>
              <a:ln w="12700">
                <a:noFill/>
              </a:ln>
            </p:spPr>
          </p:pic>
          <p:sp>
            <p:nvSpPr>
              <p:cNvPr id="6" name="ZoneTexte 5"/>
              <p:cNvSpPr txBox="1"/>
              <p:nvPr/>
            </p:nvSpPr>
            <p:spPr>
              <a:xfrm>
                <a:off x="6688284" y="157420"/>
                <a:ext cx="9271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Caribbean</a:t>
                </a:r>
              </a:p>
            </p:txBody>
          </p:sp>
          <p:sp>
            <p:nvSpPr>
              <p:cNvPr id="7" name="ZoneTexte 6"/>
              <p:cNvSpPr txBox="1"/>
              <p:nvPr/>
            </p:nvSpPr>
            <p:spPr>
              <a:xfrm>
                <a:off x="5175286" y="157420"/>
                <a:ext cx="115943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Central Pacific</a:t>
                </a:r>
              </a:p>
            </p:txBody>
          </p:sp>
          <p:sp>
            <p:nvSpPr>
              <p:cNvPr id="8" name="ZoneTexte 7"/>
              <p:cNvSpPr txBox="1"/>
              <p:nvPr/>
            </p:nvSpPr>
            <p:spPr>
              <a:xfrm>
                <a:off x="901647" y="139918"/>
                <a:ext cx="9424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West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Indian</a:t>
                </a:r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2117857" y="157420"/>
                <a:ext cx="13794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Central </a:t>
                </a:r>
                <a:r>
                  <a:rPr lang="fr-FR" sz="1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Indo Pacific</a:t>
                </a:r>
                <a:endParaRPr lang="fr-FR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0" name="Imag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3328" y="429350"/>
                <a:ext cx="1417822" cy="1010008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11" name="Imag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4125" y="435615"/>
                <a:ext cx="1410154" cy="1003743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12" name="Imag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7175" y="432533"/>
                <a:ext cx="1478644" cy="1006825"/>
              </a:xfrm>
              <a:prstGeom prst="rect">
                <a:avLst/>
              </a:prstGeom>
              <a:ln w="12700">
                <a:noFill/>
              </a:ln>
            </p:spPr>
          </p:pic>
          <p:sp>
            <p:nvSpPr>
              <p:cNvPr id="13" name="ZoneTexte 12"/>
              <p:cNvSpPr txBox="1"/>
              <p:nvPr/>
            </p:nvSpPr>
            <p:spPr>
              <a:xfrm>
                <a:off x="3614955" y="157420"/>
                <a:ext cx="13426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South West Pacific</a:t>
                </a:r>
                <a:endParaRPr lang="fr-FR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" name="Groupe 64"/>
              <p:cNvGrpSpPr/>
              <p:nvPr/>
            </p:nvGrpSpPr>
            <p:grpSpPr>
              <a:xfrm>
                <a:off x="490444" y="1916191"/>
                <a:ext cx="8948165" cy="2546653"/>
                <a:chOff x="1230285" y="1916191"/>
                <a:chExt cx="8948165" cy="254665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ZoneTexte 15"/>
                    <p:cNvSpPr txBox="1"/>
                    <p:nvPr/>
                  </p:nvSpPr>
                  <p:spPr>
                    <a:xfrm>
                      <a:off x="8666482" y="1916191"/>
                      <a:ext cx="1141752" cy="4469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1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1100" b="1" i="1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fr-FR" sz="1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𝒈𝒍𝒐𝒃𝒂𝒍</m:t>
                              </m:r>
                            </m:sub>
                          </m:sSub>
                        </m:oMath>
                      </a14:m>
                      <a:r>
                        <a:rPr lang="fr-FR" sz="1100" b="1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</a:t>
                      </a:r>
                      <a:r>
                        <a:rPr lang="fr-FR" sz="11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  <a:p>
                      <a:pPr algn="ctr"/>
                      <a:r>
                        <a:rPr lang="fr-FR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2160 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MOTUs</a:t>
                      </a:r>
                    </a:p>
                  </p:txBody>
                </p:sp>
              </mc:Choice>
              <mc:Fallback>
                <p:sp>
                  <p:nvSpPr>
                    <p:cNvPr id="16" name="ZoneTexte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66482" y="1916191"/>
                      <a:ext cx="1141752" cy="44691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81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1" name="Groupe 50"/>
                <p:cNvGrpSpPr/>
                <p:nvPr/>
              </p:nvGrpSpPr>
              <p:grpSpPr>
                <a:xfrm>
                  <a:off x="1230285" y="2022514"/>
                  <a:ext cx="7614457" cy="2440330"/>
                  <a:chOff x="1230285" y="2022514"/>
                  <a:chExt cx="7614457" cy="2440330"/>
                </a:xfrm>
              </p:grpSpPr>
              <p:cxnSp>
                <p:nvCxnSpPr>
                  <p:cNvPr id="15" name="Connecteur droit 14"/>
                  <p:cNvCxnSpPr/>
                  <p:nvPr/>
                </p:nvCxnSpPr>
                <p:spPr>
                  <a:xfrm flipV="1">
                    <a:off x="1369493" y="2123523"/>
                    <a:ext cx="7177502" cy="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Connecteur droit 25"/>
                  <p:cNvCxnSpPr/>
                  <p:nvPr/>
                </p:nvCxnSpPr>
                <p:spPr>
                  <a:xfrm flipV="1">
                    <a:off x="1369493" y="2623663"/>
                    <a:ext cx="7177502" cy="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necteur droit 26"/>
                  <p:cNvCxnSpPr/>
                  <p:nvPr/>
                </p:nvCxnSpPr>
                <p:spPr>
                  <a:xfrm flipV="1">
                    <a:off x="1369493" y="3123803"/>
                    <a:ext cx="7177502" cy="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Connecteur droit 27"/>
                  <p:cNvCxnSpPr/>
                  <p:nvPr/>
                </p:nvCxnSpPr>
                <p:spPr>
                  <a:xfrm flipV="1">
                    <a:off x="1369493" y="3623942"/>
                    <a:ext cx="7177502" cy="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necteur droit 28"/>
                  <p:cNvCxnSpPr/>
                  <p:nvPr/>
                </p:nvCxnSpPr>
                <p:spPr>
                  <a:xfrm flipV="1">
                    <a:off x="1369493" y="4124080"/>
                    <a:ext cx="7177502" cy="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necteur droit 30"/>
                  <p:cNvCxnSpPr/>
                  <p:nvPr/>
                </p:nvCxnSpPr>
                <p:spPr>
                  <a:xfrm>
                    <a:off x="1369493" y="2022514"/>
                    <a:ext cx="0" cy="1969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31"/>
                  <p:cNvCxnSpPr/>
                  <p:nvPr/>
                </p:nvCxnSpPr>
                <p:spPr>
                  <a:xfrm>
                    <a:off x="1370157" y="2525170"/>
                    <a:ext cx="0" cy="1969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/>
                  <p:cNvCxnSpPr/>
                  <p:nvPr/>
                </p:nvCxnSpPr>
                <p:spPr>
                  <a:xfrm>
                    <a:off x="1362508" y="3025310"/>
                    <a:ext cx="0" cy="1969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33"/>
                  <p:cNvCxnSpPr/>
                  <p:nvPr/>
                </p:nvCxnSpPr>
                <p:spPr>
                  <a:xfrm>
                    <a:off x="1371485" y="3525449"/>
                    <a:ext cx="0" cy="1969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cteur droit 34"/>
                  <p:cNvCxnSpPr/>
                  <p:nvPr/>
                </p:nvCxnSpPr>
                <p:spPr>
                  <a:xfrm>
                    <a:off x="1372149" y="4019638"/>
                    <a:ext cx="0" cy="1969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eur droit 35"/>
                  <p:cNvCxnSpPr/>
                  <p:nvPr/>
                </p:nvCxnSpPr>
                <p:spPr>
                  <a:xfrm>
                    <a:off x="8546995" y="4025739"/>
                    <a:ext cx="0" cy="1969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necteur droit 36"/>
                  <p:cNvCxnSpPr/>
                  <p:nvPr/>
                </p:nvCxnSpPr>
                <p:spPr>
                  <a:xfrm>
                    <a:off x="8542965" y="3521025"/>
                    <a:ext cx="0" cy="1969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necteur droit 37"/>
                  <p:cNvCxnSpPr/>
                  <p:nvPr/>
                </p:nvCxnSpPr>
                <p:spPr>
                  <a:xfrm>
                    <a:off x="8542965" y="3031562"/>
                    <a:ext cx="0" cy="1969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necteur droit 38"/>
                  <p:cNvCxnSpPr/>
                  <p:nvPr/>
                </p:nvCxnSpPr>
                <p:spPr>
                  <a:xfrm>
                    <a:off x="8543217" y="2525170"/>
                    <a:ext cx="0" cy="1969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necteur droit 39"/>
                  <p:cNvCxnSpPr/>
                  <p:nvPr/>
                </p:nvCxnSpPr>
                <p:spPr>
                  <a:xfrm>
                    <a:off x="8543469" y="2022514"/>
                    <a:ext cx="0" cy="196985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ZoneTexte 40"/>
                  <p:cNvSpPr txBox="1"/>
                  <p:nvPr/>
                </p:nvSpPr>
                <p:spPr>
                  <a:xfrm>
                    <a:off x="1230285" y="2145721"/>
                    <a:ext cx="37407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 smtClean="0"/>
                      <a:t>0%</a:t>
                    </a:r>
                    <a:endParaRPr lang="fr-FR" sz="1000" dirty="0"/>
                  </a:p>
                </p:txBody>
              </p:sp>
              <p:sp>
                <p:nvSpPr>
                  <p:cNvPr id="42" name="ZoneTexte 41"/>
                  <p:cNvSpPr txBox="1"/>
                  <p:nvPr/>
                </p:nvSpPr>
                <p:spPr>
                  <a:xfrm>
                    <a:off x="1230285" y="2678071"/>
                    <a:ext cx="37407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 smtClean="0"/>
                      <a:t>0%</a:t>
                    </a:r>
                    <a:endParaRPr lang="fr-FR" sz="1000" dirty="0"/>
                  </a:p>
                </p:txBody>
              </p:sp>
              <p:sp>
                <p:nvSpPr>
                  <p:cNvPr id="43" name="ZoneTexte 42"/>
                  <p:cNvSpPr txBox="1"/>
                  <p:nvPr/>
                </p:nvSpPr>
                <p:spPr>
                  <a:xfrm>
                    <a:off x="1230285" y="3171635"/>
                    <a:ext cx="37407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 smtClean="0"/>
                      <a:t>0%</a:t>
                    </a:r>
                    <a:endParaRPr lang="fr-FR" sz="1000" dirty="0"/>
                  </a:p>
                </p:txBody>
              </p:sp>
              <p:sp>
                <p:nvSpPr>
                  <p:cNvPr id="44" name="ZoneTexte 43"/>
                  <p:cNvSpPr txBox="1"/>
                  <p:nvPr/>
                </p:nvSpPr>
                <p:spPr>
                  <a:xfrm>
                    <a:off x="1230285" y="3656041"/>
                    <a:ext cx="37407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 smtClean="0"/>
                      <a:t>0%</a:t>
                    </a:r>
                    <a:endParaRPr lang="fr-FR" sz="1000" dirty="0"/>
                  </a:p>
                </p:txBody>
              </p:sp>
              <p:sp>
                <p:nvSpPr>
                  <p:cNvPr id="45" name="ZoneTexte 44"/>
                  <p:cNvSpPr txBox="1"/>
                  <p:nvPr/>
                </p:nvSpPr>
                <p:spPr>
                  <a:xfrm>
                    <a:off x="1230285" y="4176908"/>
                    <a:ext cx="37407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 smtClean="0"/>
                      <a:t>0%</a:t>
                    </a:r>
                    <a:endParaRPr lang="fr-FR" sz="1000" dirty="0"/>
                  </a:p>
                </p:txBody>
              </p:sp>
              <p:sp>
                <p:nvSpPr>
                  <p:cNvPr id="46" name="ZoneTexte 45"/>
                  <p:cNvSpPr txBox="1"/>
                  <p:nvPr/>
                </p:nvSpPr>
                <p:spPr>
                  <a:xfrm>
                    <a:off x="8364242" y="4216623"/>
                    <a:ext cx="4805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 smtClean="0"/>
                      <a:t>100%</a:t>
                    </a:r>
                    <a:endParaRPr lang="fr-FR" sz="1000" dirty="0"/>
                  </a:p>
                </p:txBody>
              </p:sp>
              <p:sp>
                <p:nvSpPr>
                  <p:cNvPr id="47" name="ZoneTexte 46"/>
                  <p:cNvSpPr txBox="1"/>
                  <p:nvPr/>
                </p:nvSpPr>
                <p:spPr>
                  <a:xfrm>
                    <a:off x="8364242" y="3721095"/>
                    <a:ext cx="4805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 smtClean="0"/>
                      <a:t>100%</a:t>
                    </a:r>
                    <a:endParaRPr lang="fr-FR" sz="1000" dirty="0"/>
                  </a:p>
                </p:txBody>
              </p:sp>
              <p:sp>
                <p:nvSpPr>
                  <p:cNvPr id="48" name="ZoneTexte 47"/>
                  <p:cNvSpPr txBox="1"/>
                  <p:nvPr/>
                </p:nvSpPr>
                <p:spPr>
                  <a:xfrm>
                    <a:off x="8364242" y="3216381"/>
                    <a:ext cx="4805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 smtClean="0"/>
                      <a:t>100%</a:t>
                    </a:r>
                    <a:endParaRPr lang="fr-FR" sz="1000" dirty="0"/>
                  </a:p>
                </p:txBody>
              </p:sp>
              <p:sp>
                <p:nvSpPr>
                  <p:cNvPr id="49" name="ZoneTexte 48"/>
                  <p:cNvSpPr txBox="1"/>
                  <p:nvPr/>
                </p:nvSpPr>
                <p:spPr>
                  <a:xfrm>
                    <a:off x="8360549" y="2678638"/>
                    <a:ext cx="4805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 smtClean="0"/>
                      <a:t>100%</a:t>
                    </a:r>
                    <a:endParaRPr lang="fr-FR" sz="1000" dirty="0"/>
                  </a:p>
                </p:txBody>
              </p:sp>
              <p:sp>
                <p:nvSpPr>
                  <p:cNvPr id="50" name="ZoneTexte 49"/>
                  <p:cNvSpPr txBox="1"/>
                  <p:nvPr/>
                </p:nvSpPr>
                <p:spPr>
                  <a:xfrm>
                    <a:off x="8360549" y="2222833"/>
                    <a:ext cx="4805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 smtClean="0"/>
                      <a:t>100%</a:t>
                    </a:r>
                    <a:endParaRPr lang="fr-FR" sz="1000" dirty="0"/>
                  </a:p>
                </p:txBody>
              </p:sp>
            </p:grpSp>
            <p:cxnSp>
              <p:nvCxnSpPr>
                <p:cNvPr id="52" name="Connecteur droit 51"/>
                <p:cNvCxnSpPr/>
                <p:nvPr/>
              </p:nvCxnSpPr>
              <p:spPr>
                <a:xfrm>
                  <a:off x="6729093" y="2525170"/>
                  <a:ext cx="0" cy="196985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>
                <a:xfrm>
                  <a:off x="2359369" y="3019396"/>
                  <a:ext cx="0" cy="196985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>
                <a:xfrm>
                  <a:off x="1846751" y="3521025"/>
                  <a:ext cx="0" cy="196985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7" name="ZoneTexte 56"/>
                    <p:cNvSpPr txBox="1"/>
                    <p:nvPr/>
                  </p:nvSpPr>
                  <p:spPr>
                    <a:xfrm>
                      <a:off x="8666482" y="2507077"/>
                      <a:ext cx="1511968" cy="2776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1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fr-FR" sz="11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𝒊𝒏𝒕𝒆𝒓</m:t>
                              </m:r>
                              <m:r>
                                <a:rPr lang="fr-FR" sz="11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1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𝒓𝒆𝒈𝒊𝒐𝒏</m:t>
                              </m:r>
                            </m:sub>
                          </m:sSub>
                        </m:oMath>
                      </a14:m>
                      <a:r>
                        <a:rPr lang="fr-FR" sz="1100" b="1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fr-FR" sz="11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74.5</a:t>
                      </a:r>
                      <a:r>
                        <a:rPr lang="fr-FR" sz="11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p:txBody>
                </p:sp>
              </mc:Choice>
              <mc:Fallback>
                <p:sp>
                  <p:nvSpPr>
                    <p:cNvPr id="57" name="ZoneTexte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66482" y="2507077"/>
                      <a:ext cx="1511968" cy="27764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8" name="ZoneTexte 57"/>
                    <p:cNvSpPr txBox="1"/>
                    <p:nvPr/>
                  </p:nvSpPr>
                  <p:spPr>
                    <a:xfrm>
                      <a:off x="8717802" y="3488944"/>
                      <a:ext cx="1323981" cy="2654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1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fr-FR" sz="1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1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𝒊𝒏𝒕𝒆𝒓</m:t>
                              </m:r>
                              <m:r>
                                <a:rPr lang="fr-FR" sz="11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1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𝒔𝒕𝒂𝒕𝒊𝒐𝒏</m:t>
                              </m:r>
                            </m:sub>
                          </m:sSub>
                        </m:oMath>
                      </a14:m>
                      <a:r>
                        <a:rPr lang="fr-FR" sz="1100" b="1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fr-FR" sz="11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fr-FR" sz="11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fr-FR" sz="11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58" name="ZoneTexte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17802" y="3488944"/>
                      <a:ext cx="1323981" cy="26545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9" name="ZoneTexte 58"/>
                    <p:cNvSpPr txBox="1"/>
                    <p:nvPr/>
                  </p:nvSpPr>
                  <p:spPr>
                    <a:xfrm>
                      <a:off x="8717801" y="3004246"/>
                      <a:ext cx="1218949" cy="2654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1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fr-FR" sz="1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1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𝒊𝒏𝒕𝒆𝒓</m:t>
                              </m:r>
                              <m:r>
                                <a:rPr lang="fr-FR" sz="11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1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𝒔𝒊𝒕𝒆</m:t>
                              </m:r>
                            </m:sub>
                          </m:sSub>
                        </m:oMath>
                      </a14:m>
                      <a:r>
                        <a:rPr lang="fr-FR" sz="1100" b="1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fr-FR" sz="11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14%</a:t>
                      </a:r>
                      <a:endParaRPr lang="fr-FR" sz="11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59" name="ZoneTexte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17801" y="3004246"/>
                      <a:ext cx="1218949" cy="26545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86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0" name="ZoneTexte 59"/>
                    <p:cNvSpPr txBox="1"/>
                    <p:nvPr/>
                  </p:nvSpPr>
                  <p:spPr>
                    <a:xfrm>
                      <a:off x="8717802" y="3979588"/>
                      <a:ext cx="10904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1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fr-FR" sz="1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1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𝒔𝒕𝒂𝒕𝒊𝒐𝒏</m:t>
                              </m:r>
                            </m:sub>
                          </m:sSub>
                        </m:oMath>
                      </a14:m>
                      <a:r>
                        <a:rPr lang="fr-FR" sz="1100" b="1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fr-FR" sz="11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4.5%</a:t>
                      </a:r>
                      <a:endParaRPr lang="fr-FR" sz="11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60" name="ZoneTexte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17802" y="3979588"/>
                      <a:ext cx="1090432" cy="2616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16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1" name="ZoneTexte 60"/>
                    <p:cNvSpPr txBox="1"/>
                    <p:nvPr/>
                  </p:nvSpPr>
                  <p:spPr>
                    <a:xfrm>
                      <a:off x="1544694" y="3782027"/>
                      <a:ext cx="2387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l-GR" sz="12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l-GR" sz="12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acc>
                          </m:oMath>
                        </m:oMathPara>
                      </a14:m>
                      <a:endParaRPr lang="fr-FR" sz="12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1" name="ZoneTexte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4694" y="3782027"/>
                      <a:ext cx="238723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2" name="ZoneTexte 61"/>
                    <p:cNvSpPr txBox="1"/>
                    <p:nvPr/>
                  </p:nvSpPr>
                  <p:spPr>
                    <a:xfrm>
                      <a:off x="1681853" y="3270780"/>
                      <a:ext cx="238723" cy="28116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fr-FR" sz="1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12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𝒔𝒕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12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2" name="ZoneTexte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1853" y="3270780"/>
                      <a:ext cx="238723" cy="28116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41026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3" name="ZoneTexte 62"/>
                    <p:cNvSpPr txBox="1"/>
                    <p:nvPr/>
                  </p:nvSpPr>
                  <p:spPr>
                    <a:xfrm>
                      <a:off x="2180027" y="2733149"/>
                      <a:ext cx="238723" cy="28116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fr-FR" sz="1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12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12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3" name="ZoneTexte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0027" y="2733149"/>
                      <a:ext cx="238723" cy="28116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17949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4" name="ZoneTexte 63"/>
                    <p:cNvSpPr txBox="1"/>
                    <p:nvPr/>
                  </p:nvSpPr>
                  <p:spPr>
                    <a:xfrm>
                      <a:off x="6550369" y="2257785"/>
                      <a:ext cx="357447" cy="2946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fr-FR" sz="12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𝒓𝒆𝒈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1200" i="1" dirty="0"/>
                    </a:p>
                  </p:txBody>
                </p:sp>
              </mc:Choice>
              <mc:Fallback>
                <p:sp>
                  <p:nvSpPr>
                    <p:cNvPr id="64" name="ZoneTexte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50369" y="2257785"/>
                      <a:ext cx="357447" cy="2946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203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5" name="Connecteur droit 54"/>
                <p:cNvCxnSpPr/>
                <p:nvPr/>
              </p:nvCxnSpPr>
              <p:spPr>
                <a:xfrm>
                  <a:off x="1691579" y="4019638"/>
                  <a:ext cx="0" cy="196985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" name="ZoneTexte 81"/>
            <p:cNvSpPr txBox="1"/>
            <p:nvPr/>
          </p:nvSpPr>
          <p:spPr>
            <a:xfrm>
              <a:off x="7654313" y="1755876"/>
              <a:ext cx="238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b="1" dirty="0" smtClean="0">
                  <a:solidFill>
                    <a:srgbClr val="FF0000"/>
                  </a:solidFill>
                  <a:latin typeface="Sitka Text" panose="02000505000000020004" pitchFamily="2" charset="0"/>
                </a:rPr>
                <a:t>γ</a:t>
              </a:r>
              <a:endParaRPr lang="fr-FR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901647" y="1394922"/>
              <a:ext cx="9424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sites</a:t>
              </a:r>
            </a:p>
            <a:p>
              <a:pPr algn="ctr"/>
              <a:r>
                <a:rPr lang="en-US" sz="11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 stations</a:t>
              </a:r>
              <a:endPara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2282191" y="1395165"/>
              <a:ext cx="9424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r>
                <a:rPr lang="fr-FR" sz="11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sites</a:t>
              </a:r>
            </a:p>
            <a:p>
              <a:pPr algn="ctr"/>
              <a:r>
                <a:rPr lang="en-US" sz="11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46</a:t>
              </a:r>
              <a:r>
                <a:rPr lang="en-US" sz="11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stations</a:t>
              </a:r>
              <a:endPara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ZoneTexte 84"/>
            <p:cNvSpPr txBox="1"/>
            <p:nvPr/>
          </p:nvSpPr>
          <p:spPr>
            <a:xfrm>
              <a:off x="3775291" y="1394922"/>
              <a:ext cx="9424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fr-FR" sz="11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sites</a:t>
              </a:r>
            </a:p>
            <a:p>
              <a:pPr algn="ctr"/>
              <a:r>
                <a:rPr lang="en-US" sz="11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48</a:t>
              </a:r>
              <a:r>
                <a:rPr lang="en-US" sz="11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stations</a:t>
              </a:r>
              <a:endPara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ZoneTexte 85"/>
            <p:cNvSpPr txBox="1"/>
            <p:nvPr/>
          </p:nvSpPr>
          <p:spPr>
            <a:xfrm>
              <a:off x="5218801" y="1394922"/>
              <a:ext cx="9424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fr-FR" sz="11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site</a:t>
              </a:r>
            </a:p>
            <a:p>
              <a:pPr algn="ctr"/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11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stations</a:t>
              </a:r>
              <a:endPara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6659880" y="1397601"/>
              <a:ext cx="9424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fr-FR" sz="11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sites</a:t>
              </a:r>
            </a:p>
            <a:p>
              <a:pPr algn="ctr"/>
              <a:r>
                <a:rPr lang="en-US" sz="11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r>
                <a:rPr lang="en-US" sz="11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stations</a:t>
              </a:r>
              <a:endPara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Ellipse 71"/>
          <p:cNvSpPr/>
          <p:nvPr/>
        </p:nvSpPr>
        <p:spPr>
          <a:xfrm>
            <a:off x="601272" y="3015327"/>
            <a:ext cx="72000" cy="72000"/>
          </a:xfrm>
          <a:prstGeom prst="ellipse">
            <a:avLst/>
          </a:prstGeom>
          <a:solidFill>
            <a:srgbClr val="49471D"/>
          </a:solidFill>
          <a:ln>
            <a:solidFill>
              <a:srgbClr val="494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0987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533</TotalTime>
  <Words>139</Words>
  <Application>Microsoft Office PowerPoint</Application>
  <PresentationFormat>Format A4 (210 x 297 mm)</PresentationFormat>
  <Paragraphs>110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Sitka Text</vt:lpstr>
      <vt:lpstr>Times New Roman</vt:lpstr>
      <vt:lpstr>Thème Office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52</cp:revision>
  <dcterms:created xsi:type="dcterms:W3CDTF">2020-04-27T05:09:58Z</dcterms:created>
  <dcterms:modified xsi:type="dcterms:W3CDTF">2020-06-23T00:22:51Z</dcterms:modified>
</cp:coreProperties>
</file>