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346400" cy="39319200"/>
  <p:notesSz cx="9144000" cy="6858000"/>
  <p:defaultTextStyle>
    <a:defPPr>
      <a:defRPr lang="en-US"/>
    </a:defPPr>
    <a:lvl1pPr algn="l" defTabSz="1736725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1736725" indent="-1314450" algn="l" defTabSz="1736725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3478213" indent="-2630488" algn="l" defTabSz="1736725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5216525" indent="-3949700" algn="l" defTabSz="1736725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6958013" indent="-5265738" algn="l" defTabSz="1736725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4">
          <p15:clr>
            <a:srgbClr val="A4A3A4"/>
          </p15:clr>
        </p15:guide>
        <p15:guide id="2" pos="89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/>
    <p:restoredTop sz="94737"/>
  </p:normalViewPr>
  <p:slideViewPr>
    <p:cSldViewPr snapToGrid="0" snapToObjects="1">
      <p:cViewPr>
        <p:scale>
          <a:sx n="45" d="100"/>
          <a:sy n="45" d="100"/>
        </p:scale>
        <p:origin x="-280" y="136"/>
      </p:cViewPr>
      <p:guideLst>
        <p:guide orient="horz" pos="12384"/>
        <p:guide pos="8957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164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>
              <a:defRPr sz="1200"/>
            </a:lvl1pPr>
          </a:lstStyle>
          <a:p>
            <a:fld id="{95FFE268-36BD-B943-899B-4FAF522D9EC4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164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>
              <a:defRPr sz="1200"/>
            </a:lvl1pPr>
          </a:lstStyle>
          <a:p>
            <a:fld id="{60F6F9D0-4CCD-E942-BDDA-7FFC883F1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310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164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>
              <a:defRPr sz="1200"/>
            </a:lvl1pPr>
          </a:lstStyle>
          <a:p>
            <a:fld id="{A74BA15B-62B4-8743-BE64-FE55FC68969C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514350"/>
            <a:ext cx="1851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164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>
              <a:defRPr sz="1200"/>
            </a:lvl1pPr>
          </a:lstStyle>
          <a:p>
            <a:fld id="{2EEC60DF-C2C2-F840-AA09-392D38E15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70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7367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4782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2165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9580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699024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438830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178633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918438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9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12214441"/>
            <a:ext cx="24094440" cy="84281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22280880"/>
            <a:ext cx="1984248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5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FCE71-20F0-524C-BBC6-56EA4E5FF77F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190BB-EBBF-E04E-A8A2-B0E29426C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8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B0CE1-B699-7B4F-81D2-5D7776CD409C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99A83-BCCB-3742-848F-9519D4A4E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1140" y="1574594"/>
            <a:ext cx="6377940" cy="3354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320" y="1574594"/>
            <a:ext cx="18661380" cy="3354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B09550-0561-5746-AF8E-404006012F92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7503B-10A9-C245-B357-E66EC1CC1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C69164-585D-A446-A39E-E28D3BB5115B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25C8-5507-4D46-9D25-5BEDD4B70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6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71" y="25266229"/>
            <a:ext cx="24094440" cy="7809230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71" y="16665158"/>
            <a:ext cx="24094440" cy="8601073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3980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796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1941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959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69902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7B4B7-7608-764B-BB8A-479D219F7DC6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EAFD-5B38-1640-86C7-B80E1642C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57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4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C94A4-CFF3-4743-9BD5-B46E8566953F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67783-17BE-914D-919D-BD89D2E2F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8801317"/>
            <a:ext cx="12524584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12469284"/>
            <a:ext cx="12524584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9580" y="8801317"/>
            <a:ext cx="12529503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9580" y="12469284"/>
            <a:ext cx="12529503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F57FC-AF5F-844F-9BFE-A71E2F30E1AF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5E896-728C-C94A-9EC0-627207CD0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5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5B793-9546-2149-8BE6-822F429D43D0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3D8D-52F6-3041-842F-E87F8AE9E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41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9044E-26A5-D040-A076-C10FA85276FA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BA489-4DB0-C84A-B4F4-933FB198D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2" y="1565487"/>
            <a:ext cx="9325771" cy="6662420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655" y="1565490"/>
            <a:ext cx="15846425" cy="3355784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1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322" y="8227910"/>
            <a:ext cx="9325771" cy="26895429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116066-EF60-D14D-BBBA-0AE38FE02DCE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4AA3-A620-7941-AC19-51509FFDD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94" y="27523440"/>
            <a:ext cx="17007840" cy="3249299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094" y="3513243"/>
            <a:ext cx="17007840" cy="23591520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39805" indent="0">
              <a:buNone/>
              <a:defRPr sz="10700"/>
            </a:lvl2pPr>
            <a:lvl3pPr marL="3479610" indent="0">
              <a:buNone/>
              <a:defRPr sz="9100"/>
            </a:lvl3pPr>
            <a:lvl4pPr marL="5219414" indent="0">
              <a:buNone/>
              <a:defRPr sz="7600"/>
            </a:lvl4pPr>
            <a:lvl5pPr marL="6959220" indent="0">
              <a:buNone/>
              <a:defRPr sz="7600"/>
            </a:lvl5pPr>
            <a:lvl6pPr marL="8699024" indent="0">
              <a:buNone/>
              <a:defRPr sz="7600"/>
            </a:lvl6pPr>
            <a:lvl7pPr marL="10438830" indent="0">
              <a:buNone/>
              <a:defRPr sz="7600"/>
            </a:lvl7pPr>
            <a:lvl8pPr marL="12178633" indent="0">
              <a:buNone/>
              <a:defRPr sz="7600"/>
            </a:lvl8pPr>
            <a:lvl9pPr marL="13918438" indent="0">
              <a:buNone/>
              <a:defRPr sz="7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094" y="30772740"/>
            <a:ext cx="17007840" cy="4614543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37B32C-F72B-7149-BD54-14C526319BC8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4428D-7FBF-6141-BBCC-01099BC8D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1576388"/>
            <a:ext cx="25511125" cy="655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9174163"/>
            <a:ext cx="25511125" cy="25950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7962" tIns="173980" rIns="347962" bIns="173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defTabSz="1738313">
              <a:defRPr sz="4500">
                <a:solidFill>
                  <a:srgbClr val="898989"/>
                </a:solidFill>
              </a:defRPr>
            </a:lvl1pPr>
          </a:lstStyle>
          <a:p>
            <a:fld id="{D34F2321-8496-B740-A10C-1D854EDBA0E3}" type="datetime1">
              <a:rPr lang="en-US" altLang="en-US"/>
              <a:pPr/>
              <a:t>12/7/16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338" y="36444238"/>
            <a:ext cx="89757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ctr" defTabSz="1738498">
              <a:defRPr sz="450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52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r" defTabSz="1738313">
              <a:defRPr sz="4500">
                <a:solidFill>
                  <a:srgbClr val="898989"/>
                </a:solidFill>
              </a:defRPr>
            </a:lvl1pPr>
          </a:lstStyle>
          <a:p>
            <a:fld id="{2001CC3F-2005-3B4D-9204-E1C13AE1CE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6725" rtl="0" eaLnBrk="0" fontAlgn="base" hangingPunct="0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22878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45756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68634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91512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303338" indent="-1303338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24163" indent="-1085850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465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088063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8263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568927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08732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048536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788341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39805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7961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1941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5922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9902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3883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178633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18438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eas_shield_transparent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309" y="2432442"/>
            <a:ext cx="2290365" cy="26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2360462" y="651916"/>
            <a:ext cx="24154765" cy="143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800" b="1" dirty="0" smtClean="0">
                <a:latin typeface="+mn-lt"/>
              </a:rPr>
              <a:t>Building A Backgammon AI </a:t>
            </a:r>
            <a:endParaRPr lang="en-US" altLang="en-US" sz="8800" b="1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462" y="6321736"/>
            <a:ext cx="9264650" cy="2026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1738498" eaLnBrk="1" hangingPunct="1">
              <a:defRPr/>
            </a:pPr>
            <a:r>
              <a:rPr lang="en-US" sz="5400" b="1" dirty="0">
                <a:solidFill>
                  <a:srgbClr val="FF0000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5364" name="TextBox 27"/>
          <p:cNvSpPr txBox="1">
            <a:spLocks noChangeArrowheads="1"/>
          </p:cNvSpPr>
          <p:nvPr/>
        </p:nvSpPr>
        <p:spPr bwMode="auto">
          <a:xfrm>
            <a:off x="1363663" y="2994025"/>
            <a:ext cx="16811625" cy="25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dirty="0" err="1" smtClean="0">
                <a:latin typeface="Helvetica" charset="0"/>
              </a:rPr>
              <a:t>Virgile</a:t>
            </a:r>
            <a:r>
              <a:rPr lang="en-US" altLang="en-US" sz="4400" dirty="0" smtClean="0">
                <a:latin typeface="Helvetica" charset="0"/>
              </a:rPr>
              <a:t> Audi </a:t>
            </a:r>
          </a:p>
          <a:p>
            <a:pPr eaLnBrk="1" hangingPunct="1"/>
            <a:r>
              <a:rPr lang="en-US" altLang="en-US" sz="4400" dirty="0" err="1" smtClean="0">
                <a:latin typeface="Helvetica" charset="0"/>
              </a:rPr>
              <a:t>vaudi@</a:t>
            </a:r>
            <a:r>
              <a:rPr lang="en-US" altLang="en-US" sz="4400" dirty="0" err="1" smtClean="0">
                <a:latin typeface="Helvetica" charset="0"/>
              </a:rPr>
              <a:t>g.harvard.edu</a:t>
            </a:r>
            <a:endParaRPr lang="en-US" altLang="en-US" sz="4400" dirty="0" smtClean="0">
              <a:latin typeface="Helvetic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4800" b="1" dirty="0" smtClean="0">
                <a:solidFill>
                  <a:srgbClr val="FF0000"/>
                </a:solidFill>
                <a:latin typeface="Helvetica" charset="0"/>
              </a:rPr>
              <a:t>CS182 - </a:t>
            </a:r>
            <a:r>
              <a:rPr lang="en-US" altLang="en-US" sz="4800" b="1" dirty="0" smtClean="0">
                <a:latin typeface="Helvetica" charset="0"/>
              </a:rPr>
              <a:t>Fall</a:t>
            </a:r>
            <a:r>
              <a:rPr lang="en-US" altLang="en-US" sz="4800" b="1" dirty="0" smtClean="0">
                <a:latin typeface="Helvetica" charset="0"/>
              </a:rPr>
              <a:t> 2016</a:t>
            </a:r>
            <a:endParaRPr lang="en-US" altLang="en-US" sz="4800" b="1" dirty="0">
              <a:latin typeface="Helvetic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7775" y="9390063"/>
            <a:ext cx="7524750" cy="2515393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498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1578" y="9106442"/>
            <a:ext cx="8641889" cy="2026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1738498" eaLnBrk="1" hangingPunct="1"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Results</a:t>
            </a:r>
            <a:endParaRPr lang="en-US" sz="5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5387" name="TextBox 45"/>
          <p:cNvSpPr txBox="1">
            <a:spLocks noChangeArrowheads="1"/>
          </p:cNvSpPr>
          <p:nvPr/>
        </p:nvSpPr>
        <p:spPr bwMode="auto">
          <a:xfrm>
            <a:off x="647302" y="8896136"/>
            <a:ext cx="9067800" cy="59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eaLnBrk="1" hangingPunct="1"/>
            <a:endParaRPr lang="en-US" altLang="en-US" sz="33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4276" y="9105072"/>
            <a:ext cx="8847138" cy="2026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1738498" eaLnBrk="1" hangingPunct="1"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Models and Algorithm</a:t>
            </a:r>
            <a:endParaRPr lang="en-US" sz="5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15392" name="Picture 19" descr="IACSshieldrednoback.ps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393" y="2432442"/>
            <a:ext cx="2181830" cy="26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48877" y="22054096"/>
            <a:ext cx="9264650" cy="2026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1738498" eaLnBrk="1" hangingPunct="1"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Problem Formulation </a:t>
            </a:r>
            <a:endParaRPr lang="en-US" sz="5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5"/>
              <p:cNvSpPr txBox="1">
                <a:spLocks noChangeArrowheads="1"/>
              </p:cNvSpPr>
              <p:nvPr/>
            </p:nvSpPr>
            <p:spPr bwMode="auto">
              <a:xfrm>
                <a:off x="10012199" y="11512385"/>
                <a:ext cx="8696324" cy="26545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4576" tIns="42288" rIns="84576" bIns="42288">
                <a:spAutoFit/>
              </a:bodyPr>
              <a:lstStyle>
                <a:lvl1pPr eaLnBrk="0" hangingPunct="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1736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1736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1736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17367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marL="742950" indent="-742950" algn="ctr" eaLnBrk="1" hangingPunct="1">
                  <a:buFontTx/>
                  <a:buAutoNum type="alphaUcPeriod"/>
                </a:pPr>
                <a:r>
                  <a:rPr lang="en-US" altLang="en-US" sz="4000" u="sng" dirty="0" smtClean="0"/>
                  <a:t>Expert Learning using Multiclass Logistic Regression</a:t>
                </a:r>
                <a:endParaRPr lang="en-US" altLang="en-US" sz="4000" u="sng" dirty="0" smtClean="0"/>
              </a:p>
              <a:p>
                <a:pPr algn="ctr" eaLnBrk="1" hangingPunct="1"/>
                <a:endParaRPr lang="en-US" altLang="en-US" sz="4000" u="sng" dirty="0"/>
              </a:p>
              <a:p>
                <a:pPr algn="just" eaLnBrk="1" hangingPunct="1"/>
                <a:r>
                  <a:rPr lang="en-US" altLang="en-US" sz="3400" dirty="0" smtClean="0"/>
                  <a:t>Trained using a dataset of more than 30000 moves observed during backgammon championships. Only moves used by the winner of a given game were used. Classes correspond to the move to take i.e.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3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en-US" sz="3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34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GB" altLang="en-US" sz="3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GB" altLang="en-US" sz="3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GB" altLang="en-US" sz="3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bg-BG" altLang="en-US" sz="3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altLang="en-US" sz="3400"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GB" altLang="en-US" sz="3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altLang="en-US" sz="3400" b="1" u="sng" dirty="0"/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en-US" sz="3400" dirty="0"/>
                                <m:t>·</m:t>
                              </m:r>
                              <m:r>
                                <m:rPr>
                                  <m:nor/>
                                </m:rPr>
                                <a:rPr lang="en-GB" altLang="en-US" sz="3400" b="1" u="sng" dirty="0"/>
                                <m:t>f</m:t>
                              </m:r>
                              <m:r>
                                <a:rPr lang="en-GB" altLang="en-US" sz="3400" b="0" i="1" u="sng" dirty="0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GB" altLang="en-US" sz="3400" b="0" i="1" u="sng" dirty="0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GB" altLang="en-US" sz="3400" b="0" i="1" u="sng" dirty="0" smtClean="0">
                                  <a:latin typeface="Cambria Math" charset="0"/>
                                </a:rPr>
                                <m:t>))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bg-BG" altLang="en-US" sz="3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altLang="en-US" sz="34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GB" altLang="en-US" sz="3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lang="en-GB" altLang="en-US" sz="3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𝒜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altLang="en-US" sz="3400">
                                      <a:latin typeface="Cambria Math" charset="0"/>
                                    </a:rPr>
                                    <m:t>exp</m:t>
                                  </m:r>
                                  <m:r>
                                    <a:rPr lang="en-GB" altLang="en-US" sz="3400" i="1">
                                      <a:latin typeface="Cambria Math" charset="0"/>
                                    </a:rPr>
                                    <m:t>⁡(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b="1" i="1" u="sng" dirty="0"/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i="1" dirty="0"/>
                                    <m:t>·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b="1" i="1" dirty="0"/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b="0" i="0" dirty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b="0" i="1" dirty="0" smtClean="0"/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altLang="en-US" sz="3400" b="0" i="0" dirty="0" smtClean="0"/>
                                    <m:t>)</m:t>
                                  </m:r>
                                  <m:r>
                                    <a:rPr lang="en-GB" altLang="en-US" sz="34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en-US" sz="3400" i="1" dirty="0" smtClean="0"/>
              </a:p>
              <a:p>
                <a:pPr algn="just" eaLnBrk="1" hangingPunct="1"/>
                <a:endParaRPr lang="en-US" altLang="en-US" sz="3400" u="sng" dirty="0" smtClean="0">
                  <a:latin typeface="+mj-lt"/>
                </a:endParaRPr>
              </a:p>
              <a:p>
                <a:pPr algn="just" eaLnBrk="1" hangingPunct="1"/>
                <a:r>
                  <a:rPr lang="en-US" altLang="en-US" sz="3400" dirty="0" smtClean="0">
                    <a:latin typeface="+mj-lt"/>
                  </a:rPr>
                  <a:t>Trained using Stochastic Gradient Descent and a cross entropy loss with regularization: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altLang="en-US" sz="3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GB" altLang="en-US" sz="3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altLang="en-US" sz="3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altLang="en-US" sz="3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GB" altLang="en-US" sz="3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lang="en-US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GB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GB" altLang="en-US" sz="3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altLang="en-US" sz="3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altLang="en-US" sz="3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3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altLang="en-US" sz="3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3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altLang="en-US" sz="3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3400" dirty="0" smtClean="0">
                  <a:latin typeface="+mj-lt"/>
                </a:endParaRPr>
              </a:p>
              <a:p>
                <a:pPr algn="ctr" eaLnBrk="1" hangingPunct="1"/>
                <a:endParaRPr lang="en-US" altLang="en-US" sz="3400" dirty="0" smtClean="0">
                  <a:latin typeface="+mj-lt"/>
                </a:endParaRPr>
              </a:p>
              <a:p>
                <a:pPr marL="742950" indent="-742950" algn="ctr" eaLnBrk="1" hangingPunct="1">
                  <a:buFont typeface="+mj-lt"/>
                  <a:buAutoNum type="alphaUcPeriod" startAt="2"/>
                </a:pPr>
                <a:r>
                  <a:rPr lang="en-US" altLang="en-US" sz="4000" u="sng" dirty="0" smtClean="0">
                    <a:latin typeface="+mj-lt"/>
                  </a:rPr>
                  <a:t>Genetic Algorithms and Tournaments</a:t>
                </a:r>
              </a:p>
              <a:p>
                <a:pPr algn="ctr" eaLnBrk="1" hangingPunct="1"/>
                <a:endParaRPr lang="en-US" altLang="en-US" sz="4000" u="sng" dirty="0">
                  <a:latin typeface="+mj-lt"/>
                </a:endParaRPr>
              </a:p>
              <a:p>
                <a:pPr algn="just" eaLnBrk="1" hangingPunct="1"/>
                <a:r>
                  <a:rPr lang="en-US" altLang="en-US" sz="3400" dirty="0" smtClean="0">
                    <a:latin typeface="+mj-lt"/>
                  </a:rPr>
                  <a:t>The goal was then to use Reinforcement Learning to improve on the weights. To do so, I used a genetic algorithm with the following pseudo-code:</a:t>
                </a:r>
              </a:p>
              <a:p>
                <a:pPr algn="just" eaLnBrk="1" hangingPunct="1"/>
                <a:endParaRPr lang="en-US" altLang="en-US" sz="3400" dirty="0">
                  <a:latin typeface="+mj-lt"/>
                </a:endParaRPr>
              </a:p>
              <a:p>
                <a:pPr algn="just" eaLnBrk="1" hangingPunct="1"/>
                <a:endParaRPr lang="en-US" altLang="en-US" sz="3400" dirty="0" smtClean="0">
                  <a:latin typeface="+mj-lt"/>
                </a:endParaRPr>
              </a:p>
              <a:p>
                <a:pPr algn="just" eaLnBrk="1" hangingPunct="1"/>
                <a:endParaRPr lang="en-US" altLang="en-US" sz="3400" dirty="0">
                  <a:latin typeface="+mj-lt"/>
                </a:endParaRPr>
              </a:p>
              <a:p>
                <a:pPr algn="just" eaLnBrk="1" hangingPunct="1"/>
                <a:endParaRPr lang="en-US" altLang="en-US" sz="3400" dirty="0" smtClean="0">
                  <a:latin typeface="+mj-lt"/>
                </a:endParaRPr>
              </a:p>
              <a:p>
                <a:pPr algn="just" eaLnBrk="1" hangingPunct="1"/>
                <a:endParaRPr lang="en-US" altLang="en-US" sz="3400" dirty="0">
                  <a:latin typeface="+mj-lt"/>
                </a:endParaRPr>
              </a:p>
              <a:p>
                <a:pPr algn="just" eaLnBrk="1" hangingPunct="1"/>
                <a:endParaRPr lang="en-US" altLang="en-US" sz="3400" dirty="0" smtClean="0">
                  <a:latin typeface="+mj-lt"/>
                </a:endParaRPr>
              </a:p>
              <a:p>
                <a:pPr algn="just" eaLnBrk="1" hangingPunct="1"/>
                <a:endParaRPr lang="en-US" altLang="en-US" sz="3400" dirty="0">
                  <a:latin typeface="+mj-lt"/>
                </a:endParaRPr>
              </a:p>
              <a:p>
                <a:pPr algn="just" eaLnBrk="1" hangingPunct="1"/>
                <a:endParaRPr lang="en-US" altLang="en-US" sz="3400" dirty="0" smtClean="0">
                  <a:latin typeface="+mj-lt"/>
                </a:endParaRPr>
              </a:p>
              <a:p>
                <a:pPr algn="just" eaLnBrk="1" hangingPunct="1"/>
                <a:endParaRPr lang="en-US" altLang="en-US" sz="3400" dirty="0" smtClean="0">
                  <a:latin typeface="+mj-lt"/>
                </a:endParaRPr>
              </a:p>
              <a:p>
                <a:pPr algn="just" eaLnBrk="1" hangingPunct="1"/>
                <a:endParaRPr lang="en-US" altLang="en-US" sz="3400" dirty="0">
                  <a:latin typeface="+mj-lt"/>
                </a:endParaRPr>
              </a:p>
              <a:p>
                <a:pPr marL="742950" indent="-742950" algn="ctr" eaLnBrk="1" hangingPunct="1">
                  <a:buAutoNum type="alphaUcPeriod" startAt="2"/>
                </a:pPr>
                <a:endParaRPr lang="en-US" altLang="en-US" sz="4000" u="sng" dirty="0">
                  <a:latin typeface="+mj-lt"/>
                </a:endParaRPr>
              </a:p>
              <a:p>
                <a:pPr marL="742950" indent="-742950" algn="ctr" eaLnBrk="1" hangingPunct="1">
                  <a:buAutoNum type="alphaUcPeriod" startAt="2"/>
                </a:pPr>
                <a:endParaRPr lang="en-US" altLang="en-US" sz="4000" u="sng" dirty="0" smtClean="0">
                  <a:latin typeface="+mj-lt"/>
                </a:endParaRPr>
              </a:p>
              <a:p>
                <a:pPr eaLnBrk="1" hangingPunct="1"/>
                <a:endParaRPr lang="en-US" altLang="en-US" sz="4000" u="sng" dirty="0" smtClean="0">
                  <a:latin typeface="+mj-lt"/>
                </a:endParaRPr>
              </a:p>
              <a:p>
                <a:pPr eaLnBrk="1" hangingPunct="1"/>
                <a:endParaRPr lang="en-US" altLang="en-US" sz="4000" u="sng" dirty="0">
                  <a:latin typeface="+mj-lt"/>
                </a:endParaRPr>
              </a:p>
              <a:p>
                <a:pPr algn="ctr" eaLnBrk="1" hangingPunct="1"/>
                <a:endParaRPr lang="en-US" altLang="en-US" sz="4000" dirty="0">
                  <a:latin typeface="+mj-lt"/>
                </a:endParaRPr>
              </a:p>
              <a:p>
                <a:pPr algn="ctr" eaLnBrk="1" hangingPunct="1"/>
                <a:r>
                  <a:rPr lang="en-US" altLang="en-US" sz="4000" u="sng" dirty="0" smtClean="0">
                    <a:latin typeface="+mj-lt"/>
                  </a:rPr>
                  <a:t>C.  </a:t>
                </a:r>
                <a:r>
                  <a:rPr lang="en-US" altLang="en-US" sz="4000" u="sng" dirty="0" smtClean="0">
                    <a:latin typeface="+mj-lt"/>
                  </a:rPr>
                  <a:t>Approximate Q-Learning</a:t>
                </a:r>
                <a:endParaRPr lang="en-US" altLang="en-US" sz="4000" u="sng" dirty="0">
                  <a:latin typeface="+mj-lt"/>
                </a:endParaRPr>
              </a:p>
              <a:p>
                <a:pPr algn="just" eaLnBrk="1" hangingPunct="1"/>
                <a:endParaRPr lang="en-US" sz="3300" dirty="0" smtClean="0"/>
              </a:p>
              <a:p>
                <a:pPr algn="just" eaLnBrk="1" hangingPunct="1"/>
                <a:r>
                  <a:rPr lang="en-US" sz="3300" dirty="0" smtClean="0">
                    <a:latin typeface="+mn-lt"/>
                  </a:rPr>
                  <a:t>The last approach taken was to use approximate Q-learning to update the weights:</a:t>
                </a:r>
              </a:p>
              <a:p>
                <a:pPr algn="just" eaLnBrk="1" hangingPunct="1"/>
                <a:endParaRPr lang="en-US" sz="3300" dirty="0">
                  <a:latin typeface="+mn-lt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</m:e>
                          </m:func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3200" b="0" dirty="0" smtClean="0">
                  <a:latin typeface="+mn-lt"/>
                  <a:ea typeface="Cambria Math" charset="0"/>
                  <a:cs typeface="Cambria Math" charset="0"/>
                </a:endParaRPr>
              </a:p>
              <a:p>
                <a:pPr algn="just" eaLnBrk="1" hangingPunct="1"/>
                <a:endParaRPr lang="en-US" sz="3200" dirty="0" smtClean="0">
                  <a:latin typeface="+mn-lt"/>
                </a:endParaRPr>
              </a:p>
              <a:p>
                <a:pPr algn="just" eaLnBrk="1" hangingPunct="1"/>
                <a:r>
                  <a:rPr lang="en-US" sz="3200" dirty="0" smtClean="0">
                    <a:latin typeface="+mn-lt"/>
                  </a:rPr>
                  <a:t>Here s’ represent the board and dice after the move made with a, an opponent’s move given a roll of two dice and new roll of dice.</a:t>
                </a:r>
                <a:endParaRPr lang="en-US" sz="3200" dirty="0">
                  <a:latin typeface="+mn-lt"/>
                </a:endParaRPr>
              </a:p>
              <a:p>
                <a:pPr algn="just" eaLnBrk="1" hangingPunct="1"/>
                <a:endParaRPr lang="en-US" sz="3300" dirty="0">
                  <a:latin typeface="+mn-lt"/>
                </a:endParaRPr>
              </a:p>
            </p:txBody>
          </p:sp>
        </mc:Choice>
        <mc:Fallback>
          <p:sp>
            <p:nvSpPr>
              <p:cNvPr id="43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2199" y="11512385"/>
                <a:ext cx="8696324" cy="26545979"/>
              </a:xfrm>
              <a:prstGeom prst="rect">
                <a:avLst/>
              </a:prstGeom>
              <a:blipFill rotWithShape="0">
                <a:blip r:embed="rId5"/>
                <a:stretch>
                  <a:fillRect l="-2032" t="-459" r="-2032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5"/>
          <p:cNvSpPr txBox="1">
            <a:spLocks noChangeArrowheads="1"/>
          </p:cNvSpPr>
          <p:nvPr/>
        </p:nvSpPr>
        <p:spPr bwMode="auto">
          <a:xfrm>
            <a:off x="19109728" y="11625250"/>
            <a:ext cx="8709812" cy="2732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US" altLang="en-US" sz="3300" dirty="0" smtClean="0">
                <a:latin typeface="+mj-lt"/>
              </a:rPr>
              <a:t>In order to asses the results,  two methods were used:</a:t>
            </a:r>
          </a:p>
          <a:p>
            <a:pPr algn="just" eaLnBrk="1" hangingPunct="1"/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en-US" sz="3300" dirty="0" smtClean="0">
                <a:latin typeface="+mj-lt"/>
              </a:rPr>
              <a:t>Evaluating the accuracy of predictions on held-out test data of ”pro” moves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altLang="en-US" sz="3300" dirty="0" smtClean="0"/>
              <a:t>Playing </a:t>
            </a:r>
            <a:r>
              <a:rPr lang="en-US" altLang="en-US" sz="3300" dirty="0"/>
              <a:t>tournaments opposing AI’s at different levels of training and/or between different methods of training: logistic vs genetic for </a:t>
            </a:r>
            <a:r>
              <a:rPr lang="en-US" altLang="en-US" sz="3300" dirty="0" smtClean="0"/>
              <a:t>instance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Mastering the game of Go with deep neural networks and tree search</a:t>
            </a:r>
            <a:r>
              <a:rPr lang="en-US" sz="2800" dirty="0" smtClean="0"/>
              <a:t>, Deep- Mind in Nature January 2016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 smtClean="0"/>
              <a:t>Temporal </a:t>
            </a:r>
            <a:r>
              <a:rPr lang="en-US" sz="2800" i="1" dirty="0"/>
              <a:t>Difference Learning and TD-Gammon</a:t>
            </a:r>
            <a:r>
              <a:rPr lang="en-US" sz="2800" dirty="0"/>
              <a:t>, Gerald </a:t>
            </a:r>
            <a:r>
              <a:rPr lang="en-US" sz="2800" dirty="0" err="1"/>
              <a:t>Tesauro</a:t>
            </a:r>
            <a:r>
              <a:rPr lang="en-US" sz="2800" dirty="0"/>
              <a:t>, 1995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Why Did TD-Gammon Work</a:t>
            </a:r>
            <a:r>
              <a:rPr lang="en-US" sz="2800" dirty="0"/>
              <a:t>, J. B. Pollack and A. D. Blair, 1996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Self-Play and Using an Expert to Learn to Play Backgammon with Temporal Difference Learning</a:t>
            </a:r>
            <a:r>
              <a:rPr lang="en-US" sz="2800" dirty="0"/>
              <a:t>, Marco A. </a:t>
            </a:r>
            <a:r>
              <a:rPr lang="en-US" sz="2800" dirty="0" err="1"/>
              <a:t>Wiering</a:t>
            </a:r>
            <a:r>
              <a:rPr lang="en-US" sz="2800" dirty="0"/>
              <a:t> 2010 </a:t>
            </a:r>
          </a:p>
          <a:p>
            <a:pPr algn="just" eaLnBrk="1" hangingPunct="1"/>
            <a:endParaRPr lang="en-US" altLang="en-US" sz="3300" dirty="0"/>
          </a:p>
          <a:p>
            <a:pPr marL="514350" indent="-514350" algn="just" eaLnBrk="1" hangingPunct="1">
              <a:buFont typeface="+mj-lt"/>
              <a:buAutoNum type="arabicPeriod"/>
            </a:pPr>
            <a:endParaRPr lang="en-US" altLang="en-US" sz="33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982575" y="5762928"/>
            <a:ext cx="13619163" cy="25990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576" tIns="42288" rIns="84576" bIns="42288" anchor="ctr"/>
          <a:lstStyle/>
          <a:p>
            <a:pPr algn="ctr" defTabSz="1738498">
              <a:defRPr/>
            </a:pPr>
            <a:endParaRPr lang="en-US" sz="4800" dirty="0" smtClean="0"/>
          </a:p>
          <a:p>
            <a:pPr algn="ctr" defTabSz="1738498">
              <a:defRPr/>
            </a:pPr>
            <a:r>
              <a:rPr lang="en-US" sz="4800" dirty="0" smtClean="0"/>
              <a:t>Backgammon </a:t>
            </a:r>
            <a:r>
              <a:rPr lang="en-US" sz="4800" dirty="0"/>
              <a:t>is an easy game to play, but not easy to play well. </a:t>
            </a:r>
            <a:endParaRPr lang="en-US" sz="4800" dirty="0" smtClean="0"/>
          </a:p>
          <a:p>
            <a:pPr algn="ctr" defTabSz="1738498">
              <a:defRPr/>
            </a:pPr>
            <a:r>
              <a:rPr lang="en-US" altLang="en-US" sz="4800" dirty="0" smtClean="0"/>
              <a:t>Can an AI learn to play it well?</a:t>
            </a:r>
            <a:endParaRPr lang="en-US" altLang="en-US" sz="4800" dirty="0"/>
          </a:p>
          <a:p>
            <a:pPr algn="ctr" defTabSz="1738498">
              <a:defRPr/>
            </a:pPr>
            <a:endParaRPr lang="en-US" sz="480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697613" y="8445639"/>
            <a:ext cx="9067800" cy="1368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 numCol="1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US" altLang="en-US" sz="3400" dirty="0" smtClean="0">
                <a:latin typeface="+mj-lt"/>
              </a:rPr>
              <a:t>Backgammon is one of the oldest board games known to men. It is a 2 player </a:t>
            </a:r>
            <a:r>
              <a:rPr lang="en-US" altLang="en-US" sz="3400" dirty="0">
                <a:latin typeface="+mj-lt"/>
              </a:rPr>
              <a:t>zero-sum game, where playing pieces are moved according to the roll of </a:t>
            </a:r>
            <a:r>
              <a:rPr lang="en-US" altLang="en-US" sz="3400" dirty="0" smtClean="0">
                <a:latin typeface="+mj-lt"/>
              </a:rPr>
              <a:t>2 dice</a:t>
            </a:r>
            <a:r>
              <a:rPr lang="en-US" altLang="en-US" sz="3400" dirty="0">
                <a:latin typeface="+mj-lt"/>
              </a:rPr>
              <a:t>, and a player wins by removing all of </a:t>
            </a:r>
            <a:r>
              <a:rPr lang="en-US" altLang="en-US" sz="3400" dirty="0" smtClean="0">
                <a:latin typeface="+mj-lt"/>
              </a:rPr>
              <a:t>his/her pieces </a:t>
            </a:r>
            <a:r>
              <a:rPr lang="en-US" altLang="en-US" sz="3400" dirty="0">
                <a:latin typeface="+mj-lt"/>
              </a:rPr>
              <a:t>from the board before </a:t>
            </a:r>
            <a:r>
              <a:rPr lang="en-US" altLang="en-US" sz="3400" dirty="0" smtClean="0">
                <a:latin typeface="+mj-lt"/>
              </a:rPr>
              <a:t>his/her opponent. Players can stop their opponent’s progression by capturing left alone pawns.</a:t>
            </a: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endParaRPr lang="en-US" altLang="en-US" sz="3400" dirty="0" smtClean="0">
              <a:latin typeface="+mj-lt"/>
            </a:endParaRPr>
          </a:p>
          <a:p>
            <a:pPr algn="just" eaLnBrk="1" hangingPunct="1"/>
            <a:endParaRPr lang="en-US" altLang="en-US" sz="3400" dirty="0">
              <a:latin typeface="+mj-lt"/>
            </a:endParaRPr>
          </a:p>
          <a:p>
            <a:pPr algn="just" eaLnBrk="1" hangingPunct="1"/>
            <a:r>
              <a:rPr lang="en-US" altLang="en-US" sz="3400" dirty="0" smtClean="0">
                <a:latin typeface="+mj-lt"/>
              </a:rPr>
              <a:t>The goal of this project was inspired by the approach taken to create the </a:t>
            </a:r>
            <a:r>
              <a:rPr lang="en-US" altLang="en-US" sz="3400" dirty="0" err="1" smtClean="0">
                <a:latin typeface="+mj-lt"/>
              </a:rPr>
              <a:t>AlphaGo</a:t>
            </a:r>
            <a:r>
              <a:rPr lang="en-US" altLang="en-US" sz="3400" dirty="0" smtClean="0">
                <a:latin typeface="+mj-lt"/>
              </a:rPr>
              <a:t> AI i.e. </a:t>
            </a:r>
            <a:r>
              <a:rPr lang="en-US" altLang="en-US" sz="3400" b="1" dirty="0" smtClean="0">
                <a:latin typeface="+mj-lt"/>
              </a:rPr>
              <a:t>train an AI by using both expert learning topped with Reinforcement Learning.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37" y="12578409"/>
            <a:ext cx="6654800" cy="5727700"/>
          </a:xfrm>
          <a:prstGeom prst="rect">
            <a:avLst/>
          </a:prstGeom>
        </p:spPr>
      </p:pic>
      <p:sp>
        <p:nvSpPr>
          <p:cNvPr id="41" name="TextBox 38"/>
          <p:cNvSpPr txBox="1">
            <a:spLocks noChangeArrowheads="1"/>
          </p:cNvSpPr>
          <p:nvPr/>
        </p:nvSpPr>
        <p:spPr bwMode="auto">
          <a:xfrm>
            <a:off x="1061163" y="18596704"/>
            <a:ext cx="8925945" cy="58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300" b="1" dirty="0">
                <a:latin typeface="Arial" charset="0"/>
              </a:rPr>
              <a:t>Figure </a:t>
            </a:r>
            <a:r>
              <a:rPr lang="en-US" altLang="en-US" sz="3300" b="1" dirty="0" smtClean="0">
                <a:latin typeface="Arial" charset="0"/>
              </a:rPr>
              <a:t>1. </a:t>
            </a:r>
            <a:r>
              <a:rPr lang="en-US" altLang="en-US" sz="3300" dirty="0" smtClean="0">
                <a:latin typeface="Arial" charset="0"/>
              </a:rPr>
              <a:t>Board and Rule of Backgammon</a:t>
            </a:r>
            <a:endParaRPr lang="en-US" altLang="en-US" sz="3300" dirty="0"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99188" y="24338460"/>
            <a:ext cx="9067800" cy="1371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 numCol="1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en-GB" altLang="en-US" sz="3400" dirty="0" smtClean="0">
                <a:latin typeface="+mj-lt"/>
              </a:rPr>
              <a:t>For the scope of this project, we will use the framework of Markov Decision Process:</a:t>
            </a:r>
          </a:p>
          <a:p>
            <a:pPr algn="just" eaLnBrk="1" hangingPunct="1"/>
            <a:endParaRPr lang="en-GB" altLang="en-US" sz="3400" dirty="0" smtClean="0">
              <a:latin typeface="+mj-lt"/>
            </a:endParaRPr>
          </a:p>
          <a:p>
            <a:pPr marL="1314450" lvl="1" indent="-571500" algn="just" eaLnBrk="1" hangingPunct="1">
              <a:buFont typeface="Arial" charset="0"/>
              <a:buChar char="•"/>
            </a:pPr>
            <a:r>
              <a:rPr lang="en-GB" altLang="en-US" sz="3400" dirty="0" smtClean="0">
                <a:latin typeface="+mj-lt"/>
              </a:rPr>
              <a:t>States </a:t>
            </a:r>
            <a:r>
              <a:rPr lang="en-GB" altLang="en-US" sz="3400" i="1" dirty="0" smtClean="0">
                <a:latin typeface="+mj-lt"/>
              </a:rPr>
              <a:t>s</a:t>
            </a:r>
            <a:r>
              <a:rPr lang="en-GB" altLang="en-US" sz="3400" dirty="0" smtClean="0"/>
              <a:t>∈</a:t>
            </a:r>
            <a:r>
              <a:rPr lang="en-GB" altLang="en-US" sz="3400" i="1" dirty="0" smtClean="0"/>
              <a:t>𝑆</a:t>
            </a:r>
            <a:r>
              <a:rPr lang="en-GB" altLang="en-US" sz="3400" i="1" dirty="0" smtClean="0">
                <a:latin typeface="+mj-lt"/>
              </a:rPr>
              <a:t> </a:t>
            </a:r>
            <a:r>
              <a:rPr lang="en-GB" altLang="en-US" sz="3400" dirty="0" smtClean="0">
                <a:latin typeface="+mj-lt"/>
              </a:rPr>
              <a:t>: All possible distributions of pawns combined with a roll of two dice</a:t>
            </a:r>
          </a:p>
          <a:p>
            <a:pPr marL="1314450" lvl="1" indent="-571500" algn="just" eaLnBrk="1" hangingPunct="1">
              <a:buFont typeface="Arial" charset="0"/>
              <a:buChar char="•"/>
            </a:pPr>
            <a:r>
              <a:rPr lang="en-GB" altLang="en-US" sz="3400" dirty="0" smtClean="0">
                <a:latin typeface="+mj-lt"/>
              </a:rPr>
              <a:t>Set of actions </a:t>
            </a:r>
            <a:r>
              <a:rPr lang="en-GB" altLang="en-US" sz="3400" i="1" dirty="0" smtClean="0">
                <a:latin typeface="+mj-lt"/>
              </a:rPr>
              <a:t>a</a:t>
            </a:r>
            <a:r>
              <a:rPr lang="en-GB" altLang="en-US" sz="3400" dirty="0" smtClean="0">
                <a:latin typeface="+mj-lt"/>
              </a:rPr>
              <a:t>∈</a:t>
            </a:r>
            <a:r>
              <a:rPr lang="en-GB" altLang="en-US" sz="3400" i="1" dirty="0" smtClean="0">
                <a:latin typeface="+mj-lt"/>
              </a:rPr>
              <a:t>𝒜 </a:t>
            </a:r>
            <a:r>
              <a:rPr lang="en-GB" altLang="en-US" sz="3400" dirty="0" smtClean="0">
                <a:latin typeface="+mj-lt"/>
              </a:rPr>
              <a:t>given by the possible moves of pawns given the board and dice</a:t>
            </a:r>
          </a:p>
          <a:p>
            <a:pPr algn="just" eaLnBrk="1" hangingPunct="1"/>
            <a:endParaRPr lang="en-GB" altLang="en-US" sz="3400" dirty="0" smtClean="0">
              <a:latin typeface="+mj-lt"/>
            </a:endParaRPr>
          </a:p>
          <a:p>
            <a:pPr algn="just" eaLnBrk="1" hangingPunct="1"/>
            <a:r>
              <a:rPr lang="en-GB" altLang="en-US" sz="3400" dirty="0" smtClean="0">
                <a:latin typeface="+mj-lt"/>
              </a:rPr>
              <a:t>The objective is to choose the optimal move at each step. We can evaluate the number of boards in backgammon to </a:t>
            </a:r>
            <a:r>
              <a:rPr lang="en-GB" sz="3400" dirty="0" smtClean="0"/>
              <a:t>18,528,584,051,601,162,496, which would make evaluating a value for every state completely infeasible. We therefore resorted to approximations by representing the board as a feature vector such as:</a:t>
            </a:r>
          </a:p>
          <a:p>
            <a:pPr algn="just" eaLnBrk="1" hangingPunct="1"/>
            <a:endParaRPr lang="en-GB" sz="3400" dirty="0" smtClean="0"/>
          </a:p>
          <a:p>
            <a:pPr marL="1314450" lvl="1" indent="-571500" algn="just" eaLnBrk="1" hangingPunct="1">
              <a:buFont typeface="Arial" charset="0"/>
              <a:buChar char="•"/>
            </a:pPr>
            <a:r>
              <a:rPr lang="en-GB" altLang="en-US" sz="3400" dirty="0" smtClean="0">
                <a:latin typeface="+mj-lt"/>
              </a:rPr>
              <a:t>Number of left alone pawns in each quadrant</a:t>
            </a:r>
          </a:p>
          <a:p>
            <a:pPr marL="1314450" lvl="1" indent="-571500" algn="just" eaLnBrk="1" hangingPunct="1">
              <a:buFont typeface="Arial" charset="0"/>
              <a:buChar char="•"/>
            </a:pPr>
            <a:r>
              <a:rPr lang="en-GB" altLang="en-US" sz="3400" dirty="0" smtClean="0">
                <a:latin typeface="+mj-lt"/>
              </a:rPr>
              <a:t>Number of enemy pawns imprisoned in each quadrant</a:t>
            </a:r>
          </a:p>
          <a:p>
            <a:pPr marL="1314450" lvl="1" indent="-571500" algn="just" eaLnBrk="1" hangingPunct="1">
              <a:buFont typeface="Arial" charset="0"/>
              <a:buChar char="•"/>
            </a:pPr>
            <a:r>
              <a:rPr lang="en-GB" altLang="en-US" sz="3400" dirty="0" smtClean="0">
                <a:latin typeface="+mj-lt"/>
              </a:rPr>
              <a:t>Number of safe pawns </a:t>
            </a:r>
          </a:p>
          <a:p>
            <a:pPr marL="1314450" lvl="1" indent="-571500" algn="just" eaLnBrk="1" hangingPunct="1">
              <a:buFont typeface="Arial" charset="0"/>
              <a:buChar char="•"/>
            </a:pPr>
            <a:endParaRPr lang="en-GB" altLang="en-US" sz="3400" dirty="0" smtClean="0">
              <a:latin typeface="+mj-lt"/>
            </a:endParaRPr>
          </a:p>
          <a:p>
            <a:pPr algn="just" eaLnBrk="1" hangingPunct="1"/>
            <a:r>
              <a:rPr lang="en-GB" altLang="en-US" sz="3400" dirty="0" smtClean="0">
                <a:latin typeface="+mj-lt"/>
              </a:rPr>
              <a:t>To chose the optimal move is therefore equivalent to finding weights for each feature so that the best move leads to board with highest score </a:t>
            </a:r>
            <a:r>
              <a:rPr lang="en-GB" altLang="en-US" sz="3400" b="1" dirty="0" err="1" smtClean="0">
                <a:latin typeface="+mj-lt"/>
              </a:rPr>
              <a:t>sc</a:t>
            </a:r>
            <a:r>
              <a:rPr lang="en-GB" altLang="en-US" sz="3400" b="1" dirty="0" smtClean="0">
                <a:latin typeface="+mj-lt"/>
              </a:rPr>
              <a:t> = </a:t>
            </a:r>
            <a:r>
              <a:rPr lang="en-GB" altLang="en-US" sz="3400" b="1" u="sng" dirty="0" err="1" smtClean="0">
                <a:latin typeface="+mj-lt"/>
              </a:rPr>
              <a:t>w</a:t>
            </a:r>
            <a:r>
              <a:rPr lang="en-GB" altLang="en-US" sz="3400" dirty="0" err="1" smtClean="0">
                <a:latin typeface="+mj-lt"/>
              </a:rPr>
              <a:t>·</a:t>
            </a:r>
            <a:r>
              <a:rPr lang="en-GB" altLang="en-US" sz="3400" b="1" u="sng" dirty="0" err="1" smtClean="0">
                <a:latin typeface="+mj-lt"/>
              </a:rPr>
              <a:t>f</a:t>
            </a:r>
            <a:endParaRPr lang="en-GB" altLang="en-US" sz="3400" dirty="0" smtClean="0">
              <a:latin typeface="+mj-lt"/>
            </a:endParaRPr>
          </a:p>
          <a:p>
            <a:pPr algn="just" eaLnBrk="1" hangingPunct="1"/>
            <a:endParaRPr lang="en-US" altLang="en-US" sz="3600" dirty="0" smtClean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4955" y="23842619"/>
            <a:ext cx="8448752" cy="741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Courier New" charset="0"/>
                <a:ea typeface="Courier New" charset="0"/>
                <a:cs typeface="Courier New" charset="0"/>
              </a:rPr>
              <a:t>Step 0: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Initialize the weights using the results of the logistic regression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it &lt;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max_it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+mj-lt"/>
              <a:buAutoNum type="arabicPeriod"/>
            </a:pP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Generate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a contestant by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perturbing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slightly each weight: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ŵ_i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w_i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+ U(-.5,.5)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+mj-lt"/>
              <a:buAutoNum type="arabicPeriod"/>
            </a:pP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Play a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tournament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i.e. first to 15 points</a:t>
            </a:r>
          </a:p>
          <a:p>
            <a:pPr lvl="1">
              <a:buFont typeface="+mj-lt"/>
              <a:buAutoNum type="arabicPeriod"/>
            </a:pP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current champion wins: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847725" lvl="2" indent="0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Continue</a:t>
            </a:r>
          </a:p>
          <a:p>
            <a:pPr marL="847725" lvl="2" indent="0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847725" lvl="2" indent="0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 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Update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the weights:</a:t>
            </a:r>
          </a:p>
          <a:p>
            <a:pPr marL="847725" lvl="2" indent="0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w_i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= (1-a)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w_i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aŵ_i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847725" lvl="2" indent="0"/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    where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depends on the        	   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amplitude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of the win</a:t>
            </a:r>
          </a:p>
          <a:p>
            <a:pPr marL="847725" lvl="2" indent="0"/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51578" y="31418109"/>
            <a:ext cx="8641889" cy="20266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1738498" eaLnBrk="1" hangingPunct="1">
              <a:defRPr/>
            </a:pPr>
            <a:r>
              <a:rPr lang="en-US" sz="5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Bibliography</a:t>
            </a:r>
            <a:endParaRPr lang="en-US" sz="5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655" y="14292839"/>
            <a:ext cx="8545620" cy="5404269"/>
          </a:xfrm>
          <a:prstGeom prst="rect">
            <a:avLst/>
          </a:prstGeom>
        </p:spPr>
      </p:pic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19420455" y="20032936"/>
            <a:ext cx="8925945" cy="58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300" b="1" dirty="0">
                <a:latin typeface="Arial" charset="0"/>
              </a:rPr>
              <a:t>Figure </a:t>
            </a:r>
            <a:r>
              <a:rPr lang="en-US" altLang="en-US" sz="3300" b="1" dirty="0" smtClean="0">
                <a:latin typeface="Arial" charset="0"/>
              </a:rPr>
              <a:t>2. </a:t>
            </a:r>
            <a:r>
              <a:rPr lang="en-US" altLang="en-US" sz="3300" dirty="0" smtClean="0">
                <a:latin typeface="Arial" charset="0"/>
              </a:rPr>
              <a:t>Accuracy on held-out test data</a:t>
            </a:r>
            <a:endParaRPr lang="en-US" altLang="en-US" sz="3300" dirty="0">
              <a:latin typeface="Arial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10571"/>
              </p:ext>
            </p:extLst>
          </p:nvPr>
        </p:nvGraphicFramePr>
        <p:xfrm>
          <a:off x="20054277" y="23440733"/>
          <a:ext cx="6820713" cy="617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23"/>
                <a:gridCol w="1338266"/>
                <a:gridCol w="1313094"/>
                <a:gridCol w="1367615"/>
                <a:gridCol w="1367615"/>
              </a:tblGrid>
              <a:tr h="1234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39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</a:t>
                      </a:r>
                    </a:p>
                    <a:p>
                      <a:pPr marL="0" marR="0" lvl="0" indent="0" algn="ctr" defTabSz="1739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MLR</a:t>
                      </a:r>
                    </a:p>
                    <a:p>
                      <a:pPr algn="ctr"/>
                      <a:r>
                        <a:rPr lang="en-US" sz="3200" dirty="0" smtClean="0"/>
                        <a:t>(S)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MLR</a:t>
                      </a:r>
                    </a:p>
                    <a:p>
                      <a:pPr algn="ctr"/>
                      <a:r>
                        <a:rPr lang="en-US" sz="3200" dirty="0" smtClean="0"/>
                        <a:t>(L)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Q-L</a:t>
                      </a:r>
                      <a:endParaRPr lang="en-US" sz="3200" dirty="0"/>
                    </a:p>
                  </a:txBody>
                  <a:tcPr anchor="ctr"/>
                </a:tc>
              </a:tr>
              <a:tr h="1234102">
                <a:tc>
                  <a:txBody>
                    <a:bodyPr/>
                    <a:lstStyle/>
                    <a:p>
                      <a:pPr marL="0" marR="0" lvl="0" indent="0" algn="ctr" defTabSz="1739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GA(S)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(8-15)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(15-5)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(15-6)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(16-1)</a:t>
                      </a:r>
                      <a:endParaRPr lang="en-US" sz="2800" dirty="0"/>
                    </a:p>
                  </a:txBody>
                  <a:tcPr anchor="ctr"/>
                </a:tc>
              </a:tr>
              <a:tr h="123410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GA(L)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(15-0)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(16-0)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(15-0)</a:t>
                      </a:r>
                      <a:endParaRPr lang="en-US" sz="2800" dirty="0"/>
                    </a:p>
                  </a:txBody>
                  <a:tcPr anchor="ctr"/>
                </a:tc>
              </a:tr>
              <a:tr h="123410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MLR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(1-15)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(8-15)</a:t>
                      </a:r>
                      <a:endParaRPr lang="en-US" sz="2800" dirty="0"/>
                    </a:p>
                  </a:txBody>
                  <a:tcPr anchor="ctr"/>
                </a:tc>
              </a:tr>
              <a:tr h="123410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MLR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(L)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(15-2)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" name="TextBox 38"/>
          <p:cNvSpPr txBox="1">
            <a:spLocks noChangeArrowheads="1"/>
          </p:cNvSpPr>
          <p:nvPr/>
        </p:nvSpPr>
        <p:spPr bwMode="auto">
          <a:xfrm>
            <a:off x="19420455" y="30103433"/>
            <a:ext cx="8925945" cy="110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736725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300" b="1" dirty="0" smtClean="0">
                <a:latin typeface="Arial" charset="0"/>
              </a:rPr>
              <a:t>Table</a:t>
            </a:r>
            <a:r>
              <a:rPr lang="en-US" altLang="en-US" sz="3300" b="1" dirty="0">
                <a:latin typeface="Arial" charset="0"/>
              </a:rPr>
              <a:t> </a:t>
            </a:r>
            <a:r>
              <a:rPr lang="en-US" altLang="en-US" sz="3300" b="1" dirty="0" smtClean="0">
                <a:latin typeface="Arial" charset="0"/>
              </a:rPr>
              <a:t>3</a:t>
            </a:r>
            <a:r>
              <a:rPr lang="en-US" altLang="en-US" sz="3300" b="1" dirty="0" smtClean="0">
                <a:latin typeface="Arial" charset="0"/>
              </a:rPr>
              <a:t>. </a:t>
            </a:r>
            <a:r>
              <a:rPr lang="en-US" altLang="en-US" sz="3300" dirty="0" smtClean="0">
                <a:latin typeface="Arial" charset="0"/>
              </a:rPr>
              <a:t>First-to-15 Results </a:t>
            </a:r>
          </a:p>
          <a:p>
            <a:pPr eaLnBrk="1" hangingPunct="1"/>
            <a:r>
              <a:rPr lang="en-US" altLang="en-US" sz="3300" dirty="0" smtClean="0">
                <a:latin typeface="Arial" charset="0"/>
              </a:rPr>
              <a:t>(S=Small features and L=Large features)</a:t>
            </a:r>
            <a:endParaRPr lang="en-US" altLang="en-US" sz="3300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578</Words>
  <Application>Microsoft Macintosh PowerPoint</Application>
  <PresentationFormat>Custom</PresentationFormat>
  <Paragraphs>155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Courier New</vt:lpstr>
      <vt:lpstr>Helvetica</vt:lpstr>
      <vt:lpstr>ＭＳ Ｐゴシック</vt:lpstr>
      <vt:lpstr>Arial</vt:lpstr>
      <vt:lpstr>Office Theme</vt:lpstr>
      <vt:lpstr>PowerPoint Presentation</vt:lpstr>
    </vt:vector>
  </TitlesOfParts>
  <Company>IIC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Rosalind Reid</dc:creator>
  <cp:lastModifiedBy>Audi, Virgile</cp:lastModifiedBy>
  <cp:revision>68</cp:revision>
  <cp:lastPrinted>2016-05-03T04:13:53Z</cp:lastPrinted>
  <dcterms:created xsi:type="dcterms:W3CDTF">2012-02-23T17:01:23Z</dcterms:created>
  <dcterms:modified xsi:type="dcterms:W3CDTF">2016-12-08T14:20:07Z</dcterms:modified>
</cp:coreProperties>
</file>