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0"/>
  </p:notesMasterIdLst>
  <p:sldIdLst>
    <p:sldId id="256" r:id="rId4"/>
    <p:sldId id="296" r:id="rId5"/>
    <p:sldId id="272" r:id="rId6"/>
    <p:sldId id="265" r:id="rId7"/>
    <p:sldId id="278" r:id="rId8"/>
    <p:sldId id="262" r:id="rId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6" autoAdjust="0"/>
    <p:restoredTop sz="94628" autoAdjust="0"/>
  </p:normalViewPr>
  <p:slideViewPr>
    <p:cSldViewPr>
      <p:cViewPr varScale="1">
        <p:scale>
          <a:sx n="93" d="100"/>
          <a:sy n="93" d="100"/>
        </p:scale>
        <p:origin x="792" y="78"/>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069B85-8ECB-40C1-8227-5F2EC1AE3B24}" type="datetimeFigureOut">
              <a:rPr lang="en-GB" smtClean="0"/>
              <a:t>23/03/2023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1CF53B-4A3D-4A4A-B2C8-27768F54CA11}" type="slidenum">
              <a:rPr lang="en-GB" smtClean="0"/>
              <a:t>‹#›</a:t>
            </a:fld>
            <a:endParaRPr lang="en-GB"/>
          </a:p>
        </p:txBody>
      </p:sp>
    </p:spTree>
    <p:extLst>
      <p:ext uri="{BB962C8B-B14F-4D97-AF65-F5344CB8AC3E}">
        <p14:creationId xmlns:p14="http://schemas.microsoft.com/office/powerpoint/2010/main" val="1801987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1CF53B-4A3D-4A4A-B2C8-27768F54CA11}" type="slidenum">
              <a:rPr lang="en-GB" smtClean="0"/>
              <a:t>6</a:t>
            </a:fld>
            <a:endParaRPr lang="en-GB"/>
          </a:p>
        </p:txBody>
      </p:sp>
    </p:spTree>
    <p:extLst>
      <p:ext uri="{BB962C8B-B14F-4D97-AF65-F5344CB8AC3E}">
        <p14:creationId xmlns:p14="http://schemas.microsoft.com/office/powerpoint/2010/main" val="2879652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55776" y="1923678"/>
            <a:ext cx="5688632" cy="1750649"/>
          </a:xfrm>
        </p:spPr>
        <p:txBody>
          <a:bodyPr/>
          <a:lstStyle/>
          <a:p>
            <a:pPr algn="ctr"/>
            <a:r>
              <a:rPr lang="en-US" sz="3600" dirty="0">
                <a:solidFill>
                  <a:schemeClr val="tx1">
                    <a:lumMod val="95000"/>
                    <a:lumOff val="5000"/>
                  </a:schemeClr>
                </a:solidFill>
              </a:rPr>
              <a:t>THAHARAH (BERSUCI)</a:t>
            </a:r>
          </a:p>
          <a:p>
            <a:pPr algn="ctr"/>
            <a:endParaRPr lang="en-US" altLang="ko-KR" sz="3600" dirty="0" smtClean="0">
              <a:solidFill>
                <a:schemeClr val="tx1">
                  <a:lumMod val="95000"/>
                  <a:lumOff val="5000"/>
                </a:schemeClr>
              </a:solidFill>
              <a:latin typeface="Times New Roman" panose="02020603050405020304" pitchFamily="18" charset="0"/>
              <a:ea typeface="맑은 고딕" pitchFamily="50" charset="-127"/>
              <a:cs typeface="Times New Roman" panose="02020603050405020304" pitchFamily="18" charset="0"/>
            </a:endParaRPr>
          </a:p>
        </p:txBody>
      </p:sp>
    </p:spTree>
    <p:extLst>
      <p:ext uri="{BB962C8B-B14F-4D97-AF65-F5344CB8AC3E}">
        <p14:creationId xmlns:p14="http://schemas.microsoft.com/office/powerpoint/2010/main" val="297184137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ame 16"/>
          <p:cNvSpPr/>
          <p:nvPr/>
        </p:nvSpPr>
        <p:spPr>
          <a:xfrm>
            <a:off x="215516" y="177378"/>
            <a:ext cx="8712968" cy="4788744"/>
          </a:xfrm>
          <a:prstGeom prst="frame">
            <a:avLst>
              <a:gd name="adj1" fmla="val 89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21" name="Group 20"/>
          <p:cNvGrpSpPr/>
          <p:nvPr/>
        </p:nvGrpSpPr>
        <p:grpSpPr>
          <a:xfrm>
            <a:off x="1910622" y="345135"/>
            <a:ext cx="5322755" cy="2397195"/>
            <a:chOff x="2591053" y="1085224"/>
            <a:chExt cx="4381624" cy="760637"/>
          </a:xfrm>
        </p:grpSpPr>
        <p:sp>
          <p:nvSpPr>
            <p:cNvPr id="22" name="TextBox 21"/>
            <p:cNvSpPr txBox="1"/>
            <p:nvPr/>
          </p:nvSpPr>
          <p:spPr>
            <a:xfrm>
              <a:off x="3687661" y="1568862"/>
              <a:ext cx="2252491"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23" name="TextBox 22"/>
            <p:cNvSpPr txBox="1"/>
            <p:nvPr/>
          </p:nvSpPr>
          <p:spPr>
            <a:xfrm>
              <a:off x="2591053" y="1085224"/>
              <a:ext cx="4381624" cy="244146"/>
            </a:xfrm>
            <a:prstGeom prst="rect">
              <a:avLst/>
            </a:prstGeom>
            <a:noFill/>
          </p:spPr>
          <p:txBody>
            <a:bodyPr wrap="square" rtlCol="0">
              <a:spAutoFit/>
            </a:bodyPr>
            <a:lstStyle/>
            <a:p>
              <a:pPr lvl="0" algn="ctr"/>
              <a:r>
                <a:rPr lang="en-US" sz="2800" dirty="0" smtClean="0"/>
                <a:t>1. </a:t>
              </a:r>
              <a:r>
                <a:rPr lang="en-US" sz="2800" dirty="0" err="1" smtClean="0">
                  <a:solidFill>
                    <a:schemeClr val="accent2">
                      <a:lumMod val="75000"/>
                    </a:schemeClr>
                  </a:solidFill>
                </a:rPr>
                <a:t>Pengertian</a:t>
              </a:r>
              <a:r>
                <a:rPr lang="en-US" sz="2800" dirty="0" smtClean="0">
                  <a:solidFill>
                    <a:schemeClr val="accent2">
                      <a:lumMod val="75000"/>
                    </a:schemeClr>
                  </a:solidFill>
                </a:rPr>
                <a:t> </a:t>
              </a:r>
              <a:r>
                <a:rPr lang="en-US" sz="2800" dirty="0" err="1">
                  <a:solidFill>
                    <a:schemeClr val="accent2">
                      <a:lumMod val="75000"/>
                    </a:schemeClr>
                  </a:solidFill>
                </a:rPr>
                <a:t>Thaharah</a:t>
              </a:r>
              <a:endParaRPr lang="en-US" sz="2800" dirty="0">
                <a:solidFill>
                  <a:schemeClr val="accent2">
                    <a:lumMod val="75000"/>
                  </a:schemeClr>
                </a:solidFill>
              </a:endParaRPr>
            </a:p>
            <a:p>
              <a:endParaRPr lang="en-US" sz="1600" dirty="0">
                <a:latin typeface="Times New Roman" panose="02020603050405020304" pitchFamily="18" charset="0"/>
                <a:cs typeface="Times New Roman" panose="02020603050405020304" pitchFamily="18" charset="0"/>
              </a:endParaRPr>
            </a:p>
          </p:txBody>
        </p:sp>
      </p:grpSp>
      <p:sp>
        <p:nvSpPr>
          <p:cNvPr id="2" name="Rectangle 1"/>
          <p:cNvSpPr/>
          <p:nvPr/>
        </p:nvSpPr>
        <p:spPr>
          <a:xfrm>
            <a:off x="395536" y="1189264"/>
            <a:ext cx="8280920" cy="3416320"/>
          </a:xfrm>
          <a:prstGeom prst="rect">
            <a:avLst/>
          </a:prstGeom>
        </p:spPr>
        <p:txBody>
          <a:bodyPr wrap="square">
            <a:spAutoFit/>
          </a:bodyPr>
          <a:lstStyle/>
          <a:p>
            <a:pPr>
              <a:lnSpc>
                <a:spcPct val="150000"/>
              </a:lnSpc>
              <a:spcAft>
                <a:spcPts val="0"/>
              </a:spcAft>
            </a:pPr>
            <a:r>
              <a:rPr lang="id-ID" sz="1600" dirty="0">
                <a:solidFill>
                  <a:schemeClr val="tx1">
                    <a:lumMod val="95000"/>
                    <a:lumOff val="5000"/>
                  </a:schemeClr>
                </a:solidFill>
                <a:latin typeface="Arial" panose="020B0604020202020204" pitchFamily="34" charset="0"/>
                <a:ea typeface="Calibri" panose="020F0502020204030204" pitchFamily="34" charset="0"/>
                <a:cs typeface="Times New Roman" panose="02020603050405020304" pitchFamily="18" charset="0"/>
              </a:rPr>
              <a:t>Thaharah menurut bahasa artinya “bersih” Sedangkan menurut istilah syara’ thaharah adalah bersih dari hadas dan najis. Selain itu thaharah dapat juga diartikan mengerjakan pekerjaan yang membolehkan shalat, berupa wudhu, mandi, tayamum dan menghilangkan najis.</a:t>
            </a:r>
            <a:endParaRPr lang="en-US" sz="16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id-ID" sz="1600" dirty="0">
                <a:solidFill>
                  <a:schemeClr val="tx1">
                    <a:lumMod val="95000"/>
                    <a:lumOff val="5000"/>
                  </a:schemeClr>
                </a:solidFill>
                <a:latin typeface="Arial" panose="020B0604020202020204" pitchFamily="34" charset="0"/>
                <a:ea typeface="Calibri" panose="020F0502020204030204" pitchFamily="34" charset="0"/>
                <a:cs typeface="Times New Roman" panose="02020603050405020304" pitchFamily="18" charset="0"/>
              </a:rPr>
              <a:t>Thaharah secara umum. Dapat dilakukan dengan empat cara berikut.</a:t>
            </a:r>
            <a:endParaRPr lang="en-US" sz="16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id-ID" sz="1600" dirty="0">
                <a:solidFill>
                  <a:schemeClr val="tx1">
                    <a:lumMod val="95000"/>
                    <a:lumOff val="5000"/>
                  </a:schemeClr>
                </a:solidFill>
                <a:latin typeface="Arial" panose="020B0604020202020204" pitchFamily="34" charset="0"/>
                <a:ea typeface="Calibri" panose="020F0502020204030204" pitchFamily="34" charset="0"/>
                <a:cs typeface="Times New Roman" panose="02020603050405020304" pitchFamily="18" charset="0"/>
              </a:rPr>
              <a:t>1)Membersihkan lahir dari hadas, najis, dan kelebihan-kelebihan yang ada dalam badan.</a:t>
            </a:r>
            <a:endParaRPr lang="en-US" sz="16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id-ID" sz="1600" dirty="0">
                <a:solidFill>
                  <a:schemeClr val="tx1">
                    <a:lumMod val="95000"/>
                    <a:lumOff val="5000"/>
                  </a:schemeClr>
                </a:solidFill>
                <a:latin typeface="Arial" panose="020B0604020202020204" pitchFamily="34" charset="0"/>
                <a:ea typeface="Calibri" panose="020F0502020204030204" pitchFamily="34" charset="0"/>
                <a:cs typeface="Times New Roman" panose="02020603050405020304" pitchFamily="18" charset="0"/>
              </a:rPr>
              <a:t>2)Membersihkan anggota badan daridosa-dosa.</a:t>
            </a:r>
            <a:endParaRPr lang="en-US" sz="16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id-ID" sz="1600" dirty="0">
                <a:solidFill>
                  <a:schemeClr val="tx1">
                    <a:lumMod val="95000"/>
                    <a:lumOff val="5000"/>
                  </a:schemeClr>
                </a:solidFill>
                <a:latin typeface="Arial" panose="020B0604020202020204" pitchFamily="34" charset="0"/>
                <a:ea typeface="Calibri" panose="020F0502020204030204" pitchFamily="34" charset="0"/>
                <a:cs typeface="Times New Roman" panose="02020603050405020304" pitchFamily="18" charset="0"/>
              </a:rPr>
              <a:t>3)Membersihkan hati dari akhlak tercela</a:t>
            </a:r>
            <a:endParaRPr lang="en-US" sz="16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0"/>
              </a:spcAft>
            </a:pPr>
            <a:r>
              <a:rPr lang="id-ID" sz="1600" dirty="0">
                <a:solidFill>
                  <a:schemeClr val="tx1">
                    <a:lumMod val="95000"/>
                    <a:lumOff val="5000"/>
                  </a:schemeClr>
                </a:solidFill>
                <a:latin typeface="Arial" panose="020B0604020202020204" pitchFamily="34" charset="0"/>
                <a:ea typeface="Calibri" panose="020F0502020204030204" pitchFamily="34" charset="0"/>
                <a:cs typeface="Times New Roman" panose="02020603050405020304" pitchFamily="18" charset="0"/>
              </a:rPr>
              <a:t>.4)Membersihkan hati dari selain Allah.</a:t>
            </a:r>
            <a:endParaRPr lang="en-US" sz="16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4726674"/>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9" name="Group 13318"/>
          <p:cNvGrpSpPr/>
          <p:nvPr/>
        </p:nvGrpSpPr>
        <p:grpSpPr>
          <a:xfrm rot="20249284">
            <a:off x="797346" y="1059333"/>
            <a:ext cx="1665869" cy="3558872"/>
            <a:chOff x="1359132" y="345882"/>
            <a:chExt cx="1966239" cy="4200564"/>
          </a:xfrm>
        </p:grpSpPr>
        <p:grpSp>
          <p:nvGrpSpPr>
            <p:cNvPr id="24" name="Group 23"/>
            <p:cNvGrpSpPr/>
            <p:nvPr/>
          </p:nvGrpSpPr>
          <p:grpSpPr>
            <a:xfrm>
              <a:off x="2073901" y="2186669"/>
              <a:ext cx="501313" cy="2359777"/>
              <a:chOff x="2810055" y="1677194"/>
              <a:chExt cx="535258" cy="2519562"/>
            </a:xfrm>
          </p:grpSpPr>
          <p:sp>
            <p:nvSpPr>
              <p:cNvPr id="7" name="Rectangle 8"/>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Rectangle 8"/>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ectangle 8"/>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Rectangle 2"/>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2"/>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2"/>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Isosceles Triangle 4"/>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27" name="Group 26"/>
            <p:cNvGrpSpPr/>
            <p:nvPr/>
          </p:nvGrpSpPr>
          <p:grpSpPr>
            <a:xfrm>
              <a:off x="1359132" y="345882"/>
              <a:ext cx="1966239" cy="1811155"/>
              <a:chOff x="1888981" y="1110787"/>
              <a:chExt cx="2254374" cy="2076562"/>
            </a:xfrm>
          </p:grpSpPr>
          <p:sp>
            <p:nvSpPr>
              <p:cNvPr id="18" name="Teardrop 30"/>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rapezoid 24"/>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ounded Rectangle 18"/>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19"/>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0"/>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2" name="Rounded Rectangle 21"/>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2"/>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6" name="Rounded Rectangle 25"/>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8" name="Rounded Rectangle 27"/>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9" name="Rounded Rectangle 28"/>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30" name="Rounded Rectangle 29"/>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13313" name="Freeform 13312"/>
          <p:cNvSpPr/>
          <p:nvPr/>
        </p:nvSpPr>
        <p:spPr>
          <a:xfrm>
            <a:off x="-1" y="2561780"/>
            <a:ext cx="2381749"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2" name="TextBox 61"/>
          <p:cNvSpPr txBox="1"/>
          <p:nvPr/>
        </p:nvSpPr>
        <p:spPr>
          <a:xfrm>
            <a:off x="3258071" y="1276507"/>
            <a:ext cx="642872" cy="461665"/>
          </a:xfrm>
          <a:prstGeom prst="rect">
            <a:avLst/>
          </a:prstGeom>
          <a:noFill/>
        </p:spPr>
        <p:txBody>
          <a:bodyPr wrap="square" rtlCol="0">
            <a:spAutoFit/>
          </a:bodyPr>
          <a:lstStyle/>
          <a:p>
            <a:pPr algn="ctr"/>
            <a:r>
              <a:rPr lang="en-US" altLang="ko-KR" sz="2400" b="1" dirty="0" smtClean="0">
                <a:solidFill>
                  <a:schemeClr val="bg1"/>
                </a:solidFill>
                <a:cs typeface="Arial" pitchFamily="34" charset="0"/>
              </a:rPr>
              <a:t>X1</a:t>
            </a:r>
            <a:endParaRPr lang="ko-KR" altLang="en-US" sz="2400" b="1" dirty="0">
              <a:solidFill>
                <a:schemeClr val="bg1"/>
              </a:solidFill>
              <a:cs typeface="Arial" pitchFamily="34" charset="0"/>
            </a:endParaRPr>
          </a:p>
        </p:txBody>
      </p:sp>
      <p:sp>
        <p:nvSpPr>
          <p:cNvPr id="15" name="Rectangle 14"/>
          <p:cNvSpPr/>
          <p:nvPr/>
        </p:nvSpPr>
        <p:spPr>
          <a:xfrm>
            <a:off x="2446314" y="843558"/>
            <a:ext cx="6060333" cy="3930371"/>
          </a:xfrm>
          <a:prstGeom prst="rect">
            <a:avLst/>
          </a:prstGeom>
        </p:spPr>
        <p:txBody>
          <a:bodyPr wrap="square">
            <a:spAutoFit/>
          </a:bodyPr>
          <a:lstStyle/>
          <a:p>
            <a:pPr>
              <a:lnSpc>
                <a:spcPct val="150000"/>
              </a:lnSpc>
            </a:pPr>
            <a:r>
              <a:rPr lang="en-US" sz="1400" dirty="0" err="1"/>
              <a:t>Bersih</a:t>
            </a:r>
            <a:r>
              <a:rPr lang="en-US" sz="1400" dirty="0"/>
              <a:t> </a:t>
            </a:r>
            <a:r>
              <a:rPr lang="en-US" sz="1400" dirty="0" err="1"/>
              <a:t>dari</a:t>
            </a:r>
            <a:r>
              <a:rPr lang="en-US" sz="1400" dirty="0"/>
              <a:t> </a:t>
            </a:r>
            <a:r>
              <a:rPr lang="en-US" sz="1400" dirty="0" err="1"/>
              <a:t>najis</a:t>
            </a:r>
            <a:r>
              <a:rPr lang="en-US" sz="1400" dirty="0"/>
              <a:t> </a:t>
            </a:r>
            <a:r>
              <a:rPr lang="en-US" sz="1400" dirty="0" err="1"/>
              <a:t>dan</a:t>
            </a:r>
            <a:r>
              <a:rPr lang="en-US" sz="1400" dirty="0"/>
              <a:t> </a:t>
            </a:r>
            <a:r>
              <a:rPr lang="en-US" sz="1400" dirty="0" err="1"/>
              <a:t>menghilangkannya</a:t>
            </a:r>
            <a:r>
              <a:rPr lang="en-US" sz="1400" dirty="0"/>
              <a:t> </a:t>
            </a:r>
            <a:r>
              <a:rPr lang="en-US" sz="1400" dirty="0" err="1"/>
              <a:t>merupakan</a:t>
            </a:r>
            <a:r>
              <a:rPr lang="en-US" sz="1400" dirty="0"/>
              <a:t> </a:t>
            </a:r>
            <a:r>
              <a:rPr lang="en-US" sz="1400" dirty="0" err="1"/>
              <a:t>suatu</a:t>
            </a:r>
            <a:r>
              <a:rPr lang="en-US" sz="1400" dirty="0"/>
              <a:t> </a:t>
            </a:r>
            <a:r>
              <a:rPr lang="en-US" sz="1400" dirty="0" err="1"/>
              <a:t>kewajiban</a:t>
            </a:r>
            <a:r>
              <a:rPr lang="en-US" sz="1400" dirty="0"/>
              <a:t> </a:t>
            </a:r>
            <a:r>
              <a:rPr lang="en-US" sz="1400" dirty="0" err="1"/>
              <a:t>bagi</a:t>
            </a:r>
            <a:r>
              <a:rPr lang="en-US" sz="1400" dirty="0"/>
              <a:t> yang </a:t>
            </a:r>
            <a:r>
              <a:rPr lang="en-US" sz="1400" dirty="0" err="1"/>
              <a:t>tahu</a:t>
            </a:r>
            <a:r>
              <a:rPr lang="en-US" sz="1400" dirty="0"/>
              <a:t> </a:t>
            </a:r>
            <a:r>
              <a:rPr lang="en-US" sz="1400" dirty="0" err="1"/>
              <a:t>akan</a:t>
            </a:r>
            <a:r>
              <a:rPr lang="en-US" sz="1400" dirty="0"/>
              <a:t> </a:t>
            </a:r>
            <a:r>
              <a:rPr lang="en-US" sz="1400" dirty="0" err="1"/>
              <a:t>hukum</a:t>
            </a:r>
            <a:r>
              <a:rPr lang="en-US" sz="1400" dirty="0"/>
              <a:t> </a:t>
            </a:r>
            <a:r>
              <a:rPr lang="en-US" sz="1400" dirty="0" err="1"/>
              <a:t>dan</a:t>
            </a:r>
            <a:r>
              <a:rPr lang="en-US" sz="1400" dirty="0"/>
              <a:t> </a:t>
            </a:r>
            <a:r>
              <a:rPr lang="en-US" sz="1400" dirty="0" err="1"/>
              <a:t>mampu</a:t>
            </a:r>
            <a:r>
              <a:rPr lang="en-US" sz="1400" dirty="0"/>
              <a:t> </a:t>
            </a:r>
            <a:r>
              <a:rPr lang="en-US" sz="1400" dirty="0" err="1"/>
              <a:t>melaksanakannya</a:t>
            </a:r>
            <a:r>
              <a:rPr lang="en-US" sz="1400" dirty="0"/>
              <a:t>. Allah SWT </a:t>
            </a:r>
            <a:r>
              <a:rPr lang="en-US" sz="1400" dirty="0" err="1"/>
              <a:t>berfirman</a:t>
            </a:r>
            <a:r>
              <a:rPr lang="en-US" sz="1400" dirty="0"/>
              <a:t>: </a:t>
            </a:r>
            <a:r>
              <a:rPr lang="en-US" sz="1400" dirty="0" err="1"/>
              <a:t>وَثِيَابَكَ</a:t>
            </a:r>
            <a:r>
              <a:rPr lang="en-US" sz="1400" dirty="0"/>
              <a:t> </a:t>
            </a:r>
            <a:r>
              <a:rPr lang="en-US" sz="1400" dirty="0" err="1"/>
              <a:t>فَطَهِّرۡ</a:t>
            </a:r>
            <a:r>
              <a:rPr lang="en-US" sz="1400" dirty="0"/>
              <a:t> </a:t>
            </a:r>
            <a:r>
              <a:rPr lang="en-US" sz="1400" dirty="0" err="1"/>
              <a:t>Wa</a:t>
            </a:r>
            <a:r>
              <a:rPr lang="en-US" sz="1400" dirty="0"/>
              <a:t> </a:t>
            </a:r>
            <a:r>
              <a:rPr lang="en-US" sz="1400" dirty="0" err="1"/>
              <a:t>siyaabaka</a:t>
            </a:r>
            <a:r>
              <a:rPr lang="en-US" sz="1400" dirty="0"/>
              <a:t> </a:t>
            </a:r>
            <a:r>
              <a:rPr lang="en-US" sz="1400" dirty="0" err="1"/>
              <a:t>fatahhir</a:t>
            </a:r>
            <a:r>
              <a:rPr lang="en-US" sz="1400" dirty="0"/>
              <a:t> </a:t>
            </a:r>
          </a:p>
          <a:p>
            <a:pPr>
              <a:lnSpc>
                <a:spcPct val="150000"/>
              </a:lnSpc>
            </a:pPr>
            <a:r>
              <a:rPr lang="en-US" sz="1400" dirty="0" err="1"/>
              <a:t>Artinya</a:t>
            </a:r>
            <a:r>
              <a:rPr lang="en-US" sz="1400" dirty="0"/>
              <a:t>: "Dan </a:t>
            </a:r>
            <a:r>
              <a:rPr lang="en-US" sz="1400" dirty="0" err="1"/>
              <a:t>bersihkanlah</a:t>
            </a:r>
            <a:r>
              <a:rPr lang="en-US" sz="1400" dirty="0"/>
              <a:t> </a:t>
            </a:r>
            <a:r>
              <a:rPr lang="en-US" sz="1400" dirty="0" err="1"/>
              <a:t>pakaianmu</a:t>
            </a:r>
            <a:r>
              <a:rPr lang="en-US" sz="1400" dirty="0"/>
              <a:t>". (</a:t>
            </a:r>
            <a:r>
              <a:rPr lang="en-US" sz="1400" dirty="0" err="1"/>
              <a:t>QS.Al-Muddassir</a:t>
            </a:r>
            <a:r>
              <a:rPr lang="en-US" sz="1400" dirty="0"/>
              <a:t>: 4)</a:t>
            </a:r>
          </a:p>
          <a:p>
            <a:pPr>
              <a:lnSpc>
                <a:spcPct val="150000"/>
              </a:lnSpc>
            </a:pPr>
            <a:r>
              <a:rPr lang="en-US" sz="1400" dirty="0"/>
              <a:t> </a:t>
            </a:r>
            <a:r>
              <a:rPr lang="en-US" sz="1400" dirty="0" err="1"/>
              <a:t>Lalu</a:t>
            </a:r>
            <a:r>
              <a:rPr lang="en-US" sz="1400" dirty="0"/>
              <a:t> </a:t>
            </a:r>
            <a:r>
              <a:rPr lang="en-US" sz="1400" dirty="0" err="1"/>
              <a:t>terdapat</a:t>
            </a:r>
            <a:r>
              <a:rPr lang="en-US" sz="1400" dirty="0"/>
              <a:t> </a:t>
            </a:r>
            <a:r>
              <a:rPr lang="en-US" sz="1400" dirty="0" err="1"/>
              <a:t>juga</a:t>
            </a:r>
            <a:r>
              <a:rPr lang="en-US" sz="1400" dirty="0"/>
              <a:t> </a:t>
            </a:r>
            <a:r>
              <a:rPr lang="en-US" sz="1400" dirty="0" err="1"/>
              <a:t>dalam</a:t>
            </a:r>
            <a:r>
              <a:rPr lang="en-US" sz="1400" dirty="0"/>
              <a:t> surah </a:t>
            </a:r>
            <a:r>
              <a:rPr lang="en-US" sz="1400" dirty="0" err="1"/>
              <a:t>berikut</a:t>
            </a:r>
            <a:r>
              <a:rPr lang="en-US" sz="1400" dirty="0"/>
              <a:t> </a:t>
            </a:r>
            <a:r>
              <a:rPr lang="en-US" sz="1400" dirty="0" err="1"/>
              <a:t>ini</a:t>
            </a:r>
            <a:r>
              <a:rPr lang="en-US" sz="1400" dirty="0"/>
              <a:t>: </a:t>
            </a:r>
            <a:r>
              <a:rPr lang="en-US" sz="1400" dirty="0" err="1"/>
              <a:t>اَنۡ</a:t>
            </a:r>
            <a:r>
              <a:rPr lang="en-US" sz="1400" dirty="0"/>
              <a:t> </a:t>
            </a:r>
            <a:r>
              <a:rPr lang="en-US" sz="1400" dirty="0" err="1"/>
              <a:t>طَهِّرَا</a:t>
            </a:r>
            <a:r>
              <a:rPr lang="en-US" sz="1400" dirty="0"/>
              <a:t> </a:t>
            </a:r>
            <a:r>
              <a:rPr lang="en-US" sz="1400" dirty="0" err="1"/>
              <a:t>بَيۡتِىَ</a:t>
            </a:r>
            <a:r>
              <a:rPr lang="en-US" sz="1400" dirty="0"/>
              <a:t> </a:t>
            </a:r>
            <a:r>
              <a:rPr lang="en-US" sz="1400" dirty="0" err="1"/>
              <a:t>لِلطَّآٮِٕفِيۡنَ</a:t>
            </a:r>
            <a:r>
              <a:rPr lang="en-US" sz="1400" dirty="0"/>
              <a:t> </a:t>
            </a:r>
            <a:r>
              <a:rPr lang="en-US" sz="1400" dirty="0" err="1"/>
              <a:t>وَالۡعٰكِفِيۡنَ</a:t>
            </a:r>
            <a:r>
              <a:rPr lang="en-US" sz="1400" dirty="0"/>
              <a:t> </a:t>
            </a:r>
            <a:r>
              <a:rPr lang="en-US" sz="1400" dirty="0" err="1"/>
              <a:t>وَالرُّکَّعِ</a:t>
            </a:r>
            <a:r>
              <a:rPr lang="en-US" sz="1400" dirty="0"/>
              <a:t> </a:t>
            </a:r>
            <a:r>
              <a:rPr lang="en-US" sz="1400" dirty="0" err="1"/>
              <a:t>السُّجُوۡدِ</a:t>
            </a:r>
            <a:r>
              <a:rPr lang="en-US" sz="1400" dirty="0"/>
              <a:t>.... ...An </a:t>
            </a:r>
            <a:r>
              <a:rPr lang="en-US" sz="1400" dirty="0" err="1"/>
              <a:t>tahhiraa</a:t>
            </a:r>
            <a:r>
              <a:rPr lang="en-US" sz="1400" dirty="0"/>
              <a:t> </a:t>
            </a:r>
            <a:r>
              <a:rPr lang="en-US" sz="1400" dirty="0" err="1"/>
              <a:t>Baitiya</a:t>
            </a:r>
            <a:r>
              <a:rPr lang="en-US" sz="1400" dirty="0"/>
              <a:t> </a:t>
            </a:r>
            <a:r>
              <a:rPr lang="en-US" sz="1400" dirty="0" err="1"/>
              <a:t>littaaa'ifiina</a:t>
            </a:r>
            <a:r>
              <a:rPr lang="en-US" sz="1400" dirty="0"/>
              <a:t> </a:t>
            </a:r>
            <a:r>
              <a:rPr lang="en-US" sz="1400" dirty="0" err="1"/>
              <a:t>wal'aakifiina</a:t>
            </a:r>
            <a:r>
              <a:rPr lang="en-US" sz="1400" dirty="0"/>
              <a:t> </a:t>
            </a:r>
            <a:r>
              <a:rPr lang="en-US" sz="1400" dirty="0" err="1"/>
              <a:t>warrukka'is</a:t>
            </a:r>
            <a:r>
              <a:rPr lang="en-US" sz="1400" dirty="0"/>
              <a:t> </a:t>
            </a:r>
            <a:r>
              <a:rPr lang="en-US" sz="1400" dirty="0" err="1"/>
              <a:t>sujuud</a:t>
            </a:r>
            <a:r>
              <a:rPr lang="en-US" sz="1400" dirty="0"/>
              <a:t>.</a:t>
            </a:r>
          </a:p>
          <a:p>
            <a:pPr>
              <a:lnSpc>
                <a:spcPct val="150000"/>
              </a:lnSpc>
            </a:pPr>
            <a:r>
              <a:rPr lang="en-US" sz="1400" dirty="0"/>
              <a:t> </a:t>
            </a:r>
            <a:r>
              <a:rPr lang="en-US" sz="1400" dirty="0" err="1"/>
              <a:t>Artinya</a:t>
            </a:r>
            <a:r>
              <a:rPr lang="en-US" sz="1400" dirty="0"/>
              <a:t>: "</a:t>
            </a:r>
            <a:r>
              <a:rPr lang="en-US" sz="1400" dirty="0" err="1"/>
              <a:t>Bersihkanlah</a:t>
            </a:r>
            <a:r>
              <a:rPr lang="en-US" sz="1400" dirty="0"/>
              <a:t> </a:t>
            </a:r>
            <a:r>
              <a:rPr lang="en-US" sz="1400" dirty="0" err="1"/>
              <a:t>rumah</a:t>
            </a:r>
            <a:r>
              <a:rPr lang="en-US" sz="1400" dirty="0"/>
              <a:t>-Ku </a:t>
            </a:r>
            <a:r>
              <a:rPr lang="en-US" sz="1400" dirty="0" err="1"/>
              <a:t>untuk</a:t>
            </a:r>
            <a:r>
              <a:rPr lang="en-US" sz="1400" dirty="0"/>
              <a:t> orang-orang yang </a:t>
            </a:r>
            <a:r>
              <a:rPr lang="en-US" sz="1400" dirty="0" err="1"/>
              <a:t>tawaf</a:t>
            </a:r>
            <a:r>
              <a:rPr lang="en-US" sz="1400" dirty="0"/>
              <a:t>, orang yang </a:t>
            </a:r>
            <a:r>
              <a:rPr lang="en-US" sz="1400" dirty="0" err="1"/>
              <a:t>iktikaf</a:t>
            </a:r>
            <a:r>
              <a:rPr lang="en-US" sz="1400" dirty="0"/>
              <a:t>, orang yang </a:t>
            </a:r>
            <a:r>
              <a:rPr lang="en-US" sz="1400" dirty="0" err="1"/>
              <a:t>rukuk</a:t>
            </a:r>
            <a:r>
              <a:rPr lang="en-US" sz="1400" dirty="0"/>
              <a:t> </a:t>
            </a:r>
            <a:r>
              <a:rPr lang="en-US" sz="1400" dirty="0" err="1"/>
              <a:t>dan</a:t>
            </a:r>
            <a:r>
              <a:rPr lang="en-US" sz="1400" dirty="0"/>
              <a:t> orang yang </a:t>
            </a:r>
            <a:r>
              <a:rPr lang="en-US" sz="1400" dirty="0" err="1"/>
              <a:t>sujud</a:t>
            </a:r>
            <a:r>
              <a:rPr lang="en-US" sz="1400" dirty="0"/>
              <a:t>!! (Qs. Al </a:t>
            </a:r>
            <a:r>
              <a:rPr lang="en-US" sz="1400" dirty="0" err="1"/>
              <a:t>Baqarah</a:t>
            </a:r>
            <a:r>
              <a:rPr lang="en-US" sz="1400" dirty="0"/>
              <a:t>: 125)</a:t>
            </a:r>
          </a:p>
          <a:p>
            <a:pPr>
              <a:lnSpc>
                <a:spcPct val="150000"/>
              </a:lnSpc>
            </a:pPr>
            <a:r>
              <a:rPr lang="en-US" sz="1400" dirty="0"/>
              <a:t> </a:t>
            </a:r>
            <a:r>
              <a:rPr lang="en-US" sz="1400" dirty="0" err="1"/>
              <a:t>Sementara</a:t>
            </a:r>
            <a:r>
              <a:rPr lang="en-US" sz="1400" dirty="0"/>
              <a:t> </a:t>
            </a:r>
            <a:r>
              <a:rPr lang="en-US" sz="1400" dirty="0" err="1"/>
              <a:t>bersih</a:t>
            </a:r>
            <a:r>
              <a:rPr lang="en-US" sz="1400" dirty="0"/>
              <a:t> </a:t>
            </a:r>
            <a:r>
              <a:rPr lang="en-US" sz="1400" dirty="0" err="1"/>
              <a:t>dari</a:t>
            </a:r>
            <a:r>
              <a:rPr lang="en-US" sz="1400" dirty="0"/>
              <a:t> </a:t>
            </a:r>
            <a:r>
              <a:rPr lang="en-US" sz="1400" dirty="0" err="1"/>
              <a:t>hadas</a:t>
            </a:r>
            <a:r>
              <a:rPr lang="en-US" sz="1400" dirty="0"/>
              <a:t> </a:t>
            </a:r>
            <a:r>
              <a:rPr lang="en-US" sz="1400" dirty="0" err="1"/>
              <a:t>merupakan</a:t>
            </a:r>
            <a:r>
              <a:rPr lang="en-US" sz="1400" dirty="0"/>
              <a:t> </a:t>
            </a:r>
            <a:r>
              <a:rPr lang="en-US" sz="1400" dirty="0" err="1"/>
              <a:t>suatu</a:t>
            </a:r>
            <a:r>
              <a:rPr lang="en-US" sz="1400" dirty="0"/>
              <a:t> </a:t>
            </a:r>
            <a:r>
              <a:rPr lang="en-US" sz="1400" dirty="0" err="1"/>
              <a:t>kewajiban</a:t>
            </a:r>
            <a:r>
              <a:rPr lang="en-US" sz="1400" dirty="0"/>
              <a:t> yang </a:t>
            </a:r>
            <a:r>
              <a:rPr lang="en-US" sz="1400" dirty="0" err="1"/>
              <a:t>sekaligus</a:t>
            </a:r>
            <a:r>
              <a:rPr lang="en-US" sz="1400" dirty="0"/>
              <a:t> </a:t>
            </a:r>
            <a:r>
              <a:rPr lang="en-US" sz="1400" dirty="0" err="1"/>
              <a:t>sebagai</a:t>
            </a:r>
            <a:r>
              <a:rPr lang="en-US" sz="1400" dirty="0"/>
              <a:t> </a:t>
            </a:r>
            <a:r>
              <a:rPr lang="en-US" sz="1400" dirty="0" err="1"/>
              <a:t>syarat</a:t>
            </a:r>
            <a:r>
              <a:rPr lang="en-US" sz="1400" dirty="0"/>
              <a:t> </a:t>
            </a:r>
            <a:r>
              <a:rPr lang="en-US" sz="1400" dirty="0" err="1"/>
              <a:t>sah</a:t>
            </a:r>
            <a:r>
              <a:rPr lang="en-US" sz="1400" dirty="0"/>
              <a:t> </a:t>
            </a:r>
            <a:r>
              <a:rPr lang="en-US" sz="1400" dirty="0" err="1"/>
              <a:t>shalat</a:t>
            </a:r>
            <a:r>
              <a:rPr lang="en-US" sz="1400" dirty="0"/>
              <a:t>. Hal </a:t>
            </a:r>
            <a:r>
              <a:rPr lang="en-US" sz="1400" dirty="0" err="1"/>
              <a:t>ini</a:t>
            </a:r>
            <a:r>
              <a:rPr lang="en-US" sz="1400" dirty="0"/>
              <a:t> </a:t>
            </a:r>
            <a:r>
              <a:rPr lang="en-US" sz="1400" dirty="0" err="1"/>
              <a:t>berdasarkan</a:t>
            </a:r>
            <a:r>
              <a:rPr lang="en-US" sz="1400" dirty="0"/>
              <a:t> </a:t>
            </a:r>
            <a:r>
              <a:rPr lang="en-US" sz="1400" dirty="0" err="1"/>
              <a:t>pada</a:t>
            </a:r>
            <a:r>
              <a:rPr lang="en-US" sz="1400" dirty="0"/>
              <a:t> </a:t>
            </a:r>
            <a:r>
              <a:rPr lang="en-US" sz="1400" dirty="0" err="1"/>
              <a:t>sabda</a:t>
            </a:r>
            <a:r>
              <a:rPr lang="en-US" sz="1400" dirty="0"/>
              <a:t> </a:t>
            </a:r>
            <a:r>
              <a:rPr lang="en-US" sz="1400" dirty="0" err="1"/>
              <a:t>Nabi</a:t>
            </a:r>
            <a:r>
              <a:rPr lang="en-US" sz="1400" dirty="0"/>
              <a:t> </a:t>
            </a:r>
            <a:r>
              <a:rPr lang="en-US" sz="1400" dirty="0" err="1"/>
              <a:t>shalallahu</a:t>
            </a:r>
            <a:r>
              <a:rPr lang="en-US" sz="1400" dirty="0"/>
              <a:t> </a:t>
            </a:r>
            <a:r>
              <a:rPr lang="en-US" sz="1400" dirty="0" err="1"/>
              <a:t>alaihi</a:t>
            </a:r>
            <a:r>
              <a:rPr lang="en-US" sz="1400" dirty="0"/>
              <a:t> </a:t>
            </a:r>
            <a:r>
              <a:rPr lang="en-US" sz="1400" dirty="0" err="1"/>
              <a:t>wasallam</a:t>
            </a:r>
            <a:r>
              <a:rPr lang="en-US" sz="1400" dirty="0"/>
              <a:t>: “</a:t>
            </a:r>
            <a:r>
              <a:rPr lang="en-US" sz="1400" dirty="0" err="1"/>
              <a:t>Shalat</a:t>
            </a:r>
            <a:r>
              <a:rPr lang="en-US" sz="1400" dirty="0"/>
              <a:t> </a:t>
            </a:r>
            <a:r>
              <a:rPr lang="en-US" sz="1400" dirty="0" err="1"/>
              <a:t>tidak</a:t>
            </a:r>
            <a:r>
              <a:rPr lang="en-US" sz="1400" dirty="0"/>
              <a:t> </a:t>
            </a:r>
            <a:r>
              <a:rPr lang="en-US" sz="1400" dirty="0" err="1"/>
              <a:t>diterima</a:t>
            </a:r>
            <a:r>
              <a:rPr lang="en-US" sz="1400" dirty="0"/>
              <a:t> </a:t>
            </a:r>
            <a:r>
              <a:rPr lang="en-US" sz="1400" dirty="0" err="1"/>
              <a:t>tanpa</a:t>
            </a:r>
            <a:r>
              <a:rPr lang="en-US" sz="1400" dirty="0"/>
              <a:t> -</a:t>
            </a:r>
            <a:r>
              <a:rPr lang="en-US" sz="1400" dirty="0" err="1"/>
              <a:t>didahului</a:t>
            </a:r>
            <a:r>
              <a:rPr lang="en-US" sz="1400" dirty="0"/>
              <a:t> </a:t>
            </a:r>
            <a:r>
              <a:rPr lang="en-US" sz="1400" dirty="0" err="1"/>
              <a:t>dengan</a:t>
            </a:r>
            <a:r>
              <a:rPr lang="en-US" sz="1400" dirty="0"/>
              <a:t> </a:t>
            </a:r>
            <a:r>
              <a:rPr lang="en-US" sz="1400" dirty="0" err="1"/>
              <a:t>bersuci</a:t>
            </a:r>
            <a:r>
              <a:rPr lang="en-US" sz="1400" dirty="0"/>
              <a:t>.” (HR. Muslim no. 224) </a:t>
            </a:r>
          </a:p>
        </p:txBody>
      </p:sp>
      <p:sp>
        <p:nvSpPr>
          <p:cNvPr id="4" name="Text Placeholder 3"/>
          <p:cNvSpPr>
            <a:spLocks noGrp="1"/>
          </p:cNvSpPr>
          <p:nvPr>
            <p:ph type="body" sz="quarter" idx="10"/>
          </p:nvPr>
        </p:nvSpPr>
        <p:spPr>
          <a:xfrm>
            <a:off x="323528" y="153454"/>
            <a:ext cx="2934543" cy="576064"/>
          </a:xfrm>
        </p:spPr>
        <p:txBody>
          <a:bodyPr/>
          <a:lstStyle/>
          <a:p>
            <a:pPr lvl="0"/>
            <a:endParaRPr lang="en-US" sz="2000" dirty="0" smtClean="0"/>
          </a:p>
          <a:p>
            <a:pPr lvl="0"/>
            <a:r>
              <a:rPr lang="en-US" sz="2000" dirty="0" smtClean="0">
                <a:solidFill>
                  <a:schemeClr val="accent2">
                    <a:lumMod val="75000"/>
                  </a:schemeClr>
                </a:solidFill>
              </a:rPr>
              <a:t>2. </a:t>
            </a:r>
            <a:r>
              <a:rPr lang="en-US" sz="2000" dirty="0" err="1" smtClean="0">
                <a:solidFill>
                  <a:schemeClr val="accent2">
                    <a:lumMod val="75000"/>
                  </a:schemeClr>
                </a:solidFill>
              </a:rPr>
              <a:t>Hukum</a:t>
            </a:r>
            <a:r>
              <a:rPr lang="en-US" sz="2000" dirty="0" smtClean="0">
                <a:solidFill>
                  <a:schemeClr val="accent2">
                    <a:lumMod val="75000"/>
                  </a:schemeClr>
                </a:solidFill>
              </a:rPr>
              <a:t> </a:t>
            </a:r>
            <a:r>
              <a:rPr lang="en-US" sz="2000" dirty="0" err="1">
                <a:solidFill>
                  <a:schemeClr val="accent2">
                    <a:lumMod val="75000"/>
                  </a:schemeClr>
                </a:solidFill>
              </a:rPr>
              <a:t>Thaharah</a:t>
            </a:r>
            <a:r>
              <a:rPr lang="en-US" sz="2000" dirty="0">
                <a:solidFill>
                  <a:schemeClr val="accent2">
                    <a:lumMod val="75000"/>
                  </a:schemeClr>
                </a:solidFill>
              </a:rPr>
              <a:t> </a:t>
            </a:r>
          </a:p>
          <a:p>
            <a:endParaRPr lang="en-US" sz="2000" dirty="0"/>
          </a:p>
        </p:txBody>
      </p:sp>
    </p:spTree>
    <p:extLst>
      <p:ext uri="{BB962C8B-B14F-4D97-AF65-F5344CB8AC3E}">
        <p14:creationId xmlns:p14="http://schemas.microsoft.com/office/powerpoint/2010/main" val="12781607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sz="2800" dirty="0" smtClean="0"/>
              <a:t>3. </a:t>
            </a:r>
            <a:r>
              <a:rPr lang="en-US" altLang="ko-KR" sz="2800" dirty="0" err="1" smtClean="0">
                <a:solidFill>
                  <a:schemeClr val="accent2">
                    <a:lumMod val="75000"/>
                  </a:schemeClr>
                </a:solidFill>
              </a:rPr>
              <a:t>Macam</a:t>
            </a:r>
            <a:r>
              <a:rPr lang="en-US" altLang="ko-KR" sz="2800" dirty="0" err="1" smtClean="0">
                <a:solidFill>
                  <a:schemeClr val="accent2">
                    <a:lumMod val="75000"/>
                  </a:schemeClr>
                </a:solidFill>
              </a:rPr>
              <a:t>-macam</a:t>
            </a:r>
            <a:r>
              <a:rPr lang="en-US" altLang="ko-KR" sz="2800" dirty="0" smtClean="0">
                <a:solidFill>
                  <a:schemeClr val="accent2">
                    <a:lumMod val="75000"/>
                  </a:schemeClr>
                </a:solidFill>
              </a:rPr>
              <a:t> air</a:t>
            </a:r>
            <a:endParaRPr lang="ko-KR" altLang="en-US" sz="2800" dirty="0">
              <a:solidFill>
                <a:schemeClr val="accent2">
                  <a:lumMod val="75000"/>
                </a:schemeClr>
              </a:solidFill>
            </a:endParaRPr>
          </a:p>
        </p:txBody>
      </p:sp>
      <p:sp>
        <p:nvSpPr>
          <p:cNvPr id="37" name="TextBox 36"/>
          <p:cNvSpPr txBox="1"/>
          <p:nvPr/>
        </p:nvSpPr>
        <p:spPr>
          <a:xfrm>
            <a:off x="5181972" y="2779391"/>
            <a:ext cx="642872" cy="461665"/>
          </a:xfrm>
          <a:prstGeom prst="rect">
            <a:avLst/>
          </a:prstGeom>
          <a:noFill/>
        </p:spPr>
        <p:txBody>
          <a:bodyPr wrap="square" rtlCol="0">
            <a:spAutoFit/>
          </a:bodyPr>
          <a:lstStyle/>
          <a:p>
            <a:pPr algn="ctr"/>
            <a:endParaRPr lang="ko-KR" altLang="en-US" sz="2400" b="1" dirty="0">
              <a:solidFill>
                <a:schemeClr val="accent1"/>
              </a:solidFill>
              <a:cs typeface="Arial" pitchFamily="34" charset="0"/>
            </a:endParaRPr>
          </a:p>
        </p:txBody>
      </p:sp>
      <p:sp>
        <p:nvSpPr>
          <p:cNvPr id="8" name="Rounded Rectangle 7"/>
          <p:cNvSpPr/>
          <p:nvPr/>
        </p:nvSpPr>
        <p:spPr>
          <a:xfrm>
            <a:off x="611560" y="781824"/>
            <a:ext cx="7992888" cy="3744416"/>
          </a:xfrm>
          <a:prstGeom prst="roundRect">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Air yang </a:t>
            </a:r>
            <a:r>
              <a:rPr lang="en-US" sz="1200" dirty="0" err="1"/>
              <a:t>dapat</a:t>
            </a:r>
            <a:r>
              <a:rPr lang="en-US" sz="1200" dirty="0"/>
              <a:t> </a:t>
            </a:r>
            <a:r>
              <a:rPr lang="en-US" sz="1200" dirty="0" err="1"/>
              <a:t>digunakan</a:t>
            </a:r>
            <a:r>
              <a:rPr lang="en-US" sz="1200" dirty="0"/>
              <a:t> </a:t>
            </a:r>
            <a:r>
              <a:rPr lang="en-US" sz="1200" dirty="0" err="1"/>
              <a:t>untuk</a:t>
            </a:r>
            <a:r>
              <a:rPr lang="en-US" sz="1200" dirty="0"/>
              <a:t> </a:t>
            </a:r>
            <a:r>
              <a:rPr lang="en-US" sz="1200" dirty="0" err="1"/>
              <a:t>bersuci</a:t>
            </a:r>
            <a:r>
              <a:rPr lang="en-US" sz="1200" dirty="0"/>
              <a:t> </a:t>
            </a:r>
            <a:r>
              <a:rPr lang="en-US" sz="1200" dirty="0" err="1" smtClean="0"/>
              <a:t>adalah</a:t>
            </a:r>
            <a:endParaRPr lang="en-US" sz="1200" dirty="0" smtClean="0"/>
          </a:p>
          <a:p>
            <a:endParaRPr lang="en-US" sz="1200" dirty="0"/>
          </a:p>
          <a:p>
            <a:r>
              <a:rPr lang="en-US" sz="1200" dirty="0"/>
              <a:t>· Air </a:t>
            </a:r>
            <a:r>
              <a:rPr lang="en-US" sz="1200" dirty="0" err="1"/>
              <a:t>mutlak</a:t>
            </a:r>
            <a:r>
              <a:rPr lang="en-US" sz="1200" dirty="0"/>
              <a:t> </a:t>
            </a:r>
            <a:r>
              <a:rPr lang="en-US" sz="1200" dirty="0" err="1"/>
              <a:t>yaitu</a:t>
            </a:r>
            <a:r>
              <a:rPr lang="en-US" sz="1200" dirty="0"/>
              <a:t> air yang </a:t>
            </a:r>
            <a:r>
              <a:rPr lang="en-US" sz="1200" dirty="0" err="1"/>
              <a:t>suci</a:t>
            </a:r>
            <a:r>
              <a:rPr lang="en-US" sz="1200" dirty="0"/>
              <a:t> </a:t>
            </a:r>
            <a:r>
              <a:rPr lang="en-US" sz="1200" dirty="0" err="1"/>
              <a:t>dan</a:t>
            </a:r>
            <a:r>
              <a:rPr lang="en-US" sz="1200" dirty="0"/>
              <a:t> </a:t>
            </a:r>
            <a:r>
              <a:rPr lang="en-US" sz="1200" dirty="0" err="1"/>
              <a:t>mensucikan</a:t>
            </a:r>
            <a:r>
              <a:rPr lang="en-US" sz="1200" dirty="0"/>
              <a:t>, </a:t>
            </a:r>
            <a:r>
              <a:rPr lang="en-US" sz="1200" dirty="0" err="1"/>
              <a:t>yaitu</a:t>
            </a:r>
            <a:r>
              <a:rPr lang="en-US" sz="1200" dirty="0"/>
              <a:t> Air </a:t>
            </a:r>
            <a:r>
              <a:rPr lang="en-US" sz="1200" dirty="0" err="1"/>
              <a:t>hujan</a:t>
            </a:r>
            <a:r>
              <a:rPr lang="en-US" sz="1200" dirty="0"/>
              <a:t>, air </a:t>
            </a:r>
            <a:r>
              <a:rPr lang="en-US" sz="1200" dirty="0" err="1"/>
              <a:t>sumur</a:t>
            </a:r>
            <a:r>
              <a:rPr lang="en-US" sz="1200" dirty="0"/>
              <a:t>, air </a:t>
            </a:r>
            <a:r>
              <a:rPr lang="en-US" sz="1200" dirty="0" err="1"/>
              <a:t>laut</a:t>
            </a:r>
            <a:r>
              <a:rPr lang="en-US" sz="1200" dirty="0"/>
              <a:t>, air </a:t>
            </a:r>
            <a:r>
              <a:rPr lang="en-US" sz="1200" dirty="0" err="1"/>
              <a:t>sungai</a:t>
            </a:r>
            <a:r>
              <a:rPr lang="en-US" sz="1200" dirty="0"/>
              <a:t>, air </a:t>
            </a:r>
            <a:r>
              <a:rPr lang="en-US" sz="1200" dirty="0" err="1"/>
              <a:t>danau</a:t>
            </a:r>
            <a:r>
              <a:rPr lang="en-US" sz="1200" dirty="0"/>
              <a:t>, </a:t>
            </a:r>
            <a:r>
              <a:rPr lang="en-US" sz="1200" dirty="0" smtClean="0"/>
              <a:t>air </a:t>
            </a:r>
          </a:p>
          <a:p>
            <a:r>
              <a:rPr lang="en-US" sz="1200" dirty="0"/>
              <a:t> </a:t>
            </a:r>
            <a:r>
              <a:rPr lang="en-US" sz="1200" dirty="0" smtClean="0"/>
              <a:t> </a:t>
            </a:r>
            <a:r>
              <a:rPr lang="en-US" sz="1200" dirty="0" err="1" smtClean="0"/>
              <a:t>salju</a:t>
            </a:r>
            <a:r>
              <a:rPr lang="en-US" sz="1200" dirty="0" smtClean="0"/>
              <a:t> </a:t>
            </a:r>
            <a:r>
              <a:rPr lang="en-US" sz="1200" dirty="0" err="1"/>
              <a:t>dan</a:t>
            </a:r>
            <a:r>
              <a:rPr lang="en-US" sz="1200" dirty="0"/>
              <a:t> air </a:t>
            </a:r>
            <a:r>
              <a:rPr lang="en-US" sz="1200" dirty="0" err="1"/>
              <a:t>embun</a:t>
            </a:r>
            <a:r>
              <a:rPr lang="en-US" sz="1200" dirty="0"/>
              <a:t>. </a:t>
            </a:r>
          </a:p>
          <a:p>
            <a:r>
              <a:rPr lang="en-US" sz="1200" b="1" dirty="0"/>
              <a:t>·</a:t>
            </a:r>
            <a:r>
              <a:rPr lang="en-US" sz="1200" dirty="0"/>
              <a:t> Air yang </a:t>
            </a:r>
            <a:r>
              <a:rPr lang="en-US" sz="1200" dirty="0" err="1"/>
              <a:t>suci</a:t>
            </a:r>
            <a:r>
              <a:rPr lang="en-US" sz="1200" dirty="0"/>
              <a:t> </a:t>
            </a:r>
            <a:r>
              <a:rPr lang="en-US" sz="1200" dirty="0" err="1"/>
              <a:t>tetapi</a:t>
            </a:r>
            <a:r>
              <a:rPr lang="en-US" sz="1200" dirty="0"/>
              <a:t> </a:t>
            </a:r>
            <a:r>
              <a:rPr lang="en-US" sz="1200" dirty="0" err="1"/>
              <a:t>tidak</a:t>
            </a:r>
            <a:r>
              <a:rPr lang="en-US" sz="1200" dirty="0"/>
              <a:t> </a:t>
            </a:r>
            <a:r>
              <a:rPr lang="en-US" sz="1200" dirty="0" err="1"/>
              <a:t>dapat</a:t>
            </a:r>
            <a:r>
              <a:rPr lang="en-US" sz="1200" dirty="0"/>
              <a:t> </a:t>
            </a:r>
            <a:r>
              <a:rPr lang="en-US" sz="1200" dirty="0" err="1"/>
              <a:t>mensucikan</a:t>
            </a:r>
            <a:r>
              <a:rPr lang="en-US" sz="1200" dirty="0"/>
              <a:t>, </a:t>
            </a:r>
            <a:r>
              <a:rPr lang="en-US" sz="1200" dirty="0" err="1"/>
              <a:t>yaitu</a:t>
            </a:r>
            <a:r>
              <a:rPr lang="en-US" sz="1200" dirty="0"/>
              <a:t> air yang halal </a:t>
            </a:r>
            <a:r>
              <a:rPr lang="en-US" sz="1200" dirty="0" err="1"/>
              <a:t>untuk</a:t>
            </a:r>
            <a:r>
              <a:rPr lang="en-US" sz="1200" dirty="0"/>
              <a:t> </a:t>
            </a:r>
            <a:r>
              <a:rPr lang="en-US" sz="1200" dirty="0" err="1"/>
              <a:t>diminum</a:t>
            </a:r>
            <a:r>
              <a:rPr lang="en-US" sz="1200" dirty="0"/>
              <a:t> </a:t>
            </a:r>
            <a:r>
              <a:rPr lang="en-US" sz="1200" dirty="0" err="1"/>
              <a:t>tapi</a:t>
            </a:r>
            <a:r>
              <a:rPr lang="en-US" sz="1200" dirty="0"/>
              <a:t> </a:t>
            </a:r>
            <a:r>
              <a:rPr lang="en-US" sz="1200" dirty="0" err="1"/>
              <a:t>tidak</a:t>
            </a:r>
            <a:r>
              <a:rPr lang="en-US" sz="1200" dirty="0"/>
              <a:t> </a:t>
            </a:r>
            <a:r>
              <a:rPr lang="en-US" sz="1200" dirty="0" err="1"/>
              <a:t>dapat</a:t>
            </a:r>
            <a:r>
              <a:rPr lang="en-US" sz="1200" dirty="0"/>
              <a:t> </a:t>
            </a:r>
            <a:r>
              <a:rPr lang="en-US" sz="1200" dirty="0" err="1"/>
              <a:t>digunakan</a:t>
            </a:r>
            <a:r>
              <a:rPr lang="en-US" sz="1200" dirty="0"/>
              <a:t> </a:t>
            </a:r>
            <a:endParaRPr lang="en-US" sz="1200" dirty="0" smtClean="0"/>
          </a:p>
          <a:p>
            <a:r>
              <a:rPr lang="en-US" sz="1200" dirty="0"/>
              <a:t> </a:t>
            </a:r>
            <a:r>
              <a:rPr lang="en-US" sz="1200" dirty="0" smtClean="0"/>
              <a:t> </a:t>
            </a:r>
            <a:r>
              <a:rPr lang="en-US" sz="1200" dirty="0" err="1" smtClean="0"/>
              <a:t>untuk</a:t>
            </a:r>
            <a:r>
              <a:rPr lang="en-US" sz="1200" dirty="0" smtClean="0"/>
              <a:t> </a:t>
            </a:r>
            <a:r>
              <a:rPr lang="en-US" sz="1200" dirty="0" err="1"/>
              <a:t>bersuci</a:t>
            </a:r>
            <a:r>
              <a:rPr lang="en-US" sz="1200" dirty="0"/>
              <a:t> </a:t>
            </a:r>
            <a:r>
              <a:rPr lang="en-US" sz="1200" dirty="0" err="1"/>
              <a:t>seperti</a:t>
            </a:r>
            <a:r>
              <a:rPr lang="en-US" sz="1200" dirty="0"/>
              <a:t> air </a:t>
            </a:r>
            <a:r>
              <a:rPr lang="en-US" sz="1200" dirty="0" err="1"/>
              <a:t>teh</a:t>
            </a:r>
            <a:r>
              <a:rPr lang="en-US" sz="1200" dirty="0"/>
              <a:t>, kopi, </a:t>
            </a:r>
            <a:r>
              <a:rPr lang="en-US" sz="1200" dirty="0" err="1"/>
              <a:t>sirup</a:t>
            </a:r>
            <a:r>
              <a:rPr lang="en-US" sz="1200" dirty="0"/>
              <a:t>, air </a:t>
            </a:r>
            <a:r>
              <a:rPr lang="en-US" sz="1200" dirty="0" err="1"/>
              <a:t>kelapa</a:t>
            </a:r>
            <a:r>
              <a:rPr lang="en-US" sz="1200" dirty="0"/>
              <a:t> </a:t>
            </a:r>
            <a:r>
              <a:rPr lang="en-US" sz="1200" dirty="0" err="1"/>
              <a:t>dll</a:t>
            </a:r>
            <a:r>
              <a:rPr lang="en-US" sz="1200" dirty="0"/>
              <a:t>.</a:t>
            </a:r>
          </a:p>
          <a:p>
            <a:r>
              <a:rPr lang="en-US" sz="1200" b="1" dirty="0"/>
              <a:t>·</a:t>
            </a:r>
            <a:r>
              <a:rPr lang="en-US" sz="1200" dirty="0"/>
              <a:t> Air </a:t>
            </a:r>
            <a:r>
              <a:rPr lang="en-US" sz="1200" dirty="0" err="1"/>
              <a:t>musyammas</a:t>
            </a:r>
            <a:r>
              <a:rPr lang="en-US" sz="1200" dirty="0"/>
              <a:t> </a:t>
            </a:r>
            <a:r>
              <a:rPr lang="en-US" sz="1200" dirty="0" err="1"/>
              <a:t>yaitu</a:t>
            </a:r>
            <a:r>
              <a:rPr lang="en-US" sz="1200" dirty="0"/>
              <a:t> air yang </a:t>
            </a:r>
            <a:r>
              <a:rPr lang="en-US" sz="1200" dirty="0" err="1"/>
              <a:t>terjemur</a:t>
            </a:r>
            <a:r>
              <a:rPr lang="en-US" sz="1200" dirty="0"/>
              <a:t> </a:t>
            </a:r>
            <a:r>
              <a:rPr lang="en-US" sz="1200" dirty="0" err="1"/>
              <a:t>oleh</a:t>
            </a:r>
            <a:r>
              <a:rPr lang="en-US" sz="1200" dirty="0"/>
              <a:t> </a:t>
            </a:r>
            <a:r>
              <a:rPr lang="en-US" sz="1200" dirty="0" err="1"/>
              <a:t>matahari</a:t>
            </a:r>
            <a:r>
              <a:rPr lang="en-US" sz="1200" dirty="0"/>
              <a:t> </a:t>
            </a:r>
            <a:r>
              <a:rPr lang="en-US" sz="1200" dirty="0" err="1"/>
              <a:t>dalam</a:t>
            </a:r>
            <a:r>
              <a:rPr lang="en-US" sz="1200" dirty="0"/>
              <a:t> </a:t>
            </a:r>
            <a:r>
              <a:rPr lang="en-US" sz="1200" dirty="0" err="1"/>
              <a:t>bejana</a:t>
            </a:r>
            <a:r>
              <a:rPr lang="en-US" sz="1200" dirty="0"/>
              <a:t> </a:t>
            </a:r>
            <a:r>
              <a:rPr lang="en-US" sz="1200" dirty="0" err="1"/>
              <a:t>selain</a:t>
            </a:r>
            <a:r>
              <a:rPr lang="en-US" sz="1200" dirty="0"/>
              <a:t> </a:t>
            </a:r>
            <a:r>
              <a:rPr lang="en-US" sz="1200" dirty="0" err="1"/>
              <a:t>emas</a:t>
            </a:r>
            <a:r>
              <a:rPr lang="en-US" sz="1200" dirty="0"/>
              <a:t> </a:t>
            </a:r>
            <a:r>
              <a:rPr lang="en-US" sz="1200" dirty="0" err="1"/>
              <a:t>dan</a:t>
            </a:r>
            <a:r>
              <a:rPr lang="en-US" sz="1200" dirty="0"/>
              <a:t> </a:t>
            </a:r>
            <a:r>
              <a:rPr lang="en-US" sz="1200" dirty="0" err="1"/>
              <a:t>perak</a:t>
            </a:r>
            <a:r>
              <a:rPr lang="en-US" sz="1200" dirty="0"/>
              <a:t>. Air </a:t>
            </a:r>
            <a:r>
              <a:rPr lang="en-US" sz="1200" dirty="0" err="1"/>
              <a:t>ini</a:t>
            </a:r>
            <a:r>
              <a:rPr lang="en-US" sz="1200" dirty="0"/>
              <a:t> </a:t>
            </a:r>
            <a:r>
              <a:rPr lang="en-US" sz="1200" dirty="0" err="1"/>
              <a:t>makruh</a:t>
            </a:r>
            <a:r>
              <a:rPr lang="en-US" sz="1200" dirty="0"/>
              <a:t> </a:t>
            </a:r>
            <a:r>
              <a:rPr lang="en-US" sz="1200" dirty="0" err="1"/>
              <a:t>digunakan</a:t>
            </a:r>
            <a:r>
              <a:rPr lang="en-US" sz="1200" dirty="0"/>
              <a:t> </a:t>
            </a:r>
            <a:r>
              <a:rPr lang="en-US" sz="1200" dirty="0" err="1"/>
              <a:t>untuk</a:t>
            </a:r>
            <a:r>
              <a:rPr lang="en-US" sz="1200" dirty="0"/>
              <a:t> </a:t>
            </a:r>
            <a:r>
              <a:rPr lang="en-US" sz="1200" dirty="0" err="1"/>
              <a:t>bersuci</a:t>
            </a:r>
            <a:endParaRPr lang="en-US" sz="1200" dirty="0"/>
          </a:p>
          <a:p>
            <a:r>
              <a:rPr lang="en-US" sz="1200" b="1" dirty="0"/>
              <a:t>·</a:t>
            </a:r>
            <a:r>
              <a:rPr lang="en-US" sz="1200" dirty="0"/>
              <a:t> Air </a:t>
            </a:r>
            <a:r>
              <a:rPr lang="en-US" sz="1200" dirty="0" err="1"/>
              <a:t>mustakmal</a:t>
            </a:r>
            <a:r>
              <a:rPr lang="en-US" sz="1200" dirty="0"/>
              <a:t> </a:t>
            </a:r>
            <a:r>
              <a:rPr lang="en-US" sz="1200" dirty="0" err="1"/>
              <a:t>yaitu</a:t>
            </a:r>
            <a:r>
              <a:rPr lang="en-US" sz="1200" dirty="0"/>
              <a:t> air yang </a:t>
            </a:r>
            <a:r>
              <a:rPr lang="en-US" sz="1200" dirty="0" err="1"/>
              <a:t>telah</a:t>
            </a:r>
            <a:r>
              <a:rPr lang="en-US" sz="1200" dirty="0"/>
              <a:t> </a:t>
            </a:r>
            <a:r>
              <a:rPr lang="en-US" sz="1200" dirty="0" err="1"/>
              <a:t>digunakan</a:t>
            </a:r>
            <a:r>
              <a:rPr lang="en-US" sz="1200" dirty="0"/>
              <a:t> </a:t>
            </a:r>
            <a:r>
              <a:rPr lang="en-US" sz="1200" dirty="0" err="1"/>
              <a:t>untuk</a:t>
            </a:r>
            <a:r>
              <a:rPr lang="en-US" sz="1200" dirty="0"/>
              <a:t> </a:t>
            </a:r>
            <a:r>
              <a:rPr lang="en-US" sz="1200" dirty="0" err="1"/>
              <a:t>bersuci</a:t>
            </a:r>
            <a:r>
              <a:rPr lang="en-US" sz="1200" dirty="0"/>
              <a:t>. Air </a:t>
            </a:r>
            <a:r>
              <a:rPr lang="en-US" sz="1200" dirty="0" err="1"/>
              <a:t>ini</a:t>
            </a:r>
            <a:r>
              <a:rPr lang="en-US" sz="1200" dirty="0"/>
              <a:t> </a:t>
            </a:r>
            <a:r>
              <a:rPr lang="en-US" sz="1200" dirty="0" err="1"/>
              <a:t>tidak</a:t>
            </a:r>
            <a:r>
              <a:rPr lang="en-US" sz="1200" dirty="0"/>
              <a:t> </a:t>
            </a:r>
            <a:r>
              <a:rPr lang="en-US" sz="1200" dirty="0" err="1"/>
              <a:t>boleh</a:t>
            </a:r>
            <a:r>
              <a:rPr lang="en-US" sz="1200" dirty="0"/>
              <a:t> </a:t>
            </a:r>
            <a:r>
              <a:rPr lang="en-US" sz="1200" dirty="0" err="1"/>
              <a:t>digunakan</a:t>
            </a:r>
            <a:r>
              <a:rPr lang="en-US" sz="1200" dirty="0"/>
              <a:t> </a:t>
            </a:r>
            <a:r>
              <a:rPr lang="en-US" sz="1200" dirty="0" err="1"/>
              <a:t>untuk</a:t>
            </a:r>
            <a:r>
              <a:rPr lang="en-US" sz="1200" dirty="0"/>
              <a:t> </a:t>
            </a:r>
            <a:r>
              <a:rPr lang="en-US" sz="1200" dirty="0" err="1"/>
              <a:t>bersuci</a:t>
            </a:r>
            <a:r>
              <a:rPr lang="en-US" sz="1200" dirty="0"/>
              <a:t> </a:t>
            </a:r>
            <a:r>
              <a:rPr lang="en-US" sz="1200" dirty="0" err="1"/>
              <a:t>walaupun</a:t>
            </a:r>
            <a:r>
              <a:rPr lang="en-US" sz="1200" dirty="0"/>
              <a:t> </a:t>
            </a:r>
            <a:r>
              <a:rPr lang="en-US" sz="1200" dirty="0" err="1"/>
              <a:t>tidak</a:t>
            </a:r>
            <a:r>
              <a:rPr lang="en-US" sz="1200" dirty="0"/>
              <a:t> </a:t>
            </a:r>
            <a:r>
              <a:rPr lang="en-US" sz="1200" dirty="0" err="1"/>
              <a:t>berubah</a:t>
            </a:r>
            <a:r>
              <a:rPr lang="en-US" sz="1200" dirty="0"/>
              <a:t> rasa, </a:t>
            </a:r>
            <a:r>
              <a:rPr lang="en-US" sz="1200" dirty="0" err="1"/>
              <a:t>bau</a:t>
            </a:r>
            <a:r>
              <a:rPr lang="en-US" sz="1200" dirty="0"/>
              <a:t> </a:t>
            </a:r>
            <a:r>
              <a:rPr lang="en-US" sz="1200" dirty="0" err="1"/>
              <a:t>maupun</a:t>
            </a:r>
            <a:r>
              <a:rPr lang="en-US" sz="1200" dirty="0"/>
              <a:t> </a:t>
            </a:r>
            <a:r>
              <a:rPr lang="en-US" sz="1200" dirty="0" err="1"/>
              <a:t>warnanya</a:t>
            </a:r>
            <a:endParaRPr lang="en-US" sz="1200" dirty="0"/>
          </a:p>
          <a:p>
            <a:r>
              <a:rPr lang="id-ID" sz="1200" b="1" dirty="0"/>
              <a:t>·</a:t>
            </a:r>
            <a:r>
              <a:rPr lang="id-ID" sz="1200" dirty="0"/>
              <a:t> Air mutanajis yaitu air yang sudah terkena najis. Baik yang sudah berubah rasa, warna dan baunya maupun yang tidak berubah dalam jumlah yang sedikit yaitu kurang dari dua kullah</a:t>
            </a:r>
            <a:endParaRPr lang="en-GB" sz="1200" dirty="0"/>
          </a:p>
        </p:txBody>
      </p:sp>
    </p:spTree>
    <p:extLst>
      <p:ext uri="{BB962C8B-B14F-4D97-AF65-F5344CB8AC3E}">
        <p14:creationId xmlns:p14="http://schemas.microsoft.com/office/powerpoint/2010/main" val="3239406661"/>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7504" y="136761"/>
            <a:ext cx="3982732" cy="694583"/>
          </a:xfrm>
        </p:spPr>
        <p:txBody>
          <a:bodyPr/>
          <a:lstStyle/>
          <a:p>
            <a:pPr lvl="0"/>
            <a:r>
              <a:rPr lang="en-US" sz="1600" b="1" dirty="0" smtClean="0">
                <a:solidFill>
                  <a:srgbClr val="C00000"/>
                </a:solidFill>
              </a:rPr>
              <a:t>4. TATA </a:t>
            </a:r>
            <a:r>
              <a:rPr lang="en-US" sz="1600" b="1" dirty="0">
                <a:solidFill>
                  <a:srgbClr val="C00000"/>
                </a:solidFill>
              </a:rPr>
              <a:t>CARA THAHARAH</a:t>
            </a:r>
          </a:p>
          <a:p>
            <a:endParaRPr lang="ko-KR" altLang="en-US" sz="1600" b="1" dirty="0">
              <a:solidFill>
                <a:srgbClr val="0070C0"/>
              </a:solidFill>
              <a:latin typeface="Times New Roman" panose="02020603050405020304" pitchFamily="18" charset="0"/>
              <a:cs typeface="Times New Roman" panose="02020603050405020304" pitchFamily="18" charset="0"/>
            </a:endParaRPr>
          </a:p>
        </p:txBody>
      </p:sp>
      <p:sp>
        <p:nvSpPr>
          <p:cNvPr id="21" name="Rectangle 9"/>
          <p:cNvSpPr/>
          <p:nvPr/>
        </p:nvSpPr>
        <p:spPr>
          <a:xfrm>
            <a:off x="3730716" y="207848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Rectangle 16"/>
          <p:cNvSpPr/>
          <p:nvPr/>
        </p:nvSpPr>
        <p:spPr>
          <a:xfrm rot="2700000">
            <a:off x="3706805" y="3459389"/>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21"/>
          <p:cNvSpPr>
            <a:spLocks noChangeAspect="1"/>
          </p:cNvSpPr>
          <p:nvPr/>
        </p:nvSpPr>
        <p:spPr>
          <a:xfrm>
            <a:off x="5233491" y="1896998"/>
            <a:ext cx="391466" cy="39473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4" name="Rounded Rectangle 27"/>
          <p:cNvSpPr/>
          <p:nvPr/>
        </p:nvSpPr>
        <p:spPr>
          <a:xfrm>
            <a:off x="4946912" y="3370670"/>
            <a:ext cx="295178" cy="2267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 name="Rectangle 3"/>
          <p:cNvSpPr/>
          <p:nvPr/>
        </p:nvSpPr>
        <p:spPr>
          <a:xfrm>
            <a:off x="918037" y="1318093"/>
            <a:ext cx="8352928" cy="276999"/>
          </a:xfrm>
          <a:prstGeom prst="rect">
            <a:avLst/>
          </a:prstGeom>
        </p:spPr>
        <p:txBody>
          <a:bodyPr wrap="square">
            <a:spAutoFit/>
          </a:bodyPr>
          <a:lstStyle/>
          <a:p>
            <a:pPr lvl="0"/>
            <a:endParaRPr lang="en-US" sz="1200" dirty="0">
              <a:effectLst/>
              <a:latin typeface="Times New Roman" panose="02020603050405020304" pitchFamily="18" charset="0"/>
              <a:ea typeface="Times New Roman" panose="02020603050405020304" pitchFamily="18" charset="0"/>
            </a:endParaRPr>
          </a:p>
        </p:txBody>
      </p:sp>
      <p:sp>
        <p:nvSpPr>
          <p:cNvPr id="7" name="Flowchart: Alternate Process 6"/>
          <p:cNvSpPr/>
          <p:nvPr/>
        </p:nvSpPr>
        <p:spPr>
          <a:xfrm>
            <a:off x="251519" y="667469"/>
            <a:ext cx="3858143" cy="1976289"/>
          </a:xfrm>
          <a:prstGeom prst="flowChartAlternateProcess">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smtClean="0">
                <a:solidFill>
                  <a:schemeClr val="bg1"/>
                </a:solidFill>
              </a:rPr>
              <a:t>Mandi Wajib</a:t>
            </a:r>
            <a:br>
              <a:rPr lang="en-US" sz="1400" smtClean="0">
                <a:solidFill>
                  <a:schemeClr val="bg1"/>
                </a:solidFill>
              </a:rPr>
            </a:br>
            <a:r>
              <a:rPr lang="en-US" sz="1400" smtClean="0">
                <a:solidFill>
                  <a:schemeClr val="bg1"/>
                </a:solidFill>
              </a:rPr>
              <a:t/>
            </a:r>
            <a:br>
              <a:rPr lang="en-US" sz="1400" smtClean="0">
                <a:solidFill>
                  <a:schemeClr val="bg1"/>
                </a:solidFill>
              </a:rPr>
            </a:br>
            <a:r>
              <a:rPr lang="en-US" sz="1400" smtClean="0">
                <a:solidFill>
                  <a:schemeClr val="bg1"/>
                </a:solidFill>
              </a:rPr>
              <a:t>Mandi atau ghusl merupakan syarat mutlak ketika bersuci, istilah mandi wajib dalam thaharah yaitu mengalirkan air ke seluruh tubuh dari ujung kepala sampai ujung kaki.</a:t>
            </a:r>
            <a:endParaRPr lang="en-US" sz="1400" dirty="0">
              <a:solidFill>
                <a:schemeClr val="bg1"/>
              </a:solidFill>
            </a:endParaRPr>
          </a:p>
        </p:txBody>
      </p:sp>
      <p:sp>
        <p:nvSpPr>
          <p:cNvPr id="8" name="Flowchart: Alternate Process 7"/>
          <p:cNvSpPr/>
          <p:nvPr/>
        </p:nvSpPr>
        <p:spPr>
          <a:xfrm>
            <a:off x="4234252" y="667469"/>
            <a:ext cx="4704265" cy="1972989"/>
          </a:xfrm>
          <a:prstGeom prst="flowChartAlternateProcess">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err="1"/>
              <a:t>Berwudhu</a:t>
            </a:r>
            <a:r>
              <a:rPr lang="en-US" sz="1600" dirty="0"/>
              <a:t/>
            </a:r>
            <a:br>
              <a:rPr lang="en-US" sz="1600" dirty="0"/>
            </a:br>
            <a:r>
              <a:rPr lang="en-US" sz="1600" dirty="0"/>
              <a:t/>
            </a:r>
            <a:br>
              <a:rPr lang="en-US" sz="1600" dirty="0"/>
            </a:br>
            <a:r>
              <a:rPr lang="en-US" sz="1600" dirty="0" err="1"/>
              <a:t>Sementara</a:t>
            </a:r>
            <a:r>
              <a:rPr lang="en-US" sz="1600" dirty="0"/>
              <a:t> </a:t>
            </a:r>
            <a:r>
              <a:rPr lang="en-US" sz="1600" dirty="0" err="1"/>
              <a:t>itu</a:t>
            </a:r>
            <a:r>
              <a:rPr lang="en-US" sz="1600" dirty="0"/>
              <a:t>, </a:t>
            </a:r>
            <a:r>
              <a:rPr lang="en-US" sz="1600" dirty="0" err="1"/>
              <a:t>thaharah</a:t>
            </a:r>
            <a:r>
              <a:rPr lang="en-US" sz="1600" dirty="0"/>
              <a:t> </a:t>
            </a:r>
            <a:r>
              <a:rPr lang="en-US" sz="1600" dirty="0" err="1"/>
              <a:t>dengan</a:t>
            </a:r>
            <a:r>
              <a:rPr lang="en-US" sz="1600" dirty="0"/>
              <a:t> </a:t>
            </a:r>
            <a:r>
              <a:rPr lang="en-US" sz="1600" dirty="0" err="1" smtClean="0"/>
              <a:t>berwudhu</a:t>
            </a:r>
            <a:endParaRPr lang="en-US" sz="1600" dirty="0" smtClean="0"/>
          </a:p>
          <a:p>
            <a:pPr algn="just"/>
            <a:r>
              <a:rPr lang="en-US" sz="1600" dirty="0" smtClean="0"/>
              <a:t> </a:t>
            </a:r>
            <a:r>
              <a:rPr lang="en-US" sz="1600" dirty="0" err="1"/>
              <a:t>menurut</a:t>
            </a:r>
            <a:r>
              <a:rPr lang="en-US" sz="1600" dirty="0"/>
              <a:t> </a:t>
            </a:r>
            <a:r>
              <a:rPr lang="en-US" sz="1600" dirty="0" err="1"/>
              <a:t>syara</a:t>
            </a:r>
            <a:r>
              <a:rPr lang="en-US" sz="1600" dirty="0"/>
              <a:t>' </a:t>
            </a:r>
            <a:r>
              <a:rPr lang="en-US" sz="1600" dirty="0" err="1"/>
              <a:t>adalah</a:t>
            </a:r>
            <a:r>
              <a:rPr lang="en-US" sz="1600" dirty="0"/>
              <a:t> </a:t>
            </a:r>
            <a:r>
              <a:rPr lang="en-US" sz="1600" dirty="0" err="1"/>
              <a:t>untuk</a:t>
            </a:r>
            <a:r>
              <a:rPr lang="en-US" sz="1600" dirty="0"/>
              <a:t> </a:t>
            </a:r>
            <a:r>
              <a:rPr lang="en-US" sz="1600" dirty="0" err="1"/>
              <a:t>menghilangkan</a:t>
            </a:r>
            <a:r>
              <a:rPr lang="en-US" sz="1600" dirty="0"/>
              <a:t> </a:t>
            </a:r>
            <a:endParaRPr lang="en-US" sz="1600" dirty="0" smtClean="0"/>
          </a:p>
          <a:p>
            <a:pPr algn="just"/>
            <a:r>
              <a:rPr lang="en-US" sz="1600" dirty="0" err="1" smtClean="0"/>
              <a:t>hadas</a:t>
            </a:r>
            <a:r>
              <a:rPr lang="en-US" sz="1600" dirty="0" smtClean="0"/>
              <a:t> </a:t>
            </a:r>
            <a:r>
              <a:rPr lang="en-US" sz="1600" dirty="0" err="1"/>
              <a:t>kecil</a:t>
            </a:r>
            <a:r>
              <a:rPr lang="en-US" sz="1600" dirty="0"/>
              <a:t> </a:t>
            </a:r>
            <a:r>
              <a:rPr lang="en-US" sz="1600" dirty="0" err="1"/>
              <a:t>ketika</a:t>
            </a:r>
            <a:r>
              <a:rPr lang="en-US" sz="1600" dirty="0"/>
              <a:t> </a:t>
            </a:r>
            <a:r>
              <a:rPr lang="en-US" sz="1600" dirty="0" err="1"/>
              <a:t>akan</a:t>
            </a:r>
            <a:r>
              <a:rPr lang="en-US" sz="1600" dirty="0"/>
              <a:t> </a:t>
            </a:r>
            <a:r>
              <a:rPr lang="en-US" sz="1600" dirty="0" err="1"/>
              <a:t>salat</a:t>
            </a:r>
            <a:r>
              <a:rPr lang="en-US" sz="1600" dirty="0"/>
              <a:t>. </a:t>
            </a:r>
            <a:r>
              <a:rPr lang="en-US" sz="1600" dirty="0" err="1"/>
              <a:t>Misalnya</a:t>
            </a:r>
            <a:r>
              <a:rPr lang="en-US" sz="1600" dirty="0"/>
              <a:t>, </a:t>
            </a:r>
            <a:endParaRPr lang="en-US" sz="1600" dirty="0" smtClean="0"/>
          </a:p>
          <a:p>
            <a:pPr algn="just"/>
            <a:r>
              <a:rPr lang="en-US" sz="1600" dirty="0" err="1" smtClean="0"/>
              <a:t>buang</a:t>
            </a:r>
            <a:r>
              <a:rPr lang="en-US" sz="1600" dirty="0" smtClean="0"/>
              <a:t> </a:t>
            </a:r>
            <a:r>
              <a:rPr lang="en-US" sz="1600" dirty="0"/>
              <a:t>air </a:t>
            </a:r>
            <a:r>
              <a:rPr lang="en-US" sz="1600" dirty="0" err="1"/>
              <a:t>kecil</a:t>
            </a:r>
            <a:r>
              <a:rPr lang="en-US" sz="1600" dirty="0"/>
              <a:t>, </a:t>
            </a:r>
            <a:r>
              <a:rPr lang="en-US" sz="1600" dirty="0" err="1"/>
              <a:t>buang</a:t>
            </a:r>
            <a:r>
              <a:rPr lang="en-US" sz="1600" dirty="0"/>
              <a:t> air </a:t>
            </a:r>
            <a:r>
              <a:rPr lang="en-US" sz="1600" dirty="0" err="1"/>
              <a:t>besar</a:t>
            </a:r>
            <a:r>
              <a:rPr lang="en-US" sz="1600" dirty="0"/>
              <a:t>, </a:t>
            </a:r>
            <a:r>
              <a:rPr lang="en-US" sz="1600" dirty="0" err="1"/>
              <a:t>keluar</a:t>
            </a:r>
            <a:r>
              <a:rPr lang="en-US" sz="1600" dirty="0"/>
              <a:t> </a:t>
            </a:r>
            <a:endParaRPr lang="en-US" sz="1600" dirty="0" smtClean="0"/>
          </a:p>
          <a:p>
            <a:pPr algn="just"/>
            <a:r>
              <a:rPr lang="en-US" sz="1600" dirty="0" err="1" smtClean="0"/>
              <a:t>angin</a:t>
            </a:r>
            <a:r>
              <a:rPr lang="en-US" sz="1600" dirty="0" smtClean="0"/>
              <a:t> </a:t>
            </a:r>
            <a:r>
              <a:rPr lang="en-US" sz="1600" dirty="0" err="1"/>
              <a:t>dan</a:t>
            </a:r>
            <a:r>
              <a:rPr lang="en-US" sz="1600" dirty="0"/>
              <a:t> </a:t>
            </a:r>
            <a:r>
              <a:rPr lang="en-US" sz="1600" dirty="0" err="1"/>
              <a:t>tidur</a:t>
            </a:r>
            <a:r>
              <a:rPr lang="en-US" sz="1600" dirty="0"/>
              <a:t> </a:t>
            </a:r>
            <a:r>
              <a:rPr lang="en-US" sz="1600" dirty="0" err="1"/>
              <a:t>nyenyak</a:t>
            </a:r>
            <a:r>
              <a:rPr lang="en-US" dirty="0"/>
              <a:t>. </a:t>
            </a:r>
            <a:endParaRPr lang="en-US" dirty="0"/>
          </a:p>
        </p:txBody>
      </p:sp>
      <p:sp>
        <p:nvSpPr>
          <p:cNvPr id="9" name="Flowchart: Alternate Process 8"/>
          <p:cNvSpPr/>
          <p:nvPr/>
        </p:nvSpPr>
        <p:spPr>
          <a:xfrm>
            <a:off x="1043608" y="2863902"/>
            <a:ext cx="6408712" cy="1724072"/>
          </a:xfrm>
          <a:prstGeom prst="flowChartAlternateProcess">
            <a:avLst/>
          </a:prstGeom>
          <a:solidFill>
            <a:srgbClr val="32A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Tayamum</a:t>
            </a:r>
            <a:r>
              <a:rPr lang="en-US" sz="1600" dirty="0"/>
              <a:t/>
            </a:r>
            <a:br>
              <a:rPr lang="en-US" sz="1600" dirty="0"/>
            </a:br>
            <a:r>
              <a:rPr lang="en-US" sz="1600" dirty="0"/>
              <a:t/>
            </a:r>
            <a:br>
              <a:rPr lang="en-US" sz="1600" dirty="0"/>
            </a:br>
            <a:r>
              <a:rPr lang="en-US" sz="1600" dirty="0" err="1"/>
              <a:t>Tayammum</a:t>
            </a:r>
            <a:r>
              <a:rPr lang="en-US" sz="1600" dirty="0"/>
              <a:t> </a:t>
            </a:r>
            <a:r>
              <a:rPr lang="en-US" sz="1600" dirty="0" err="1"/>
              <a:t>adalah</a:t>
            </a:r>
            <a:r>
              <a:rPr lang="en-US" sz="1600" dirty="0"/>
              <a:t> </a:t>
            </a:r>
            <a:r>
              <a:rPr lang="en-US" sz="1600" dirty="0" err="1"/>
              <a:t>suatu</a:t>
            </a:r>
            <a:r>
              <a:rPr lang="en-US" sz="1600" dirty="0"/>
              <a:t> </a:t>
            </a:r>
            <a:r>
              <a:rPr lang="en-US" sz="1600" dirty="0" err="1"/>
              <a:t>bentuk</a:t>
            </a:r>
            <a:r>
              <a:rPr lang="en-US" sz="1600" dirty="0"/>
              <a:t> </a:t>
            </a:r>
            <a:r>
              <a:rPr lang="en-US" sz="1600" dirty="0" err="1"/>
              <a:t>kewajiban</a:t>
            </a:r>
            <a:r>
              <a:rPr lang="en-US" sz="1600" dirty="0"/>
              <a:t> </a:t>
            </a:r>
            <a:r>
              <a:rPr lang="en-US" sz="1600" dirty="0" err="1"/>
              <a:t>bersuci</a:t>
            </a:r>
            <a:r>
              <a:rPr lang="en-US" sz="1600" dirty="0"/>
              <a:t> </a:t>
            </a:r>
            <a:r>
              <a:rPr lang="en-US" sz="1600" dirty="0" err="1"/>
              <a:t>dengan</a:t>
            </a:r>
            <a:r>
              <a:rPr lang="en-US" sz="1600" dirty="0"/>
              <a:t> </a:t>
            </a:r>
            <a:r>
              <a:rPr lang="en-US" sz="1600" dirty="0" err="1"/>
              <a:t>menggunakan</a:t>
            </a:r>
            <a:r>
              <a:rPr lang="en-US" sz="1600" dirty="0"/>
              <a:t> </a:t>
            </a:r>
            <a:r>
              <a:rPr lang="en-US" sz="1600" dirty="0" err="1"/>
              <a:t>debu</a:t>
            </a:r>
            <a:r>
              <a:rPr lang="en-US" sz="1600" dirty="0"/>
              <a:t> </a:t>
            </a:r>
            <a:r>
              <a:rPr lang="en-US" sz="1600" dirty="0" err="1"/>
              <a:t>sebagai</a:t>
            </a:r>
            <a:r>
              <a:rPr lang="en-US" sz="1600" dirty="0"/>
              <a:t> </a:t>
            </a:r>
            <a:r>
              <a:rPr lang="en-US" sz="1600" dirty="0" err="1"/>
              <a:t>ganti</a:t>
            </a:r>
            <a:r>
              <a:rPr lang="en-US" sz="1600" dirty="0"/>
              <a:t> </a:t>
            </a:r>
            <a:r>
              <a:rPr lang="en-US" sz="1600" dirty="0" err="1"/>
              <a:t>wudhu</a:t>
            </a:r>
            <a:r>
              <a:rPr lang="en-US" sz="1600" dirty="0"/>
              <a:t> </a:t>
            </a:r>
            <a:r>
              <a:rPr lang="en-US" sz="1600" dirty="0" err="1"/>
              <a:t>dan</a:t>
            </a:r>
            <a:r>
              <a:rPr lang="en-US" sz="1600" dirty="0"/>
              <a:t> </a:t>
            </a:r>
            <a:r>
              <a:rPr lang="en-US" sz="1600" dirty="0" err="1"/>
              <a:t>mandi</a:t>
            </a:r>
            <a:r>
              <a:rPr lang="en-US" sz="1600" dirty="0"/>
              <a:t> </a:t>
            </a:r>
            <a:r>
              <a:rPr lang="en-US" sz="1600" dirty="0" err="1"/>
              <a:t>besar</a:t>
            </a:r>
            <a:r>
              <a:rPr lang="en-US" sz="1600" dirty="0"/>
              <a:t>, </a:t>
            </a:r>
            <a:r>
              <a:rPr lang="en-US" sz="1600" dirty="0" err="1"/>
              <a:t>diperuntukkan</a:t>
            </a:r>
            <a:r>
              <a:rPr lang="en-US" sz="1600" dirty="0"/>
              <a:t> </a:t>
            </a:r>
            <a:r>
              <a:rPr lang="en-US" sz="1600" dirty="0" err="1"/>
              <a:t>bagi</a:t>
            </a:r>
            <a:r>
              <a:rPr lang="en-US" sz="1600" dirty="0"/>
              <a:t> orang yang </a:t>
            </a:r>
            <a:r>
              <a:rPr lang="en-US" sz="1600" dirty="0" err="1"/>
              <a:t>tidak</a:t>
            </a:r>
            <a:r>
              <a:rPr lang="en-US" sz="1600" dirty="0"/>
              <a:t> </a:t>
            </a:r>
            <a:r>
              <a:rPr lang="en-US" sz="1600" dirty="0" err="1"/>
              <a:t>mendapatkan</a:t>
            </a:r>
            <a:r>
              <a:rPr lang="en-US" sz="1600" dirty="0"/>
              <a:t> </a:t>
            </a:r>
            <a:r>
              <a:rPr lang="en-US" sz="1600" dirty="0" err="1"/>
              <a:t>mudharat</a:t>
            </a:r>
            <a:r>
              <a:rPr lang="en-US" sz="1600" dirty="0"/>
              <a:t> </a:t>
            </a:r>
            <a:r>
              <a:rPr lang="en-US" sz="1600" dirty="0" err="1"/>
              <a:t>jika</a:t>
            </a:r>
            <a:r>
              <a:rPr lang="en-US" sz="1600" dirty="0"/>
              <a:t> </a:t>
            </a:r>
            <a:r>
              <a:rPr lang="en-US" sz="1600" dirty="0" err="1"/>
              <a:t>menggunakannya</a:t>
            </a:r>
            <a:endParaRPr lang="en-US" sz="1600" dirty="0"/>
          </a:p>
        </p:txBody>
      </p:sp>
    </p:spTree>
    <p:extLst>
      <p:ext uri="{BB962C8B-B14F-4D97-AF65-F5344CB8AC3E}">
        <p14:creationId xmlns:p14="http://schemas.microsoft.com/office/powerpoint/2010/main" val="183789432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dirty="0" err="1" smtClean="0"/>
              <a:t>Terima</a:t>
            </a:r>
            <a:r>
              <a:rPr lang="en-US" altLang="ko-KR" dirty="0" smtClean="0"/>
              <a:t> </a:t>
            </a:r>
            <a:r>
              <a:rPr lang="en-US" altLang="ko-KR" dirty="0" err="1" smtClean="0"/>
              <a:t>kasih</a:t>
            </a:r>
            <a:endParaRPr lang="ko-KR" altLang="en-US" sz="3600" dirty="0"/>
          </a:p>
        </p:txBody>
      </p:sp>
    </p:spTree>
    <p:extLst>
      <p:ext uri="{BB962C8B-B14F-4D97-AF65-F5344CB8AC3E}">
        <p14:creationId xmlns:p14="http://schemas.microsoft.com/office/powerpoint/2010/main" val="614559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1805</TotalTime>
  <Words>405</Words>
  <Application>Microsoft Office PowerPoint</Application>
  <PresentationFormat>On-screen Show (16:9)</PresentationFormat>
  <Paragraphs>36</Paragraphs>
  <Slides>6</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6</vt:i4>
      </vt:variant>
    </vt:vector>
  </HeadingPairs>
  <TitlesOfParts>
    <vt:vector size="14" baseType="lpstr">
      <vt:lpstr>Arial Unicode MS</vt:lpstr>
      <vt:lpstr>맑은 고딕</vt:lpstr>
      <vt:lpstr>Arial</vt:lpstr>
      <vt:lpstr>Calibri</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ACER</cp:lastModifiedBy>
  <cp:revision>125</cp:revision>
  <dcterms:created xsi:type="dcterms:W3CDTF">2016-12-05T23:26:54Z</dcterms:created>
  <dcterms:modified xsi:type="dcterms:W3CDTF">2023-03-23T14:21:54Z</dcterms:modified>
</cp:coreProperties>
</file>